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58" r:id="rId4"/>
    <p:sldId id="260" r:id="rId5"/>
    <p:sldId id="261" r:id="rId6"/>
    <p:sldId id="264" r:id="rId7"/>
    <p:sldId id="263" r:id="rId8"/>
    <p:sldId id="265"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935" autoAdjust="0"/>
  </p:normalViewPr>
  <p:slideViewPr>
    <p:cSldViewPr snapToGrid="0">
      <p:cViewPr varScale="1">
        <p:scale>
          <a:sx n="74" d="100"/>
          <a:sy n="74" d="100"/>
        </p:scale>
        <p:origin x="104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D0E7DA-2254-44D0-A649-954CBCD122B3}"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279CC-2FEF-440C-8DFD-C5E4ED3B0418}" type="slidenum">
              <a:rPr lang="en-US" smtClean="0"/>
              <a:t>‹#›</a:t>
            </a:fld>
            <a:endParaRPr lang="en-US"/>
          </a:p>
        </p:txBody>
      </p:sp>
    </p:spTree>
    <p:extLst>
      <p:ext uri="{BB962C8B-B14F-4D97-AF65-F5344CB8AC3E}">
        <p14:creationId xmlns:p14="http://schemas.microsoft.com/office/powerpoint/2010/main" val="825554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D0E7DA-2254-44D0-A649-954CBCD122B3}" type="datetimeFigureOut">
              <a:rPr lang="en-US" smtClean="0"/>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279CC-2FEF-440C-8DFD-C5E4ED3B0418}" type="slidenum">
              <a:rPr lang="en-US" smtClean="0"/>
              <a:t>‹#›</a:t>
            </a:fld>
            <a:endParaRPr lang="en-US"/>
          </a:p>
        </p:txBody>
      </p:sp>
    </p:spTree>
    <p:extLst>
      <p:ext uri="{BB962C8B-B14F-4D97-AF65-F5344CB8AC3E}">
        <p14:creationId xmlns:p14="http://schemas.microsoft.com/office/powerpoint/2010/main" val="1942849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D0E7DA-2254-44D0-A649-954CBCD122B3}" type="datetimeFigureOut">
              <a:rPr lang="en-US" smtClean="0"/>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279CC-2FEF-440C-8DFD-C5E4ED3B0418}" type="slidenum">
              <a:rPr lang="en-US" smtClean="0"/>
              <a:t>‹#›</a:t>
            </a:fld>
            <a:endParaRPr lang="en-US"/>
          </a:p>
        </p:txBody>
      </p:sp>
    </p:spTree>
    <p:extLst>
      <p:ext uri="{BB962C8B-B14F-4D97-AF65-F5344CB8AC3E}">
        <p14:creationId xmlns:p14="http://schemas.microsoft.com/office/powerpoint/2010/main" val="3904445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D0E7DA-2254-44D0-A649-954CBCD122B3}" type="datetimeFigureOut">
              <a:rPr lang="en-US" smtClean="0"/>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279CC-2FEF-440C-8DFD-C5E4ED3B041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06503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D0E7DA-2254-44D0-A649-954CBCD122B3}" type="datetimeFigureOut">
              <a:rPr lang="en-US" smtClean="0"/>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279CC-2FEF-440C-8DFD-C5E4ED3B0418}" type="slidenum">
              <a:rPr lang="en-US" smtClean="0"/>
              <a:t>‹#›</a:t>
            </a:fld>
            <a:endParaRPr lang="en-US"/>
          </a:p>
        </p:txBody>
      </p:sp>
    </p:spTree>
    <p:extLst>
      <p:ext uri="{BB962C8B-B14F-4D97-AF65-F5344CB8AC3E}">
        <p14:creationId xmlns:p14="http://schemas.microsoft.com/office/powerpoint/2010/main" val="3943193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2D0E7DA-2254-44D0-A649-954CBCD122B3}" type="datetimeFigureOut">
              <a:rPr lang="en-US" smtClean="0"/>
              <a:t>4/28/2025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8279CC-2FEF-440C-8DFD-C5E4ED3B0418}" type="slidenum">
              <a:rPr lang="en-US" smtClean="0"/>
              <a:t>‹#›</a:t>
            </a:fld>
            <a:endParaRPr lang="en-US"/>
          </a:p>
        </p:txBody>
      </p:sp>
    </p:spTree>
    <p:extLst>
      <p:ext uri="{BB962C8B-B14F-4D97-AF65-F5344CB8AC3E}">
        <p14:creationId xmlns:p14="http://schemas.microsoft.com/office/powerpoint/2010/main" val="710757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2D0E7DA-2254-44D0-A649-954CBCD122B3}" type="datetimeFigureOut">
              <a:rPr lang="en-US" smtClean="0"/>
              <a:t>4/28/2025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8279CC-2FEF-440C-8DFD-C5E4ED3B0418}" type="slidenum">
              <a:rPr lang="en-US" smtClean="0"/>
              <a:t>‹#›</a:t>
            </a:fld>
            <a:endParaRPr lang="en-US"/>
          </a:p>
        </p:txBody>
      </p:sp>
    </p:spTree>
    <p:extLst>
      <p:ext uri="{BB962C8B-B14F-4D97-AF65-F5344CB8AC3E}">
        <p14:creationId xmlns:p14="http://schemas.microsoft.com/office/powerpoint/2010/main" val="2869206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0E7DA-2254-44D0-A649-954CBCD122B3}"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279CC-2FEF-440C-8DFD-C5E4ED3B0418}" type="slidenum">
              <a:rPr lang="en-US" smtClean="0"/>
              <a:t>‹#›</a:t>
            </a:fld>
            <a:endParaRPr lang="en-US"/>
          </a:p>
        </p:txBody>
      </p:sp>
    </p:spTree>
    <p:extLst>
      <p:ext uri="{BB962C8B-B14F-4D97-AF65-F5344CB8AC3E}">
        <p14:creationId xmlns:p14="http://schemas.microsoft.com/office/powerpoint/2010/main" val="2322826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0E7DA-2254-44D0-A649-954CBCD122B3}"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279CC-2FEF-440C-8DFD-C5E4ED3B0418}" type="slidenum">
              <a:rPr lang="en-US" smtClean="0"/>
              <a:t>‹#›</a:t>
            </a:fld>
            <a:endParaRPr lang="en-US"/>
          </a:p>
        </p:txBody>
      </p:sp>
    </p:spTree>
    <p:extLst>
      <p:ext uri="{BB962C8B-B14F-4D97-AF65-F5344CB8AC3E}">
        <p14:creationId xmlns:p14="http://schemas.microsoft.com/office/powerpoint/2010/main" val="2580130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0E7DA-2254-44D0-A649-954CBCD122B3}"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279CC-2FEF-440C-8DFD-C5E4ED3B0418}" type="slidenum">
              <a:rPr lang="en-US" smtClean="0"/>
              <a:t>‹#›</a:t>
            </a:fld>
            <a:endParaRPr lang="en-US"/>
          </a:p>
        </p:txBody>
      </p:sp>
    </p:spTree>
    <p:extLst>
      <p:ext uri="{BB962C8B-B14F-4D97-AF65-F5344CB8AC3E}">
        <p14:creationId xmlns:p14="http://schemas.microsoft.com/office/powerpoint/2010/main" val="1635017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D0E7DA-2254-44D0-A649-954CBCD122B3}"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279CC-2FEF-440C-8DFD-C5E4ED3B0418}" type="slidenum">
              <a:rPr lang="en-US" smtClean="0"/>
              <a:t>‹#›</a:t>
            </a:fld>
            <a:endParaRPr lang="en-US"/>
          </a:p>
        </p:txBody>
      </p:sp>
    </p:spTree>
    <p:extLst>
      <p:ext uri="{BB962C8B-B14F-4D97-AF65-F5344CB8AC3E}">
        <p14:creationId xmlns:p14="http://schemas.microsoft.com/office/powerpoint/2010/main" val="483761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D0E7DA-2254-44D0-A649-954CBCD122B3}" type="datetimeFigureOut">
              <a:rPr lang="en-US" smtClean="0"/>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279CC-2FEF-440C-8DFD-C5E4ED3B0418}" type="slidenum">
              <a:rPr lang="en-US" smtClean="0"/>
              <a:t>‹#›</a:t>
            </a:fld>
            <a:endParaRPr lang="en-US"/>
          </a:p>
        </p:txBody>
      </p:sp>
    </p:spTree>
    <p:extLst>
      <p:ext uri="{BB962C8B-B14F-4D97-AF65-F5344CB8AC3E}">
        <p14:creationId xmlns:p14="http://schemas.microsoft.com/office/powerpoint/2010/main" val="3239677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D0E7DA-2254-44D0-A649-954CBCD122B3}" type="datetimeFigureOut">
              <a:rPr lang="en-US" smtClean="0"/>
              <a:t>4/28/2025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8279CC-2FEF-440C-8DFD-C5E4ED3B0418}" type="slidenum">
              <a:rPr lang="en-US" smtClean="0"/>
              <a:t>‹#›</a:t>
            </a:fld>
            <a:endParaRPr lang="en-US"/>
          </a:p>
        </p:txBody>
      </p:sp>
    </p:spTree>
    <p:extLst>
      <p:ext uri="{BB962C8B-B14F-4D97-AF65-F5344CB8AC3E}">
        <p14:creationId xmlns:p14="http://schemas.microsoft.com/office/powerpoint/2010/main" val="2411520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D0E7DA-2254-44D0-A649-954CBCD122B3}" type="datetimeFigureOut">
              <a:rPr lang="en-US" smtClean="0"/>
              <a:t>4/28/2025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8279CC-2FEF-440C-8DFD-C5E4ED3B0418}" type="slidenum">
              <a:rPr lang="en-US" smtClean="0"/>
              <a:t>‹#›</a:t>
            </a:fld>
            <a:endParaRPr lang="en-US"/>
          </a:p>
        </p:txBody>
      </p:sp>
    </p:spTree>
    <p:extLst>
      <p:ext uri="{BB962C8B-B14F-4D97-AF65-F5344CB8AC3E}">
        <p14:creationId xmlns:p14="http://schemas.microsoft.com/office/powerpoint/2010/main" val="2675692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0E7DA-2254-44D0-A649-954CBCD122B3}" type="datetimeFigureOut">
              <a:rPr lang="en-US" smtClean="0"/>
              <a:t>4/28/2025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8279CC-2FEF-440C-8DFD-C5E4ED3B0418}" type="slidenum">
              <a:rPr lang="en-US" smtClean="0"/>
              <a:t>‹#›</a:t>
            </a:fld>
            <a:endParaRPr lang="en-US"/>
          </a:p>
        </p:txBody>
      </p:sp>
    </p:spTree>
    <p:extLst>
      <p:ext uri="{BB962C8B-B14F-4D97-AF65-F5344CB8AC3E}">
        <p14:creationId xmlns:p14="http://schemas.microsoft.com/office/powerpoint/2010/main" val="2295932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D0E7DA-2254-44D0-A649-954CBCD122B3}" type="datetimeFigureOut">
              <a:rPr lang="en-US" smtClean="0"/>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279CC-2FEF-440C-8DFD-C5E4ED3B0418}" type="slidenum">
              <a:rPr lang="en-US" smtClean="0"/>
              <a:t>‹#›</a:t>
            </a:fld>
            <a:endParaRPr lang="en-US"/>
          </a:p>
        </p:txBody>
      </p:sp>
    </p:spTree>
    <p:extLst>
      <p:ext uri="{BB962C8B-B14F-4D97-AF65-F5344CB8AC3E}">
        <p14:creationId xmlns:p14="http://schemas.microsoft.com/office/powerpoint/2010/main" val="3106484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D0E7DA-2254-44D0-A649-954CBCD122B3}" type="datetimeFigureOut">
              <a:rPr lang="en-US" smtClean="0"/>
              <a:t>4/28/2025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8279CC-2FEF-440C-8DFD-C5E4ED3B0418}" type="slidenum">
              <a:rPr lang="en-US" smtClean="0"/>
              <a:t>‹#›</a:t>
            </a:fld>
            <a:endParaRPr lang="en-US"/>
          </a:p>
        </p:txBody>
      </p:sp>
    </p:spTree>
    <p:extLst>
      <p:ext uri="{BB962C8B-B14F-4D97-AF65-F5344CB8AC3E}">
        <p14:creationId xmlns:p14="http://schemas.microsoft.com/office/powerpoint/2010/main" val="3695793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2D0E7DA-2254-44D0-A649-954CBCD122B3}" type="datetimeFigureOut">
              <a:rPr lang="en-US" smtClean="0"/>
              <a:t>4/28/2025</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D8279CC-2FEF-440C-8DFD-C5E4ED3B0418}" type="slidenum">
              <a:rPr lang="en-US" smtClean="0"/>
              <a:t>‹#›</a:t>
            </a:fld>
            <a:endParaRPr lang="en-US"/>
          </a:p>
        </p:txBody>
      </p:sp>
    </p:spTree>
    <p:extLst>
      <p:ext uri="{BB962C8B-B14F-4D97-AF65-F5344CB8AC3E}">
        <p14:creationId xmlns:p14="http://schemas.microsoft.com/office/powerpoint/2010/main" val="154995594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0ABCE-E6B6-29B5-E4C1-1C1D3143C337}"/>
              </a:ext>
            </a:extLst>
          </p:cNvPr>
          <p:cNvSpPr>
            <a:spLocks noGrp="1"/>
          </p:cNvSpPr>
          <p:nvPr>
            <p:ph type="ctrTitle"/>
          </p:nvPr>
        </p:nvSpPr>
        <p:spPr/>
        <p:txBody>
          <a:bodyPr>
            <a:normAutofit/>
          </a:bodyPr>
          <a:lstStyle/>
          <a:p>
            <a:r>
              <a:rPr lang="en-US" sz="9600" dirty="0"/>
              <a:t>Welcome</a:t>
            </a:r>
          </a:p>
        </p:txBody>
      </p:sp>
      <p:sp>
        <p:nvSpPr>
          <p:cNvPr id="3" name="Subtitle 2">
            <a:extLst>
              <a:ext uri="{FF2B5EF4-FFF2-40B4-BE49-F238E27FC236}">
                <a16:creationId xmlns:a16="http://schemas.microsoft.com/office/drawing/2014/main" id="{AF75467F-DA09-5121-9E60-FC9CB4D91703}"/>
              </a:ext>
            </a:extLst>
          </p:cNvPr>
          <p:cNvSpPr>
            <a:spLocks noGrp="1"/>
          </p:cNvSpPr>
          <p:nvPr>
            <p:ph type="subTitle" idx="1"/>
          </p:nvPr>
        </p:nvSpPr>
        <p:spPr/>
        <p:txBody>
          <a:bodyPr>
            <a:normAutofit fontScale="25000" lnSpcReduction="20000"/>
          </a:bodyPr>
          <a:lstStyle/>
          <a:p>
            <a:r>
              <a:rPr lang="en-US" sz="14400" dirty="0" err="1"/>
              <a:t>Băng</a:t>
            </a:r>
            <a:r>
              <a:rPr lang="en-US" sz="14400" dirty="0"/>
              <a:t> Dy</a:t>
            </a:r>
          </a:p>
          <a:p>
            <a:r>
              <a:rPr lang="en-US" sz="14400" dirty="0" err="1"/>
              <a:t>Uyển</a:t>
            </a:r>
            <a:r>
              <a:rPr lang="en-US" sz="14400" dirty="0"/>
              <a:t> My</a:t>
            </a:r>
          </a:p>
          <a:p>
            <a:r>
              <a:rPr lang="en-US" sz="4200" dirty="0"/>
              <a:t>Bảo </a:t>
            </a:r>
            <a:r>
              <a:rPr lang="en-US" sz="4200" dirty="0" err="1"/>
              <a:t>trân</a:t>
            </a:r>
            <a:endParaRPr lang="en-US" sz="4200" dirty="0"/>
          </a:p>
          <a:p>
            <a:r>
              <a:rPr lang="en-US" sz="4200" dirty="0"/>
              <a:t>Nhật </a:t>
            </a:r>
            <a:r>
              <a:rPr lang="en-US" sz="4200" dirty="0" err="1"/>
              <a:t>trường</a:t>
            </a:r>
            <a:endParaRPr lang="en-US" sz="4200" dirty="0"/>
          </a:p>
          <a:p>
            <a:endParaRPr lang="en-US" sz="3600" dirty="0"/>
          </a:p>
        </p:txBody>
      </p:sp>
    </p:spTree>
    <p:extLst>
      <p:ext uri="{BB962C8B-B14F-4D97-AF65-F5344CB8AC3E}">
        <p14:creationId xmlns:p14="http://schemas.microsoft.com/office/powerpoint/2010/main" val="255895772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Ưu nhược điểm của năng lượng hóa thạch">
            <a:extLst>
              <a:ext uri="{FF2B5EF4-FFF2-40B4-BE49-F238E27FC236}">
                <a16:creationId xmlns:a16="http://schemas.microsoft.com/office/drawing/2014/main" id="{730FC0DA-8D7F-CDAD-436C-543698C556F7}"/>
              </a:ext>
            </a:extLst>
          </p:cNvPr>
          <p:cNvPicPr>
            <a:picLocks noGrp="1" noChangeAspect="1" noChangeArrowheads="1"/>
          </p:cNvPicPr>
          <p:nvPr>
            <p:ph idx="1"/>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BBCABB4-3605-25DD-D190-A03A7C398489}"/>
              </a:ext>
            </a:extLst>
          </p:cNvPr>
          <p:cNvSpPr>
            <a:spLocks noGrp="1"/>
          </p:cNvSpPr>
          <p:nvPr>
            <p:ph type="title"/>
          </p:nvPr>
        </p:nvSpPr>
        <p:spPr>
          <a:xfrm>
            <a:off x="776144" y="3254477"/>
            <a:ext cx="10353762" cy="970450"/>
          </a:xfrm>
        </p:spPr>
        <p:txBody>
          <a:bodyPr>
            <a:normAutofit fontScale="90000"/>
          </a:bodyPr>
          <a:lstStyle/>
          <a:p>
            <a:r>
              <a:rPr lang="en-US" sz="6000" dirty="0"/>
              <a:t>NĂNG LƯỢNG HÓA THẠCH</a:t>
            </a:r>
            <a:br>
              <a:rPr lang="en-US" dirty="0"/>
            </a:br>
            <a:r>
              <a:rPr lang="en-US" sz="2200" dirty="0"/>
              <a:t>FOSSIL ENERGY</a:t>
            </a:r>
            <a:br>
              <a:rPr lang="en-US" dirty="0"/>
            </a:br>
            <a:endParaRPr lang="en-US" dirty="0"/>
          </a:p>
        </p:txBody>
      </p:sp>
    </p:spTree>
    <p:extLst>
      <p:ext uri="{BB962C8B-B14F-4D97-AF65-F5344CB8AC3E}">
        <p14:creationId xmlns:p14="http://schemas.microsoft.com/office/powerpoint/2010/main" val="365791710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Ưu nhược điểm của năng lượng hóa thạch ...">
            <a:extLst>
              <a:ext uri="{FF2B5EF4-FFF2-40B4-BE49-F238E27FC236}">
                <a16:creationId xmlns:a16="http://schemas.microsoft.com/office/drawing/2014/main" id="{11F351B6-7C74-747A-659A-E6712C956EFF}"/>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tretch>
            <a:fillRect/>
          </a:stretch>
        </p:blipFill>
        <p:spPr bwMode="auto">
          <a:xfrm>
            <a:off x="5663380" y="0"/>
            <a:ext cx="6517971" cy="6695768"/>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4CEE6EE-D82A-CCA5-D6DD-BA0EEE39D732}"/>
              </a:ext>
            </a:extLst>
          </p:cNvPr>
          <p:cNvSpPr>
            <a:spLocks noGrp="1"/>
          </p:cNvSpPr>
          <p:nvPr>
            <p:ph type="title"/>
          </p:nvPr>
        </p:nvSpPr>
        <p:spPr/>
        <p:txBody>
          <a:bodyPr/>
          <a:lstStyle/>
          <a:p>
            <a:endParaRPr lang="en-US" dirty="0"/>
          </a:p>
        </p:txBody>
      </p:sp>
      <p:pic>
        <p:nvPicPr>
          <p:cNvPr id="4102" name="Picture 6" descr="Ưu nhược điểm của năng lượng hóa thạch">
            <a:extLst>
              <a:ext uri="{FF2B5EF4-FFF2-40B4-BE49-F238E27FC236}">
                <a16:creationId xmlns:a16="http://schemas.microsoft.com/office/drawing/2014/main" id="{C07062CA-4115-B007-7E6C-C670BFE51DE4}"/>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3100759"/>
            <a:ext cx="5663381" cy="382106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C41A3EF-1BBE-538B-1648-F3AB53C58CE4}"/>
              </a:ext>
            </a:extLst>
          </p:cNvPr>
          <p:cNvSpPr>
            <a:spLocks noGrp="1"/>
          </p:cNvSpPr>
          <p:nvPr>
            <p:ph idx="1"/>
          </p:nvPr>
        </p:nvSpPr>
        <p:spPr/>
        <p:txBody>
          <a:bodyPr>
            <a:normAutofit fontScale="92500"/>
          </a:bodyPr>
          <a:lstStyle/>
          <a:p>
            <a:pPr algn="l">
              <a:buNone/>
            </a:pPr>
            <a:r>
              <a:rPr lang="vi-VN" sz="3600" b="1" i="0" dirty="0">
                <a:solidFill>
                  <a:schemeClr val="bg2">
                    <a:lumMod val="25000"/>
                    <a:lumOff val="75000"/>
                  </a:schemeClr>
                </a:solidFill>
                <a:effectLst/>
                <a:latin typeface="Quicksand"/>
              </a:rPr>
              <a:t>Năng lượng hóa thạch</a:t>
            </a:r>
            <a:r>
              <a:rPr lang="vi-VN" sz="3600" b="0" i="0" dirty="0">
                <a:solidFill>
                  <a:schemeClr val="bg2">
                    <a:lumMod val="25000"/>
                    <a:lumOff val="75000"/>
                  </a:schemeClr>
                </a:solidFill>
                <a:effectLst/>
                <a:latin typeface="Quicksand"/>
              </a:rPr>
              <a:t> là </a:t>
            </a:r>
            <a:r>
              <a:rPr lang="vi-VN" sz="3600" b="0" i="0" dirty="0">
                <a:solidFill>
                  <a:schemeClr val="bg2">
                    <a:lumMod val="10000"/>
                    <a:lumOff val="90000"/>
                  </a:schemeClr>
                </a:solidFill>
                <a:effectLst/>
                <a:latin typeface="Quicksand"/>
              </a:rPr>
              <a:t>nguồn năng lượng được hình thành khi các loài thực vật và động vật thời tiền sử chết đi và dần bị chôn vùi dưới các lớp đá </a:t>
            </a:r>
            <a:r>
              <a:rPr lang="en-US" sz="3600" b="0" i="0" dirty="0">
                <a:solidFill>
                  <a:schemeClr val="bg2">
                    <a:lumMod val="25000"/>
                    <a:lumOff val="75000"/>
                  </a:schemeClr>
                </a:solidFill>
                <a:effectLst/>
                <a:latin typeface="OCR A Extended" panose="02010509020102010303" pitchFamily="50" charset="0"/>
              </a:rPr>
              <a:t>.</a:t>
            </a:r>
            <a:r>
              <a:rPr lang="vi-VN" sz="3600" b="0" i="0" dirty="0">
                <a:solidFill>
                  <a:schemeClr val="bg2">
                    <a:lumMod val="25000"/>
                    <a:lumOff val="75000"/>
                  </a:schemeClr>
                </a:solidFill>
                <a:effectLst/>
                <a:latin typeface="Quicksand"/>
              </a:rPr>
              <a:t> Đây là nguồn năng lượng không tái tạo, được khai thác và sử dụng chủ yếu để sản xuất điện, cung cấp nhiên liệu cho ngành công nghiệp, giao thông vận tải và nhiều lĩnh vực khác. </a:t>
            </a:r>
          </a:p>
          <a:p>
            <a:pPr>
              <a:buNone/>
            </a:pPr>
            <a:br>
              <a:rPr lang="vi-VN" dirty="0"/>
            </a:br>
            <a:endParaRPr lang="en-US" dirty="0"/>
          </a:p>
        </p:txBody>
      </p:sp>
      <p:pic>
        <p:nvPicPr>
          <p:cNvPr id="4106" name="Picture 10" descr="Năng Lượng Hóa Thạch: Cơ Bản, Lợi Ích ...">
            <a:extLst>
              <a:ext uri="{FF2B5EF4-FFF2-40B4-BE49-F238E27FC236}">
                <a16:creationId xmlns:a16="http://schemas.microsoft.com/office/drawing/2014/main" id="{03329986-0F0C-FF0E-747A-72B83D0F5C5F}"/>
              </a:ext>
            </a:extLst>
          </p:cNvPr>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0" y="47139"/>
            <a:ext cx="6282813" cy="305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328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237A1-271E-C594-DD5E-53356F7271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094A8A-2D5D-CDAA-0C2C-E90F60C84955}"/>
              </a:ext>
            </a:extLst>
          </p:cNvPr>
          <p:cNvSpPr>
            <a:spLocks noGrp="1"/>
          </p:cNvSpPr>
          <p:nvPr>
            <p:ph idx="1"/>
          </p:nvPr>
        </p:nvSpPr>
        <p:spPr/>
        <p:txBody>
          <a:bodyPr/>
          <a:lstStyle/>
          <a:p>
            <a:endParaRPr lang="en-US" dirty="0"/>
          </a:p>
        </p:txBody>
      </p:sp>
      <p:pic>
        <p:nvPicPr>
          <p:cNvPr id="5124" name="Picture 4" descr="Mô tả sự chuyển hóa năng lượng trong chu trình carbon (Hình 14.2)">
            <a:extLst>
              <a:ext uri="{FF2B5EF4-FFF2-40B4-BE49-F238E27FC236}">
                <a16:creationId xmlns:a16="http://schemas.microsoft.com/office/drawing/2014/main" id="{D50BF5F8-35F1-1C19-C81A-A88FFA6AE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8" y="0"/>
            <a:ext cx="1085481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8BD41C-F276-5A64-0AC0-B3FE28BF7CEF}"/>
              </a:ext>
            </a:extLst>
          </p:cNvPr>
          <p:cNvSpPr txBox="1"/>
          <p:nvPr/>
        </p:nvSpPr>
        <p:spPr>
          <a:xfrm>
            <a:off x="10854813" y="482321"/>
            <a:ext cx="1326539" cy="2308324"/>
          </a:xfrm>
          <a:prstGeom prst="rect">
            <a:avLst/>
          </a:prstGeom>
          <a:noFill/>
        </p:spPr>
        <p:txBody>
          <a:bodyPr wrap="square" rtlCol="0">
            <a:spAutoFit/>
          </a:bodyPr>
          <a:lstStyle/>
          <a:p>
            <a:r>
              <a:rPr lang="en-US" b="1" dirty="0">
                <a:latin typeface="Castellar" panose="020A0402060406010301" pitchFamily="18" charset="0"/>
              </a:rPr>
              <a:t>QUÁ TRÌNH HÌNH THÀNH NĂNG LƯỢNG HÓA THẠCH</a:t>
            </a:r>
          </a:p>
        </p:txBody>
      </p:sp>
    </p:spTree>
    <p:extLst>
      <p:ext uri="{BB962C8B-B14F-4D97-AF65-F5344CB8AC3E}">
        <p14:creationId xmlns:p14="http://schemas.microsoft.com/office/powerpoint/2010/main" val="42750337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randombar(horizontal)">
                                      <p:cBhvr>
                                        <p:cTn id="12"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55DA07-C1B4-1D03-7F25-A0F96C640921}"/>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 y="5641"/>
            <a:ext cx="12192000" cy="6878641"/>
          </a:xfrm>
          <a:prstGeom prst="rect">
            <a:avLst/>
          </a:prstGeom>
        </p:spPr>
      </p:pic>
      <p:sp>
        <p:nvSpPr>
          <p:cNvPr id="2" name="Title 1">
            <a:extLst>
              <a:ext uri="{FF2B5EF4-FFF2-40B4-BE49-F238E27FC236}">
                <a16:creationId xmlns:a16="http://schemas.microsoft.com/office/drawing/2014/main" id="{3B10917F-B322-894D-182F-00F9FB0C7DEE}"/>
              </a:ext>
            </a:extLst>
          </p:cNvPr>
          <p:cNvSpPr>
            <a:spLocks noGrp="1"/>
          </p:cNvSpPr>
          <p:nvPr>
            <p:ph type="title"/>
          </p:nvPr>
        </p:nvSpPr>
        <p:spPr/>
        <p:txBody>
          <a:bodyPr/>
          <a:lstStyle/>
          <a:p>
            <a:r>
              <a:rPr lang="en-US" dirty="0"/>
              <a:t>HOẠT ĐỘNG </a:t>
            </a:r>
          </a:p>
        </p:txBody>
      </p:sp>
      <p:sp>
        <p:nvSpPr>
          <p:cNvPr id="3" name="Content Placeholder 2">
            <a:extLst>
              <a:ext uri="{FF2B5EF4-FFF2-40B4-BE49-F238E27FC236}">
                <a16:creationId xmlns:a16="http://schemas.microsoft.com/office/drawing/2014/main" id="{085766E0-635D-2C93-AB93-F033CE15A276}"/>
              </a:ext>
            </a:extLst>
          </p:cNvPr>
          <p:cNvSpPr>
            <a:spLocks noGrp="1"/>
          </p:cNvSpPr>
          <p:nvPr>
            <p:ph idx="1"/>
          </p:nvPr>
        </p:nvSpPr>
        <p:spPr/>
        <p:txBody>
          <a:bodyPr/>
          <a:lstStyle/>
          <a:p>
            <a:r>
              <a:rPr lang="en-US" dirty="0">
                <a:solidFill>
                  <a:schemeClr val="tx1"/>
                </a:solidFill>
              </a:rPr>
              <a:t>1.</a:t>
            </a:r>
            <a:r>
              <a:rPr lang="vi-VN" b="0" i="0" dirty="0">
                <a:solidFill>
                  <a:schemeClr val="tx1"/>
                </a:solidFill>
                <a:effectLst/>
                <a:latin typeface="Open Sans" panose="020B0606030504020204" pitchFamily="34" charset="0"/>
              </a:rPr>
              <a:t> Từ vài trăm triệu năm trước, một lượng lớn thực vật và xác sinh vật biển tích tụ dưới đáy đại dương tạo thành trầm tích của động vật và thực vật. Trong hàng triệu năm tiếp theo, lớp trầm tích này bị biến đổi bởi vi khuẩn và chìm sâu hơn. Trải qua sự gia tăng nhiệt độ và áp suất, ở độ sâu khoảng một vài kilômét dưới áp suất lớn, dần dần các lớp trầm tích biến thành bùn đen, dầu mỏ. Sau đó, dựa vào các vết đứt gãy của các lớp đá, dầu mỏ dần nổi lên, tích tụ trong các túi đá, trở thành mỏ dầu.</a:t>
            </a:r>
            <a:endParaRPr lang="en-US" b="0" i="0" dirty="0">
              <a:solidFill>
                <a:schemeClr val="tx1"/>
              </a:solidFill>
              <a:effectLst/>
              <a:latin typeface="Open Sans" panose="020B0606030504020204" pitchFamily="34" charset="0"/>
            </a:endParaRPr>
          </a:p>
          <a:p>
            <a:r>
              <a:rPr lang="en-US" dirty="0">
                <a:solidFill>
                  <a:schemeClr val="tx1"/>
                </a:solidFill>
              </a:rPr>
              <a:t>2.</a:t>
            </a:r>
            <a:r>
              <a:rPr lang="vi-VN" b="0" i="0" dirty="0">
                <a:solidFill>
                  <a:schemeClr val="tx1"/>
                </a:solidFill>
                <a:effectLst/>
                <a:latin typeface="Open Sans" panose="020B0606030504020204" pitchFamily="34" charset="0"/>
              </a:rPr>
              <a:t> Dầu mỏ không thể bổ sung nhanh và sẽ dần cạn kiệt trong tương lai gần vì Trái Đất mất hàng triệu năm để tạo ra các nguồn nhiên liệu đó, trong khi ốc độ tiêu thụ của con người lại rất nhanh khiến </a:t>
            </a:r>
            <a:r>
              <a:rPr lang="vi-VN" dirty="0">
                <a:solidFill>
                  <a:schemeClr val="tx1"/>
                </a:solidFill>
                <a:effectLst/>
                <a:latin typeface="Open Sans" panose="020B0606030504020204" pitchFamily="34" charset="0"/>
              </a:rPr>
              <a:t>nguồn nhiênt </a:t>
            </a:r>
            <a:r>
              <a:rPr lang="vi-VN" b="0" i="0" dirty="0">
                <a:solidFill>
                  <a:schemeClr val="tx1"/>
                </a:solidFill>
                <a:effectLst/>
                <a:latin typeface="Open Sans" panose="020B0606030504020204" pitchFamily="34" charset="0"/>
              </a:rPr>
              <a:t>liệu này ngày càng trở nên cạn kiệt</a:t>
            </a:r>
            <a:r>
              <a:rPr lang="vi-VN" b="0" i="0" dirty="0">
                <a:solidFill>
                  <a:srgbClr val="000000"/>
                </a:solidFill>
                <a:effectLst/>
                <a:latin typeface="Open Sans" panose="020B0606030504020204" pitchFamily="34" charset="0"/>
              </a:rPr>
              <a:t>.</a:t>
            </a:r>
            <a:endParaRPr lang="en-US" dirty="0">
              <a:solidFill>
                <a:schemeClr val="bg2">
                  <a:lumMod val="10000"/>
                  <a:lumOff val="90000"/>
                </a:schemeClr>
              </a:solidFill>
            </a:endParaRPr>
          </a:p>
        </p:txBody>
      </p:sp>
      <p:sp>
        <p:nvSpPr>
          <p:cNvPr id="4" name="Action Button: Get Information 3">
            <a:hlinkClick r:id="" action="ppaction://noaction" highlightClick="1"/>
            <a:extLst>
              <a:ext uri="{FF2B5EF4-FFF2-40B4-BE49-F238E27FC236}">
                <a16:creationId xmlns:a16="http://schemas.microsoft.com/office/drawing/2014/main" id="{049CE7F7-D409-1280-6790-472A7C85BD46}"/>
              </a:ext>
            </a:extLst>
          </p:cNvPr>
          <p:cNvSpPr/>
          <p:nvPr/>
        </p:nvSpPr>
        <p:spPr>
          <a:xfrm>
            <a:off x="3097162" y="410011"/>
            <a:ext cx="1042416" cy="1042416"/>
          </a:xfrm>
          <a:prstGeom prst="actionButtonInform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28614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anim calcmode="lin" valueType="num">
                                      <p:cBhvr>
                                        <p:cTn id="1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0" end="0"/>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anim calcmode="lin" valueType="num">
                                      <p:cBhvr>
                                        <p:cTn id="2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64F3D3-2750-AA12-7037-1AE7117D09EF}"/>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12282054" cy="6858000"/>
          </a:xfrm>
          <a:prstGeom prst="rect">
            <a:avLst/>
          </a:prstGeom>
        </p:spPr>
      </p:pic>
      <p:sp>
        <p:nvSpPr>
          <p:cNvPr id="2" name="Title 1">
            <a:extLst>
              <a:ext uri="{FF2B5EF4-FFF2-40B4-BE49-F238E27FC236}">
                <a16:creationId xmlns:a16="http://schemas.microsoft.com/office/drawing/2014/main" id="{3FA1C6DF-B4F6-5D27-9615-F53F71017865}"/>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566AA48B-F672-7B96-F22A-F8FC9C416673}"/>
              </a:ext>
            </a:extLst>
          </p:cNvPr>
          <p:cNvGraphicFramePr>
            <a:graphicFrameLocks noGrp="1"/>
          </p:cNvGraphicFramePr>
          <p:nvPr>
            <p:ph idx="1"/>
            <p:extLst>
              <p:ext uri="{D42A27DB-BD31-4B8C-83A1-F6EECF244321}">
                <p14:modId xmlns:p14="http://schemas.microsoft.com/office/powerpoint/2010/main" val="213338141"/>
              </p:ext>
            </p:extLst>
          </p:nvPr>
        </p:nvGraphicFramePr>
        <p:xfrm>
          <a:off x="924531" y="688259"/>
          <a:ext cx="10353674" cy="4517436"/>
        </p:xfrm>
        <a:graphic>
          <a:graphicData uri="http://schemas.openxmlformats.org/drawingml/2006/table">
            <a:tbl>
              <a:tblPr/>
              <a:tblGrid>
                <a:gridCol w="5176837">
                  <a:extLst>
                    <a:ext uri="{9D8B030D-6E8A-4147-A177-3AD203B41FA5}">
                      <a16:colId xmlns:a16="http://schemas.microsoft.com/office/drawing/2014/main" val="1033528411"/>
                    </a:ext>
                  </a:extLst>
                </a:gridCol>
                <a:gridCol w="5176837">
                  <a:extLst>
                    <a:ext uri="{9D8B030D-6E8A-4147-A177-3AD203B41FA5}">
                      <a16:colId xmlns:a16="http://schemas.microsoft.com/office/drawing/2014/main" val="3732051580"/>
                    </a:ext>
                  </a:extLst>
                </a:gridCol>
              </a:tblGrid>
              <a:tr h="410676">
                <a:tc gridSpan="2">
                  <a:txBody>
                    <a:bodyPr/>
                    <a:lstStyle/>
                    <a:p>
                      <a:pPr algn="ctr">
                        <a:lnSpc>
                          <a:spcPts val="1800"/>
                        </a:lnSpc>
                        <a:buNone/>
                      </a:pPr>
                      <a:r>
                        <a:rPr lang="vi-VN" sz="6000" b="1" dirty="0">
                          <a:solidFill>
                            <a:srgbClr val="FF0000"/>
                          </a:solidFill>
                          <a:effectLst/>
                        </a:rPr>
                        <a:t>Năng lượng hóa thạch</a:t>
                      </a:r>
                      <a:endParaRPr lang="vi-VN" sz="6000" dirty="0">
                        <a:solidFill>
                          <a:srgbClr val="FF0000"/>
                        </a:solidFill>
                        <a:effectLst/>
                      </a:endParaRPr>
                    </a:p>
                  </a:txBody>
                  <a:tcPr marL="0" marR="0" marT="0" marB="0"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3862559417"/>
                  </a:ext>
                </a:extLst>
              </a:tr>
              <a:tr h="410676">
                <a:tc>
                  <a:txBody>
                    <a:bodyPr/>
                    <a:lstStyle/>
                    <a:p>
                      <a:pPr algn="ctr">
                        <a:lnSpc>
                          <a:spcPts val="1800"/>
                        </a:lnSpc>
                        <a:buNone/>
                      </a:pPr>
                      <a:r>
                        <a:rPr lang="vi-VN" sz="1800" b="1" dirty="0">
                          <a:solidFill>
                            <a:srgbClr val="FFFF00"/>
                          </a:solidFill>
                          <a:effectLst/>
                        </a:rPr>
                        <a:t>Ưu điểm</a:t>
                      </a:r>
                      <a:endParaRPr lang="vi-VN" sz="1800" dirty="0">
                        <a:solidFill>
                          <a:srgbClr val="FFFF00"/>
                        </a:solidFill>
                        <a:effectLst/>
                      </a:endParaRPr>
                    </a:p>
                  </a:txBody>
                  <a:tcPr marL="0" marR="0" marT="0" marB="0" anchor="ctr">
                    <a:lnL>
                      <a:noFill/>
                    </a:lnL>
                    <a:lnR>
                      <a:noFill/>
                    </a:lnR>
                    <a:lnT>
                      <a:noFill/>
                    </a:lnT>
                    <a:lnB>
                      <a:noFill/>
                    </a:lnB>
                    <a:noFill/>
                  </a:tcPr>
                </a:tc>
                <a:tc>
                  <a:txBody>
                    <a:bodyPr/>
                    <a:lstStyle/>
                    <a:p>
                      <a:pPr algn="ctr">
                        <a:lnSpc>
                          <a:spcPts val="1800"/>
                        </a:lnSpc>
                        <a:buNone/>
                      </a:pPr>
                      <a:r>
                        <a:rPr lang="vi-VN" sz="1800" b="1" dirty="0">
                          <a:solidFill>
                            <a:srgbClr val="FFFF00"/>
                          </a:solidFill>
                          <a:effectLst/>
                        </a:rPr>
                        <a:t>Nhược điểm</a:t>
                      </a:r>
                      <a:endParaRPr lang="vi-VN" sz="1800" dirty="0">
                        <a:solidFill>
                          <a:srgbClr val="FFFF00"/>
                        </a:solidFill>
                        <a:effectLst/>
                      </a:endParaRPr>
                    </a:p>
                  </a:txBody>
                  <a:tcPr marL="0" marR="0" marT="0" marB="0" anchor="ctr">
                    <a:lnL>
                      <a:noFill/>
                    </a:lnL>
                    <a:lnR>
                      <a:noFill/>
                    </a:lnR>
                    <a:lnT>
                      <a:noFill/>
                    </a:lnT>
                    <a:lnB>
                      <a:noFill/>
                    </a:lnB>
                    <a:noFill/>
                  </a:tcPr>
                </a:tc>
                <a:extLst>
                  <a:ext uri="{0D108BD9-81ED-4DB2-BD59-A6C34878D82A}">
                    <a16:rowId xmlns:a16="http://schemas.microsoft.com/office/drawing/2014/main" val="1182537033"/>
                  </a:ext>
                </a:extLst>
              </a:tr>
              <a:tr h="3696084">
                <a:tc>
                  <a:txBody>
                    <a:bodyPr/>
                    <a:lstStyle/>
                    <a:p>
                      <a:pPr algn="just">
                        <a:lnSpc>
                          <a:spcPts val="1800"/>
                        </a:lnSpc>
                        <a:buNone/>
                      </a:pPr>
                      <a:r>
                        <a:rPr lang="vi-VN" sz="1800" dirty="0">
                          <a:solidFill>
                            <a:srgbClr val="FFFF00"/>
                          </a:solidFill>
                          <a:effectLst/>
                        </a:rPr>
                        <a:t>- Nguồn sẵn có.</a:t>
                      </a:r>
                    </a:p>
                    <a:p>
                      <a:pPr algn="just">
                        <a:lnSpc>
                          <a:spcPts val="1800"/>
                        </a:lnSpc>
                        <a:buNone/>
                      </a:pPr>
                      <a:r>
                        <a:rPr lang="vi-VN" sz="1800" dirty="0">
                          <a:solidFill>
                            <a:srgbClr val="FFFF00"/>
                          </a:solidFill>
                          <a:effectLst/>
                        </a:rPr>
                        <a:t>- Dễ khai thác, chế biến.</a:t>
                      </a:r>
                    </a:p>
                    <a:p>
                      <a:pPr algn="just">
                        <a:lnSpc>
                          <a:spcPts val="1800"/>
                        </a:lnSpc>
                        <a:buNone/>
                      </a:pPr>
                      <a:r>
                        <a:rPr lang="vi-VN" sz="1800" dirty="0">
                          <a:solidFill>
                            <a:srgbClr val="FFFF00"/>
                          </a:solidFill>
                          <a:effectLst/>
                        </a:rPr>
                        <a:t>- Dễ vận chuyển, tích trữ với khối lượng lớn.</a:t>
                      </a:r>
                    </a:p>
                    <a:p>
                      <a:pPr algn="just">
                        <a:lnSpc>
                          <a:spcPts val="1800"/>
                        </a:lnSpc>
                        <a:buNone/>
                      </a:pPr>
                      <a:r>
                        <a:rPr lang="vi-VN" sz="1800" dirty="0">
                          <a:solidFill>
                            <a:srgbClr val="FFFF00"/>
                          </a:solidFill>
                          <a:effectLst/>
                        </a:rPr>
                        <a:t>- Công nghệ khai thác và chuyển hóa năng lượng hóa thạch phổ biến, chi phí rẻ.</a:t>
                      </a:r>
                    </a:p>
                  </a:txBody>
                  <a:tcPr marL="0" marR="0" marT="0" marB="0" anchor="ctr">
                    <a:lnL>
                      <a:noFill/>
                    </a:lnL>
                    <a:lnR>
                      <a:noFill/>
                    </a:lnR>
                    <a:lnT>
                      <a:noFill/>
                    </a:lnT>
                    <a:lnB>
                      <a:noFill/>
                    </a:lnB>
                    <a:noFill/>
                  </a:tcPr>
                </a:tc>
                <a:tc>
                  <a:txBody>
                    <a:bodyPr/>
                    <a:lstStyle/>
                    <a:p>
                      <a:pPr algn="just">
                        <a:lnSpc>
                          <a:spcPts val="1800"/>
                        </a:lnSpc>
                        <a:buNone/>
                      </a:pPr>
                      <a:r>
                        <a:rPr lang="vi-VN" sz="1800" dirty="0">
                          <a:solidFill>
                            <a:srgbClr val="FFFF00"/>
                          </a:solidFill>
                          <a:effectLst/>
                        </a:rPr>
                        <a:t>- Thời gian tạo ra các nguồn nguyên liệu rất lâu (hàng trăm triệu năm).</a:t>
                      </a:r>
                    </a:p>
                    <a:p>
                      <a:pPr algn="just">
                        <a:lnSpc>
                          <a:spcPts val="1800"/>
                        </a:lnSpc>
                        <a:buNone/>
                      </a:pPr>
                      <a:r>
                        <a:rPr lang="vi-VN" sz="1800" dirty="0">
                          <a:solidFill>
                            <a:srgbClr val="FFFF00"/>
                          </a:solidFill>
                          <a:effectLst/>
                        </a:rPr>
                        <a:t>- Việc khai thác, xử lí, phân phối nhiên liệu gây ra nhiều mối đe dọa cho môi trường: thay đổi cấu trúc địa tầng, động đất, thay đổi hệ sinh thái.</a:t>
                      </a:r>
                    </a:p>
                    <a:p>
                      <a:pPr algn="just">
                        <a:lnSpc>
                          <a:spcPts val="1800"/>
                        </a:lnSpc>
                        <a:buNone/>
                      </a:pPr>
                      <a:r>
                        <a:rPr lang="vi-VN" sz="1800" dirty="0">
                          <a:solidFill>
                            <a:srgbClr val="FFFF00"/>
                          </a:solidFill>
                          <a:effectLst/>
                        </a:rPr>
                        <a:t>- Việc đốt cháy nhiên liệu tạo ra chất thải rắn, phát thải các khí gây ảnh hướng đến sức khỏe con người và ô nhiễm môi trường, gây hiệu ứng nhà kính trên Trái Đất, làm băng tan, thiên tai, lũ lụt, ….</a:t>
                      </a:r>
                    </a:p>
                  </a:txBody>
                  <a:tcPr marL="0" marR="0" marT="0" marB="0" anchor="ctr">
                    <a:lnL>
                      <a:noFill/>
                    </a:lnL>
                    <a:lnR>
                      <a:noFill/>
                    </a:lnR>
                    <a:lnT>
                      <a:noFill/>
                    </a:lnT>
                    <a:lnB>
                      <a:noFill/>
                    </a:lnB>
                    <a:noFill/>
                  </a:tcPr>
                </a:tc>
                <a:extLst>
                  <a:ext uri="{0D108BD9-81ED-4DB2-BD59-A6C34878D82A}">
                    <a16:rowId xmlns:a16="http://schemas.microsoft.com/office/drawing/2014/main" val="2216120672"/>
                  </a:ext>
                </a:extLst>
              </a:tr>
            </a:tbl>
          </a:graphicData>
        </a:graphic>
      </p:graphicFrame>
    </p:spTree>
    <p:extLst>
      <p:ext uri="{BB962C8B-B14F-4D97-AF65-F5344CB8AC3E}">
        <p14:creationId xmlns:p14="http://schemas.microsoft.com/office/powerpoint/2010/main" val="29777498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7EE03-AEB2-B94C-B515-FDF2AB39D479}"/>
              </a:ext>
            </a:extLst>
          </p:cNvPr>
          <p:cNvSpPr>
            <a:spLocks noGrp="1"/>
          </p:cNvSpPr>
          <p:nvPr>
            <p:ph type="title"/>
          </p:nvPr>
        </p:nvSpPr>
        <p:spPr/>
        <p:txBody>
          <a:bodyPr/>
          <a:lstStyle/>
          <a:p>
            <a:r>
              <a:rPr lang="en-US" dirty="0"/>
              <a:t>ỨNG DỤNG</a:t>
            </a:r>
          </a:p>
        </p:txBody>
      </p:sp>
      <p:pic>
        <p:nvPicPr>
          <p:cNvPr id="6146" name="Picture 2" descr="Ứng dụng trong giao thông vận tải">
            <a:extLst>
              <a:ext uri="{FF2B5EF4-FFF2-40B4-BE49-F238E27FC236}">
                <a16:creationId xmlns:a16="http://schemas.microsoft.com/office/drawing/2014/main" id="{1998D8BC-697E-B5FA-8EE9-64C139D6BCE2}"/>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0" y="20150"/>
            <a:ext cx="3193417" cy="212328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8EAB618-B39C-AA9D-4409-B6F961CF8550}"/>
              </a:ext>
            </a:extLst>
          </p:cNvPr>
          <p:cNvSpPr>
            <a:spLocks noGrp="1"/>
          </p:cNvSpPr>
          <p:nvPr>
            <p:ph idx="1"/>
          </p:nvPr>
        </p:nvSpPr>
        <p:spPr/>
        <p:txBody>
          <a:bodyPr>
            <a:normAutofit/>
          </a:bodyPr>
          <a:lstStyle/>
          <a:p>
            <a:pPr>
              <a:buFont typeface="Arial" panose="020B0604020202020204" pitchFamily="34" charset="0"/>
              <a:buChar char="•"/>
            </a:pPr>
            <a:r>
              <a:rPr lang="vi-VN" b="1" dirty="0"/>
              <a:t>Sản xuất điện</a:t>
            </a:r>
            <a:r>
              <a:rPr lang="vi-VN" dirty="0"/>
              <a:t>: Than đá, khí tự nhiên vận hành nhà máy nhiệt điện, tạo nhiệt để phát điện với chi phí thấp.</a:t>
            </a:r>
          </a:p>
          <a:p>
            <a:pPr>
              <a:buFont typeface="Arial" panose="020B0604020202020204" pitchFamily="34" charset="0"/>
              <a:buChar char="•"/>
            </a:pPr>
            <a:r>
              <a:rPr lang="vi-VN" b="1" dirty="0"/>
              <a:t>Giao thông vận tải</a:t>
            </a:r>
            <a:r>
              <a:rPr lang="vi-VN" dirty="0"/>
              <a:t>: Ô tô, máy bay, tàu biển sử dụng chế phẩm từ dầu mỏ và dầu nhờn để vận hành động cơ.</a:t>
            </a:r>
          </a:p>
          <a:p>
            <a:pPr>
              <a:buFont typeface="Arial" panose="020B0604020202020204" pitchFamily="34" charset="0"/>
              <a:buChar char="•"/>
            </a:pPr>
            <a:r>
              <a:rPr lang="vi-VN" b="1" dirty="0"/>
              <a:t>Công nghiệp</a:t>
            </a:r>
            <a:r>
              <a:rPr lang="vi-VN" dirty="0"/>
              <a:t>: Nhiên liệu hóa thạch hỗ trợ sản xuất thép, xi măng, nhựa, hóa chất, cao su nhân tạo.</a:t>
            </a:r>
          </a:p>
          <a:p>
            <a:pPr>
              <a:buFont typeface="Arial" panose="020B0604020202020204" pitchFamily="34" charset="0"/>
              <a:buChar char="•"/>
            </a:pPr>
            <a:r>
              <a:rPr lang="vi-VN" b="1" dirty="0"/>
              <a:t>Sinh hoạt</a:t>
            </a:r>
            <a:r>
              <a:rPr lang="vi-VN" dirty="0"/>
              <a:t>: Khí đốt tự nhiên dùng trong nấu nướng, sưởi ấm; chế phẩm dầu mỏ góp phần vào gas, phân bón, thuốc trừ sâu.</a:t>
            </a:r>
          </a:p>
          <a:p>
            <a:r>
              <a:rPr lang="vi-VN" dirty="0"/>
              <a:t>Sử dụng hợp lý năng lượng hóa thạch và kết hợp năng lượng tái tạo là hướng đi bền vững.</a:t>
            </a:r>
          </a:p>
          <a:p>
            <a:endParaRPr lang="en-US" dirty="0"/>
          </a:p>
        </p:txBody>
      </p:sp>
    </p:spTree>
    <p:extLst>
      <p:ext uri="{BB962C8B-B14F-4D97-AF65-F5344CB8AC3E}">
        <p14:creationId xmlns:p14="http://schemas.microsoft.com/office/powerpoint/2010/main" val="109903979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D5198-DB97-AC3C-504D-B5F8F21BF722}"/>
              </a:ext>
            </a:extLst>
          </p:cNvPr>
          <p:cNvSpPr>
            <a:spLocks noGrp="1"/>
          </p:cNvSpPr>
          <p:nvPr>
            <p:ph type="title"/>
          </p:nvPr>
        </p:nvSpPr>
        <p:spPr/>
        <p:txBody>
          <a:bodyPr/>
          <a:lstStyle/>
          <a:p>
            <a:r>
              <a:rPr lang="en-US" dirty="0"/>
              <a:t>HẬU QUẢ</a:t>
            </a:r>
          </a:p>
        </p:txBody>
      </p:sp>
      <p:sp>
        <p:nvSpPr>
          <p:cNvPr id="3" name="Content Placeholder 2">
            <a:extLst>
              <a:ext uri="{FF2B5EF4-FFF2-40B4-BE49-F238E27FC236}">
                <a16:creationId xmlns:a16="http://schemas.microsoft.com/office/drawing/2014/main" id="{1204ECCE-F82B-3CA6-19A0-3F2BA031FC38}"/>
              </a:ext>
            </a:extLst>
          </p:cNvPr>
          <p:cNvSpPr>
            <a:spLocks noGrp="1"/>
          </p:cNvSpPr>
          <p:nvPr>
            <p:ph idx="1"/>
          </p:nvPr>
        </p:nvSpPr>
        <p:spPr/>
        <p:txBody>
          <a:bodyPr/>
          <a:lstStyle/>
          <a:p>
            <a:r>
              <a:rPr lang="en-US" dirty="0" err="1"/>
              <a:t>Làm</a:t>
            </a:r>
            <a:r>
              <a:rPr lang="en-US" dirty="0"/>
              <a:t> </a:t>
            </a:r>
            <a:r>
              <a:rPr lang="en-US" dirty="0" err="1"/>
              <a:t>tăng</a:t>
            </a:r>
            <a:r>
              <a:rPr lang="en-US" dirty="0">
                <a:latin typeface="Calibri Light" panose="020F0302020204030204" pitchFamily="34" charset="0"/>
                <a:ea typeface="Calibri Light" panose="020F0302020204030204" pitchFamily="34" charset="0"/>
                <a:cs typeface="Calibri Light" panose="020F0302020204030204" pitchFamily="34" charset="0"/>
              </a:rPr>
              <a:t> </a:t>
            </a:r>
            <a:r>
              <a:rPr lang="en-US" dirty="0" err="1">
                <a:latin typeface="Calibri Light" panose="020F0302020204030204" pitchFamily="34" charset="0"/>
                <a:ea typeface="Calibri Light" panose="020F0302020204030204" pitchFamily="34" charset="0"/>
                <a:cs typeface="Calibri Light" panose="020F0302020204030204" pitchFamily="34" charset="0"/>
              </a:rPr>
              <a:t>băng</a:t>
            </a:r>
            <a:r>
              <a:rPr lang="en-US" dirty="0">
                <a:latin typeface="Calibri Light" panose="020F0302020204030204" pitchFamily="34" charset="0"/>
                <a:ea typeface="Calibri Light" panose="020F0302020204030204" pitchFamily="34" charset="0"/>
                <a:cs typeface="Calibri Light" panose="020F0302020204030204" pitchFamily="34" charset="0"/>
              </a:rPr>
              <a:t> ở </a:t>
            </a:r>
            <a:r>
              <a:rPr lang="en-US" dirty="0" err="1">
                <a:latin typeface="Calibri Light" panose="020F0302020204030204" pitchFamily="34" charset="0"/>
                <a:ea typeface="Calibri Light" panose="020F0302020204030204" pitchFamily="34" charset="0"/>
                <a:cs typeface="Calibri Light" panose="020F0302020204030204" pitchFamily="34" charset="0"/>
              </a:rPr>
              <a:t>các</a:t>
            </a:r>
            <a:r>
              <a:rPr lang="en-US" dirty="0">
                <a:latin typeface="Calibri Light" panose="020F0302020204030204" pitchFamily="34" charset="0"/>
                <a:ea typeface="Calibri Light" panose="020F0302020204030204" pitchFamily="34" charset="0"/>
                <a:cs typeface="Calibri Light" panose="020F0302020204030204" pitchFamily="34" charset="0"/>
              </a:rPr>
              <a:t> </a:t>
            </a:r>
            <a:r>
              <a:rPr lang="en-US" dirty="0" err="1">
                <a:latin typeface="Calibri Light" panose="020F0302020204030204" pitchFamily="34" charset="0"/>
                <a:ea typeface="Calibri Light" panose="020F0302020204030204" pitchFamily="34" charset="0"/>
                <a:cs typeface="Calibri Light" panose="020F0302020204030204" pitchFamily="34" charset="0"/>
              </a:rPr>
              <a:t>cực</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a:p>
            <a:r>
              <a:rPr lang="en-US" dirty="0" err="1">
                <a:latin typeface="Calibri Light" panose="020F0302020204030204" pitchFamily="34" charset="0"/>
                <a:ea typeface="Calibri Light" panose="020F0302020204030204" pitchFamily="34" charset="0"/>
                <a:cs typeface="Calibri Light" panose="020F0302020204030204" pitchFamily="34" charset="0"/>
              </a:rPr>
              <a:t>Biến</a:t>
            </a:r>
            <a:r>
              <a:rPr lang="en-US" dirty="0">
                <a:latin typeface="Calibri Light" panose="020F0302020204030204" pitchFamily="34" charset="0"/>
                <a:ea typeface="Calibri Light" panose="020F0302020204030204" pitchFamily="34" charset="0"/>
                <a:cs typeface="Calibri Light" panose="020F0302020204030204" pitchFamily="34" charset="0"/>
              </a:rPr>
              <a:t> </a:t>
            </a:r>
            <a:r>
              <a:rPr lang="en-US" dirty="0" err="1">
                <a:latin typeface="Calibri Light" panose="020F0302020204030204" pitchFamily="34" charset="0"/>
                <a:ea typeface="Calibri Light" panose="020F0302020204030204" pitchFamily="34" charset="0"/>
                <a:cs typeface="Calibri Light" panose="020F0302020204030204" pitchFamily="34" charset="0"/>
              </a:rPr>
              <a:t>đổi</a:t>
            </a:r>
            <a:r>
              <a:rPr lang="en-US" dirty="0">
                <a:latin typeface="Calibri Light" panose="020F0302020204030204" pitchFamily="34" charset="0"/>
                <a:ea typeface="Calibri Light" panose="020F0302020204030204" pitchFamily="34" charset="0"/>
                <a:cs typeface="Calibri Light" panose="020F0302020204030204" pitchFamily="34" charset="0"/>
              </a:rPr>
              <a:t> </a:t>
            </a:r>
            <a:r>
              <a:rPr lang="en-US" dirty="0" err="1">
                <a:latin typeface="Calibri Light" panose="020F0302020204030204" pitchFamily="34" charset="0"/>
                <a:ea typeface="Calibri Light" panose="020F0302020204030204" pitchFamily="34" charset="0"/>
                <a:cs typeface="Calibri Light" panose="020F0302020204030204" pitchFamily="34" charset="0"/>
              </a:rPr>
              <a:t>khí</a:t>
            </a:r>
            <a:r>
              <a:rPr lang="en-US" dirty="0">
                <a:latin typeface="Calibri Light" panose="020F0302020204030204" pitchFamily="34" charset="0"/>
                <a:ea typeface="Calibri Light" panose="020F0302020204030204" pitchFamily="34" charset="0"/>
                <a:cs typeface="Calibri Light" panose="020F0302020204030204" pitchFamily="34" charset="0"/>
              </a:rPr>
              <a:t> </a:t>
            </a:r>
            <a:r>
              <a:rPr lang="en-US" dirty="0" err="1">
                <a:latin typeface="Calibri Light" panose="020F0302020204030204" pitchFamily="34" charset="0"/>
                <a:ea typeface="Calibri Light" panose="020F0302020204030204" pitchFamily="34" charset="0"/>
                <a:cs typeface="Calibri Light" panose="020F0302020204030204" pitchFamily="34" charset="0"/>
              </a:rPr>
              <a:t>hậu</a:t>
            </a:r>
            <a:r>
              <a:rPr lang="en-US" dirty="0">
                <a:latin typeface="Calibri Light" panose="020F0302020204030204" pitchFamily="34" charset="0"/>
                <a:ea typeface="Calibri Light" panose="020F0302020204030204" pitchFamily="34" charset="0"/>
                <a:cs typeface="Calibri Light" panose="020F0302020204030204" pitchFamily="34" charset="0"/>
              </a:rPr>
              <a:t> </a:t>
            </a:r>
            <a:r>
              <a:rPr lang="en-US" dirty="0" err="1">
                <a:latin typeface="Calibri Light" panose="020F0302020204030204" pitchFamily="34" charset="0"/>
                <a:ea typeface="Calibri Light" panose="020F0302020204030204" pitchFamily="34" charset="0"/>
                <a:cs typeface="Calibri Light" panose="020F0302020204030204" pitchFamily="34" charset="0"/>
              </a:rPr>
              <a:t>toàn</a:t>
            </a:r>
            <a:r>
              <a:rPr lang="en-US" dirty="0">
                <a:latin typeface="Calibri Light" panose="020F0302020204030204" pitchFamily="34" charset="0"/>
                <a:ea typeface="Calibri Light" panose="020F0302020204030204" pitchFamily="34" charset="0"/>
                <a:cs typeface="Calibri Light" panose="020F0302020204030204" pitchFamily="34" charset="0"/>
              </a:rPr>
              <a:t> </a:t>
            </a:r>
            <a:r>
              <a:rPr lang="en-US" dirty="0" err="1">
                <a:latin typeface="Calibri Light" panose="020F0302020204030204" pitchFamily="34" charset="0"/>
                <a:ea typeface="Calibri Light" panose="020F0302020204030204" pitchFamily="34" charset="0"/>
                <a:cs typeface="Calibri Light" panose="020F0302020204030204" pitchFamily="34" charset="0"/>
              </a:rPr>
              <a:t>cầu</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a:p>
            <a:r>
              <a:rPr lang="en-US" dirty="0" err="1">
                <a:latin typeface="Calibri Light" panose="020F0302020204030204" pitchFamily="34" charset="0"/>
                <a:ea typeface="Calibri Light" panose="020F0302020204030204" pitchFamily="34" charset="0"/>
                <a:cs typeface="Calibri Light" panose="020F0302020204030204" pitchFamily="34" charset="0"/>
              </a:rPr>
              <a:t>Nước</a:t>
            </a:r>
            <a:r>
              <a:rPr lang="en-US" dirty="0">
                <a:latin typeface="Calibri Light" panose="020F0302020204030204" pitchFamily="34" charset="0"/>
                <a:ea typeface="Calibri Light" panose="020F0302020204030204" pitchFamily="34" charset="0"/>
                <a:cs typeface="Calibri Light" panose="020F0302020204030204" pitchFamily="34" charset="0"/>
              </a:rPr>
              <a:t> </a:t>
            </a:r>
            <a:r>
              <a:rPr lang="en-US" dirty="0" err="1">
                <a:latin typeface="Calibri Light" panose="020F0302020204030204" pitchFamily="34" charset="0"/>
                <a:ea typeface="Calibri Light" panose="020F0302020204030204" pitchFamily="34" charset="0"/>
                <a:cs typeface="Calibri Light" panose="020F0302020204030204" pitchFamily="34" charset="0"/>
              </a:rPr>
              <a:t>biển</a:t>
            </a:r>
            <a:r>
              <a:rPr lang="en-US" dirty="0">
                <a:latin typeface="Calibri Light" panose="020F0302020204030204" pitchFamily="34" charset="0"/>
                <a:ea typeface="Calibri Light" panose="020F0302020204030204" pitchFamily="34" charset="0"/>
                <a:cs typeface="Calibri Light" panose="020F0302020204030204" pitchFamily="34" charset="0"/>
              </a:rPr>
              <a:t> </a:t>
            </a:r>
            <a:r>
              <a:rPr lang="en-US" dirty="0" err="1">
                <a:latin typeface="Calibri Light" panose="020F0302020204030204" pitchFamily="34" charset="0"/>
                <a:ea typeface="Calibri Light" panose="020F0302020204030204" pitchFamily="34" charset="0"/>
                <a:cs typeface="Calibri Light" panose="020F0302020204030204" pitchFamily="34" charset="0"/>
              </a:rPr>
              <a:t>dâng</a:t>
            </a:r>
            <a:r>
              <a:rPr lang="en-US" dirty="0">
                <a:latin typeface="Calibri Light" panose="020F0302020204030204" pitchFamily="34" charset="0"/>
                <a:ea typeface="Calibri Light" panose="020F0302020204030204" pitchFamily="34" charset="0"/>
                <a:cs typeface="Calibri Light" panose="020F0302020204030204" pitchFamily="34" charset="0"/>
              </a:rPr>
              <a:t>, </a:t>
            </a:r>
            <a:r>
              <a:rPr lang="en-US" dirty="0" err="1">
                <a:latin typeface="Calibri Light" panose="020F0302020204030204" pitchFamily="34" charset="0"/>
                <a:ea typeface="Calibri Light" panose="020F0302020204030204" pitchFamily="34" charset="0"/>
                <a:cs typeface="Calibri Light" panose="020F0302020204030204" pitchFamily="34" charset="0"/>
              </a:rPr>
              <a:t>hạn</a:t>
            </a:r>
            <a:r>
              <a:rPr lang="en-US" dirty="0">
                <a:latin typeface="Calibri Light" panose="020F0302020204030204" pitchFamily="34" charset="0"/>
                <a:ea typeface="Calibri Light" panose="020F0302020204030204" pitchFamily="34" charset="0"/>
                <a:cs typeface="Calibri Light" panose="020F0302020204030204" pitchFamily="34" charset="0"/>
              </a:rPr>
              <a:t> </a:t>
            </a:r>
            <a:r>
              <a:rPr lang="en-US" dirty="0" err="1">
                <a:latin typeface="Calibri Light" panose="020F0302020204030204" pitchFamily="34" charset="0"/>
                <a:ea typeface="Calibri Light" panose="020F0302020204030204" pitchFamily="34" charset="0"/>
                <a:cs typeface="Calibri Light" panose="020F0302020204030204" pitchFamily="34" charset="0"/>
              </a:rPr>
              <a:t>hán</a:t>
            </a:r>
            <a:r>
              <a:rPr lang="en-US" dirty="0">
                <a:latin typeface="Calibri Light" panose="020F0302020204030204" pitchFamily="34" charset="0"/>
                <a:ea typeface="Calibri Light" panose="020F0302020204030204" pitchFamily="34" charset="0"/>
                <a:cs typeface="Calibri Light" panose="020F0302020204030204" pitchFamily="34" charset="0"/>
              </a:rPr>
              <a:t>, </a:t>
            </a:r>
            <a:r>
              <a:rPr lang="en-US" dirty="0" err="1">
                <a:latin typeface="Calibri Light" panose="020F0302020204030204" pitchFamily="34" charset="0"/>
                <a:ea typeface="Calibri Light" panose="020F0302020204030204" pitchFamily="34" charset="0"/>
                <a:cs typeface="Calibri Light" panose="020F0302020204030204" pitchFamily="34" charset="0"/>
              </a:rPr>
              <a:t>thiên</a:t>
            </a:r>
            <a:r>
              <a:rPr lang="en-US" dirty="0">
                <a:latin typeface="Calibri Light" panose="020F0302020204030204" pitchFamily="34" charset="0"/>
                <a:ea typeface="Calibri Light" panose="020F0302020204030204" pitchFamily="34" charset="0"/>
                <a:cs typeface="Calibri Light" panose="020F0302020204030204" pitchFamily="34" charset="0"/>
              </a:rPr>
              <a:t> </a:t>
            </a:r>
            <a:r>
              <a:rPr lang="en-US" dirty="0" err="1">
                <a:latin typeface="Calibri Light" panose="020F0302020204030204" pitchFamily="34" charset="0"/>
                <a:ea typeface="Calibri Light" panose="020F0302020204030204" pitchFamily="34" charset="0"/>
                <a:cs typeface="Calibri Light" panose="020F0302020204030204" pitchFamily="34" charset="0"/>
              </a:rPr>
              <a:t>tai,lũ</a:t>
            </a:r>
            <a:r>
              <a:rPr lang="en-US" dirty="0">
                <a:latin typeface="Calibri Light" panose="020F0302020204030204" pitchFamily="34" charset="0"/>
                <a:ea typeface="Calibri Light" panose="020F0302020204030204" pitchFamily="34" charset="0"/>
                <a:cs typeface="Calibri Light" panose="020F0302020204030204" pitchFamily="34" charset="0"/>
              </a:rPr>
              <a:t> </a:t>
            </a:r>
            <a:r>
              <a:rPr lang="en-US" dirty="0" err="1">
                <a:latin typeface="Calibri Light" panose="020F0302020204030204" pitchFamily="34" charset="0"/>
                <a:ea typeface="Calibri Light" panose="020F0302020204030204" pitchFamily="34" charset="0"/>
                <a:cs typeface="Calibri Light" panose="020F0302020204030204" pitchFamily="34" charset="0"/>
              </a:rPr>
              <a:t>lụt</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a:p>
            <a:r>
              <a:rPr lang="en-US" dirty="0" err="1">
                <a:latin typeface="Calibri Light" panose="020F0302020204030204" pitchFamily="34" charset="0"/>
                <a:ea typeface="Calibri Light" panose="020F0302020204030204" pitchFamily="34" charset="0"/>
                <a:cs typeface="Calibri Light" panose="020F0302020204030204" pitchFamily="34" charset="0"/>
              </a:rPr>
              <a:t>Phá</a:t>
            </a:r>
            <a:r>
              <a:rPr lang="en-US" dirty="0">
                <a:latin typeface="Calibri Light" panose="020F0302020204030204" pitchFamily="34" charset="0"/>
                <a:ea typeface="Calibri Light" panose="020F0302020204030204" pitchFamily="34" charset="0"/>
                <a:cs typeface="Calibri Light" panose="020F0302020204030204" pitchFamily="34" charset="0"/>
              </a:rPr>
              <a:t> </a:t>
            </a:r>
            <a:r>
              <a:rPr lang="en-US" dirty="0" err="1">
                <a:latin typeface="Calibri Light" panose="020F0302020204030204" pitchFamily="34" charset="0"/>
                <a:ea typeface="Calibri Light" panose="020F0302020204030204" pitchFamily="34" charset="0"/>
                <a:cs typeface="Calibri Light" panose="020F0302020204030204" pitchFamily="34" charset="0"/>
              </a:rPr>
              <a:t>hủy</a:t>
            </a:r>
            <a:r>
              <a:rPr lang="en-US" dirty="0">
                <a:latin typeface="Calibri Light" panose="020F0302020204030204" pitchFamily="34" charset="0"/>
                <a:ea typeface="Calibri Light" panose="020F0302020204030204" pitchFamily="34" charset="0"/>
                <a:cs typeface="Calibri Light" panose="020F0302020204030204" pitchFamily="34" charset="0"/>
              </a:rPr>
              <a:t> </a:t>
            </a:r>
            <a:r>
              <a:rPr lang="en-US" dirty="0" err="1">
                <a:latin typeface="Calibri Light" panose="020F0302020204030204" pitchFamily="34" charset="0"/>
                <a:ea typeface="Calibri Light" panose="020F0302020204030204" pitchFamily="34" charset="0"/>
                <a:cs typeface="Calibri Light" panose="020F0302020204030204" pitchFamily="34" charset="0"/>
              </a:rPr>
              <a:t>hệ</a:t>
            </a:r>
            <a:r>
              <a:rPr lang="en-US" dirty="0">
                <a:latin typeface="Calibri Light" panose="020F0302020204030204" pitchFamily="34" charset="0"/>
                <a:ea typeface="Calibri Light" panose="020F0302020204030204" pitchFamily="34" charset="0"/>
                <a:cs typeface="Calibri Light" panose="020F0302020204030204" pitchFamily="34" charset="0"/>
              </a:rPr>
              <a:t> </a:t>
            </a:r>
            <a:r>
              <a:rPr lang="en-US" dirty="0" err="1">
                <a:latin typeface="Calibri Light" panose="020F0302020204030204" pitchFamily="34" charset="0"/>
                <a:ea typeface="Calibri Light" panose="020F0302020204030204" pitchFamily="34" charset="0"/>
                <a:cs typeface="Calibri Light" panose="020F0302020204030204" pitchFamily="34" charset="0"/>
              </a:rPr>
              <a:t>sinh</a:t>
            </a:r>
            <a:r>
              <a:rPr lang="en-US" dirty="0">
                <a:latin typeface="Calibri Light" panose="020F0302020204030204" pitchFamily="34" charset="0"/>
                <a:ea typeface="Calibri Light" panose="020F0302020204030204" pitchFamily="34" charset="0"/>
                <a:cs typeface="Calibri Light" panose="020F0302020204030204" pitchFamily="34" charset="0"/>
              </a:rPr>
              <a:t> </a:t>
            </a:r>
            <a:r>
              <a:rPr lang="en-US" dirty="0" err="1">
                <a:latin typeface="Calibri Light" panose="020F0302020204030204" pitchFamily="34" charset="0"/>
                <a:ea typeface="Calibri Light" panose="020F0302020204030204" pitchFamily="34" charset="0"/>
                <a:cs typeface="Calibri Light" panose="020F0302020204030204" pitchFamily="34" charset="0"/>
              </a:rPr>
              <a:t>thái</a:t>
            </a:r>
            <a:r>
              <a:rPr lang="en-US" dirty="0">
                <a:latin typeface="Calibri Light" panose="020F0302020204030204" pitchFamily="34" charset="0"/>
                <a:ea typeface="Calibri Light" panose="020F0302020204030204" pitchFamily="34" charset="0"/>
                <a:cs typeface="Calibri Light" panose="020F0302020204030204" pitchFamily="34" charset="0"/>
              </a:rPr>
              <a:t> </a:t>
            </a:r>
            <a:r>
              <a:rPr lang="en-US" dirty="0" err="1">
                <a:latin typeface="Calibri Light" panose="020F0302020204030204" pitchFamily="34" charset="0"/>
                <a:ea typeface="Calibri Light" panose="020F0302020204030204" pitchFamily="34" charset="0"/>
                <a:cs typeface="Calibri Light" panose="020F0302020204030204" pitchFamily="34" charset="0"/>
              </a:rPr>
              <a:t>và</a:t>
            </a:r>
            <a:r>
              <a:rPr lang="en-US" dirty="0">
                <a:latin typeface="Calibri Light" panose="020F0302020204030204" pitchFamily="34" charset="0"/>
                <a:ea typeface="Calibri Light" panose="020F0302020204030204" pitchFamily="34" charset="0"/>
                <a:cs typeface="Calibri Light" panose="020F0302020204030204" pitchFamily="34" charset="0"/>
              </a:rPr>
              <a:t> </a:t>
            </a:r>
            <a:r>
              <a:rPr lang="en-US" dirty="0" err="1">
                <a:latin typeface="Calibri Light" panose="020F0302020204030204" pitchFamily="34" charset="0"/>
                <a:ea typeface="Calibri Light" panose="020F0302020204030204" pitchFamily="34" charset="0"/>
                <a:cs typeface="Calibri Light" panose="020F0302020204030204" pitchFamily="34" charset="0"/>
              </a:rPr>
              <a:t>sự</a:t>
            </a:r>
            <a:r>
              <a:rPr lang="en-US" dirty="0">
                <a:latin typeface="Calibri Light" panose="020F0302020204030204" pitchFamily="34" charset="0"/>
                <a:ea typeface="Calibri Light" panose="020F0302020204030204" pitchFamily="34" charset="0"/>
                <a:cs typeface="Calibri Light" panose="020F0302020204030204" pitchFamily="34" charset="0"/>
              </a:rPr>
              <a:t> </a:t>
            </a:r>
            <a:r>
              <a:rPr lang="en-US" dirty="0" err="1">
                <a:latin typeface="Calibri Light" panose="020F0302020204030204" pitchFamily="34" charset="0"/>
                <a:ea typeface="Calibri Light" panose="020F0302020204030204" pitchFamily="34" charset="0"/>
                <a:cs typeface="Calibri Light" panose="020F0302020204030204" pitchFamily="34" charset="0"/>
              </a:rPr>
              <a:t>sống</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94478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ox(in)">
                                      <p:cBhvr>
                                        <p:cTn id="11" dur="2000"/>
                                        <p:tgtEl>
                                          <p:spTgt spid="3">
                                            <p:txEl>
                                              <p:pRg st="0" end="0"/>
                                            </p:txEl>
                                          </p:spTgt>
                                        </p:tgtEl>
                                      </p:cBhvr>
                                    </p:animEffect>
                                  </p:childTnLst>
                                </p:cTn>
                              </p:par>
                            </p:childTnLst>
                          </p:cTn>
                        </p:par>
                        <p:par>
                          <p:cTn id="12" fill="hold">
                            <p:stCondLst>
                              <p:cond delay="2500"/>
                            </p:stCondLst>
                            <p:childTnLst>
                              <p:par>
                                <p:cTn id="13" presetID="4"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2000"/>
                                        <p:tgtEl>
                                          <p:spTgt spid="3">
                                            <p:txEl>
                                              <p:pRg st="1" end="1"/>
                                            </p:txEl>
                                          </p:spTgt>
                                        </p:tgtEl>
                                      </p:cBhvr>
                                    </p:animEffect>
                                  </p:childTnLst>
                                </p:cTn>
                              </p:par>
                            </p:childTnLst>
                          </p:cTn>
                        </p:par>
                        <p:par>
                          <p:cTn id="16" fill="hold">
                            <p:stCondLst>
                              <p:cond delay="4500"/>
                            </p:stCondLst>
                            <p:childTnLst>
                              <p:par>
                                <p:cTn id="17" presetID="4"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ox(in)">
                                      <p:cBhvr>
                                        <p:cTn id="19" dur="2000"/>
                                        <p:tgtEl>
                                          <p:spTgt spid="3">
                                            <p:txEl>
                                              <p:pRg st="2" end="2"/>
                                            </p:txEl>
                                          </p:spTgt>
                                        </p:tgtEl>
                                      </p:cBhvr>
                                    </p:animEffect>
                                  </p:childTnLst>
                                </p:cTn>
                              </p:par>
                            </p:childTnLst>
                          </p:cTn>
                        </p:par>
                        <p:par>
                          <p:cTn id="20" fill="hold">
                            <p:stCondLst>
                              <p:cond delay="6500"/>
                            </p:stCondLst>
                            <p:childTnLst>
                              <p:par>
                                <p:cTn id="21" presetID="4"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ox(in)">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A9D09-9A1D-E16B-6A4E-93B512292599}"/>
              </a:ext>
            </a:extLst>
          </p:cNvPr>
          <p:cNvSpPr>
            <a:spLocks noGrp="1"/>
          </p:cNvSpPr>
          <p:nvPr>
            <p:ph type="title"/>
          </p:nvPr>
        </p:nvSpPr>
        <p:spPr>
          <a:xfrm>
            <a:off x="569666" y="2943775"/>
            <a:ext cx="10353762" cy="970450"/>
          </a:xfrm>
        </p:spPr>
        <p:txBody>
          <a:bodyPr>
            <a:noAutofit/>
          </a:bodyPr>
          <a:lstStyle/>
          <a:p>
            <a:r>
              <a:rPr lang="en-US" sz="9600" dirty="0"/>
              <a:t>The end</a:t>
            </a:r>
          </a:p>
        </p:txBody>
      </p:sp>
      <p:sp>
        <p:nvSpPr>
          <p:cNvPr id="3" name="Content Placeholder 2">
            <a:extLst>
              <a:ext uri="{FF2B5EF4-FFF2-40B4-BE49-F238E27FC236}">
                <a16:creationId xmlns:a16="http://schemas.microsoft.com/office/drawing/2014/main" id="{8CDA72E1-083F-B7A5-AC73-D73DD1DB6FE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9180858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71</TotalTime>
  <Words>617</Words>
  <Application>Microsoft Office PowerPoint</Application>
  <PresentationFormat>Widescreen</PresentationFormat>
  <Paragraphs>34</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 Light</vt:lpstr>
      <vt:lpstr>Calisto MT</vt:lpstr>
      <vt:lpstr>Castellar</vt:lpstr>
      <vt:lpstr>OCR A Extended</vt:lpstr>
      <vt:lpstr>Open Sans</vt:lpstr>
      <vt:lpstr>Quicksand</vt:lpstr>
      <vt:lpstr>Wingdings 2</vt:lpstr>
      <vt:lpstr>Slate</vt:lpstr>
      <vt:lpstr>Welcome</vt:lpstr>
      <vt:lpstr>NĂNG LƯỢNG HÓA THẠCH FOSSIL ENERGY </vt:lpstr>
      <vt:lpstr>PowerPoint Presentation</vt:lpstr>
      <vt:lpstr>PowerPoint Presentation</vt:lpstr>
      <vt:lpstr>HOẠT ĐỘNG </vt:lpstr>
      <vt:lpstr>PowerPoint Presentation</vt:lpstr>
      <vt:lpstr>ỨNG DỤNG</vt:lpstr>
      <vt:lpstr>HẬU QUẢ</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uyenmy mie</dc:creator>
  <cp:lastModifiedBy>uyenmy mie</cp:lastModifiedBy>
  <cp:revision>4</cp:revision>
  <dcterms:created xsi:type="dcterms:W3CDTF">2025-04-27T13:41:55Z</dcterms:created>
  <dcterms:modified xsi:type="dcterms:W3CDTF">2025-04-28T08:52:36Z</dcterms:modified>
</cp:coreProperties>
</file>