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17" r:id="rId2"/>
    <p:sldId id="416" r:id="rId3"/>
    <p:sldId id="349" r:id="rId4"/>
    <p:sldId id="418" r:id="rId5"/>
    <p:sldId id="419" r:id="rId6"/>
    <p:sldId id="420" r:id="rId7"/>
    <p:sldId id="258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274" r:id="rId21"/>
    <p:sldId id="405" r:id="rId22"/>
    <p:sldId id="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ED4C2-13C6-4C38-8BFA-37C2FAF5CD3F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7F13-90BC-4994-B711-3732C1DA4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6/29/2024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94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A952F2-7C30-4724-80F1-65A05F846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r="2249" b="2013"/>
          <a:stretch/>
        </p:blipFill>
        <p:spPr>
          <a:xfrm>
            <a:off x="267128" y="1641510"/>
            <a:ext cx="5178175" cy="47874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2256D7-4B66-4CEF-A715-FFC0DC33E93C}"/>
              </a:ext>
            </a:extLst>
          </p:cNvPr>
          <p:cNvSpPr txBox="1"/>
          <p:nvPr/>
        </p:nvSpPr>
        <p:spPr>
          <a:xfrm>
            <a:off x="809089" y="848087"/>
            <a:ext cx="1076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Read the statements about life in the past and complete the sentences below using would or the Past Simple.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F8714B0-4E26-41FF-82E0-C0D55D0E916A}"/>
              </a:ext>
            </a:extLst>
          </p:cNvPr>
          <p:cNvSpPr txBox="1"/>
          <p:nvPr/>
        </p:nvSpPr>
        <p:spPr>
          <a:xfrm>
            <a:off x="5501977" y="1590878"/>
            <a:ext cx="66900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1.In the past,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often didn't live in nuclear families.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48C3F06-E170-430A-98F9-C982A37FF264}"/>
              </a:ext>
            </a:extLst>
          </p:cNvPr>
          <p:cNvSpPr txBox="1"/>
          <p:nvPr/>
        </p:nvSpPr>
        <p:spPr>
          <a:xfrm>
            <a:off x="5505959" y="2389941"/>
            <a:ext cx="668604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2.In the past, women would live with their families their whole lives.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D06E072C-5F59-4583-A2D0-7823E40D20BF}"/>
              </a:ext>
            </a:extLst>
          </p:cNvPr>
          <p:cNvSpPr txBox="1"/>
          <p:nvPr/>
        </p:nvSpPr>
        <p:spPr>
          <a:xfrm>
            <a:off x="5485258" y="3165428"/>
            <a:ext cx="670674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3.Parents would make their children do a lot of chores back then.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512295A-2DDA-4111-976A-26779C93A2E3}"/>
              </a:ext>
            </a:extLst>
          </p:cNvPr>
          <p:cNvSpPr txBox="1"/>
          <p:nvPr/>
        </p:nvSpPr>
        <p:spPr>
          <a:xfrm>
            <a:off x="5446448" y="3971422"/>
            <a:ext cx="6745552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4.People would only meet their husband or wife a few times before getting married in the past.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C8B6E54-D754-4AF9-8080-6F2ED5B8BB52}"/>
              </a:ext>
            </a:extLst>
          </p:cNvPr>
          <p:cNvSpPr txBox="1"/>
          <p:nvPr/>
        </p:nvSpPr>
        <p:spPr>
          <a:xfrm>
            <a:off x="5429059" y="4762106"/>
            <a:ext cx="6762941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30"/>
              </a:spcBef>
              <a:spcAft>
                <a:spcPts val="130"/>
              </a:spcAft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5.Back then, my wife had a small bakery and was busy, so I became a house husband.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9D08FBE-5091-4D9F-BB89-6F6761300FEF}"/>
              </a:ext>
            </a:extLst>
          </p:cNvPr>
          <p:cNvSpPr txBox="1"/>
          <p:nvPr/>
        </p:nvSpPr>
        <p:spPr>
          <a:xfrm>
            <a:off x="5437032" y="5582653"/>
            <a:ext cx="6754968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Back then, children would often skip school if they had to do chores at home.</a:t>
            </a:r>
          </a:p>
        </p:txBody>
      </p:sp>
    </p:spTree>
    <p:extLst>
      <p:ext uri="{BB962C8B-B14F-4D97-AF65-F5344CB8AC3E}">
        <p14:creationId xmlns:p14="http://schemas.microsoft.com/office/powerpoint/2010/main" val="383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91913341-228C-489F-9A12-33DABCA0798A}"/>
              </a:ext>
            </a:extLst>
          </p:cNvPr>
          <p:cNvSpPr txBox="1"/>
          <p:nvPr/>
        </p:nvSpPr>
        <p:spPr>
          <a:xfrm>
            <a:off x="322493" y="1630890"/>
            <a:ext cx="11503062" cy="4102090"/>
          </a:xfrm>
          <a:prstGeom prst="roundRect">
            <a:avLst>
              <a:gd name="adj" fmla="val 5738"/>
            </a:avLst>
          </a:prstGeom>
          <a:solidFill>
            <a:schemeClr val="accent4">
              <a:lumMod val="60000"/>
              <a:lumOff val="40000"/>
              <a:alpha val="19216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1. In the past, people often didn't live in nuclear families.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2. In the past, 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3. _________________________________________ back then.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4. _________________________________________ in the past.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6. Back then, _________________________________________.</a:t>
            </a:r>
            <a:endParaRPr lang="en-VN" sz="3200" kern="1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B09ECC-F8B7-4A8C-8FCE-2F5BC63B928D}"/>
              </a:ext>
            </a:extLst>
          </p:cNvPr>
          <p:cNvSpPr txBox="1"/>
          <p:nvPr/>
        </p:nvSpPr>
        <p:spPr>
          <a:xfrm>
            <a:off x="1518005" y="924942"/>
            <a:ext cx="9814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your ideas about life in the past with a partner</a:t>
            </a:r>
          </a:p>
        </p:txBody>
      </p:sp>
    </p:spTree>
    <p:extLst>
      <p:ext uri="{BB962C8B-B14F-4D97-AF65-F5344CB8AC3E}">
        <p14:creationId xmlns:p14="http://schemas.microsoft.com/office/powerpoint/2010/main" val="22879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44DE47-DF43-44AF-82E2-663172641945}"/>
              </a:ext>
            </a:extLst>
          </p:cNvPr>
          <p:cNvSpPr txBox="1"/>
          <p:nvPr/>
        </p:nvSpPr>
        <p:spPr>
          <a:xfrm>
            <a:off x="331998" y="1166245"/>
            <a:ext cx="6822041" cy="505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A 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"In the past, families were larger and often lived together in extended families. I think this was good because it created strong family bonds."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Student B: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"I agree. However, I also think it might have been challenging to have so many people living together. Today, families are smaller, which can make things simpler and more manageable."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576F6BA-0932-44A3-BAF5-F4DD37FB8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72" y="1406435"/>
            <a:ext cx="4600895" cy="44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0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C5EB352-1E38-4702-A915-84D9C21840AB}"/>
              </a:ext>
            </a:extLst>
          </p:cNvPr>
          <p:cNvSpPr txBox="1"/>
          <p:nvPr/>
        </p:nvSpPr>
        <p:spPr>
          <a:xfrm>
            <a:off x="1589926" y="426847"/>
            <a:ext cx="9619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In pairs: Use the topics below to talk about things that happened regularly when you were a kid.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E1FD8B-7056-463D-AE87-1CD025E0CCBA}"/>
              </a:ext>
            </a:extLst>
          </p:cNvPr>
          <p:cNvSpPr txBox="1"/>
          <p:nvPr/>
        </p:nvSpPr>
        <p:spPr>
          <a:xfrm>
            <a:off x="2216648" y="1614520"/>
            <a:ext cx="74821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Topics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going to school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after school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the weekends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on holidays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the summer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187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76" y="926067"/>
            <a:ext cx="5368248" cy="542122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DCECAD-8F3F-40C4-8773-D3B48FED9516}"/>
              </a:ext>
            </a:extLst>
          </p:cNvPr>
          <p:cNvSpPr txBox="1"/>
          <p:nvPr/>
        </p:nvSpPr>
        <p:spPr>
          <a:xfrm>
            <a:off x="274834" y="1444393"/>
            <a:ext cx="5920483" cy="4321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School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"My dad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drive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 to school every day."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walk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school with my friends every morning."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stop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a bakery on the way to school."</a:t>
            </a:r>
          </a:p>
        </p:txBody>
      </p:sp>
    </p:spTree>
    <p:extLst>
      <p:ext uri="{BB962C8B-B14F-4D97-AF65-F5344CB8AC3E}">
        <p14:creationId xmlns:p14="http://schemas.microsoft.com/office/powerpoint/2010/main" val="86539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76" y="926067"/>
            <a:ext cx="5368248" cy="542122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DCECAD-8F3F-40C4-8773-D3B48FED9516}"/>
              </a:ext>
            </a:extLst>
          </p:cNvPr>
          <p:cNvSpPr txBox="1"/>
          <p:nvPr/>
        </p:nvSpPr>
        <p:spPr>
          <a:xfrm>
            <a:off x="480318" y="1444393"/>
            <a:ext cx="5715000" cy="4334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      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At School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"During recess, 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play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soccer with my classmates."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always sit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the front row in the classroom."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"Our teacher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read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 a story every Friday afternoon."</a:t>
            </a:r>
          </a:p>
        </p:txBody>
      </p:sp>
    </p:spTree>
    <p:extLst>
      <p:ext uri="{BB962C8B-B14F-4D97-AF65-F5344CB8AC3E}">
        <p14:creationId xmlns:p14="http://schemas.microsoft.com/office/powerpoint/2010/main" val="328456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76" y="926067"/>
            <a:ext cx="5368248" cy="54212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B80D-B282-4654-9280-5E1987391781}"/>
              </a:ext>
            </a:extLst>
          </p:cNvPr>
          <p:cNvSpPr txBox="1"/>
          <p:nvPr/>
        </p:nvSpPr>
        <p:spPr>
          <a:xfrm>
            <a:off x="613880" y="1208086"/>
            <a:ext cx="5540340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  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School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go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my grandparents' house after school."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"My mom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help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 with my homework."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have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snack and watch cartoons after school."</a:t>
            </a:r>
          </a:p>
        </p:txBody>
      </p:sp>
    </p:spTree>
    <p:extLst>
      <p:ext uri="{BB962C8B-B14F-4D97-AF65-F5344CB8AC3E}">
        <p14:creationId xmlns:p14="http://schemas.microsoft.com/office/powerpoint/2010/main" val="264577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80" y="926067"/>
            <a:ext cx="5368248" cy="54212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B80D-B282-4654-9280-5E1987391781}"/>
              </a:ext>
            </a:extLst>
          </p:cNvPr>
          <p:cNvSpPr txBox="1"/>
          <p:nvPr/>
        </p:nvSpPr>
        <p:spPr>
          <a:xfrm>
            <a:off x="336477" y="1269732"/>
            <a:ext cx="6033501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Weekends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"Every Saturday, my family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the park for a picnic."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visit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cousins and play games with them."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go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the cinema every Sunday afternoon."</a:t>
            </a:r>
          </a:p>
        </p:txBody>
      </p:sp>
    </p:spTree>
    <p:extLst>
      <p:ext uri="{BB962C8B-B14F-4D97-AF65-F5344CB8AC3E}">
        <p14:creationId xmlns:p14="http://schemas.microsoft.com/office/powerpoint/2010/main" val="4232071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76" y="926067"/>
            <a:ext cx="5368248" cy="54212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B80D-B282-4654-9280-5E1987391781}"/>
              </a:ext>
            </a:extLst>
          </p:cNvPr>
          <p:cNvSpPr txBox="1"/>
          <p:nvPr/>
        </p:nvSpPr>
        <p:spPr>
          <a:xfrm>
            <a:off x="470042" y="940959"/>
            <a:ext cx="5663630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On Holidays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"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visit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my grandparents in the countryside during holidays."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"Every Christmas, 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tree together."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go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the beach with my family on summer holidays."</a:t>
            </a:r>
          </a:p>
        </p:txBody>
      </p:sp>
    </p:spTree>
    <p:extLst>
      <p:ext uri="{BB962C8B-B14F-4D97-AF65-F5344CB8AC3E}">
        <p14:creationId xmlns:p14="http://schemas.microsoft.com/office/powerpoint/2010/main" val="1881699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4820C8B-07D8-4DD2-B637-0C27664C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76" y="926067"/>
            <a:ext cx="5368248" cy="54212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B80D-B282-4654-9280-5E1987391781}"/>
              </a:ext>
            </a:extLst>
          </p:cNvPr>
          <p:cNvSpPr txBox="1"/>
          <p:nvPr/>
        </p:nvSpPr>
        <p:spPr>
          <a:xfrm>
            <a:off x="470042" y="940959"/>
            <a:ext cx="5663630" cy="4642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Summer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"In the summer, 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often go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swimming in the lake."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"I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attend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summer camp with my friends."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have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barbecues in the backyard every weekend."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SMEC] VIETNAMESE TRADITIONAL FOLK GAME">
            <a:hlinkClick r:id="" action="ppaction://media"/>
            <a:extLst>
              <a:ext uri="{FF2B5EF4-FFF2-40B4-BE49-F238E27FC236}">
                <a16:creationId xmlns:a16="http://schemas.microsoft.com/office/drawing/2014/main" id="{4B282BB6-67F4-49BF-91B5-BEA3713A5D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334" y="1177212"/>
            <a:ext cx="9616611" cy="540934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5A0FA1B-E671-414E-B12F-B34CB631BC1C}"/>
              </a:ext>
            </a:extLst>
          </p:cNvPr>
          <p:cNvSpPr txBox="1"/>
          <p:nvPr/>
        </p:nvSpPr>
        <p:spPr>
          <a:xfrm>
            <a:off x="1674687" y="287677"/>
            <a:ext cx="8435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Watch the video and see some traditional games in Vietnam.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E906D8-FC49-470A-B782-2AF40D1385FE}"/>
              </a:ext>
            </a:extLst>
          </p:cNvPr>
          <p:cNvSpPr txBox="1"/>
          <p:nvPr/>
        </p:nvSpPr>
        <p:spPr>
          <a:xfrm>
            <a:off x="1674687" y="667820"/>
            <a:ext cx="8435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Which games did you often play when you was a child?</a:t>
            </a:r>
          </a:p>
        </p:txBody>
      </p:sp>
    </p:spTree>
    <p:extLst>
      <p:ext uri="{BB962C8B-B14F-4D97-AF65-F5344CB8AC3E}">
        <p14:creationId xmlns:p14="http://schemas.microsoft.com/office/powerpoint/2010/main" val="29479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2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LIFE IN THE PAST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1640387" y="2773796"/>
            <a:ext cx="96303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Grammar:</a:t>
            </a:r>
            <a:endParaRPr lang="en-US" sz="32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rgbClr val="203864"/>
                </a:solidFill>
                <a:latin typeface="Calibri"/>
                <a:ea typeface="+mn-lt"/>
                <a:cs typeface="Calibri"/>
              </a:rPr>
              <a:t>Practice</a:t>
            </a:r>
            <a:r>
              <a:rPr lang="en-US" sz="3200" dirty="0">
                <a:solidFill>
                  <a:srgbClr val="203864"/>
                </a:solidFill>
                <a:ea typeface="+mn-lt"/>
                <a:cs typeface="+mn-lt"/>
              </a:rPr>
              <a:t> and use “would” for repeated past actions.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ea typeface="+mn-lt"/>
              <a:cs typeface="+mn-lt"/>
            </a:endParaRPr>
          </a:p>
          <a:p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Speaking: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Calibri" panose="020F0502020204030204"/>
            </a:endParaRPr>
          </a:p>
          <a:p>
            <a:pPr marL="457200" indent="-457200">
              <a:buFont typeface="Calibri"/>
              <a:buChar char="-"/>
            </a:pPr>
            <a:r>
              <a:rPr lang="en-US" sz="3200" dirty="0">
                <a:solidFill>
                  <a:srgbClr val="203864"/>
                </a:solidFill>
                <a:latin typeface="Calibri"/>
                <a:cs typeface="Calibri"/>
              </a:rPr>
              <a:t>Talk</a:t>
            </a:r>
            <a:r>
              <a:rPr lang="en-US" sz="3200" dirty="0">
                <a:solidFill>
                  <a:srgbClr val="203864"/>
                </a:solidFill>
                <a:ea typeface="+mn-lt"/>
                <a:cs typeface="+mn-lt"/>
              </a:rPr>
              <a:t> about things that happened regularly when they were kids.</a:t>
            </a:r>
            <a:endParaRPr lang="en-US" sz="32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3757880" y="0"/>
            <a:ext cx="4391025" cy="10096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295487" y="2642820"/>
            <a:ext cx="115197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Review “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for repeated past actions .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Make sentences using “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for the next lesson (Pronunciation &amp; Speaking - pages 16 &amp; 17 - SB).</a:t>
            </a: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769BEE0-0300-4758-BC5B-009095AA8809}"/>
              </a:ext>
            </a:extLst>
          </p:cNvPr>
          <p:cNvSpPr/>
          <p:nvPr/>
        </p:nvSpPr>
        <p:spPr>
          <a:xfrm>
            <a:off x="392604" y="1709900"/>
            <a:ext cx="5316004" cy="3541788"/>
          </a:xfrm>
          <a:custGeom>
            <a:avLst/>
            <a:gdLst/>
            <a:ahLst/>
            <a:cxnLst/>
            <a:rect l="l" t="t" r="r" b="b"/>
            <a:pathLst>
              <a:path w="7907746" h="5268536">
                <a:moveTo>
                  <a:pt x="0" y="0"/>
                </a:moveTo>
                <a:lnTo>
                  <a:pt x="7907746" y="0"/>
                </a:lnTo>
                <a:lnTo>
                  <a:pt x="7907746" y="5268536"/>
                </a:lnTo>
                <a:lnTo>
                  <a:pt x="0" y="5268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54D418C2-4825-435F-A7B6-F60F8D1E506C}"/>
              </a:ext>
            </a:extLst>
          </p:cNvPr>
          <p:cNvSpPr/>
          <p:nvPr/>
        </p:nvSpPr>
        <p:spPr>
          <a:xfrm>
            <a:off x="6040927" y="1552351"/>
            <a:ext cx="5314645" cy="3774559"/>
          </a:xfrm>
          <a:custGeom>
            <a:avLst/>
            <a:gdLst/>
            <a:ahLst/>
            <a:cxnLst/>
            <a:rect l="l" t="t" r="r" b="b"/>
            <a:pathLst>
              <a:path w="7982630" h="5268536">
                <a:moveTo>
                  <a:pt x="0" y="0"/>
                </a:moveTo>
                <a:lnTo>
                  <a:pt x="7982630" y="0"/>
                </a:lnTo>
                <a:lnTo>
                  <a:pt x="7982630" y="5268536"/>
                </a:lnTo>
                <a:lnTo>
                  <a:pt x="0" y="526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981" t="-14083" r="-7305" b="33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366F47E-4F5C-4066-BEAB-CBF080B88F0B}"/>
              </a:ext>
            </a:extLst>
          </p:cNvPr>
          <p:cNvSpPr txBox="1"/>
          <p:nvPr/>
        </p:nvSpPr>
        <p:spPr>
          <a:xfrm>
            <a:off x="1530709" y="319142"/>
            <a:ext cx="809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Look at the pictures and answer the questions.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5EAD49E-17DC-4ED2-9C4D-FFCDF771220A}"/>
              </a:ext>
            </a:extLst>
          </p:cNvPr>
          <p:cNvSpPr txBox="1"/>
          <p:nvPr/>
        </p:nvSpPr>
        <p:spPr>
          <a:xfrm>
            <a:off x="1551974" y="1063421"/>
            <a:ext cx="206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 the past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F95B9BA-268B-448A-AAB8-987DB1F518CC}"/>
              </a:ext>
            </a:extLst>
          </p:cNvPr>
          <p:cNvSpPr txBox="1"/>
          <p:nvPr/>
        </p:nvSpPr>
        <p:spPr>
          <a:xfrm>
            <a:off x="7442411" y="882668"/>
            <a:ext cx="206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Nowadays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528A6DF-8380-420F-AB3F-286CB9483F53}"/>
              </a:ext>
            </a:extLst>
          </p:cNvPr>
          <p:cNvSpPr txBox="1"/>
          <p:nvPr/>
        </p:nvSpPr>
        <p:spPr>
          <a:xfrm>
            <a:off x="233536" y="5316444"/>
            <a:ext cx="1145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 the past, We </a:t>
            </a:r>
            <a:r>
              <a:rPr lang="en-US" sz="3200" b="1" u="sng" dirty="0">
                <a:solidFill>
                  <a:srgbClr val="FF0000"/>
                </a:solidFill>
              </a:rPr>
              <a:t>would watch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black and white TV everyday. 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682D8E6-6937-4D80-AF00-941F7899F539}"/>
              </a:ext>
            </a:extLst>
          </p:cNvPr>
          <p:cNvSpPr txBox="1"/>
          <p:nvPr/>
        </p:nvSpPr>
        <p:spPr>
          <a:xfrm>
            <a:off x="244169" y="5869337"/>
            <a:ext cx="9792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Nowadays, We </a:t>
            </a:r>
            <a:r>
              <a:rPr lang="en-US" sz="3200" b="1" u="sng" dirty="0">
                <a:solidFill>
                  <a:srgbClr val="7030A0"/>
                </a:solidFill>
              </a:rPr>
              <a:t>watch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smart TVs.</a:t>
            </a:r>
          </a:p>
        </p:txBody>
      </p:sp>
    </p:spTree>
    <p:extLst>
      <p:ext uri="{BB962C8B-B14F-4D97-AF65-F5344CB8AC3E}">
        <p14:creationId xmlns:p14="http://schemas.microsoft.com/office/powerpoint/2010/main" val="20479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FBDD6EA-B342-4037-A8E2-C70D7939433B}"/>
              </a:ext>
            </a:extLst>
          </p:cNvPr>
          <p:cNvSpPr/>
          <p:nvPr/>
        </p:nvSpPr>
        <p:spPr>
          <a:xfrm>
            <a:off x="476827" y="1077806"/>
            <a:ext cx="5722613" cy="3812691"/>
          </a:xfrm>
          <a:custGeom>
            <a:avLst/>
            <a:gdLst/>
            <a:ahLst/>
            <a:cxnLst/>
            <a:rect l="l" t="t" r="r" b="b"/>
            <a:pathLst>
              <a:path w="8674100" h="5779119">
                <a:moveTo>
                  <a:pt x="0" y="0"/>
                </a:moveTo>
                <a:lnTo>
                  <a:pt x="8674100" y="0"/>
                </a:lnTo>
                <a:lnTo>
                  <a:pt x="8674100" y="5779119"/>
                </a:lnTo>
                <a:lnTo>
                  <a:pt x="0" y="5779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430F216-2A20-427E-9FDB-4989C7403E23}"/>
              </a:ext>
            </a:extLst>
          </p:cNvPr>
          <p:cNvSpPr/>
          <p:nvPr/>
        </p:nvSpPr>
        <p:spPr>
          <a:xfrm>
            <a:off x="6367601" y="1104446"/>
            <a:ext cx="4759311" cy="3714133"/>
          </a:xfrm>
          <a:custGeom>
            <a:avLst/>
            <a:gdLst/>
            <a:ahLst/>
            <a:cxnLst/>
            <a:rect l="l" t="t" r="r" b="b"/>
            <a:pathLst>
              <a:path w="7589275" h="5929121">
                <a:moveTo>
                  <a:pt x="0" y="0"/>
                </a:moveTo>
                <a:lnTo>
                  <a:pt x="7589275" y="0"/>
                </a:lnTo>
                <a:lnTo>
                  <a:pt x="7589275" y="5929121"/>
                </a:lnTo>
                <a:lnTo>
                  <a:pt x="0" y="5929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5BEC853-5C69-4874-BD36-6D23A1A40E82}"/>
              </a:ext>
            </a:extLst>
          </p:cNvPr>
          <p:cNvSpPr txBox="1"/>
          <p:nvPr/>
        </p:nvSpPr>
        <p:spPr>
          <a:xfrm>
            <a:off x="1500603" y="457246"/>
            <a:ext cx="206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 the past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922EB2E-FF73-4ED3-9FCC-8658F70BE6D7}"/>
              </a:ext>
            </a:extLst>
          </p:cNvPr>
          <p:cNvSpPr txBox="1"/>
          <p:nvPr/>
        </p:nvSpPr>
        <p:spPr>
          <a:xfrm>
            <a:off x="7534878" y="512799"/>
            <a:ext cx="206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Nowadays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F4930DC-FA15-4315-AA4A-57D3B7B83863}"/>
              </a:ext>
            </a:extLst>
          </p:cNvPr>
          <p:cNvSpPr txBox="1"/>
          <p:nvPr/>
        </p:nvSpPr>
        <p:spPr>
          <a:xfrm>
            <a:off x="305455" y="5203427"/>
            <a:ext cx="1131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In the past, David </a:t>
            </a:r>
            <a:r>
              <a:rPr lang="en-US" sz="3200" b="1" u="sng" dirty="0">
                <a:solidFill>
                  <a:srgbClr val="FF0000"/>
                </a:solidFill>
              </a:rPr>
              <a:t>would ride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an old bike to school </a:t>
            </a:r>
            <a:r>
              <a:rPr lang="en-US" sz="3200" b="1" dirty="0">
                <a:solidFill>
                  <a:srgbClr val="7030A0"/>
                </a:solidFill>
              </a:rPr>
              <a:t>every day.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4DEA773-40AA-4C2E-81F3-F15AD9706868}"/>
              </a:ext>
            </a:extLst>
          </p:cNvPr>
          <p:cNvSpPr txBox="1"/>
          <p:nvPr/>
        </p:nvSpPr>
        <p:spPr>
          <a:xfrm>
            <a:off x="244169" y="5869337"/>
            <a:ext cx="1142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Nowadays, David </a:t>
            </a:r>
            <a:r>
              <a:rPr lang="en-US" sz="3200" b="1" u="sng" dirty="0">
                <a:solidFill>
                  <a:srgbClr val="7030A0"/>
                </a:solidFill>
              </a:rPr>
              <a:t>rides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an electric bike to school every day. </a:t>
            </a:r>
          </a:p>
        </p:txBody>
      </p:sp>
    </p:spTree>
    <p:extLst>
      <p:ext uri="{BB962C8B-B14F-4D97-AF65-F5344CB8AC3E}">
        <p14:creationId xmlns:p14="http://schemas.microsoft.com/office/powerpoint/2010/main" val="29604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77CE4CDF-9CF1-4E81-819D-3D04D29A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890983"/>
              </p:ext>
            </p:extLst>
          </p:nvPr>
        </p:nvGraphicFramePr>
        <p:xfrm>
          <a:off x="435981" y="1199709"/>
          <a:ext cx="11086966" cy="31889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43483">
                  <a:extLst>
                    <a:ext uri="{9D8B030D-6E8A-4147-A177-3AD203B41FA5}">
                      <a16:colId xmlns:a16="http://schemas.microsoft.com/office/drawing/2014/main" val="538775089"/>
                    </a:ext>
                  </a:extLst>
                </a:gridCol>
                <a:gridCol w="5543483">
                  <a:extLst>
                    <a:ext uri="{9D8B030D-6E8A-4147-A177-3AD203B41FA5}">
                      <a16:colId xmlns:a16="http://schemas.microsoft.com/office/drawing/2014/main" val="3606430750"/>
                    </a:ext>
                  </a:extLst>
                </a:gridCol>
              </a:tblGrid>
              <a:tr h="618817"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00" dirty="0">
                          <a:solidFill>
                            <a:schemeClr val="bg1"/>
                          </a:solidFill>
                          <a:effectLst/>
                        </a:rPr>
                        <a:t>Past </a:t>
                      </a:r>
                      <a:endParaRPr lang="en-VN" sz="3200" b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00" dirty="0">
                          <a:solidFill>
                            <a:schemeClr val="bg1"/>
                          </a:solidFill>
                          <a:effectLst/>
                        </a:rPr>
                        <a:t>Now</a:t>
                      </a:r>
                      <a:endParaRPr lang="en-VN" sz="3200" b="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321421"/>
                  </a:ext>
                </a:extLst>
              </a:tr>
              <a:tr h="1285059">
                <a:tc>
                  <a:txBody>
                    <a:bodyPr/>
                    <a:lstStyle/>
                    <a:p>
                      <a:pPr algn="ctr"/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395395"/>
                  </a:ext>
                </a:extLst>
              </a:tr>
              <a:tr h="1285059">
                <a:tc>
                  <a:txBody>
                    <a:bodyPr/>
                    <a:lstStyle/>
                    <a:p>
                      <a:pPr algn="ctr"/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VN" sz="3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816218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FDE11D7-986A-4E1E-98DA-C518DAC5FB4D}"/>
              </a:ext>
            </a:extLst>
          </p:cNvPr>
          <p:cNvSpPr txBox="1"/>
          <p:nvPr/>
        </p:nvSpPr>
        <p:spPr>
          <a:xfrm>
            <a:off x="565079" y="1900718"/>
            <a:ext cx="511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watch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black and white TV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everyday. 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42E67CD-5A24-4EC6-A347-38F751FFADDB}"/>
              </a:ext>
            </a:extLst>
          </p:cNvPr>
          <p:cNvSpPr txBox="1"/>
          <p:nvPr/>
        </p:nvSpPr>
        <p:spPr>
          <a:xfrm>
            <a:off x="6092575" y="2075380"/>
            <a:ext cx="511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smart TVs.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DFAF909-2A3D-49C5-B7C0-EF0A414EF502}"/>
              </a:ext>
            </a:extLst>
          </p:cNvPr>
          <p:cNvSpPr txBox="1"/>
          <p:nvPr/>
        </p:nvSpPr>
        <p:spPr>
          <a:xfrm>
            <a:off x="554805" y="3226085"/>
            <a:ext cx="511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ride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old bike to school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everyday. 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09A99A4-D502-4360-BBB8-B48787B89700}"/>
              </a:ext>
            </a:extLst>
          </p:cNvPr>
          <p:cNvSpPr txBox="1"/>
          <p:nvPr/>
        </p:nvSpPr>
        <p:spPr>
          <a:xfrm>
            <a:off x="5989834" y="3133618"/>
            <a:ext cx="511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 electric bike to school 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everyday. 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8A37A8A-493A-4805-86D6-88B9DB184EC2}"/>
              </a:ext>
            </a:extLst>
          </p:cNvPr>
          <p:cNvSpPr txBox="1"/>
          <p:nvPr/>
        </p:nvSpPr>
        <p:spPr>
          <a:xfrm>
            <a:off x="575353" y="4911047"/>
            <a:ext cx="1087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Would + V(o) 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Habits/routines in the past.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khứ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thói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16086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7F633E8-60E5-4706-B28E-0BF3761BA4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155" y="213456"/>
            <a:ext cx="7527639" cy="644082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BE20A5F-F404-44AD-B2B8-AAE733C49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745" y="1729697"/>
            <a:ext cx="4352476" cy="43423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BFE970B-172E-4EB1-8F11-84A119C6ACBD}"/>
              </a:ext>
            </a:extLst>
          </p:cNvPr>
          <p:cNvSpPr txBox="1"/>
          <p:nvPr/>
        </p:nvSpPr>
        <p:spPr>
          <a:xfrm>
            <a:off x="7816065" y="986586"/>
            <a:ext cx="35471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check. Listen again and repeat.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D1 TRACK 16">
            <a:hlinkClick r:id="" action="ppaction://media"/>
            <a:extLst>
              <a:ext uri="{FF2B5EF4-FFF2-40B4-BE49-F238E27FC236}">
                <a16:creationId xmlns:a16="http://schemas.microsoft.com/office/drawing/2014/main" id="{AC6F9D49-9EF7-41A1-9DC5-224F06E18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3713" y="204271"/>
            <a:ext cx="812800" cy="8128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EC421F6-4BD5-4A94-9796-3686B4E13759}"/>
              </a:ext>
            </a:extLst>
          </p:cNvPr>
          <p:cNvSpPr txBox="1"/>
          <p:nvPr/>
        </p:nvSpPr>
        <p:spPr>
          <a:xfrm>
            <a:off x="10233061" y="5393932"/>
            <a:ext cx="153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eat</a:t>
            </a:r>
          </a:p>
        </p:txBody>
      </p:sp>
    </p:spTree>
    <p:extLst>
      <p:ext uri="{BB962C8B-B14F-4D97-AF65-F5344CB8AC3E}">
        <p14:creationId xmlns:p14="http://schemas.microsoft.com/office/powerpoint/2010/main" val="27936696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54ED2ADC-CD81-4B73-A8E4-ED964F128641}"/>
              </a:ext>
            </a:extLst>
          </p:cNvPr>
          <p:cNvGrpSpPr/>
          <p:nvPr/>
        </p:nvGrpSpPr>
        <p:grpSpPr>
          <a:xfrm>
            <a:off x="231943" y="325871"/>
            <a:ext cx="11857315" cy="5571495"/>
            <a:chOff x="242217" y="387516"/>
            <a:chExt cx="11857315" cy="557149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555E3260-75CE-44BC-B491-82B2F509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217" y="3470043"/>
              <a:ext cx="11857315" cy="248896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EF177A42-5864-4C51-89AF-EA52E4E57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7" r="2796"/>
            <a:stretch/>
          </p:blipFill>
          <p:spPr>
            <a:xfrm>
              <a:off x="1297033" y="387516"/>
              <a:ext cx="9260485" cy="317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28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431FDB8-3C55-46BB-8060-B0A79EB7F7F2}"/>
              </a:ext>
            </a:extLst>
          </p:cNvPr>
          <p:cNvSpPr txBox="1"/>
          <p:nvPr/>
        </p:nvSpPr>
        <p:spPr>
          <a:xfrm>
            <a:off x="187948" y="629750"/>
            <a:ext cx="12921877" cy="5380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32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.family meals./In the past,/for/people/be home/would usually</a:t>
            </a:r>
          </a:p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people/five to ten/have/Back then,/would/ usually/ children. </a:t>
            </a:r>
          </a:p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in extended families./Fifty years ago,/people/live/would often </a:t>
            </a:r>
          </a:p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the husband/be/A hundred years ago,/the breadwinner./would often </a:t>
            </a:r>
          </a:p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Back then,/after getting married./women/would become/ housewives </a:t>
            </a:r>
          </a:p>
          <a:p>
            <a:pPr>
              <a:lnSpc>
                <a:spcPct val="200000"/>
              </a:lnSpc>
              <a:spcBef>
                <a:spcPts val="130"/>
              </a:spcBef>
              <a:spcAft>
                <a:spcPts val="130"/>
              </a:spcAft>
            </a:pPr>
            <a:r>
              <a:rPr lang="en-US" sz="2800" b="0" i="0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the whole family./cook for/the mother/In the past,/would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0F1E68-C083-4C8D-A308-7ECCD26C3FB2}"/>
              </a:ext>
            </a:extLst>
          </p:cNvPr>
          <p:cNvSpPr txBox="1"/>
          <p:nvPr/>
        </p:nvSpPr>
        <p:spPr>
          <a:xfrm>
            <a:off x="3141954" y="208584"/>
            <a:ext cx="626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Unscramble the sentences.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9E48901-DA46-4DAF-A2B4-67AD1FE6B9C4}"/>
              </a:ext>
            </a:extLst>
          </p:cNvPr>
          <p:cNvSpPr txBox="1"/>
          <p:nvPr/>
        </p:nvSpPr>
        <p:spPr>
          <a:xfrm>
            <a:off x="0" y="1458889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past, people would usually be home for family meals.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7091208-046C-4238-9DDA-E9F512718A7D}"/>
              </a:ext>
            </a:extLst>
          </p:cNvPr>
          <p:cNvSpPr txBox="1"/>
          <p:nvPr/>
        </p:nvSpPr>
        <p:spPr>
          <a:xfrm>
            <a:off x="351715" y="2320254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Back then, people would usually have five to ten children.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63E0272-433D-4717-A65A-16013051CF8B}"/>
              </a:ext>
            </a:extLst>
          </p:cNvPr>
          <p:cNvSpPr txBox="1"/>
          <p:nvPr/>
        </p:nvSpPr>
        <p:spPr>
          <a:xfrm>
            <a:off x="311236" y="3157882"/>
            <a:ext cx="11880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Fifty years ago, people would often live in extended families.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E0827CE9-7FEF-42AA-909B-C8BCF91C5EE7}"/>
              </a:ext>
            </a:extLst>
          </p:cNvPr>
          <p:cNvSpPr txBox="1"/>
          <p:nvPr/>
        </p:nvSpPr>
        <p:spPr>
          <a:xfrm>
            <a:off x="290687" y="4078051"/>
            <a:ext cx="12291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 hundred years ago, the husband would often be the breadwinner.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802E9DD5-30D9-4FDE-ABD6-1D433F7DFBC1}"/>
              </a:ext>
            </a:extLst>
          </p:cNvPr>
          <p:cNvSpPr txBox="1"/>
          <p:nvPr/>
        </p:nvSpPr>
        <p:spPr>
          <a:xfrm>
            <a:off x="359814" y="4802284"/>
            <a:ext cx="1363358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Back then, women would become housewives after getting married.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DCE8F81-E88F-4529-9271-00BCE57F3454}"/>
              </a:ext>
            </a:extLst>
          </p:cNvPr>
          <p:cNvSpPr txBox="1"/>
          <p:nvPr/>
        </p:nvSpPr>
        <p:spPr>
          <a:xfrm>
            <a:off x="449314" y="5818113"/>
            <a:ext cx="107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 the past, the mother would cook for the whole family.</a:t>
            </a:r>
          </a:p>
        </p:txBody>
      </p:sp>
    </p:spTree>
    <p:extLst>
      <p:ext uri="{BB962C8B-B14F-4D97-AF65-F5344CB8AC3E}">
        <p14:creationId xmlns:p14="http://schemas.microsoft.com/office/powerpoint/2010/main" val="1611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979</Words>
  <Application>Microsoft Office PowerPoint</Application>
  <PresentationFormat>Màn hình rộng</PresentationFormat>
  <Paragraphs>104</Paragraphs>
  <Slides>22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13</cp:revision>
  <dcterms:created xsi:type="dcterms:W3CDTF">2024-06-03T01:45:19Z</dcterms:created>
  <dcterms:modified xsi:type="dcterms:W3CDTF">2024-06-29T15:50:06Z</dcterms:modified>
</cp:coreProperties>
</file>