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346" r:id="rId4"/>
    <p:sldId id="347" r:id="rId5"/>
    <p:sldId id="337" r:id="rId6"/>
    <p:sldId id="338" r:id="rId7"/>
    <p:sldId id="308" r:id="rId8"/>
    <p:sldId id="341" r:id="rId9"/>
    <p:sldId id="342" r:id="rId10"/>
    <p:sldId id="340" r:id="rId11"/>
    <p:sldId id="336" r:id="rId12"/>
    <p:sldId id="312" r:id="rId13"/>
    <p:sldId id="313" r:id="rId14"/>
    <p:sldId id="343" r:id="rId15"/>
    <p:sldId id="275" r:id="rId16"/>
    <p:sldId id="344" r:id="rId17"/>
    <p:sldId id="362" r:id="rId18"/>
    <p:sldId id="360" r:id="rId19"/>
    <p:sldId id="349" r:id="rId20"/>
    <p:sldId id="351" r:id="rId21"/>
    <p:sldId id="352" r:id="rId22"/>
    <p:sldId id="353" r:id="rId23"/>
    <p:sldId id="277" r:id="rId24"/>
    <p:sldId id="354" r:id="rId25"/>
    <p:sldId id="348" r:id="rId26"/>
    <p:sldId id="356" r:id="rId27"/>
    <p:sldId id="357" r:id="rId28"/>
    <p:sldId id="358" r:id="rId29"/>
    <p:sldId id="359" r:id="rId30"/>
    <p:sldId id="361" r:id="rId31"/>
    <p:sldId id="260" r:id="rId32"/>
    <p:sldId id="257" r:id="rId33"/>
    <p:sldId id="258" r:id="rId34"/>
    <p:sldId id="259" r:id="rId35"/>
    <p:sldId id="262" r:id="rId36"/>
    <p:sldId id="309" r:id="rId37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 laptop" initials="Ml" lastIdx="1" clrIdx="0">
    <p:extLst>
      <p:ext uri="{19B8F6BF-5375-455C-9EA6-DF929625EA0E}">
        <p15:presenceInfo xmlns:p15="http://schemas.microsoft.com/office/powerpoint/2012/main" userId="My lapt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800" units="cm"/>
          <inkml:channel name="Y" type="integer" max="600" units="cm"/>
        </inkml:traceFormat>
        <inkml:channelProperties>
          <inkml:channelProperty channel="X" name="resolution" value="25" units="1/cm"/>
          <inkml:channelProperty channel="Y" name="resolution" value="25" units="1/cm"/>
        </inkml:channelProperties>
      </inkml:inkSource>
      <inkml:timestamp xml:id="ts0" timeString="2011-01-26T05:46:21.34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0 0,'0'0,"30"0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FFAA-6108-4E8B-B644-3C95480B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E6598-3C5D-4AB1-B398-F468F9705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134A9-8E9C-47BE-9799-704370B0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7114-7401-4972-A065-53DF4DB3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4D923-D0BA-4B92-A815-24051ACC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9661-BF4C-4FD0-9D90-41670F28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5EF2F-1DAB-491D-9457-7DB7394CD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F5341-01D6-47AA-994D-5BE6CE7D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EE1A-D709-4CEA-853A-EFA026B0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A4D21-ED6C-4FA7-80C6-A8B4A8B92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D9D85-B3A8-4CC7-8247-82B671EF5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D3F9A-CA67-4498-BDF3-099BC7E54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E760-E2B9-4D2B-B275-C34E2053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5EE35-B517-46A2-AAAF-6533817C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CF10D-6025-48BA-824B-3A118C74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DEA2-4D45-4655-8DEB-5F176C1D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A75E3-CE6D-407E-BC51-A140FAAE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452D0-0A46-43F4-A989-11A63D08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1A80E-66CF-49B9-B358-1144561A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358A-FD3A-42AD-8A56-FAF81DD0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8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4BE7-4DE0-405B-ACFD-57D8BE3B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AF3CF-CC7F-48CD-BAB5-42DE1631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CDC6-9EF4-4CB6-97ED-D47DFF17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BCA68-7C26-4422-A865-A7D998568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4D6FE-01CD-4046-9306-2A29AA4F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B27C-D2AA-45CC-BBF0-81A7F427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9C710-D507-404C-A17C-9A891FFB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FF892-D99A-4C04-BE6C-FE6FBD50A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B5C3F-BDD3-4E0B-8A05-0A78B183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9BC03-5970-4AA3-944B-3EB3D62C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0DA83-21F9-4489-8E7E-BB732B925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B1D7-52E1-49CE-8A19-6C9A8BD3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7ED99-D6B0-43A5-A285-08B8A3716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BB0BC-96C4-4E92-96DF-17F43AAAB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A561C-17B0-4580-B2AF-233C13B4E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4DD5D-D7C2-40CE-9280-D05D56838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15181-00F2-4DE7-96D2-279E7B49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18A1CD-66E1-4D22-95C9-DA32BF664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9578F-256F-4160-8A45-970A0E4B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5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12C4-1BEC-49EE-985B-C750C4FA5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7940B-A048-4A18-9794-DF96D729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317AD-20C7-4D43-BAE4-57ED6B7C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A0B8A-5CFD-46FF-8C27-579F748D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55D0-EDA1-4B7D-AE84-9474402C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1C813E-CB95-409D-98CB-070F263E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5AB7B-5D69-4679-BA91-9E6202EE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2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8287-C57D-44BD-AB71-A37953D2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B1861-BA4A-4488-8206-AD721974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37E4-4A89-4BB9-ABE9-B5449CEB5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CFA-5BF8-4F91-83D3-96E02257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31404-B16C-45AE-8670-0060691E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FEBB0-2AC7-499F-881B-F0B1726C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1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01CA0-9EB2-4807-BE62-2971FBA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58EB1-C620-48EE-8D97-90A236B3C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DF5D0-DF7E-464F-9428-DD4F43C72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4EB07-C976-47D5-AF96-15EB6147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4299B-31EF-4EC1-845C-C937B576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0B75C-F794-4E53-A787-169F569D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AF2F7-9440-498B-8673-CB44E5879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0C79-90FA-4C81-8FAD-FF8A3B888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54AEC-35D3-4C55-AA50-E9A80593B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8C55-DC70-4834-83B4-76CF1E1CF3BC}" type="datetimeFigureOut">
              <a:rPr lang="en-US" smtClean="0"/>
              <a:t>21/10/2023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2CFA8-6AAD-426F-8ADE-A8FA3FAA3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26C58-42E2-4A8B-A9B1-91B6900FD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1401A-5B20-416F-8565-D7E073B20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40.png"/><Relationship Id="rId5" Type="http://schemas.microsoft.com/office/2007/relationships/media" Target="../media/media7.mp3"/><Relationship Id="rId10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wmf"/><Relationship Id="rId5" Type="http://schemas.openxmlformats.org/officeDocument/2006/relationships/image" Target="../media/image43.gif"/><Relationship Id="rId4" Type="http://schemas.openxmlformats.org/officeDocument/2006/relationships/image" Target="../media/image4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" b="2734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58085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73276" y="5680075"/>
              <a:ext cx="11113" cy="1588"/>
            </p14:xfrm>
          </p:contentPart>
        </mc:Choice>
        <mc:Fallback xmlns="">
          <p:pic>
            <p:nvPicPr>
              <p:cNvPr id="558085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5710" y="5602263"/>
                <a:ext cx="45527" cy="1540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64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11352"/>
            <a:ext cx="1297150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9307" y="5264132"/>
            <a:ext cx="13740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701" y="5263219"/>
            <a:ext cx="157286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4429" y="1900239"/>
            <a:ext cx="14731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889252" y="51641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716463" y="5249866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994777" y="45958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527926" y="5975351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924927" y="2698751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7297737" y="11064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86050" y="1301751"/>
            <a:ext cx="412751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3340101" y="11795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3954463" y="25733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8080377" y="2732089"/>
            <a:ext cx="371475" cy="5349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8928101" y="11080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252913" y="584200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3235327" y="45545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8937627" y="59229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7473952" y="4681540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3514727" y="2755901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9305927" y="53197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7072313" y="53244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3052763" y="57864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449812" y="4573429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9063153" y="1834337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6973305" y="1900239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2412445" y="1961357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316413" y="19034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8286752" y="59467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8266113" y="4629151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3654971" y="589958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3800477" y="451167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062913" y="10588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200901" y="26955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24292" y="182564"/>
            <a:ext cx="3754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CHUYÊN GIA</a:t>
            </a:r>
          </a:p>
        </p:txBody>
      </p:sp>
    </p:spTree>
    <p:extLst>
      <p:ext uri="{BB962C8B-B14F-4D97-AF65-F5344CB8AC3E}">
        <p14:creationId xmlns:p14="http://schemas.microsoft.com/office/powerpoint/2010/main" val="5575160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11352"/>
            <a:ext cx="1297150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9307" y="5264132"/>
            <a:ext cx="13740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2701" y="5263219"/>
            <a:ext cx="1572866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8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4429" y="1900239"/>
            <a:ext cx="14731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889252" y="51641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716463" y="5249866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994777" y="45958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527926" y="5975351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924927" y="2698751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7297737" y="11064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686050" y="1301751"/>
            <a:ext cx="412751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3340101" y="11795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3954463" y="25733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Oval 20"/>
          <p:cNvSpPr/>
          <p:nvPr/>
        </p:nvSpPr>
        <p:spPr>
          <a:xfrm>
            <a:off x="8080377" y="2732089"/>
            <a:ext cx="371475" cy="5349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8928101" y="11080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252913" y="584200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3235327" y="45545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8937627" y="59229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7473952" y="4681540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3514727" y="2755901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9305927" y="5319715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7072313" y="53244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3052763" y="57864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4449812" y="4573429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9063153" y="1834337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6973305" y="1900239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2412445" y="1961357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316413" y="1903415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8286752" y="594677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8266113" y="4629151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3654971" y="589958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3800477" y="451167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062913" y="10588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200901" y="26955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24292" y="182564"/>
            <a:ext cx="3754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CHUYÊN GIA</a:t>
            </a:r>
          </a:p>
        </p:txBody>
      </p:sp>
    </p:spTree>
    <p:extLst>
      <p:ext uri="{BB962C8B-B14F-4D97-AF65-F5344CB8AC3E}">
        <p14:creationId xmlns:p14="http://schemas.microsoft.com/office/powerpoint/2010/main" val="36696148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24075 0.11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40391 -0.01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95" y="-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9987 -0.365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82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3829 -0.4729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236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3974 -0.6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39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46315 -0.49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4" y="-246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37813 -0.028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16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40768 0.01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99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30195 -0.39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1" y="-196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24362 -0.461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230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8073 -0.624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3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02097 -0.505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-25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00859 0.4921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2463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109 0.26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0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33502 0.475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2386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5651 0.498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250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642 0.1689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833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42956 -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4" y="-6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26355 0.5937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302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38216 0.4902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2446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04831 0.528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2636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4714 0.2770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136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45156 0.1178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560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4332 0.003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6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76440"/>
            <a:ext cx="1220206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1039" y="5292728"/>
            <a:ext cx="122020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53315" y="5257802"/>
            <a:ext cx="122020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2" y="1911352"/>
            <a:ext cx="1220206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14601" y="193675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237037" y="19161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952750" y="1287466"/>
            <a:ext cx="412751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403601" y="27352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003677" y="25638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444877" y="12271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43201" y="5254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7112001" y="2511425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495801" y="53038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3724277" y="4641851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3078163" y="58023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4081463" y="58388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3103563" y="471646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3581401" y="5854700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4237037" y="4708527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650163" y="1169990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8207377" y="24685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8212137" y="12366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7086601" y="1219200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642227" y="25622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8504237" y="18589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6781801" y="18748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8428037" y="5791200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7391401" y="4619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7894637" y="5867400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7872413" y="445452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8732837" y="52149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310437" y="58023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385177" y="46894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010401" y="51831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32602" y="222251"/>
            <a:ext cx="3672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MẢNH GHÉP</a:t>
            </a:r>
          </a:p>
        </p:txBody>
      </p:sp>
    </p:spTree>
    <p:extLst>
      <p:ext uri="{BB962C8B-B14F-4D97-AF65-F5344CB8AC3E}">
        <p14:creationId xmlns:p14="http://schemas.microsoft.com/office/powerpoint/2010/main" val="292369108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1802" y="1976440"/>
            <a:ext cx="1220206" cy="46166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1039" y="5292728"/>
            <a:ext cx="122020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53315" y="5257802"/>
            <a:ext cx="122020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9002" y="1911352"/>
            <a:ext cx="1220206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14777" y="12795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824163" y="2620966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14601" y="1936751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4237037" y="19161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952750" y="1287466"/>
            <a:ext cx="412751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403601" y="27352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003677" y="25638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3444877" y="12271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743201" y="5254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7112001" y="2511425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495801" y="5303841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3721101" y="4645616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Oval 21"/>
          <p:cNvSpPr/>
          <p:nvPr/>
        </p:nvSpPr>
        <p:spPr>
          <a:xfrm>
            <a:off x="3078163" y="5802315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4081463" y="58388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3103563" y="4716466"/>
            <a:ext cx="412751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3581401" y="5854700"/>
            <a:ext cx="412751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4237037" y="4708527"/>
            <a:ext cx="411163" cy="5238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7650163" y="1169990"/>
            <a:ext cx="411163" cy="5222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8207377" y="24685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8212137" y="1236666"/>
            <a:ext cx="411163" cy="522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7086601" y="1219200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7642227" y="2562225"/>
            <a:ext cx="411163" cy="5222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8504237" y="1858966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6781801" y="1874841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8428037" y="5791200"/>
            <a:ext cx="411163" cy="5222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7391401" y="4619627"/>
            <a:ext cx="411163" cy="5238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7894637" y="5867400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Oval 37"/>
          <p:cNvSpPr/>
          <p:nvPr/>
        </p:nvSpPr>
        <p:spPr>
          <a:xfrm>
            <a:off x="7872413" y="4454525"/>
            <a:ext cx="411163" cy="5222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/>
          <p:cNvSpPr/>
          <p:nvPr/>
        </p:nvSpPr>
        <p:spPr>
          <a:xfrm>
            <a:off x="8732837" y="5214941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310437" y="5802315"/>
            <a:ext cx="411163" cy="522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8385177" y="4689475"/>
            <a:ext cx="411163" cy="52228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7010401" y="5183190"/>
            <a:ext cx="411163" cy="52228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32602" y="222251"/>
            <a:ext cx="3672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MẢNH GHÉP</a:t>
            </a:r>
          </a:p>
        </p:txBody>
      </p:sp>
      <p:sp>
        <p:nvSpPr>
          <p:cNvPr id="2" name="Down Arrow 1"/>
          <p:cNvSpPr/>
          <p:nvPr/>
        </p:nvSpPr>
        <p:spPr>
          <a:xfrm>
            <a:off x="7816853" y="3257552"/>
            <a:ext cx="220663" cy="11017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sp>
        <p:nvSpPr>
          <p:cNvPr id="3" name="Right Arrow 2"/>
          <p:cNvSpPr/>
          <p:nvPr/>
        </p:nvSpPr>
        <p:spPr>
          <a:xfrm rot="10800000">
            <a:off x="5257800" y="5522913"/>
            <a:ext cx="1295400" cy="279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sp>
        <p:nvSpPr>
          <p:cNvPr id="4" name="Up Arrow 3"/>
          <p:cNvSpPr/>
          <p:nvPr/>
        </p:nvSpPr>
        <p:spPr>
          <a:xfrm>
            <a:off x="3532189" y="3514725"/>
            <a:ext cx="184151" cy="93345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sp>
        <p:nvSpPr>
          <p:cNvPr id="17" name="Left Arrow 16"/>
          <p:cNvSpPr/>
          <p:nvPr/>
        </p:nvSpPr>
        <p:spPr>
          <a:xfrm rot="10800000">
            <a:off x="5029200" y="1976441"/>
            <a:ext cx="1219200" cy="2000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4369374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010120-317B-4CC8-B973-D038F4D24349}"/>
              </a:ext>
            </a:extLst>
          </p:cNvPr>
          <p:cNvSpPr txBox="1"/>
          <p:nvPr/>
        </p:nvSpPr>
        <p:spPr>
          <a:xfrm>
            <a:off x="873163" y="1071854"/>
            <a:ext cx="1044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NHỎ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7EA00-2666-401D-BC52-9D2F15EF6170}"/>
              </a:ext>
            </a:extLst>
          </p:cNvPr>
          <p:cNvSpPr txBox="1"/>
          <p:nvPr/>
        </p:nvSpPr>
        <p:spPr>
          <a:xfrm>
            <a:off x="565264" y="2095459"/>
            <a:ext cx="6683432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60cm.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15cm,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25cm,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7cm.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D5C49-101D-4FAA-8FCC-EEC3AC73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02" y="1978429"/>
            <a:ext cx="4277119" cy="36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64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362200" y="1371600"/>
            <a:ext cx="7696200" cy="3124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13CEA"/>
              </a:gs>
              <a:gs pos="100000">
                <a:srgbClr val="FFFFFF"/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FFA7C4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3124200" y="1828800"/>
            <a:ext cx="2514600" cy="609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3D395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FF3300"/>
                </a:solidFill>
                <a:latin typeface=".VnArialH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</a:p>
        </p:txBody>
      </p:sp>
      <p:pic>
        <p:nvPicPr>
          <p:cNvPr id="39940" name="Picture 4" descr="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1"/>
            <a:ext cx="22860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313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031">
            <a:off x="7010401" y="3276600"/>
            <a:ext cx="323532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590800" y="28194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</a:t>
            </a:r>
            <a:endParaRPr lang="en-US" altLang="en-US" sz="2400" b="1" dirty="0">
              <a:solidFill>
                <a:srgbClr val="CC0000"/>
              </a:solidFill>
              <a:latin typeface="VNI-Times" pitchFamily="2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</a:t>
            </a:r>
            <a:endParaRPr lang="en-US" altLang="en-US" sz="2400" b="1" dirty="0">
              <a:solidFill>
                <a:srgbClr val="CC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36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5F748-31AE-4C11-B7B4-359992A81235}"/>
              </a:ext>
            </a:extLst>
          </p:cNvPr>
          <p:cNvSpPr txBox="1"/>
          <p:nvPr/>
        </p:nvSpPr>
        <p:spPr>
          <a:xfrm>
            <a:off x="-93672" y="3021655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48 BÀI 20 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VÀ DIỆN TÍCH MỘT SỐ TỨ GIÁC ĐÃ HỌC</a:t>
            </a:r>
          </a:p>
        </p:txBody>
      </p:sp>
    </p:spTree>
    <p:extLst>
      <p:ext uri="{BB962C8B-B14F-4D97-AF65-F5344CB8AC3E}">
        <p14:creationId xmlns:p14="http://schemas.microsoft.com/office/powerpoint/2010/main" val="205238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2BD1E4-3D27-44FB-A5FD-BC793EB44911}"/>
              </a:ext>
            </a:extLst>
          </p:cNvPr>
          <p:cNvSpPr/>
          <p:nvPr/>
        </p:nvSpPr>
        <p:spPr>
          <a:xfrm>
            <a:off x="2688772" y="1844039"/>
            <a:ext cx="7217228" cy="210529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8cm,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56cm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AAE207-8E62-4417-9FA9-9F5FE8B0D722}"/>
              </a:ext>
            </a:extLst>
          </p:cNvPr>
          <p:cNvSpPr/>
          <p:nvPr/>
        </p:nvSpPr>
        <p:spPr>
          <a:xfrm>
            <a:off x="2173446" y="4526239"/>
            <a:ext cx="8395493" cy="1384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56 : 8 = 7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A02A5D-84EF-4035-A6E6-02845EC7814D}"/>
              </a:ext>
            </a:extLst>
          </p:cNvPr>
          <p:cNvSpPr txBox="1"/>
          <p:nvPr/>
        </p:nvSpPr>
        <p:spPr>
          <a:xfrm>
            <a:off x="2842260" y="255485"/>
            <a:ext cx="465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Kiểm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tra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cũ</a:t>
            </a:r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29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59752" y="6811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74967" y="728150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77EF55-124A-4CDC-A1A7-8901A16643AE}"/>
              </a:ext>
            </a:extLst>
          </p:cNvPr>
          <p:cNvSpPr/>
          <p:nvPr/>
        </p:nvSpPr>
        <p:spPr>
          <a:xfrm>
            <a:off x="200223" y="4475995"/>
            <a:ext cx="6661507" cy="181041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77365-448C-4791-9D6D-2B1597531D61}"/>
              </a:ext>
            </a:extLst>
          </p:cNvPr>
          <p:cNvSpPr txBox="1"/>
          <p:nvPr/>
        </p:nvSpPr>
        <p:spPr>
          <a:xfrm>
            <a:off x="801279" y="1332806"/>
            <a:ext cx="602372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4FA5E9-72AE-4BFA-A26A-E7B1CB664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406254"/>
            <a:ext cx="657664" cy="105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D7321-B2E7-4780-9E1B-8BD0944B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63" y="672810"/>
            <a:ext cx="5150715" cy="238058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1D205BF-C703-4AC0-A454-9CD8DB7AD722}"/>
              </a:ext>
            </a:extLst>
          </p:cNvPr>
          <p:cNvSpPr/>
          <p:nvPr/>
        </p:nvSpPr>
        <p:spPr>
          <a:xfrm>
            <a:off x="200223" y="3243823"/>
            <a:ext cx="6620979" cy="10552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VD3(SGK/98):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B2A78-EBC2-43FD-8B53-76FAB438F529}"/>
              </a:ext>
            </a:extLst>
          </p:cNvPr>
          <p:cNvSpPr txBox="1"/>
          <p:nvPr/>
        </p:nvSpPr>
        <p:spPr>
          <a:xfrm>
            <a:off x="659752" y="4475995"/>
            <a:ext cx="6033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2.(3 + 5) = 2 . 8 = 16 (cm)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68E935-ED2A-4F3C-A522-7C5477A70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59" y="2750546"/>
            <a:ext cx="3765290" cy="232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 animBg="1"/>
      <p:bldP spid="13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557023" y="57791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762481" y="529451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chuan video hinh dong hb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331387-4B2C-44E7-854A-A54FA3CFEA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2365" y="3287396"/>
            <a:ext cx="5705654" cy="3293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CD596B-3B59-4191-AD62-15FCF5490E7B}"/>
              </a:ext>
            </a:extLst>
          </p:cNvPr>
          <p:cNvSpPr/>
          <p:nvPr/>
        </p:nvSpPr>
        <p:spPr>
          <a:xfrm>
            <a:off x="0" y="1721114"/>
            <a:ext cx="6966408" cy="19705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7A8C80-8789-4904-A7FF-C75F18169777}"/>
              </a:ext>
            </a:extLst>
          </p:cNvPr>
          <p:cNvSpPr/>
          <p:nvPr/>
        </p:nvSpPr>
        <p:spPr>
          <a:xfrm>
            <a:off x="0" y="3817852"/>
            <a:ext cx="6966408" cy="29682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6F0D5A-4670-442F-89C3-CD1B97BB5944}"/>
              </a:ext>
            </a:extLst>
          </p:cNvPr>
          <p:cNvSpPr/>
          <p:nvPr/>
        </p:nvSpPr>
        <p:spPr>
          <a:xfrm>
            <a:off x="7098384" y="1065230"/>
            <a:ext cx="5093616" cy="187593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8HS/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DFFEF186-3166-4457-BDE4-D9BC40B438C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8159" y="16868"/>
            <a:ext cx="1498999" cy="8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084" descr="封面">
            <a:extLst>
              <a:ext uri="{FF2B5EF4-FFF2-40B4-BE49-F238E27FC236}">
                <a16:creationId xmlns:a16="http://schemas.microsoft.com/office/drawing/2014/main" id="{818FB803-6BA8-472E-929F-7CD55ECE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083" descr="3">
            <a:extLst>
              <a:ext uri="{FF2B5EF4-FFF2-40B4-BE49-F238E27FC236}">
                <a16:creationId xmlns:a16="http://schemas.microsoft.com/office/drawing/2014/main" id="{1219CF94-71B9-4B65-B8AE-63F9B941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2" y="-87573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5F748-31AE-4C11-B7B4-359992A81235}"/>
              </a:ext>
            </a:extLst>
          </p:cNvPr>
          <p:cNvSpPr txBox="1"/>
          <p:nvPr/>
        </p:nvSpPr>
        <p:spPr>
          <a:xfrm>
            <a:off x="-102637" y="2528596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#9Slide04 Yeseva One" panose="00000500000000000000" pitchFamily="2" charset="0"/>
              </a:rPr>
              <a:t>BÀI 20 </a:t>
            </a:r>
          </a:p>
          <a:p>
            <a:pPr algn="ctr"/>
            <a:r>
              <a:rPr lang="en-US" sz="40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#9Slide04 Yeseva One" panose="00000500000000000000" pitchFamily="2" charset="0"/>
              </a:rPr>
              <a:t>CHU VI VÀ DIỆN TÍCH MỘT SỐ TỨ GIÁC ĐÃ HỌC</a:t>
            </a:r>
          </a:p>
        </p:txBody>
      </p:sp>
    </p:spTree>
    <p:extLst>
      <p:ext uri="{BB962C8B-B14F-4D97-AF65-F5344CB8AC3E}">
        <p14:creationId xmlns:p14="http://schemas.microsoft.com/office/powerpoint/2010/main" val="150736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47294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19372" y="113493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8EF99-8A60-4890-AEED-DDB454858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7" y="2953540"/>
            <a:ext cx="9970301" cy="2391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EDF2D-A55E-4419-89F5-5BE0DC6A9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406254"/>
            <a:ext cx="657664" cy="1055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40481-022C-4888-9634-DCCB8E3E39FB}"/>
              </a:ext>
            </a:extLst>
          </p:cNvPr>
          <p:cNvSpPr txBox="1"/>
          <p:nvPr/>
        </p:nvSpPr>
        <p:spPr>
          <a:xfrm>
            <a:off x="604157" y="2068240"/>
            <a:ext cx="106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</p:spTree>
    <p:extLst>
      <p:ext uri="{BB962C8B-B14F-4D97-AF65-F5344CB8AC3E}">
        <p14:creationId xmlns:p14="http://schemas.microsoft.com/office/powerpoint/2010/main" val="34360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DD3D6A-8784-4FC0-944D-E1DA24802150}"/>
              </a:ext>
            </a:extLst>
          </p:cNvPr>
          <p:cNvSpPr/>
          <p:nvPr/>
        </p:nvSpPr>
        <p:spPr>
          <a:xfrm>
            <a:off x="411480" y="536864"/>
            <a:ext cx="10879702" cy="13300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VD5: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5BFB5-94B3-46C1-A203-7771B777B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68" y="2586832"/>
            <a:ext cx="4561732" cy="265274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A7D779-C4D4-48C8-9632-BC55ED2B75AF}"/>
              </a:ext>
            </a:extLst>
          </p:cNvPr>
          <p:cNvSpPr/>
          <p:nvPr/>
        </p:nvSpPr>
        <p:spPr>
          <a:xfrm>
            <a:off x="411480" y="3048693"/>
            <a:ext cx="6941399" cy="13300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30 = 600 (cm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35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DD3D6A-8784-4FC0-944D-E1DA24802150}"/>
              </a:ext>
            </a:extLst>
          </p:cNvPr>
          <p:cNvSpPr/>
          <p:nvPr/>
        </p:nvSpPr>
        <p:spPr>
          <a:xfrm>
            <a:off x="124690" y="157202"/>
            <a:ext cx="7694363" cy="37465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LT2(SGK/99):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12m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10m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AMCN,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50 000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40 000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37F58-DBDB-4C82-90CF-2454381B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39" y="516928"/>
            <a:ext cx="4543501" cy="267392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E31D5C-35F9-4EAC-97B8-67F19D7C7AE6}"/>
              </a:ext>
            </a:extLst>
          </p:cNvPr>
          <p:cNvSpPr/>
          <p:nvPr/>
        </p:nvSpPr>
        <p:spPr>
          <a:xfrm>
            <a:off x="1598009" y="4026871"/>
            <a:ext cx="8995981" cy="26739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12. 10 = 120 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. 10 = 60 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120 – 60 = 60 m</a:t>
            </a:r>
            <a:r>
              <a:rPr 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60 . 50.000 = 3 000 000 đ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60 . 40 000 = 2 400 000đ</a:t>
            </a:r>
          </a:p>
        </p:txBody>
      </p:sp>
    </p:spTree>
    <p:extLst>
      <p:ext uri="{BB962C8B-B14F-4D97-AF65-F5344CB8AC3E}">
        <p14:creationId xmlns:p14="http://schemas.microsoft.com/office/powerpoint/2010/main" val="26013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295400"/>
            <a:ext cx="8229600" cy="44196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</a:t>
            </a:r>
          </a:p>
          <a:p>
            <a:pPr eaLnBrk="1" hangingPunct="1">
              <a:buFontTx/>
              <a:buChar char="-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…………………………………………………....</a:t>
            </a:r>
          </a:p>
        </p:txBody>
      </p:sp>
      <p:sp>
        <p:nvSpPr>
          <p:cNvPr id="46084" name="WordArt 4"/>
          <p:cNvSpPr>
            <a:spLocks noChangeArrowheads="1" noChangeShapeType="1" noTextEdit="1"/>
          </p:cNvSpPr>
          <p:nvPr/>
        </p:nvSpPr>
        <p:spPr bwMode="auto">
          <a:xfrm>
            <a:off x="3437917" y="381000"/>
            <a:ext cx="5316166" cy="604736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DẶN DÒ:</a:t>
            </a:r>
          </a:p>
        </p:txBody>
      </p:sp>
      <p:sp>
        <p:nvSpPr>
          <p:cNvPr id="46085" name="WordArt 5"/>
          <p:cNvSpPr>
            <a:spLocks noChangeArrowheads="1" noChangeShapeType="1" noTextEdit="1"/>
          </p:cNvSpPr>
          <p:nvPr/>
        </p:nvSpPr>
        <p:spPr bwMode="auto">
          <a:xfrm>
            <a:off x="2438401" y="2819400"/>
            <a:ext cx="7400925" cy="914400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/>
                <a:cs typeface="Times New Roman"/>
              </a:rPr>
              <a:t>GIỜ HỌC ĐẾN ĐÂY LÀ KẾT THÚC! </a:t>
            </a:r>
          </a:p>
        </p:txBody>
      </p:sp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2133600" y="4267200"/>
            <a:ext cx="8534400" cy="1047750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Times New Roman"/>
                <a:cs typeface="Times New Roman"/>
              </a:rPr>
              <a:t>CÁM ƠN QUÝ THẦY CÔ ĐÃ TỚI DỰ.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  <a:reflection blurRad="6350" stA="60000" endA="900" endPos="60000" dist="29997" dir="5400000" sy="-100000" algn="bl" rotWithShape="0"/>
              </a:effectLst>
              <a:latin typeface="Times New Roman"/>
              <a:cs typeface="Times New Roman"/>
            </a:endParaRPr>
          </a:p>
        </p:txBody>
      </p:sp>
      <p:pic>
        <p:nvPicPr>
          <p:cNvPr id="46088" name="Picture 8" descr="santwav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5638800"/>
            <a:ext cx="220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17 0.00556 L -0.87917 -0.02777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5F748-31AE-4C11-B7B4-359992A81235}"/>
              </a:ext>
            </a:extLst>
          </p:cNvPr>
          <p:cNvSpPr txBox="1"/>
          <p:nvPr/>
        </p:nvSpPr>
        <p:spPr>
          <a:xfrm>
            <a:off x="-83783" y="2528596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49 BÀI 20 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VÀ DIỆN TÍCH MỘT SỐ TỨ GIÁC ĐÃ HỌC</a:t>
            </a:r>
          </a:p>
        </p:txBody>
      </p:sp>
    </p:spTree>
    <p:extLst>
      <p:ext uri="{BB962C8B-B14F-4D97-AF65-F5344CB8AC3E}">
        <p14:creationId xmlns:p14="http://schemas.microsoft.com/office/powerpoint/2010/main" val="886609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59752" y="6811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74967" y="73010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DF1E3-4AE2-463D-983B-CD7FE29EE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472949"/>
            <a:ext cx="5264727" cy="27105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BB3B67-EF9D-479D-B86A-10BD7CD373DD}"/>
              </a:ext>
            </a:extLst>
          </p:cNvPr>
          <p:cNvSpPr/>
          <p:nvPr/>
        </p:nvSpPr>
        <p:spPr>
          <a:xfrm>
            <a:off x="345918" y="2739201"/>
            <a:ext cx="2174308" cy="7386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VD4: SGK/98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2E3F2-99F2-4237-86B6-744CF0EE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287" y="3532076"/>
            <a:ext cx="5722100" cy="29272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77EF55-124A-4CDC-A1A7-8901A16643AE}"/>
              </a:ext>
            </a:extLst>
          </p:cNvPr>
          <p:cNvSpPr/>
          <p:nvPr/>
        </p:nvSpPr>
        <p:spPr>
          <a:xfrm>
            <a:off x="159695" y="3611255"/>
            <a:ext cx="7297270" cy="300324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2.(60 + 1160) = 440 (cm)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. 50 = 200 (cm)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+ 2 . 200 = 840 (cm) = 8,4 (m)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. 8,4 = 33,6 (m)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77365-448C-4791-9D6D-2B1597531D61}"/>
              </a:ext>
            </a:extLst>
          </p:cNvPr>
          <p:cNvSpPr txBox="1"/>
          <p:nvPr/>
        </p:nvSpPr>
        <p:spPr>
          <a:xfrm>
            <a:off x="801279" y="1317864"/>
            <a:ext cx="6023728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4FA5E9-72AE-4BFA-A26A-E7B1CB664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391312"/>
            <a:ext cx="657664" cy="10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0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895191" y="537397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07186A-968C-493A-A9FC-038F48A5CA29}"/>
              </a:ext>
            </a:extLst>
          </p:cNvPr>
          <p:cNvSpPr/>
          <p:nvPr/>
        </p:nvSpPr>
        <p:spPr>
          <a:xfrm>
            <a:off x="339482" y="3465378"/>
            <a:ext cx="5700923" cy="32616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4: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inh thoi dong (convert-video-online.com)">
            <a:hlinkClick r:id="" action="ppaction://media"/>
            <a:extLst>
              <a:ext uri="{FF2B5EF4-FFF2-40B4-BE49-F238E27FC236}">
                <a16:creationId xmlns:a16="http://schemas.microsoft.com/office/drawing/2014/main" id="{99BC62B4-32C7-4541-9DEE-F3A556A46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1439" y="3465378"/>
            <a:ext cx="5872974" cy="30919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50F312-E18A-45FA-A99C-A39F7D294FDB}"/>
              </a:ext>
            </a:extLst>
          </p:cNvPr>
          <p:cNvSpPr/>
          <p:nvPr/>
        </p:nvSpPr>
        <p:spPr>
          <a:xfrm>
            <a:off x="400132" y="1759764"/>
            <a:ext cx="5640273" cy="16328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06541E-ADFA-4E70-99B0-655FCA7B2409}"/>
              </a:ext>
            </a:extLst>
          </p:cNvPr>
          <p:cNvSpPr/>
          <p:nvPr/>
        </p:nvSpPr>
        <p:spPr>
          <a:xfrm>
            <a:off x="6965105" y="1271360"/>
            <a:ext cx="5093616" cy="17432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8HS/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5F75579-B9FC-4F8C-BD39-251EC4E324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9722" y="73895"/>
            <a:ext cx="1498999" cy="8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7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2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47294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19372" y="113493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3D7F3-CCF2-45C8-A722-CD36CCF03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7" y="3026730"/>
            <a:ext cx="11814495" cy="3070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B16FA-BD5D-4A49-87E3-91D8DB6D6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5" y="1518617"/>
            <a:ext cx="657664" cy="1055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249D6-3B95-48A7-8D16-D0AAF695B53A}"/>
              </a:ext>
            </a:extLst>
          </p:cNvPr>
          <p:cNvSpPr txBox="1"/>
          <p:nvPr/>
        </p:nvSpPr>
        <p:spPr>
          <a:xfrm>
            <a:off x="604157" y="2180603"/>
            <a:ext cx="1062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25417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DD3D6A-8784-4FC0-944D-E1DA24802150}"/>
              </a:ext>
            </a:extLst>
          </p:cNvPr>
          <p:cNvSpPr/>
          <p:nvPr/>
        </p:nvSpPr>
        <p:spPr>
          <a:xfrm>
            <a:off x="471055" y="498764"/>
            <a:ext cx="2935534" cy="10790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VD6 (SGK/100)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3B6EA9-1F18-415D-A1FA-F7625B7260E9}"/>
              </a:ext>
            </a:extLst>
          </p:cNvPr>
          <p:cNvGrpSpPr/>
          <p:nvPr/>
        </p:nvGrpSpPr>
        <p:grpSpPr>
          <a:xfrm>
            <a:off x="2446446" y="3972589"/>
            <a:ext cx="7582512" cy="2127116"/>
            <a:chOff x="2446446" y="3972589"/>
            <a:chExt cx="7582512" cy="21271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1A7D779-C4D4-48C8-9632-BC55ED2B75AF}"/>
                </a:ext>
              </a:extLst>
            </p:cNvPr>
            <p:cNvSpPr/>
            <p:nvPr/>
          </p:nvSpPr>
          <p:spPr>
            <a:xfrm>
              <a:off x="2446446" y="3972589"/>
              <a:ext cx="7582512" cy="197090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S =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BAD4BD61-057C-4F0A-9667-8614A6AA00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871594"/>
                </p:ext>
              </p:extLst>
            </p:nvPr>
          </p:nvGraphicFramePr>
          <p:xfrm>
            <a:off x="4034671" y="5051891"/>
            <a:ext cx="5024488" cy="1047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65080" imgH="393480" progId="Equation.DSMT4">
                    <p:embed/>
                  </p:oleObj>
                </mc:Choice>
                <mc:Fallback>
                  <p:oleObj name="Equation" r:id="rId2" imgW="17650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034671" y="5051891"/>
                          <a:ext cx="5024488" cy="10478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D66B50-3335-4C88-8E29-3E0D39303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41" y="-136712"/>
            <a:ext cx="5904688" cy="40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BA2580-CE5D-496F-B8E6-FCD4BF86B54B}"/>
              </a:ext>
            </a:extLst>
          </p:cNvPr>
          <p:cNvSpPr/>
          <p:nvPr/>
        </p:nvSpPr>
        <p:spPr>
          <a:xfrm>
            <a:off x="346363" y="193965"/>
            <a:ext cx="11499273" cy="1828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3(SGK/100)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EBF8E-CB2B-457D-972A-CF9B73678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2244238"/>
            <a:ext cx="6506587" cy="46137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228315-5BD7-40E2-BB8C-ECEBA49B949B}"/>
              </a:ext>
            </a:extLst>
          </p:cNvPr>
          <p:cNvGrpSpPr/>
          <p:nvPr/>
        </p:nvGrpSpPr>
        <p:grpSpPr>
          <a:xfrm>
            <a:off x="277091" y="2493816"/>
            <a:ext cx="6345382" cy="3629891"/>
            <a:chOff x="277091" y="2493816"/>
            <a:chExt cx="6345382" cy="362989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17FE8A-FC66-4BF0-A108-5BFF9A0AEC8D}"/>
                </a:ext>
              </a:extLst>
            </p:cNvPr>
            <p:cNvSpPr/>
            <p:nvPr/>
          </p:nvSpPr>
          <p:spPr>
            <a:xfrm>
              <a:off x="277091" y="2493816"/>
              <a:ext cx="6345382" cy="362989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20 . 4 = 80(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DFBB0064-5618-457A-B81C-5DF5B2CF94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5773349"/>
                </p:ext>
              </p:extLst>
            </p:nvPr>
          </p:nvGraphicFramePr>
          <p:xfrm>
            <a:off x="1695984" y="3714244"/>
            <a:ext cx="2953414" cy="1189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77760" imgH="393480" progId="Equation.DSMT4">
                    <p:embed/>
                  </p:oleObj>
                </mc:Choice>
                <mc:Fallback>
                  <p:oleObj name="Equation" r:id="rId3" imgW="9777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695984" y="3714244"/>
                          <a:ext cx="2953414" cy="1189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56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75" descr="5">
            <a:extLst>
              <a:ext uri="{FF2B5EF4-FFF2-40B4-BE49-F238E27FC236}">
                <a16:creationId xmlns:a16="http://schemas.microsoft.com/office/drawing/2014/main" id="{263E1B15-167D-4513-978E-CE8FE180D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787" y="192358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Tinh so vien gach (1)">
            <a:hlinkClick r:id="" action="ppaction://media"/>
            <a:extLst>
              <a:ext uri="{FF2B5EF4-FFF2-40B4-BE49-F238E27FC236}">
                <a16:creationId xmlns:a16="http://schemas.microsoft.com/office/drawing/2014/main" id="{53EDBBEF-6313-4186-9873-6B9370098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5086" y="946905"/>
            <a:ext cx="8935210" cy="50260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6C96E7-6297-4249-9CF8-8F4EF6068296}"/>
              </a:ext>
            </a:extLst>
          </p:cNvPr>
          <p:cNvSpPr/>
          <p:nvPr/>
        </p:nvSpPr>
        <p:spPr>
          <a:xfrm>
            <a:off x="1" y="-1"/>
            <a:ext cx="1661020" cy="16861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XEM TÌNH HUỐNG SAU</a:t>
            </a:r>
          </a:p>
        </p:txBody>
      </p:sp>
    </p:spTree>
    <p:extLst>
      <p:ext uri="{BB962C8B-B14F-4D97-AF65-F5344CB8AC3E}">
        <p14:creationId xmlns:p14="http://schemas.microsoft.com/office/powerpoint/2010/main" val="382063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C37F1-5E6B-4F91-97A4-0029D7057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1566" r="3327" b="6191"/>
          <a:stretch/>
        </p:blipFill>
        <p:spPr>
          <a:xfrm>
            <a:off x="0" y="1"/>
            <a:ext cx="12209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5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O-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6440" r="14776" b="10264"/>
          <a:stretch/>
        </p:blipFill>
        <p:spPr bwMode="auto">
          <a:xfrm>
            <a:off x="2362200" y="-152400"/>
            <a:ext cx="7315200" cy="731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3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20278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20cm; 24cm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10cm; 20cm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20cm</a:t>
            </a:r>
            <a:endParaRPr lang="en-US" sz="2400" baseline="30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56354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20cm; 10cm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66A1EE-E627-4ACC-B893-05BE78BB43D8}"/>
              </a:ext>
            </a:extLst>
          </p:cNvPr>
          <p:cNvSpPr txBox="1"/>
          <p:nvPr/>
        </p:nvSpPr>
        <p:spPr>
          <a:xfrm>
            <a:off x="1245732" y="3688315"/>
            <a:ext cx="97005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Chu vi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diện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tích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của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hình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chữ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nhật</a:t>
            </a:r>
            <a:r>
              <a:rPr lang="en-US" sz="3200" dirty="0">
                <a:solidFill>
                  <a:schemeClr val="bg1"/>
                </a:solidFill>
              </a:rPr>
              <a:t> ABCD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AB = 4cm; BC = 6cm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lượt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7" y="3970834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thoi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MNPQ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 = 6cm.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chu vi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 panose="020F0502020204030204"/>
              </a:rPr>
              <a:t>thoi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 MNPQ?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12cm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12cm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40844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10cm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 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40cm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28cm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14cm</a:t>
            </a:r>
            <a:r>
              <a:rPr lang="en-US" sz="24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06332" y="3670317"/>
            <a:ext cx="105793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40cm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9" y="519716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250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6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2" y="519716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200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350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`</a:t>
            </a:r>
          </a:p>
        </p:txBody>
      </p:sp>
      <p:pic>
        <p:nvPicPr>
          <p:cNvPr id="2051" name="Picture 3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0" y="4931834"/>
            <a:ext cx="2667000" cy="1724460"/>
          </a:xfrm>
          <a:noFill/>
        </p:spPr>
      </p:pic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06"/>
            <a:ext cx="2642098" cy="1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44" y="544109"/>
            <a:ext cx="2059392" cy="15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IREWRK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11" y="2998197"/>
            <a:ext cx="6920255" cy="4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9" y="4858373"/>
            <a:ext cx="2639608" cy="175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11"/>
          <p:cNvSpPr>
            <a:spLocks noChangeArrowheads="1" noChangeShapeType="1" noTextEdit="1"/>
          </p:cNvSpPr>
          <p:nvPr/>
        </p:nvSpPr>
        <p:spPr bwMode="auto">
          <a:xfrm>
            <a:off x="1719883" y="1790861"/>
            <a:ext cx="9346951" cy="1075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57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TẠM BIÊT </a:t>
            </a:r>
          </a:p>
        </p:txBody>
      </p:sp>
      <p:pic>
        <p:nvPicPr>
          <p:cNvPr id="2057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3976" y="-181161"/>
            <a:ext cx="1865157" cy="263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WordArt 11"/>
          <p:cNvSpPr>
            <a:spLocks noChangeArrowheads="1" noChangeShapeType="1" noTextEdit="1"/>
          </p:cNvSpPr>
          <p:nvPr/>
        </p:nvSpPr>
        <p:spPr bwMode="auto">
          <a:xfrm>
            <a:off x="1530226" y="3465108"/>
            <a:ext cx="9346951" cy="1075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57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</a:p>
        </p:txBody>
      </p:sp>
    </p:spTree>
    <p:extLst>
      <p:ext uri="{BB962C8B-B14F-4D97-AF65-F5344CB8AC3E}">
        <p14:creationId xmlns:p14="http://schemas.microsoft.com/office/powerpoint/2010/main" val="1582962221"/>
      </p:ext>
    </p:extLst>
  </p:cSld>
  <p:clrMapOvr>
    <a:masterClrMapping/>
  </p:clrMapOvr>
  <p:transition spd="med">
    <p:newsflash/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F2688D8-0F67-4B2A-B57E-73840BC5B8AD}"/>
              </a:ext>
            </a:extLst>
          </p:cNvPr>
          <p:cNvSpPr/>
          <p:nvPr/>
        </p:nvSpPr>
        <p:spPr>
          <a:xfrm>
            <a:off x="758312" y="4108953"/>
            <a:ext cx="1855396" cy="9855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4 . a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a . a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26EB66-A435-4190-8F8E-AC3399B71AD7}"/>
              </a:ext>
            </a:extLst>
          </p:cNvPr>
          <p:cNvSpPr txBox="1"/>
          <p:nvPr/>
        </p:nvSpPr>
        <p:spPr>
          <a:xfrm>
            <a:off x="604157" y="472949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74">
            <a:extLst>
              <a:ext uri="{FF2B5EF4-FFF2-40B4-BE49-F238E27FC236}">
                <a16:creationId xmlns:a16="http://schemas.microsoft.com/office/drawing/2014/main" id="{3E777E10-E2F3-490F-93F9-33313120DCA0}"/>
              </a:ext>
            </a:extLst>
          </p:cNvPr>
          <p:cNvGrpSpPr/>
          <p:nvPr/>
        </p:nvGrpSpPr>
        <p:grpSpPr>
          <a:xfrm>
            <a:off x="8227815" y="2394744"/>
            <a:ext cx="3522847" cy="1692070"/>
            <a:chOff x="4197797" y="5068115"/>
            <a:chExt cx="3522819" cy="1692455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4" name="Group 81">
              <a:extLst>
                <a:ext uri="{FF2B5EF4-FFF2-40B4-BE49-F238E27FC236}">
                  <a16:creationId xmlns:a16="http://schemas.microsoft.com/office/drawing/2014/main" id="{727D2CF7-E8AB-418F-840D-A7F7A3ABA512}"/>
                </a:ext>
              </a:extLst>
            </p:cNvPr>
            <p:cNvGrpSpPr/>
            <p:nvPr/>
          </p:nvGrpSpPr>
          <p:grpSpPr>
            <a:xfrm>
              <a:off x="4197797" y="5085102"/>
              <a:ext cx="1600350" cy="1675468"/>
              <a:chOff x="4059857" y="5138028"/>
              <a:chExt cx="1600350" cy="1675468"/>
            </a:xfrm>
            <a:grpFill/>
          </p:grpSpPr>
          <p:sp>
            <p:nvSpPr>
              <p:cNvPr id="31" name="Text Box 73">
                <a:extLst>
                  <a:ext uri="{FF2B5EF4-FFF2-40B4-BE49-F238E27FC236}">
                    <a16:creationId xmlns:a16="http://schemas.microsoft.com/office/drawing/2014/main" id="{B8819EBC-740F-4B54-A8AE-14F24BF3FDA4}"/>
                  </a:ext>
                </a:extLst>
              </p:cNvPr>
              <p:cNvSpPr txBox="1"/>
              <p:nvPr/>
            </p:nvSpPr>
            <p:spPr>
              <a:xfrm>
                <a:off x="4619691" y="6290157"/>
                <a:ext cx="456364" cy="5233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spcBef>
                    <a:spcPct val="50000"/>
                  </a:spcBef>
                  <a:buNone/>
                </a:pPr>
                <a:r>
                  <a:rPr lang="vi-V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vi-VN" alt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32" name="Group 89">
                <a:extLst>
                  <a:ext uri="{FF2B5EF4-FFF2-40B4-BE49-F238E27FC236}">
                    <a16:creationId xmlns:a16="http://schemas.microsoft.com/office/drawing/2014/main" id="{4FAA9EB8-A9B9-4256-A876-E8D830B5C05E}"/>
                  </a:ext>
                </a:extLst>
              </p:cNvPr>
              <p:cNvGrpSpPr/>
              <p:nvPr/>
            </p:nvGrpSpPr>
            <p:grpSpPr>
              <a:xfrm>
                <a:off x="4059857" y="5138028"/>
                <a:ext cx="1600350" cy="1243300"/>
                <a:chOff x="4059857" y="5138028"/>
                <a:chExt cx="1600350" cy="1243300"/>
              </a:xfrm>
              <a:grpFill/>
            </p:grpSpPr>
            <p:sp>
              <p:nvSpPr>
                <p:cNvPr id="33" name="Text Box 74">
                  <a:extLst>
                    <a:ext uri="{FF2B5EF4-FFF2-40B4-BE49-F238E27FC236}">
                      <a16:creationId xmlns:a16="http://schemas.microsoft.com/office/drawing/2014/main" id="{A8942E47-CD38-42D6-BAEC-45C32AF9CC96}"/>
                    </a:ext>
                  </a:extLst>
                </p:cNvPr>
                <p:cNvSpPr txBox="1"/>
                <p:nvPr/>
              </p:nvSpPr>
              <p:spPr>
                <a:xfrm>
                  <a:off x="4562648" y="5138028"/>
                  <a:ext cx="684548" cy="5233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</a:lstStyle>
                <a:p>
                  <a:pPr marL="0" indent="0" eaLnBrk="1" hangingPunct="1">
                    <a:spcBef>
                      <a:spcPct val="50000"/>
                    </a:spcBef>
                    <a:buNone/>
                  </a:pP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vi-VN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grpSp>
              <p:nvGrpSpPr>
                <p:cNvPr id="34" name="Group 91">
                  <a:extLst>
                    <a:ext uri="{FF2B5EF4-FFF2-40B4-BE49-F238E27FC236}">
                      <a16:creationId xmlns:a16="http://schemas.microsoft.com/office/drawing/2014/main" id="{52542AF6-B5D1-4768-8FE7-C9C16EFD643D}"/>
                    </a:ext>
                  </a:extLst>
                </p:cNvPr>
                <p:cNvGrpSpPr/>
                <p:nvPr/>
              </p:nvGrpSpPr>
              <p:grpSpPr>
                <a:xfrm>
                  <a:off x="4059857" y="5569307"/>
                  <a:ext cx="1600350" cy="812021"/>
                  <a:chOff x="4059857" y="5569307"/>
                  <a:chExt cx="1600350" cy="812021"/>
                </a:xfrm>
                <a:grpFill/>
              </p:grpSpPr>
              <p:sp>
                <p:nvSpPr>
                  <p:cNvPr id="35" name="AutoShape 69">
                    <a:extLst>
                      <a:ext uri="{FF2B5EF4-FFF2-40B4-BE49-F238E27FC236}">
                        <a16:creationId xmlns:a16="http://schemas.microsoft.com/office/drawing/2014/main" id="{2529E573-776E-4616-870A-9D2A2771E5B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059857" y="5569307"/>
                    <a:ext cx="1592263" cy="678534"/>
                  </a:xfrm>
                  <a:custGeom>
                    <a:avLst/>
                    <a:gdLst>
                      <a:gd name="txL" fmla="*/ 4500 w 21600"/>
                      <a:gd name="txT" fmla="*/ 4500 h 21600"/>
                      <a:gd name="txR" fmla="*/ 17100 w 21600"/>
                      <a:gd name="txB" fmla="*/ 17100 h 21600"/>
                    </a:gdLst>
                    <a:ahLst/>
                    <a:cxnLst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2147483646"/>
                      </a:cxn>
                      <a:cxn ang="0">
                        <a:pos x="2147483646" y="0"/>
                      </a:cxn>
                    </a:cxnLst>
                    <a:rect l="txL" t="txT" r="txR" b="txB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 sz="1351"/>
                  </a:p>
                </p:txBody>
              </p:sp>
              <p:sp>
                <p:nvSpPr>
                  <p:cNvPr id="36" name="Line 70">
                    <a:extLst>
                      <a:ext uri="{FF2B5EF4-FFF2-40B4-BE49-F238E27FC236}">
                        <a16:creationId xmlns:a16="http://schemas.microsoft.com/office/drawing/2014/main" id="{288B2C04-9186-4979-A617-FFBF31DEEDFF}"/>
                      </a:ext>
                    </a:extLst>
                  </p:cNvPr>
                  <p:cNvSpPr/>
                  <p:nvPr/>
                </p:nvSpPr>
                <p:spPr>
                  <a:xfrm>
                    <a:off x="4457873" y="5569307"/>
                    <a:ext cx="0" cy="680674"/>
                  </a:xfrm>
                  <a:prstGeom prst="line">
                    <a:avLst/>
                  </a:prstGeom>
                  <a:grpFill/>
                  <a:ln w="12700" cap="flat" cmpd="sng">
                    <a:solidFill>
                      <a:srgbClr val="FF0000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Rectangle 71">
                    <a:extLst>
                      <a:ext uri="{FF2B5EF4-FFF2-40B4-BE49-F238E27FC236}">
                        <a16:creationId xmlns:a16="http://schemas.microsoft.com/office/drawing/2014/main" id="{AE6877A6-AFD1-47FE-83BB-29759D1899AF}"/>
                      </a:ext>
                    </a:extLst>
                  </p:cNvPr>
                  <p:cNvSpPr/>
                  <p:nvPr/>
                </p:nvSpPr>
                <p:spPr>
                  <a:xfrm>
                    <a:off x="4457873" y="6001107"/>
                    <a:ext cx="225675" cy="98462"/>
                  </a:xfrm>
                  <a:prstGeom prst="rect">
                    <a:avLst/>
                  </a:prstGeom>
                  <a:grpFill/>
                  <a:ln w="9525" cap="flat" cmpd="sng">
                    <a:solidFill>
                      <a:srgbClr val="FF000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 anchorCtr="0"/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endParaRPr lang="en-US" altLang="en-US" sz="28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Arc 72">
                    <a:extLst>
                      <a:ext uri="{FF2B5EF4-FFF2-40B4-BE49-F238E27FC236}">
                        <a16:creationId xmlns:a16="http://schemas.microsoft.com/office/drawing/2014/main" id="{56B33C77-4349-45B2-9086-91ECEF55AF48}"/>
                      </a:ext>
                    </a:extLst>
                  </p:cNvPr>
                  <p:cNvSpPr/>
                  <p:nvPr/>
                </p:nvSpPr>
                <p:spPr>
                  <a:xfrm flipV="1">
                    <a:off x="4067944" y="6278585"/>
                    <a:ext cx="1592263" cy="102743"/>
                  </a:xfrm>
                  <a:custGeom>
                    <a:avLst/>
                    <a:gdLst/>
                    <a:ahLst/>
                    <a:cxnLst>
                      <a:cxn ang="0">
                        <a:pos x="0" y="5562011"/>
                      </a:cxn>
                      <a:cxn ang="0">
                        <a:pos x="2147483646" y="6082100"/>
                      </a:cxn>
                      <a:cxn ang="0">
                        <a:pos x="2147483646" y="6082100"/>
                      </a:cxn>
                    </a:cxnLst>
                    <a:rect l="0" t="0" r="0" b="0"/>
                    <a:pathLst>
                      <a:path w="43121" h="21600" fill="none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</a:path>
                      <a:path w="43121" h="21600" stroke="0">
                        <a:moveTo>
                          <a:pt x="0" y="19753"/>
                        </a:moveTo>
                        <a:cubicBezTo>
                          <a:pt x="958" y="8580"/>
                          <a:pt x="10307" y="0"/>
                          <a:pt x="21521" y="0"/>
                        </a:cubicBezTo>
                        <a:cubicBezTo>
                          <a:pt x="33450" y="0"/>
                          <a:pt x="43121" y="9670"/>
                          <a:pt x="43121" y="21600"/>
                        </a:cubicBezTo>
                        <a:lnTo>
                          <a:pt x="21521" y="21600"/>
                        </a:lnTo>
                        <a:lnTo>
                          <a:pt x="0" y="19753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FF0000">
                        <a:alpha val="100000"/>
                      </a:srgb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 sz="1351"/>
                  </a:p>
                </p:txBody>
              </p:sp>
              <p:sp>
                <p:nvSpPr>
                  <p:cNvPr id="39" name="Text Box 75">
                    <a:extLst>
                      <a:ext uri="{FF2B5EF4-FFF2-40B4-BE49-F238E27FC236}">
                        <a16:creationId xmlns:a16="http://schemas.microsoft.com/office/drawing/2014/main" id="{AE07A86B-31A8-4502-AAC3-F0078D914F5A}"/>
                      </a:ext>
                    </a:extLst>
                  </p:cNvPr>
                  <p:cNvSpPr txBox="1"/>
                  <p:nvPr/>
                </p:nvSpPr>
                <p:spPr>
                  <a:xfrm>
                    <a:off x="4486732" y="5709777"/>
                    <a:ext cx="369157" cy="52333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</a:lstStyle>
                  <a:p>
                    <a:pPr marL="0" indent="0" eaLnBrk="1" hangingPunct="1">
                      <a:spcBef>
                        <a:spcPct val="0"/>
                      </a:spcBef>
                      <a:buNone/>
                    </a:pPr>
                    <a:r>
                      <a:rPr lang="en-US" alt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:endParaRPr lang="vi-VN" altLang="en-US" sz="2800" dirty="0"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25" name="Text Box 76">
              <a:extLst>
                <a:ext uri="{FF2B5EF4-FFF2-40B4-BE49-F238E27FC236}">
                  <a16:creationId xmlns:a16="http://schemas.microsoft.com/office/drawing/2014/main" id="{6B77BE88-EF71-4F68-8D20-0F8FA7069C4D}"/>
                </a:ext>
              </a:extLst>
            </p:cNvPr>
            <p:cNvSpPr txBox="1"/>
            <p:nvPr/>
          </p:nvSpPr>
          <p:spPr>
            <a:xfrm>
              <a:off x="5559152" y="5068115"/>
              <a:ext cx="2161464" cy="5233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F885CA-DAC2-451F-AD09-14C7E1350283}"/>
              </a:ext>
            </a:extLst>
          </p:cNvPr>
          <p:cNvGrpSpPr/>
          <p:nvPr/>
        </p:nvGrpSpPr>
        <p:grpSpPr>
          <a:xfrm>
            <a:off x="7917575" y="4245562"/>
            <a:ext cx="2652893" cy="1021338"/>
            <a:chOff x="7575749" y="5215798"/>
            <a:chExt cx="2652893" cy="102133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092A5DD-97A6-4F85-84CB-3F0EF6C0BC6E}"/>
                </a:ext>
              </a:extLst>
            </p:cNvPr>
            <p:cNvSpPr/>
            <p:nvPr/>
          </p:nvSpPr>
          <p:spPr>
            <a:xfrm>
              <a:off x="7744190" y="5251508"/>
              <a:ext cx="1855396" cy="98550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endPara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2" name="Text Box 78">
              <a:extLst>
                <a:ext uri="{FF2B5EF4-FFF2-40B4-BE49-F238E27FC236}">
                  <a16:creationId xmlns:a16="http://schemas.microsoft.com/office/drawing/2014/main" id="{8476AE7C-69A8-40C1-8D12-3AEA764B5B29}"/>
                </a:ext>
              </a:extLst>
            </p:cNvPr>
            <p:cNvSpPr txBox="1"/>
            <p:nvPr/>
          </p:nvSpPr>
          <p:spPr>
            <a:xfrm>
              <a:off x="8030096" y="5215798"/>
              <a:ext cx="2198546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 a + b) </a:t>
              </a: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3" name="Text Box 80">
              <a:extLst>
                <a:ext uri="{FF2B5EF4-FFF2-40B4-BE49-F238E27FC236}">
                  <a16:creationId xmlns:a16="http://schemas.microsoft.com/office/drawing/2014/main" id="{5CE4A592-00C1-4856-AB64-A1155A5CE252}"/>
                </a:ext>
              </a:extLst>
            </p:cNvPr>
            <p:cNvSpPr txBox="1"/>
            <p:nvPr/>
          </p:nvSpPr>
          <p:spPr>
            <a:xfrm>
              <a:off x="8618570" y="5713917"/>
              <a:ext cx="682045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4" name="Text Box 77">
              <a:extLst>
                <a:ext uri="{FF2B5EF4-FFF2-40B4-BE49-F238E27FC236}">
                  <a16:creationId xmlns:a16="http://schemas.microsoft.com/office/drawing/2014/main" id="{FD899549-6B3F-4706-A2E1-D96169662833}"/>
                </a:ext>
              </a:extLst>
            </p:cNvPr>
            <p:cNvSpPr txBox="1"/>
            <p:nvPr/>
          </p:nvSpPr>
          <p:spPr>
            <a:xfrm>
              <a:off x="7575749" y="5416693"/>
              <a:ext cx="941151" cy="5232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S=</a:t>
              </a:r>
              <a:endParaRPr lang="vi-VN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7" name="Line 79">
              <a:extLst>
                <a:ext uri="{FF2B5EF4-FFF2-40B4-BE49-F238E27FC236}">
                  <a16:creationId xmlns:a16="http://schemas.microsoft.com/office/drawing/2014/main" id="{73EA364E-8A48-4A79-90A3-3A9B406E16C0}"/>
                </a:ext>
              </a:extLst>
            </p:cNvPr>
            <p:cNvSpPr/>
            <p:nvPr/>
          </p:nvSpPr>
          <p:spPr>
            <a:xfrm>
              <a:off x="8255140" y="5708321"/>
              <a:ext cx="125125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F4B7543-9084-4F27-968F-F9E22FC69C2B}"/>
              </a:ext>
            </a:extLst>
          </p:cNvPr>
          <p:cNvSpPr/>
          <p:nvPr/>
        </p:nvSpPr>
        <p:spPr>
          <a:xfrm>
            <a:off x="4247485" y="4234650"/>
            <a:ext cx="2161481" cy="9855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(a + b) . 2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  a x b</a:t>
            </a:r>
            <a:endParaRPr lang="vi-V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7F0459-B92E-4483-A9C3-87EA5F5F6EC8}"/>
              </a:ext>
            </a:extLst>
          </p:cNvPr>
          <p:cNvSpPr txBox="1"/>
          <p:nvPr/>
        </p:nvSpPr>
        <p:spPr>
          <a:xfrm>
            <a:off x="919372" y="1134935"/>
            <a:ext cx="1087249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Chu vi,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B92AD1E-B221-49E5-85E3-B4F8D054D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8" y="891103"/>
            <a:ext cx="657664" cy="1055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604C1C-B739-4024-8B9D-E8BA0F8F0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5" y="1957382"/>
            <a:ext cx="3019846" cy="216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ACD0F-BB95-46E4-8630-5B625364C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0" y="2134202"/>
            <a:ext cx="3534268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60664 -0.210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31329 -0.212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4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3079 L -0.30403 -0.179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F2DA660-D7B3-42E1-8002-EB2EF11CB4E9}"/>
              </a:ext>
            </a:extLst>
          </p:cNvPr>
          <p:cNvGrpSpPr/>
          <p:nvPr/>
        </p:nvGrpSpPr>
        <p:grpSpPr>
          <a:xfrm>
            <a:off x="7427898" y="2272895"/>
            <a:ext cx="4594544" cy="2832809"/>
            <a:chOff x="7311356" y="2012088"/>
            <a:chExt cx="4594544" cy="28328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044BE4-9B5E-4156-8529-DBDFBDF8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1" y="2561090"/>
              <a:ext cx="4133499" cy="2283807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57046E5-789B-4B26-8075-0A02CABD8306}"/>
                </a:ext>
              </a:extLst>
            </p:cNvPr>
            <p:cNvCxnSpPr/>
            <p:nvPr/>
          </p:nvCxnSpPr>
          <p:spPr>
            <a:xfrm>
              <a:off x="7876905" y="2377440"/>
              <a:ext cx="3644537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9D1C50-FD6E-49CD-B202-319758C8DC5D}"/>
                </a:ext>
              </a:extLst>
            </p:cNvPr>
            <p:cNvSpPr txBox="1"/>
            <p:nvPr/>
          </p:nvSpPr>
          <p:spPr>
            <a:xfrm>
              <a:off x="9434200" y="2012088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10m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D335B67-DFA6-4FDD-8B0A-A1FF3C42795C}"/>
                </a:ext>
              </a:extLst>
            </p:cNvPr>
            <p:cNvCxnSpPr>
              <a:cxnSpLocks/>
            </p:cNvCxnSpPr>
            <p:nvPr/>
          </p:nvCxnSpPr>
          <p:spPr>
            <a:xfrm>
              <a:off x="7646127" y="2659044"/>
              <a:ext cx="0" cy="2004397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2794FA-A6D1-4468-AA35-528C408E06F1}"/>
                </a:ext>
              </a:extLst>
            </p:cNvPr>
            <p:cNvSpPr txBox="1"/>
            <p:nvPr/>
          </p:nvSpPr>
          <p:spPr>
            <a:xfrm rot="16200000">
              <a:off x="7056511" y="3374707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5 m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7ABB94-BFB7-4A34-A5D5-676E62A20915}"/>
              </a:ext>
            </a:extLst>
          </p:cNvPr>
          <p:cNvSpPr/>
          <p:nvPr/>
        </p:nvSpPr>
        <p:spPr>
          <a:xfrm>
            <a:off x="286100" y="53788"/>
            <a:ext cx="11484556" cy="20043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10m.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40 000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48D434-9CEF-4566-BD8E-7BF8E800CEDD}"/>
              </a:ext>
            </a:extLst>
          </p:cNvPr>
          <p:cNvSpPr/>
          <p:nvPr/>
        </p:nvSpPr>
        <p:spPr>
          <a:xfrm>
            <a:off x="528924" y="2272895"/>
            <a:ext cx="6782431" cy="33331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2.(5 + 10) = 2 . 15 = 30 (m)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. 30 = 1 200 000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12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7046E5-789B-4B26-8075-0A02CABD8306}"/>
              </a:ext>
            </a:extLst>
          </p:cNvPr>
          <p:cNvCxnSpPr>
            <a:cxnSpLocks/>
          </p:cNvCxnSpPr>
          <p:nvPr/>
        </p:nvCxnSpPr>
        <p:spPr>
          <a:xfrm>
            <a:off x="7876903" y="2377440"/>
            <a:ext cx="3958047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9D1C50-FD6E-49CD-B202-319758C8DC5D}"/>
              </a:ext>
            </a:extLst>
          </p:cNvPr>
          <p:cNvSpPr txBox="1"/>
          <p:nvPr/>
        </p:nvSpPr>
        <p:spPr>
          <a:xfrm>
            <a:off x="9434200" y="2012088"/>
            <a:ext cx="80989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8m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335B67-DFA6-4FDD-8B0A-A1FF3C42795C}"/>
              </a:ext>
            </a:extLst>
          </p:cNvPr>
          <p:cNvCxnSpPr>
            <a:cxnSpLocks/>
          </p:cNvCxnSpPr>
          <p:nvPr/>
        </p:nvCxnSpPr>
        <p:spPr>
          <a:xfrm>
            <a:off x="7646127" y="2717074"/>
            <a:ext cx="0" cy="1946367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2794FA-A6D1-4468-AA35-528C408E06F1}"/>
              </a:ext>
            </a:extLst>
          </p:cNvPr>
          <p:cNvSpPr txBox="1"/>
          <p:nvPr/>
        </p:nvSpPr>
        <p:spPr>
          <a:xfrm rot="16200000">
            <a:off x="7056511" y="3374707"/>
            <a:ext cx="80989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6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A3CB-5DEB-4A0A-B792-E7FDFBD4B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81" y="2381421"/>
            <a:ext cx="4376521" cy="286984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2EF401-CF7D-4EFE-BFD3-E7D69B02F6A1}"/>
              </a:ext>
            </a:extLst>
          </p:cNvPr>
          <p:cNvCxnSpPr>
            <a:cxnSpLocks/>
          </p:cNvCxnSpPr>
          <p:nvPr/>
        </p:nvCxnSpPr>
        <p:spPr>
          <a:xfrm>
            <a:off x="7984318" y="4894217"/>
            <a:ext cx="584917" cy="0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6C6585C-2B88-48AB-8AF3-6D3F3A96B3A7}"/>
              </a:ext>
            </a:extLst>
          </p:cNvPr>
          <p:cNvSpPr txBox="1"/>
          <p:nvPr/>
        </p:nvSpPr>
        <p:spPr>
          <a:xfrm>
            <a:off x="7942447" y="4881936"/>
            <a:ext cx="79660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dirty="0"/>
              <a:t>40cm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EFECB4-6B3E-4687-915E-A4A43D91F109}"/>
              </a:ext>
            </a:extLst>
          </p:cNvPr>
          <p:cNvGrpSpPr/>
          <p:nvPr/>
        </p:nvGrpSpPr>
        <p:grpSpPr>
          <a:xfrm>
            <a:off x="7311357" y="2012088"/>
            <a:ext cx="4840246" cy="3239182"/>
            <a:chOff x="7311357" y="2012088"/>
            <a:chExt cx="4840246" cy="32391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A2511D-51E8-4470-B113-C7F0BBD9FA12}"/>
                </a:ext>
              </a:extLst>
            </p:cNvPr>
            <p:cNvSpPr txBox="1"/>
            <p:nvPr/>
          </p:nvSpPr>
          <p:spPr>
            <a:xfrm>
              <a:off x="9434201" y="2012088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8m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47DB353-F04D-488A-B69D-75EE3C4854E9}"/>
                </a:ext>
              </a:extLst>
            </p:cNvPr>
            <p:cNvCxnSpPr>
              <a:cxnSpLocks/>
            </p:cNvCxnSpPr>
            <p:nvPr/>
          </p:nvCxnSpPr>
          <p:spPr>
            <a:xfrm>
              <a:off x="7646128" y="2717074"/>
              <a:ext cx="0" cy="1946367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5DD75E-B912-430E-BFB1-833CAA600303}"/>
                </a:ext>
              </a:extLst>
            </p:cNvPr>
            <p:cNvSpPr txBox="1"/>
            <p:nvPr/>
          </p:nvSpPr>
          <p:spPr>
            <a:xfrm rot="16200000">
              <a:off x="7056512" y="3374707"/>
              <a:ext cx="809899" cy="3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1" dirty="0"/>
                <a:t>6 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6596A3-5602-4ACD-83AB-623D48E6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5082" y="2381421"/>
              <a:ext cx="4376521" cy="286984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EEB066-B5C3-4F0C-AC83-3DBC888ED9E6}"/>
              </a:ext>
            </a:extLst>
          </p:cNvPr>
          <p:cNvSpPr/>
          <p:nvPr/>
        </p:nvSpPr>
        <p:spPr>
          <a:xfrm>
            <a:off x="421341" y="143436"/>
            <a:ext cx="11268630" cy="173018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ban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8m,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6m.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40cm.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8F0ACE-B9C5-4939-9D8F-47E23F41651B}"/>
              </a:ext>
            </a:extLst>
          </p:cNvPr>
          <p:cNvSpPr/>
          <p:nvPr/>
        </p:nvSpPr>
        <p:spPr>
          <a:xfrm>
            <a:off x="55387" y="2162193"/>
            <a:ext cx="7289077" cy="313535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. 6= 48 (m)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cm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40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1 600 (cm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0,16 (m</a:t>
            </a:r>
            <a:r>
              <a:rPr lang="en-US" sz="2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 : 0,16 = 300 (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00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2920907" y="2969711"/>
            <a:ext cx="86868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………………: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>
              <a:defRPr/>
            </a:pPr>
            <a:endParaRPr lang="en-US" sz="2800" b="1" kern="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8DDC1-9973-4014-B84E-C780137AF881}"/>
              </a:ext>
            </a:extLst>
          </p:cNvPr>
          <p:cNvSpPr txBox="1"/>
          <p:nvPr/>
        </p:nvSpPr>
        <p:spPr>
          <a:xfrm>
            <a:off x="0" y="491331"/>
            <a:ext cx="12191999" cy="2412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Thời</a:t>
            </a:r>
            <a:r>
              <a:rPr lang="en-US" sz="24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gian</a:t>
            </a:r>
            <a:r>
              <a:rPr lang="en-US" sz="2400" dirty="0">
                <a:solidFill>
                  <a:srgbClr val="661A0C"/>
                </a:solidFill>
              </a:rPr>
              <a:t>:      </a:t>
            </a:r>
            <a:r>
              <a:rPr lang="en-US" sz="2000" b="1" dirty="0">
                <a:solidFill>
                  <a:srgbClr val="661A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Hình</a:t>
            </a:r>
            <a:r>
              <a:rPr lang="en-US" sz="24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thức</a:t>
            </a:r>
            <a:r>
              <a:rPr lang="en-US" sz="2000" b="1" dirty="0"/>
              <a:t> :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9625" indent="-809625" algn="just">
              <a:lnSpc>
                <a:spcPct val="115000"/>
              </a:lnSpc>
            </a:pP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Nhiệm</a:t>
            </a:r>
            <a:r>
              <a:rPr lang="en-US" sz="2400" b="1" dirty="0">
                <a:solidFill>
                  <a:srgbClr val="661A0C"/>
                </a:solidFill>
                <a:latin typeface="#9Slide07 Hillda" pitchFamily="2" charset="0"/>
              </a:rPr>
              <a:t> </a:t>
            </a:r>
            <a:r>
              <a:rPr lang="en-US" sz="2400" b="1" dirty="0" err="1">
                <a:solidFill>
                  <a:srgbClr val="661A0C"/>
                </a:solidFill>
                <a:latin typeface="#9Slide07 Hillda" pitchFamily="2" charset="0"/>
              </a:rPr>
              <a:t>vụ</a:t>
            </a:r>
            <a:r>
              <a:rPr lang="en-US" sz="2400" dirty="0">
                <a:solidFill>
                  <a:srgbClr val="661A0C"/>
                </a:solidFill>
              </a:rPr>
              <a:t>::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endParaRPr lang="en-US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538D43-766A-402E-909E-53C9CB0222B8}"/>
              </a:ext>
            </a:extLst>
          </p:cNvPr>
          <p:cNvSpPr/>
          <p:nvPr/>
        </p:nvSpPr>
        <p:spPr>
          <a:xfrm>
            <a:off x="3953473" y="2899113"/>
            <a:ext cx="3754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CHUYÊN GIA</a:t>
            </a:r>
          </a:p>
        </p:txBody>
      </p:sp>
    </p:spTree>
    <p:extLst>
      <p:ext uri="{BB962C8B-B14F-4D97-AF65-F5344CB8AC3E}">
        <p14:creationId xmlns:p14="http://schemas.microsoft.com/office/powerpoint/2010/main" val="2666427207"/>
      </p:ext>
    </p:extLst>
  </p:cSld>
  <p:clrMapOvr>
    <a:masterClrMapping/>
  </p:clrMapOvr>
  <p:transition advClick="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BFCB35C-6FDF-4490-81A5-009A88BD1599}"/>
              </a:ext>
            </a:extLst>
          </p:cNvPr>
          <p:cNvGrpSpPr/>
          <p:nvPr/>
        </p:nvGrpSpPr>
        <p:grpSpPr>
          <a:xfrm>
            <a:off x="8470663" y="-268943"/>
            <a:ext cx="3495985" cy="3980329"/>
            <a:chOff x="8574095" y="0"/>
            <a:chExt cx="3048670" cy="36832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532485-7560-420F-9D32-50048CAB2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4095" y="0"/>
              <a:ext cx="3048670" cy="36832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59B646-E61F-4EE5-902A-EB00CBE01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669" y="2138699"/>
              <a:ext cx="2637522" cy="142865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4B17B98-4C31-40FA-A3B9-BC0F64139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88" y="3231450"/>
            <a:ext cx="3863144" cy="3178315"/>
          </a:xfrm>
          <a:prstGeom prst="rect">
            <a:avLst/>
          </a:prstGeom>
        </p:spPr>
      </p:pic>
      <p:sp>
        <p:nvSpPr>
          <p:cNvPr id="3" name="Trapezoid 2">
            <a:extLst>
              <a:ext uri="{FF2B5EF4-FFF2-40B4-BE49-F238E27FC236}">
                <a16:creationId xmlns:a16="http://schemas.microsoft.com/office/drawing/2014/main" id="{D3E51245-122F-4202-A847-BA78C39BE110}"/>
              </a:ext>
            </a:extLst>
          </p:cNvPr>
          <p:cNvSpPr/>
          <p:nvPr/>
        </p:nvSpPr>
        <p:spPr>
          <a:xfrm>
            <a:off x="1731413" y="3556583"/>
            <a:ext cx="5827059" cy="2602835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1 200 mm, 600 mm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 mm.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730 mm.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45A57-56FF-4790-9FC3-0D8998BED6FD}"/>
              </a:ext>
            </a:extLst>
          </p:cNvPr>
          <p:cNvSpPr/>
          <p:nvPr/>
        </p:nvSpPr>
        <p:spPr>
          <a:xfrm>
            <a:off x="2147046" y="373447"/>
            <a:ext cx="4778188" cy="223636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35cm,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30cm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260 m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289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341AED-907A-42DC-B5BE-66EB0C40D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15" y="726776"/>
            <a:ext cx="4180447" cy="2749303"/>
          </a:xfrm>
          <a:prstGeom prst="rect">
            <a:avLst/>
          </a:prstGeom>
        </p:spPr>
      </p:pic>
      <p:sp>
        <p:nvSpPr>
          <p:cNvPr id="2" name="Pentagon 1">
            <a:extLst>
              <a:ext uri="{FF2B5EF4-FFF2-40B4-BE49-F238E27FC236}">
                <a16:creationId xmlns:a16="http://schemas.microsoft.com/office/drawing/2014/main" id="{E326E421-B0E8-4861-91CA-AE5002B319B3}"/>
              </a:ext>
            </a:extLst>
          </p:cNvPr>
          <p:cNvSpPr/>
          <p:nvPr/>
        </p:nvSpPr>
        <p:spPr>
          <a:xfrm>
            <a:off x="1646611" y="39018"/>
            <a:ext cx="4180447" cy="3182470"/>
          </a:xfrm>
          <a:prstGeom prst="pent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0,8 kg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kilôgam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C288EAEE-F821-4EF1-AAD7-9B18FFDF67FB}"/>
              </a:ext>
            </a:extLst>
          </p:cNvPr>
          <p:cNvSpPr/>
          <p:nvPr/>
        </p:nvSpPr>
        <p:spPr>
          <a:xfrm>
            <a:off x="1646611" y="3514166"/>
            <a:ext cx="4180447" cy="3060122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ban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5m,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3m.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25cm.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F7A7EE-939B-4D46-BB2A-CE528F3983B5}"/>
              </a:ext>
            </a:extLst>
          </p:cNvPr>
          <p:cNvSpPr/>
          <p:nvPr/>
        </p:nvSpPr>
        <p:spPr>
          <a:xfrm>
            <a:off x="8184413" y="3887436"/>
            <a:ext cx="3236622" cy="190376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43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7741</TotalTime>
  <Words>1933</Words>
  <Application>Microsoft Office PowerPoint</Application>
  <PresentationFormat>Widescreen</PresentationFormat>
  <Paragraphs>306</Paragraphs>
  <Slides>36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#9Slide04 Yeseva One</vt:lpstr>
      <vt:lpstr>#9Slide07 Hillda</vt:lpstr>
      <vt:lpstr>.VnArialH</vt:lpstr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laptop</dc:creator>
  <cp:lastModifiedBy>Administrator</cp:lastModifiedBy>
  <cp:revision>42</cp:revision>
  <dcterms:created xsi:type="dcterms:W3CDTF">2021-08-12T07:56:24Z</dcterms:created>
  <dcterms:modified xsi:type="dcterms:W3CDTF">2023-10-21T01:32:44Z</dcterms:modified>
</cp:coreProperties>
</file>