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58" r:id="rId4"/>
    <p:sldId id="259" r:id="rId5"/>
    <p:sldId id="260" r:id="rId6"/>
    <p:sldId id="262" r:id="rId7"/>
    <p:sldId id="263" r:id="rId8"/>
    <p:sldId id="261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xmlns="" userId="55b1e0c70317a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14C59-1E3B-4A30-B117-E88E7E734C6C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95F47-8867-413A-809B-4E953EBD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1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2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1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1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8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0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2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9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7610-05D4-4AF0-A2D5-595B5AFD33F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8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.wmf"/><Relationship Id="rId5" Type="http://schemas.openxmlformats.org/officeDocument/2006/relationships/image" Target="../media/image9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905000" y="1047751"/>
            <a:ext cx="815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Đố: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Giáo sư toán học nổi tiếng người Việt Nam?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328737" y="183782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1268" name="Line 17"/>
          <p:cNvSpPr>
            <a:spLocks noChangeShapeType="1"/>
          </p:cNvSpPr>
          <p:nvPr/>
        </p:nvSpPr>
        <p:spPr bwMode="auto">
          <a:xfrm>
            <a:off x="1738313" y="2765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graphicFrame>
        <p:nvGraphicFramePr>
          <p:cNvPr id="55" name="Group 3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911029"/>
              </p:ext>
            </p:extLst>
          </p:nvPr>
        </p:nvGraphicFramePr>
        <p:xfrm>
          <a:off x="1821995" y="4752022"/>
          <a:ext cx="8429684" cy="1371600"/>
        </p:xfrm>
        <a:graphic>
          <a:graphicData uri="http://schemas.openxmlformats.org/drawingml/2006/table">
            <a:tbl>
              <a:tblPr/>
              <a:tblGrid>
                <a:gridCol w="1047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45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2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79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18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18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>
                <a:spLocks noChangeArrowheads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5.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1363641" y="274587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>
                <a:spLocks noChangeArrowheads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412421" y="36558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>
                <a:spLocks noChangeArrowheads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4791075" y="1947864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76788" y="277653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776788" y="3689352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7810500" y="199707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7777164" y="2789511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>
                <a:spLocks noChangeArrowheads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.2=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>
                <a:spLocks noChangeArrowheads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>
                <a:spLocks noChangeArrowheads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.0=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3667126" y="1876426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>
                <a:spLocks noChangeArrowheads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322947" y="2802457"/>
            <a:ext cx="1017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1.2 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667126" y="2771777"/>
            <a:ext cx="785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609974" y="3689352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- 60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6579396" y="1894107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- 10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911749" y="2773473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060067" y="3643474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9879808" y="1971974"/>
            <a:ext cx="1071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-100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9279529" y="2807149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667251" y="142875"/>
            <a:ext cx="3643313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TRÒ CHƠI: “Ô CHỮ”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78608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70369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21077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107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4608058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617968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9537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</a:t>
            </a: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</a:t>
            </a: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09876" y="71439"/>
            <a:ext cx="1285875" cy="1000125"/>
          </a:xfrm>
          <a:prstGeom prst="rect">
            <a:avLst/>
          </a:prstGeom>
          <a:noFill/>
          <a:ln w="9525">
            <a:solidFill>
              <a:srgbClr val="E46C0A"/>
            </a:solidFill>
            <a:miter lim="800000"/>
            <a:headEnd/>
            <a:tailEnd/>
          </a:ln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6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01s 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6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02s 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03s 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04s 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5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05s </a:t>
              </a: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06s 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07s </a:t>
              </a: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08s </a:t>
              </a:r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8764589" y="1588"/>
            <a:ext cx="1774825" cy="1371600"/>
            <a:chOff x="4450" y="0"/>
            <a:chExt cx="1118" cy="1104"/>
          </a:xfrm>
        </p:grpSpPr>
        <p:pic>
          <p:nvPicPr>
            <p:cNvPr id="1144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09s </a:t>
              </a: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10s </a:t>
              </a: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4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11s </a:t>
              </a:r>
            </a:p>
          </p:txBody>
        </p:sp>
      </p:grp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12s 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13s </a:t>
              </a:r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14s </a:t>
              </a: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3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5" name="AutoShape 7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15s </a:t>
              </a: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8821739" y="0"/>
            <a:ext cx="1774825" cy="1371600"/>
            <a:chOff x="4450" y="0"/>
            <a:chExt cx="1118" cy="1104"/>
          </a:xfrm>
        </p:grpSpPr>
        <p:pic>
          <p:nvPicPr>
            <p:cNvPr id="1143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16s </a:t>
              </a:r>
            </a:p>
          </p:txBody>
        </p:sp>
      </p:grp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8810626" y="71438"/>
            <a:ext cx="1774825" cy="1371600"/>
            <a:chOff x="4450" y="0"/>
            <a:chExt cx="1118" cy="1104"/>
          </a:xfrm>
        </p:grpSpPr>
        <p:pic>
          <p:nvPicPr>
            <p:cNvPr id="1143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17s </a:t>
              </a:r>
            </a:p>
          </p:txBody>
        </p: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2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18s </a:t>
              </a:r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19s </a:t>
              </a: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20s </a:t>
              </a:r>
            </a:p>
          </p:txBody>
        </p:sp>
      </p:grpSp>
      <p:grpSp>
        <p:nvGrpSpPr>
          <p:cNvPr id="22" name="Group 43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2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21s </a:t>
              </a:r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22s </a:t>
              </a:r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23s </a:t>
              </a:r>
            </a:p>
          </p:txBody>
        </p:sp>
      </p:grp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24s </a:t>
              </a:r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25s </a:t>
              </a: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26s </a:t>
              </a:r>
            </a:p>
          </p:txBody>
        </p:sp>
      </p:grpSp>
      <p:grpSp>
        <p:nvGrpSpPr>
          <p:cNvPr id="28" name="Group 61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1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27s </a:t>
              </a:r>
            </a:p>
          </p:txBody>
        </p:sp>
      </p:grpSp>
      <p:grpSp>
        <p:nvGrpSpPr>
          <p:cNvPr id="29" name="Group 64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28s </a:t>
              </a:r>
            </a:p>
          </p:txBody>
        </p:sp>
      </p:grpSp>
      <p:grpSp>
        <p:nvGrpSpPr>
          <p:cNvPr id="30" name="Group 6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29s </a:t>
              </a:r>
            </a:p>
          </p:txBody>
        </p:sp>
      </p:grpSp>
      <p:grpSp>
        <p:nvGrpSpPr>
          <p:cNvPr id="31" name="Group 7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3685" y="1840"/>
            <a:chExt cx="1118" cy="1104"/>
          </a:xfrm>
        </p:grpSpPr>
        <p:pic>
          <p:nvPicPr>
            <p:cNvPr id="1140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85" y="184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5" name="AutoShape 72"/>
            <p:cNvSpPr>
              <a:spLocks noChangeArrowheads="1"/>
            </p:cNvSpPr>
            <p:nvPr/>
          </p:nvSpPr>
          <p:spPr bwMode="auto">
            <a:xfrm>
              <a:off x="3820" y="1898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30s 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8739189" y="57150"/>
            <a:ext cx="1774825" cy="1371600"/>
            <a:chOff x="4450" y="0"/>
            <a:chExt cx="1118" cy="1104"/>
          </a:xfrm>
        </p:grpSpPr>
        <p:pic>
          <p:nvPicPr>
            <p:cNvPr id="1140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31s </a:t>
              </a:r>
            </a:p>
          </p:txBody>
        </p: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40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32s 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33s </a:t>
              </a:r>
            </a:p>
          </p:txBody>
        </p:sp>
      </p:grpSp>
      <p:grpSp>
        <p:nvGrpSpPr>
          <p:cNvPr id="37" name="Group 37"/>
          <p:cNvGrpSpPr>
            <a:grpSpLocks/>
          </p:cNvGrpSpPr>
          <p:nvPr/>
        </p:nvGrpSpPr>
        <p:grpSpPr bwMode="auto">
          <a:xfrm>
            <a:off x="8758239" y="42863"/>
            <a:ext cx="1774825" cy="1371600"/>
            <a:chOff x="4450" y="0"/>
            <a:chExt cx="1118" cy="1104"/>
          </a:xfrm>
        </p:grpSpPr>
        <p:pic>
          <p:nvPicPr>
            <p:cNvPr id="1139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34s </a:t>
              </a:r>
            </a:p>
          </p:txBody>
        </p:sp>
      </p:grpSp>
      <p:grpSp>
        <p:nvGrpSpPr>
          <p:cNvPr id="38" name="Group 40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35s </a:t>
              </a:r>
            </a:p>
          </p:txBody>
        </p:sp>
      </p:grpSp>
      <p:grpSp>
        <p:nvGrpSpPr>
          <p:cNvPr id="39" name="Group 43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36s </a:t>
              </a:r>
            </a:p>
          </p:txBody>
        </p:sp>
      </p:grpSp>
      <p:grpSp>
        <p:nvGrpSpPr>
          <p:cNvPr id="40" name="Group 46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37s </a:t>
              </a:r>
            </a:p>
          </p:txBody>
        </p:sp>
      </p:grpSp>
      <p:grpSp>
        <p:nvGrpSpPr>
          <p:cNvPr id="41" name="Group 49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38s </a:t>
              </a:r>
            </a:p>
          </p:txBody>
        </p:sp>
      </p:grpSp>
      <p:grpSp>
        <p:nvGrpSpPr>
          <p:cNvPr id="42" name="Group 52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39s </a:t>
              </a:r>
            </a:p>
          </p:txBody>
        </p:sp>
      </p:grpSp>
      <p:grpSp>
        <p:nvGrpSpPr>
          <p:cNvPr id="44" name="Group 55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40s </a:t>
              </a:r>
            </a:p>
          </p:txBody>
        </p:sp>
      </p:grpSp>
      <p:sp>
        <p:nvSpPr>
          <p:cNvPr id="202" name="7-Point Star 201"/>
          <p:cNvSpPr/>
          <p:nvPr/>
        </p:nvSpPr>
        <p:spPr>
          <a:xfrm>
            <a:off x="8667750" y="-214313"/>
            <a:ext cx="2000250" cy="1643063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 ĐẦU</a:t>
            </a:r>
          </a:p>
        </p:txBody>
      </p:sp>
    </p:spTree>
    <p:extLst>
      <p:ext uri="{BB962C8B-B14F-4D97-AF65-F5344CB8AC3E}">
        <p14:creationId xmlns:p14="http://schemas.microsoft.com/office/powerpoint/2010/main" val="20813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8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9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50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3500"/>
                            </p:stCondLst>
                            <p:childTnLst>
                              <p:par>
                                <p:cTn id="1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650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 animBg="1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202" grpId="0" animBg="1"/>
      <p:bldP spid="20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5429" y="1031966"/>
            <a:ext cx="3958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9166" y="2024743"/>
            <a:ext cx="9575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lại 2 quy tắc nhân số nguyên; các tính chất của phép nhân số nguyên.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 tất cả bài tập trong sgk và sbt của bài “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 nhân số 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425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170" y="1096236"/>
            <a:ext cx="10232571" cy="405053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38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PHÉP NHÂN HAI SỐ NGUYÊN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2)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81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rút ra nhận xét về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4.(−25)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.(−6)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.(−15)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blipFill>
                <a:blip r:embed="rId3"/>
                <a:stretch>
                  <a:fillRect l="-910" b="-7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538653" y="2648888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blipFill>
                <a:blip r:embed="rId4"/>
                <a:stretch>
                  <a:fillRect l="-2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227910" y="4366005"/>
            <a:ext cx="4245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=15.6=90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=6.15=90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blipFill>
                <a:blip r:embed="rId5"/>
                <a:stretch>
                  <a:fillRect l="-1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35486" y="4366005"/>
            <a:ext cx="448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>
                  <a:spcBef>
                    <a:spcPts val="60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2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−2.(3.4)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blipFill>
                <a:blip r:embed="rId3"/>
                <a:stretch>
                  <a:fillRect l="-1429" t="-3113" b="-4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538651" y="253219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=−2.12=−24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blipFill>
                <a:blip r:embed="rId4"/>
                <a:stretch>
                  <a:fillRect l="-224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blipFill>
                <a:blip r:embed="rId5"/>
                <a:stretch>
                  <a:fillRect l="-20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227909" y="3577106"/>
            <a:ext cx="9940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979714" y="4219303"/>
            <a:ext cx="4957354" cy="20944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em, phép nhân hai số nguyên có tính kết hợp giống phép nhân hai số tự nhiên không?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le 15"/>
              <p:cNvSpPr/>
              <p:nvPr/>
            </p:nvSpPr>
            <p:spPr>
              <a:xfrm>
                <a:off x="6348548" y="4219303"/>
                <a:ext cx="4898571" cy="2285999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hai số nguyên có 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hợp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ounded 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48" y="4219303"/>
                <a:ext cx="4898571" cy="228599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56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5" grpId="0"/>
      <p:bldP spid="12" grpId="0"/>
      <p:bldP spid="1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−2).37+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blipFill>
                <a:blip r:embed="rId3"/>
                <a:stretch>
                  <a:fillRect l="-1524" t="-3252" b="-8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57653" y="233072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.37+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−74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−126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blipFill>
                <a:blip r:embed="rId4"/>
                <a:stretch>
                  <a:fillRect l="-2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61314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314" y="2792387"/>
                <a:ext cx="4284618" cy="1754326"/>
              </a:xfrm>
              <a:prstGeom prst="rect">
                <a:avLst/>
              </a:prstGeom>
              <a:blipFill>
                <a:blip r:embed="rId5"/>
                <a:stretch>
                  <a:fillRect l="-2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463040" y="4546713"/>
            <a:ext cx="539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21"/>
              <p:cNvSpPr/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7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3" grpId="0"/>
      <p:bldP spid="18" grpId="0"/>
      <p:bldP spid="20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67098" y="827425"/>
                <a:ext cx="8725989" cy="2925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 tự như phép nhân các số tự nhiên, phép nhân các số nguyên cũng có các tính chất: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chất </a:t>
                </a:r>
                <a:r>
                  <a:rPr lang="en-US" sz="2400" i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</a:t>
                </a:r>
                <a:r>
                  <a:rPr lang="en-US" sz="2400" i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8725989" cy="2925224"/>
              </a:xfrm>
              <a:prstGeom prst="rect">
                <a:avLst/>
              </a:prstGeom>
              <a:blipFill>
                <a:blip r:embed="rId3"/>
                <a:stretch>
                  <a:fillRect l="-1118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entagon 7"/>
          <p:cNvSpPr/>
          <p:nvPr/>
        </p:nvSpPr>
        <p:spPr>
          <a:xfrm>
            <a:off x="1267098" y="4044497"/>
            <a:ext cx="4637313" cy="18157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nhân các số nguyên có tính phân phối đối với phép trừ không?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phân phối đối với phép trừ:</a:t>
                </a:r>
                <a:endParaRPr 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blipFill>
                <a:blip r:embed="rId4"/>
                <a:stretch>
                  <a:fillRect l="-2008" t="-4061" r="-3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8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72891" y="365760"/>
            <a:ext cx="155448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phép 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.(150+14)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blipFill>
                <a:blip r:embed="rId3"/>
                <a:stretch>
                  <a:fillRect l="-965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45037" y="2087962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−25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=1700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blipFill>
                <a:blip r:embed="rId4"/>
                <a:stretch>
                  <a:fillRect l="-2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150+14</m:t>
                        </m:r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.150+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.14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=−300+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=−328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blipFill>
                <a:blip r:embed="rId5"/>
                <a:stretch>
                  <a:fillRect l="-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11"/>
              <p:cNvSpPr/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giao hoán đổi chỗ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4.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kết hợp nhóm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(−25)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6514016" y="4336075"/>
            <a:ext cx="3553097" cy="22345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phân phối của phép nhân đối với phép cộng.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7315200" y="235131"/>
            <a:ext cx="4519749" cy="20378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nào? Và dùng như thế nào?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3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5" grpId="0"/>
      <p:bldP spid="8" grpId="0"/>
      <p:bldP spid="12" grpId="0" animBg="1"/>
      <p:bldP spid="14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1006" y="365760"/>
            <a:ext cx="2586446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Tính giá trị của tích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.5.(−6)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sẽ thay đổi như thế nào nếu đổi dấu tất cả các thừa số của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Tính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−4.(−14)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blipFill>
                <a:blip r:embed="rId3"/>
                <a:stretch>
                  <a:fillRect l="-974" b="-9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79722" y="237381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−6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−4.5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=−18.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=360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blipFill>
                <a:blip r:embed="rId4"/>
                <a:stretch>
                  <a:fillRect l="-986" b="-25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−39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−14</m:t>
                            </m:r>
                          </m:e>
                        </m:d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blipFill>
                <a:blip r:embed="rId5"/>
                <a:stretch>
                  <a:fillRect l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đổi dấu tất cả các thừa số của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được:</a:t>
                </a: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.4.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.6=360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 trị của tích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vẫn không thay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blipFill>
                <a:blip r:embed="rId6"/>
                <a:stretch>
                  <a:fillRect l="-1178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05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3.37: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.72+8.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.1011−27.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blipFill>
                <a:blip r:embed="rId3"/>
                <a:stretch>
                  <a:fillRect l="-1732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3.35: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+3.(120−17)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blipFill>
                <a:blip r:embed="rId4"/>
                <a:stretch>
                  <a:fillRect l="-1877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991498" y="648787"/>
            <a:ext cx="0" cy="58826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=4.1930+4.2019+4.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−2019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4.2019+4.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2019+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=4.0+4.1930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=7720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blipFill>
                <a:blip r:embed="rId5"/>
                <a:stretch>
                  <a:fillRect l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865121" y="178444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49196" y="1849116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</m:t>
                    </m:r>
                    <m:d>
                      <m:d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120−17</m:t>
                        </m:r>
                      </m:e>
                    </m:d>
                  </m:oMath>
                </a14:m>
                <a:endParaRPr lang="en-US" sz="240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+3.120−3.17=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−17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3.17−3.17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+3.120=360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blipFill>
                <a:blip r:embed="rId6"/>
                <a:stretch>
                  <a:fillRect l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.72+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.19−(−8)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.(72+19−1)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.90=−720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blipFill>
                <a:blip r:embed="rId7"/>
                <a:stretch>
                  <a:fillRect l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1011−27.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.1011−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1011−12+1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.1000=−27000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blipFill>
                <a:blip r:embed="rId8"/>
                <a:stretch>
                  <a:fillRect l="-1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9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5" grpId="0"/>
      <p:bldP spid="16" grpId="0"/>
      <p:bldP spid="17" grpId="0"/>
      <p:bldP spid="18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1286</Words>
  <Application>Microsoft Office PowerPoint</Application>
  <PresentationFormat>Custom</PresentationFormat>
  <Paragraphs>192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Tiết 38 PHÉP NHÂN HAI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 R 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37 + 38 PHÉP NHÂN HAI SỐ NGUYÊN</dc:title>
  <dc:creator>Windows User</dc:creator>
  <cp:lastModifiedBy>Admin</cp:lastModifiedBy>
  <cp:revision>40</cp:revision>
  <dcterms:created xsi:type="dcterms:W3CDTF">2021-08-16T02:40:31Z</dcterms:created>
  <dcterms:modified xsi:type="dcterms:W3CDTF">2021-09-01T07:33:37Z</dcterms:modified>
</cp:coreProperties>
</file>