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2" r:id="rId2"/>
    <p:sldId id="261" r:id="rId3"/>
    <p:sldId id="263" r:id="rId4"/>
    <p:sldId id="264" r:id="rId5"/>
    <p:sldId id="265" r:id="rId6"/>
    <p:sldId id="272" r:id="rId7"/>
    <p:sldId id="271" r:id="rId8"/>
    <p:sldId id="266" r:id="rId9"/>
    <p:sldId id="267" r:id="rId10"/>
    <p:sldId id="268" r:id="rId11"/>
    <p:sldId id="269" r:id="rId12"/>
    <p:sldId id="258" r:id="rId13"/>
    <p:sldId id="274" r:id="rId14"/>
    <p:sldId id="257" r:id="rId15"/>
    <p:sldId id="275" r:id="rId16"/>
    <p:sldId id="276" r:id="rId17"/>
    <p:sldId id="277" r:id="rId18"/>
    <p:sldId id="278"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0D56C7-3A5E-423C-9A7D-1A98B4A14263}" type="datetimeFigureOut">
              <a:rPr lang="en-US" smtClean="0"/>
              <a:t>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E00E51-25C8-4C1E-9BEC-CD5990C5B33C}" type="slidenum">
              <a:rPr lang="en-US" smtClean="0"/>
              <a:t>‹#›</a:t>
            </a:fld>
            <a:endParaRPr lang="en-US"/>
          </a:p>
        </p:txBody>
      </p:sp>
    </p:spTree>
    <p:extLst>
      <p:ext uri="{BB962C8B-B14F-4D97-AF65-F5344CB8AC3E}">
        <p14:creationId xmlns:p14="http://schemas.microsoft.com/office/powerpoint/2010/main" val="2749274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14</a:t>
            </a:fld>
            <a:endParaRPr lang="zh-CN" altLang="en-US"/>
          </a:p>
        </p:txBody>
      </p:sp>
    </p:spTree>
    <p:extLst>
      <p:ext uri="{BB962C8B-B14F-4D97-AF65-F5344CB8AC3E}">
        <p14:creationId xmlns:p14="http://schemas.microsoft.com/office/powerpoint/2010/main" val="311265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15</a:t>
            </a:fld>
            <a:endParaRPr lang="zh-CN" altLang="en-US"/>
          </a:p>
        </p:txBody>
      </p:sp>
    </p:spTree>
    <p:extLst>
      <p:ext uri="{BB962C8B-B14F-4D97-AF65-F5344CB8AC3E}">
        <p14:creationId xmlns:p14="http://schemas.microsoft.com/office/powerpoint/2010/main" val="2672208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16</a:t>
            </a:fld>
            <a:endParaRPr lang="zh-CN" altLang="en-US"/>
          </a:p>
        </p:txBody>
      </p:sp>
    </p:spTree>
    <p:extLst>
      <p:ext uri="{BB962C8B-B14F-4D97-AF65-F5344CB8AC3E}">
        <p14:creationId xmlns:p14="http://schemas.microsoft.com/office/powerpoint/2010/main" val="11006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17</a:t>
            </a:fld>
            <a:endParaRPr lang="zh-CN" altLang="en-US"/>
          </a:p>
        </p:txBody>
      </p:sp>
    </p:spTree>
    <p:extLst>
      <p:ext uri="{BB962C8B-B14F-4D97-AF65-F5344CB8AC3E}">
        <p14:creationId xmlns:p14="http://schemas.microsoft.com/office/powerpoint/2010/main" val="253553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0BD990-2B1C-4744-877B-2BC1BAE191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F4981A1-9166-4400-B2D0-3E8FE25D0E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602FBC8-22DF-4360-BB2D-94002562B224}"/>
              </a:ext>
            </a:extLst>
          </p:cNvPr>
          <p:cNvSpPr>
            <a:spLocks noGrp="1"/>
          </p:cNvSpPr>
          <p:nvPr>
            <p:ph type="dt" sz="half" idx="10"/>
          </p:nvPr>
        </p:nvSpPr>
        <p:spPr/>
        <p:txBody>
          <a:bodyPr/>
          <a:lstStyle/>
          <a:p>
            <a:fld id="{64BC5902-5A6C-401C-8EF4-9DB6BF413FEA}" type="datetimeFigureOut">
              <a:rPr lang="en-US" smtClean="0"/>
              <a:t>1/9/2021</a:t>
            </a:fld>
            <a:endParaRPr lang="en-US"/>
          </a:p>
        </p:txBody>
      </p:sp>
      <p:sp>
        <p:nvSpPr>
          <p:cNvPr id="5" name="Footer Placeholder 4">
            <a:extLst>
              <a:ext uri="{FF2B5EF4-FFF2-40B4-BE49-F238E27FC236}">
                <a16:creationId xmlns:a16="http://schemas.microsoft.com/office/drawing/2014/main" xmlns="" id="{D2FC53BF-1023-45B6-9387-2968C627F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43A1F59-42C0-4D59-BB97-592EBDB4F677}"/>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70600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303BD2-5528-4938-B5B7-2EA2654F0B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9835CD2-1152-4A86-9BBC-FC25D08032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72BD24C-90C1-47BB-AF40-C04FBEEF2A41}"/>
              </a:ext>
            </a:extLst>
          </p:cNvPr>
          <p:cNvSpPr>
            <a:spLocks noGrp="1"/>
          </p:cNvSpPr>
          <p:nvPr>
            <p:ph type="dt" sz="half" idx="10"/>
          </p:nvPr>
        </p:nvSpPr>
        <p:spPr/>
        <p:txBody>
          <a:bodyPr/>
          <a:lstStyle/>
          <a:p>
            <a:fld id="{64BC5902-5A6C-401C-8EF4-9DB6BF413FEA}" type="datetimeFigureOut">
              <a:rPr lang="en-US" smtClean="0"/>
              <a:t>1/9/2021</a:t>
            </a:fld>
            <a:endParaRPr lang="en-US"/>
          </a:p>
        </p:txBody>
      </p:sp>
      <p:sp>
        <p:nvSpPr>
          <p:cNvPr id="5" name="Footer Placeholder 4">
            <a:extLst>
              <a:ext uri="{FF2B5EF4-FFF2-40B4-BE49-F238E27FC236}">
                <a16:creationId xmlns:a16="http://schemas.microsoft.com/office/drawing/2014/main" xmlns="" id="{EC03C699-04F1-4B92-B311-A5DFAEF2D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21557FE-4041-4C2F-8EB7-76EAC39D0ABA}"/>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2964310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9DC4805-1599-4D4D-AD8F-0CC03F3555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662A335-0F46-44EB-A126-6B05BD6DED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C5795DD-870E-4E1B-A20A-6064F4C56E27}"/>
              </a:ext>
            </a:extLst>
          </p:cNvPr>
          <p:cNvSpPr>
            <a:spLocks noGrp="1"/>
          </p:cNvSpPr>
          <p:nvPr>
            <p:ph type="dt" sz="half" idx="10"/>
          </p:nvPr>
        </p:nvSpPr>
        <p:spPr/>
        <p:txBody>
          <a:bodyPr/>
          <a:lstStyle/>
          <a:p>
            <a:fld id="{64BC5902-5A6C-401C-8EF4-9DB6BF413FEA}" type="datetimeFigureOut">
              <a:rPr lang="en-US" smtClean="0"/>
              <a:t>1/9/2021</a:t>
            </a:fld>
            <a:endParaRPr lang="en-US"/>
          </a:p>
        </p:txBody>
      </p:sp>
      <p:sp>
        <p:nvSpPr>
          <p:cNvPr id="5" name="Footer Placeholder 4">
            <a:extLst>
              <a:ext uri="{FF2B5EF4-FFF2-40B4-BE49-F238E27FC236}">
                <a16:creationId xmlns:a16="http://schemas.microsoft.com/office/drawing/2014/main" xmlns="" id="{FCD2067C-A5B9-40E0-BA72-737E2FBE34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CE2595C-6634-490A-9C10-0C3799F10CA9}"/>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223734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1627AE-B5CD-43A7-8347-3DBFFAF6E6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97462CB-6EAE-4AD4-AAEA-E5F4F75198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0ACAA06-4DD8-4E67-85EF-010351B40786}"/>
              </a:ext>
            </a:extLst>
          </p:cNvPr>
          <p:cNvSpPr>
            <a:spLocks noGrp="1"/>
          </p:cNvSpPr>
          <p:nvPr>
            <p:ph type="dt" sz="half" idx="10"/>
          </p:nvPr>
        </p:nvSpPr>
        <p:spPr/>
        <p:txBody>
          <a:bodyPr/>
          <a:lstStyle/>
          <a:p>
            <a:fld id="{64BC5902-5A6C-401C-8EF4-9DB6BF413FEA}" type="datetimeFigureOut">
              <a:rPr lang="en-US" smtClean="0"/>
              <a:t>1/9/2021</a:t>
            </a:fld>
            <a:endParaRPr lang="en-US"/>
          </a:p>
        </p:txBody>
      </p:sp>
      <p:sp>
        <p:nvSpPr>
          <p:cNvPr id="5" name="Footer Placeholder 4">
            <a:extLst>
              <a:ext uri="{FF2B5EF4-FFF2-40B4-BE49-F238E27FC236}">
                <a16:creationId xmlns:a16="http://schemas.microsoft.com/office/drawing/2014/main" xmlns="" id="{86A8BCFB-6A64-470E-B715-2F7685C663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DCA1C2F-BD49-461F-971E-3711B8AD491D}"/>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1071391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93F63-26F0-455F-811D-0EAFF9980E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5D0033B-D812-403B-8A32-F7557D10CB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1DA9C48-CA91-4621-8D2F-76B631968F03}"/>
              </a:ext>
            </a:extLst>
          </p:cNvPr>
          <p:cNvSpPr>
            <a:spLocks noGrp="1"/>
          </p:cNvSpPr>
          <p:nvPr>
            <p:ph type="dt" sz="half" idx="10"/>
          </p:nvPr>
        </p:nvSpPr>
        <p:spPr/>
        <p:txBody>
          <a:bodyPr/>
          <a:lstStyle/>
          <a:p>
            <a:fld id="{64BC5902-5A6C-401C-8EF4-9DB6BF413FEA}" type="datetimeFigureOut">
              <a:rPr lang="en-US" smtClean="0"/>
              <a:t>1/9/2021</a:t>
            </a:fld>
            <a:endParaRPr lang="en-US"/>
          </a:p>
        </p:txBody>
      </p:sp>
      <p:sp>
        <p:nvSpPr>
          <p:cNvPr id="5" name="Footer Placeholder 4">
            <a:extLst>
              <a:ext uri="{FF2B5EF4-FFF2-40B4-BE49-F238E27FC236}">
                <a16:creationId xmlns:a16="http://schemas.microsoft.com/office/drawing/2014/main" xmlns="" id="{EEC47461-AF15-47BE-989A-F52E46E3ED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8F407A8-541E-42FB-BC10-A4B641842F31}"/>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3305914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9311E6-4069-4447-8A75-11DA44735C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DA44655-678A-41DB-AF8F-69784C8E60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5BF939B-15FC-4EF9-8979-9657CE99D5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83472CF-F557-49E8-A934-C2C37BD9E1B5}"/>
              </a:ext>
            </a:extLst>
          </p:cNvPr>
          <p:cNvSpPr>
            <a:spLocks noGrp="1"/>
          </p:cNvSpPr>
          <p:nvPr>
            <p:ph type="dt" sz="half" idx="10"/>
          </p:nvPr>
        </p:nvSpPr>
        <p:spPr/>
        <p:txBody>
          <a:bodyPr/>
          <a:lstStyle/>
          <a:p>
            <a:fld id="{64BC5902-5A6C-401C-8EF4-9DB6BF413FEA}" type="datetimeFigureOut">
              <a:rPr lang="en-US" smtClean="0"/>
              <a:t>1/9/2021</a:t>
            </a:fld>
            <a:endParaRPr lang="en-US"/>
          </a:p>
        </p:txBody>
      </p:sp>
      <p:sp>
        <p:nvSpPr>
          <p:cNvPr id="6" name="Footer Placeholder 5">
            <a:extLst>
              <a:ext uri="{FF2B5EF4-FFF2-40B4-BE49-F238E27FC236}">
                <a16:creationId xmlns:a16="http://schemas.microsoft.com/office/drawing/2014/main" xmlns="" id="{59C98A1C-287F-43D4-8055-C5C92BBCF2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6CA95ED-DACC-4996-B41C-49198E8A38AB}"/>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59500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07C616-655E-448B-BAE5-C8BFF0452D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ACD4CA3-A322-4D99-AA4A-0CA35E262C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D22F4A9-D9F3-4351-8B26-42453D1FA4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3F836C2-3B41-4AD1-A02B-D6B6A01D72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EFA307C-3DB2-4E4F-8DDD-88D0DDA29A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45C63C2-66C0-4080-8BA1-AAFA06CCD518}"/>
              </a:ext>
            </a:extLst>
          </p:cNvPr>
          <p:cNvSpPr>
            <a:spLocks noGrp="1"/>
          </p:cNvSpPr>
          <p:nvPr>
            <p:ph type="dt" sz="half" idx="10"/>
          </p:nvPr>
        </p:nvSpPr>
        <p:spPr/>
        <p:txBody>
          <a:bodyPr/>
          <a:lstStyle/>
          <a:p>
            <a:fld id="{64BC5902-5A6C-401C-8EF4-9DB6BF413FEA}" type="datetimeFigureOut">
              <a:rPr lang="en-US" smtClean="0"/>
              <a:t>1/9/2021</a:t>
            </a:fld>
            <a:endParaRPr lang="en-US"/>
          </a:p>
        </p:txBody>
      </p:sp>
      <p:sp>
        <p:nvSpPr>
          <p:cNvPr id="8" name="Footer Placeholder 7">
            <a:extLst>
              <a:ext uri="{FF2B5EF4-FFF2-40B4-BE49-F238E27FC236}">
                <a16:creationId xmlns:a16="http://schemas.microsoft.com/office/drawing/2014/main" xmlns="" id="{4BDBEFE9-884E-4DC5-9C9F-26EA5B11CC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7BD44C1-6A0D-47DA-817B-9533CA88B184}"/>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3928650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315538-B481-48C6-BDF3-86DC7B9567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8222F10-9B03-47DF-B8F7-CD51569DE251}"/>
              </a:ext>
            </a:extLst>
          </p:cNvPr>
          <p:cNvSpPr>
            <a:spLocks noGrp="1"/>
          </p:cNvSpPr>
          <p:nvPr>
            <p:ph type="dt" sz="half" idx="10"/>
          </p:nvPr>
        </p:nvSpPr>
        <p:spPr/>
        <p:txBody>
          <a:bodyPr/>
          <a:lstStyle/>
          <a:p>
            <a:fld id="{64BC5902-5A6C-401C-8EF4-9DB6BF413FEA}" type="datetimeFigureOut">
              <a:rPr lang="en-US" smtClean="0"/>
              <a:t>1/9/2021</a:t>
            </a:fld>
            <a:endParaRPr lang="en-US"/>
          </a:p>
        </p:txBody>
      </p:sp>
      <p:sp>
        <p:nvSpPr>
          <p:cNvPr id="4" name="Footer Placeholder 3">
            <a:extLst>
              <a:ext uri="{FF2B5EF4-FFF2-40B4-BE49-F238E27FC236}">
                <a16:creationId xmlns:a16="http://schemas.microsoft.com/office/drawing/2014/main" xmlns="" id="{01EA5BD2-9133-479D-AF7F-70024BAF8D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69299CA-06FF-481B-A2B7-BC5E3C7F514A}"/>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4166131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E22D3DF-71D9-4B0F-A1F1-EE7C8D5156E9}"/>
              </a:ext>
            </a:extLst>
          </p:cNvPr>
          <p:cNvSpPr>
            <a:spLocks noGrp="1"/>
          </p:cNvSpPr>
          <p:nvPr>
            <p:ph type="dt" sz="half" idx="10"/>
          </p:nvPr>
        </p:nvSpPr>
        <p:spPr/>
        <p:txBody>
          <a:bodyPr/>
          <a:lstStyle/>
          <a:p>
            <a:fld id="{64BC5902-5A6C-401C-8EF4-9DB6BF413FEA}" type="datetimeFigureOut">
              <a:rPr lang="en-US" smtClean="0"/>
              <a:t>1/9/2021</a:t>
            </a:fld>
            <a:endParaRPr lang="en-US"/>
          </a:p>
        </p:txBody>
      </p:sp>
      <p:sp>
        <p:nvSpPr>
          <p:cNvPr id="3" name="Footer Placeholder 2">
            <a:extLst>
              <a:ext uri="{FF2B5EF4-FFF2-40B4-BE49-F238E27FC236}">
                <a16:creationId xmlns:a16="http://schemas.microsoft.com/office/drawing/2014/main" xmlns="" id="{40D23372-266A-4AE0-86BE-A3CCEFD481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1FA2128-480A-4EB7-A7C4-027351462653}"/>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213986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1FFDCB-58F1-449A-B879-FC26E32C8A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D93B72A-7022-4FE2-A6D7-5B251B0568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1D42005-C002-4122-B9ED-21C82F25D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CFA4164-53DC-4202-B44E-C4087F919E51}"/>
              </a:ext>
            </a:extLst>
          </p:cNvPr>
          <p:cNvSpPr>
            <a:spLocks noGrp="1"/>
          </p:cNvSpPr>
          <p:nvPr>
            <p:ph type="dt" sz="half" idx="10"/>
          </p:nvPr>
        </p:nvSpPr>
        <p:spPr/>
        <p:txBody>
          <a:bodyPr/>
          <a:lstStyle/>
          <a:p>
            <a:fld id="{64BC5902-5A6C-401C-8EF4-9DB6BF413FEA}" type="datetimeFigureOut">
              <a:rPr lang="en-US" smtClean="0"/>
              <a:t>1/9/2021</a:t>
            </a:fld>
            <a:endParaRPr lang="en-US"/>
          </a:p>
        </p:txBody>
      </p:sp>
      <p:sp>
        <p:nvSpPr>
          <p:cNvPr id="6" name="Footer Placeholder 5">
            <a:extLst>
              <a:ext uri="{FF2B5EF4-FFF2-40B4-BE49-F238E27FC236}">
                <a16:creationId xmlns:a16="http://schemas.microsoft.com/office/drawing/2014/main" xmlns="" id="{61A22DEA-C5D9-4E5C-988B-A3041D08BB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6AB5FE9-E85C-4EC7-AE2D-139D0BF4CF99}"/>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4207516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5E2BDF-0C23-495D-A346-C28DAFBB5B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0DA9A23-58FE-4186-9255-23580E510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4B0C709-26CF-4A96-8E95-722BFEAF0D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06FD66D-0767-4C90-8DAF-BACD538FD1F2}"/>
              </a:ext>
            </a:extLst>
          </p:cNvPr>
          <p:cNvSpPr>
            <a:spLocks noGrp="1"/>
          </p:cNvSpPr>
          <p:nvPr>
            <p:ph type="dt" sz="half" idx="10"/>
          </p:nvPr>
        </p:nvSpPr>
        <p:spPr/>
        <p:txBody>
          <a:bodyPr/>
          <a:lstStyle/>
          <a:p>
            <a:fld id="{64BC5902-5A6C-401C-8EF4-9DB6BF413FEA}" type="datetimeFigureOut">
              <a:rPr lang="en-US" smtClean="0"/>
              <a:t>1/9/2021</a:t>
            </a:fld>
            <a:endParaRPr lang="en-US"/>
          </a:p>
        </p:txBody>
      </p:sp>
      <p:sp>
        <p:nvSpPr>
          <p:cNvPr id="6" name="Footer Placeholder 5">
            <a:extLst>
              <a:ext uri="{FF2B5EF4-FFF2-40B4-BE49-F238E27FC236}">
                <a16:creationId xmlns:a16="http://schemas.microsoft.com/office/drawing/2014/main" xmlns="" id="{9C9FE582-CF31-41A5-9BAE-5635E52F6D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E572306-142D-4CB3-9A8C-BDE8E6B5AE5F}"/>
              </a:ext>
            </a:extLst>
          </p:cNvPr>
          <p:cNvSpPr>
            <a:spLocks noGrp="1"/>
          </p:cNvSpPr>
          <p:nvPr>
            <p:ph type="sldNum" sz="quarter" idx="12"/>
          </p:nvPr>
        </p:nvSpPr>
        <p:spPr/>
        <p:txBody>
          <a:bodyPr/>
          <a:lstStyle/>
          <a:p>
            <a:fld id="{BDF2B36F-7697-4277-87B5-09601DA10C3D}" type="slidenum">
              <a:rPr lang="en-US" smtClean="0"/>
              <a:t>‹#›</a:t>
            </a:fld>
            <a:endParaRPr lang="en-US"/>
          </a:p>
        </p:txBody>
      </p:sp>
    </p:spTree>
    <p:extLst>
      <p:ext uri="{BB962C8B-B14F-4D97-AF65-F5344CB8AC3E}">
        <p14:creationId xmlns:p14="http://schemas.microsoft.com/office/powerpoint/2010/main" val="324935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86105D8-D05C-4D40-911F-A12CADF767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A5515BA-75BF-463F-BF6C-173EE0C34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C4BD38-F115-48E1-B380-BE17BAE96F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C5902-5A6C-401C-8EF4-9DB6BF413FEA}" type="datetimeFigureOut">
              <a:rPr lang="en-US" smtClean="0"/>
              <a:t>1/9/2021</a:t>
            </a:fld>
            <a:endParaRPr lang="en-US"/>
          </a:p>
        </p:txBody>
      </p:sp>
      <p:sp>
        <p:nvSpPr>
          <p:cNvPr id="5" name="Footer Placeholder 4">
            <a:extLst>
              <a:ext uri="{FF2B5EF4-FFF2-40B4-BE49-F238E27FC236}">
                <a16:creationId xmlns:a16="http://schemas.microsoft.com/office/drawing/2014/main" xmlns="" id="{94FB7870-755C-427B-9239-B7EAB80DBE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6731806-4731-47B5-B0C4-887C3A9DA6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2B36F-7697-4277-87B5-09601DA10C3D}" type="slidenum">
              <a:rPr lang="en-US" smtClean="0"/>
              <a:t>‹#›</a:t>
            </a:fld>
            <a:endParaRPr lang="en-US"/>
          </a:p>
        </p:txBody>
      </p:sp>
    </p:spTree>
    <p:extLst>
      <p:ext uri="{BB962C8B-B14F-4D97-AF65-F5344CB8AC3E}">
        <p14:creationId xmlns:p14="http://schemas.microsoft.com/office/powerpoint/2010/main" val="3544905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7.xml"/><Relationship Id="rId3" Type="http://schemas.openxmlformats.org/officeDocument/2006/relationships/image" Target="../media/image21.jpeg"/><Relationship Id="rId7" Type="http://schemas.openxmlformats.org/officeDocument/2006/relationships/slide" Target="slide14.xml"/><Relationship Id="rId12" Type="http://schemas.openxmlformats.org/officeDocument/2006/relationships/slide" Target="slide3.xml"/><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slide" Target="slide16.xml"/><Relationship Id="rId5" Type="http://schemas.openxmlformats.org/officeDocument/2006/relationships/image" Target="../media/image23.jpeg"/><Relationship Id="rId10" Type="http://schemas.openxmlformats.org/officeDocument/2006/relationships/slide" Target="slide1.xml"/><Relationship Id="rId4" Type="http://schemas.openxmlformats.org/officeDocument/2006/relationships/image" Target="../media/image22.jpeg"/><Relationship Id="rId9" Type="http://schemas.openxmlformats.org/officeDocument/2006/relationships/slide" Target="slide15.xml"/><Relationship Id="rId14" Type="http://schemas.openxmlformats.org/officeDocument/2006/relationships/slide" Target="slide18.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slide" Target="slide1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slide" Target="slide1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slide" Target="slide1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slide" Target="slide1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hyperlink" Target="https://vi.wikipedia.org/wiki/Mi%E1%BB%81n_Nam_(Vi%E1%BB%87t_Nam)" TargetMode="External"/><Relationship Id="rId3" Type="http://schemas.openxmlformats.org/officeDocument/2006/relationships/hyperlink" Target="https://vi.wikipedia.org/wiki/1933" TargetMode="External"/><Relationship Id="rId7" Type="http://schemas.openxmlformats.org/officeDocument/2006/relationships/hyperlink" Target="https://vi.wikipedia.org/wiki/Th%E1%BB%B1c_d%C3%A2n_Ph%C3%A1p" TargetMode="External"/><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hyperlink" Target="https://vi.wikipedia.org/wiki/Vi%E1%BB%87t_Nam" TargetMode="External"/><Relationship Id="rId5" Type="http://schemas.openxmlformats.org/officeDocument/2006/relationships/hyperlink" Target="https://vi.wikipedia.org/wiki/Kh%C3%A1ng_chi%E1%BA%BFn_ch%E1%BB%91ng_Ph%C3%A1p" TargetMode="External"/><Relationship Id="rId4" Type="http://schemas.openxmlformats.org/officeDocument/2006/relationships/hyperlink" Target="https://vi.wikipedia.org/wiki/1952" TargetMode="External"/><Relationship Id="rId9" Type="http://schemas.openxmlformats.org/officeDocument/2006/relationships/hyperlink" Target="https://vi.wikipedia.org/wiki/Qu%C3%A2n_%C4%91%E1%BB%99i_Ph%C3%A1p"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BDD871E-DAC6-4465-B686-E037B099181E}"/>
              </a:ext>
            </a:extLst>
          </p:cNvPr>
          <p:cNvSpPr txBox="1"/>
          <p:nvPr/>
        </p:nvSpPr>
        <p:spPr>
          <a:xfrm>
            <a:off x="914398" y="189247"/>
            <a:ext cx="10751127" cy="646331"/>
          </a:xfrm>
          <a:prstGeom prst="rect">
            <a:avLst/>
          </a:prstGeom>
          <a:noFill/>
        </p:spPr>
        <p:txBody>
          <a:bodyPr wrap="square" rtlCol="0">
            <a:spAutoFit/>
          </a:bodyPr>
          <a:lstStyle/>
          <a:p>
            <a:pPr algn="ctr"/>
            <a:r>
              <a:rPr lang="en-US" sz="3600">
                <a:latin typeface="Times New Roman" panose="02020603050405020304" pitchFamily="18" charset="0"/>
                <a:cs typeface="Times New Roman" panose="02020603050405020304" pitchFamily="18" charset="0"/>
              </a:rPr>
              <a:t>KHỞI ĐỘNG                         HĐ cá nhân</a:t>
            </a:r>
          </a:p>
        </p:txBody>
      </p:sp>
      <p:sp>
        <p:nvSpPr>
          <p:cNvPr id="4" name="TextBox 3">
            <a:extLst>
              <a:ext uri="{FF2B5EF4-FFF2-40B4-BE49-F238E27FC236}">
                <a16:creationId xmlns:a16="http://schemas.microsoft.com/office/drawing/2014/main" xmlns="" id="{384376A0-CD42-4F0F-9B61-0203FF861632}"/>
              </a:ext>
            </a:extLst>
          </p:cNvPr>
          <p:cNvSpPr txBox="1"/>
          <p:nvPr/>
        </p:nvSpPr>
        <p:spPr>
          <a:xfrm>
            <a:off x="401782" y="835578"/>
            <a:ext cx="10751127" cy="1446550"/>
          </a:xfrm>
          <a:prstGeom prst="rect">
            <a:avLst/>
          </a:prstGeom>
          <a:noFill/>
        </p:spPr>
        <p:txBody>
          <a:bodyPr wrap="square" rtlCol="0">
            <a:spAutoFit/>
          </a:bodyPr>
          <a:lstStyle/>
          <a:p>
            <a:r>
              <a:rPr lang="en-US" sz="4400">
                <a:latin typeface="Times New Roman" panose="02020603050405020304" pitchFamily="18" charset="0"/>
                <a:cs typeface="Times New Roman" panose="02020603050405020304" pitchFamily="18" charset="0"/>
              </a:rPr>
              <a:t>? Dự đoán kết quả (-5) + 5 = ?</a:t>
            </a:r>
          </a:p>
          <a:p>
            <a:r>
              <a:rPr lang="en-US" sz="4400">
                <a:latin typeface="Times New Roman" panose="02020603050405020304" pitchFamily="18" charset="0"/>
                <a:cs typeface="Times New Roman" panose="02020603050405020304" pitchFamily="18" charset="0"/>
              </a:rPr>
              <a:t>Bằng cách quan sát hình vẽ 3.14 SGK.TR 63</a:t>
            </a:r>
          </a:p>
        </p:txBody>
      </p:sp>
      <p:pic>
        <p:nvPicPr>
          <p:cNvPr id="6" name="Picture 5">
            <a:extLst>
              <a:ext uri="{FF2B5EF4-FFF2-40B4-BE49-F238E27FC236}">
                <a16:creationId xmlns:a16="http://schemas.microsoft.com/office/drawing/2014/main" xmlns="" id="{48F0E26A-DA0B-47AA-B120-50658354E6D5}"/>
              </a:ext>
            </a:extLst>
          </p:cNvPr>
          <p:cNvPicPr>
            <a:picLocks noChangeAspect="1"/>
          </p:cNvPicPr>
          <p:nvPr/>
        </p:nvPicPr>
        <p:blipFill>
          <a:blip r:embed="rId2"/>
          <a:stretch>
            <a:fillRect/>
          </a:stretch>
        </p:blipFill>
        <p:spPr>
          <a:xfrm>
            <a:off x="2500745" y="2185146"/>
            <a:ext cx="7190509" cy="2608527"/>
          </a:xfrm>
          <a:prstGeom prst="rect">
            <a:avLst/>
          </a:prstGeom>
        </p:spPr>
      </p:pic>
      <p:sp>
        <p:nvSpPr>
          <p:cNvPr id="7" name="TextBox 6">
            <a:extLst>
              <a:ext uri="{FF2B5EF4-FFF2-40B4-BE49-F238E27FC236}">
                <a16:creationId xmlns:a16="http://schemas.microsoft.com/office/drawing/2014/main" xmlns="" id="{085F1F75-18E7-4A67-BA97-26D2AC8EAFB9}"/>
              </a:ext>
            </a:extLst>
          </p:cNvPr>
          <p:cNvSpPr txBox="1"/>
          <p:nvPr/>
        </p:nvSpPr>
        <p:spPr>
          <a:xfrm>
            <a:off x="914396" y="4263745"/>
            <a:ext cx="10751127" cy="769441"/>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KQ   (-5) + 5 = 0</a:t>
            </a:r>
          </a:p>
        </p:txBody>
      </p:sp>
      <p:sp>
        <p:nvSpPr>
          <p:cNvPr id="8" name="TextBox 7">
            <a:extLst>
              <a:ext uri="{FF2B5EF4-FFF2-40B4-BE49-F238E27FC236}">
                <a16:creationId xmlns:a16="http://schemas.microsoft.com/office/drawing/2014/main" xmlns="" id="{E555B48E-0356-4C14-9B65-2D9B50C49754}"/>
              </a:ext>
            </a:extLst>
          </p:cNvPr>
          <p:cNvSpPr txBox="1"/>
          <p:nvPr/>
        </p:nvSpPr>
        <p:spPr>
          <a:xfrm>
            <a:off x="720435" y="4826812"/>
            <a:ext cx="10751127" cy="707886"/>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Nhận xét tổng hai số nguyên đối nhau?</a:t>
            </a:r>
          </a:p>
        </p:txBody>
      </p:sp>
      <p:sp>
        <p:nvSpPr>
          <p:cNvPr id="9" name="TextBox 8">
            <a:extLst>
              <a:ext uri="{FF2B5EF4-FFF2-40B4-BE49-F238E27FC236}">
                <a16:creationId xmlns:a16="http://schemas.microsoft.com/office/drawing/2014/main" xmlns="" id="{2713DC62-1CB0-4FA8-B284-EEAF0A33B618}"/>
              </a:ext>
            </a:extLst>
          </p:cNvPr>
          <p:cNvSpPr txBox="1"/>
          <p:nvPr/>
        </p:nvSpPr>
        <p:spPr>
          <a:xfrm>
            <a:off x="720435" y="5411450"/>
            <a:ext cx="10751127" cy="1323439"/>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Vậy tổng hai số nguyên không đối nhau ta thực hiện như thế nào?</a:t>
            </a:r>
          </a:p>
        </p:txBody>
      </p:sp>
    </p:spTree>
    <p:extLst>
      <p:ext uri="{BB962C8B-B14F-4D97-AF65-F5344CB8AC3E}">
        <p14:creationId xmlns:p14="http://schemas.microsoft.com/office/powerpoint/2010/main" val="229946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2682352-F656-4A49-8F75-A2495CDFA1CC}"/>
              </a:ext>
            </a:extLst>
          </p:cNvPr>
          <p:cNvPicPr>
            <a:picLocks noChangeAspect="1"/>
          </p:cNvPicPr>
          <p:nvPr/>
        </p:nvPicPr>
        <p:blipFill>
          <a:blip r:embed="rId2"/>
          <a:stretch>
            <a:fillRect/>
          </a:stretch>
        </p:blipFill>
        <p:spPr>
          <a:xfrm>
            <a:off x="360218" y="1288473"/>
            <a:ext cx="11471563" cy="4774623"/>
          </a:xfrm>
          <a:prstGeom prst="rect">
            <a:avLst/>
          </a:prstGeom>
        </p:spPr>
      </p:pic>
      <p:sp>
        <p:nvSpPr>
          <p:cNvPr id="4" name="TextBox 3">
            <a:extLst>
              <a:ext uri="{FF2B5EF4-FFF2-40B4-BE49-F238E27FC236}">
                <a16:creationId xmlns:a16="http://schemas.microsoft.com/office/drawing/2014/main" xmlns="" id="{2064E41B-0F53-437B-8AD1-F42B0F359264}"/>
              </a:ext>
            </a:extLst>
          </p:cNvPr>
          <p:cNvSpPr txBox="1"/>
          <p:nvPr/>
        </p:nvSpPr>
        <p:spPr>
          <a:xfrm>
            <a:off x="471054" y="304800"/>
            <a:ext cx="11471563" cy="707886"/>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VD 3. (hs tự đọc)</a:t>
            </a:r>
          </a:p>
        </p:txBody>
      </p:sp>
    </p:spTree>
    <p:extLst>
      <p:ext uri="{BB962C8B-B14F-4D97-AF65-F5344CB8AC3E}">
        <p14:creationId xmlns:p14="http://schemas.microsoft.com/office/powerpoint/2010/main" val="3401925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CEB3B01-1FDA-4685-88D8-FC4EE4F1FC9C}"/>
              </a:ext>
            </a:extLst>
          </p:cNvPr>
          <p:cNvSpPr txBox="1"/>
          <p:nvPr/>
        </p:nvSpPr>
        <p:spPr>
          <a:xfrm>
            <a:off x="914400" y="512618"/>
            <a:ext cx="10778836" cy="2308324"/>
          </a:xfrm>
          <a:prstGeom prst="rect">
            <a:avLst/>
          </a:prstGeom>
          <a:noFill/>
        </p:spPr>
        <p:txBody>
          <a:bodyPr wrap="square" rtlCol="0">
            <a:spAutoFit/>
          </a:bodyPr>
          <a:lstStyle/>
          <a:p>
            <a:pPr algn="ctr"/>
            <a:r>
              <a:rPr lang="en-US" sz="3600">
                <a:latin typeface="Times New Roman" panose="02020603050405020304" pitchFamily="18" charset="0"/>
                <a:cs typeface="Times New Roman" panose="02020603050405020304" pitchFamily="18" charset="0"/>
              </a:rPr>
              <a:t>Luyện tập</a:t>
            </a:r>
          </a:p>
          <a:p>
            <a:r>
              <a:rPr lang="en-US" sz="3600">
                <a:latin typeface="Times New Roman" panose="02020603050405020304" pitchFamily="18" charset="0"/>
                <a:cs typeface="Times New Roman" panose="02020603050405020304" pitchFamily="18" charset="0"/>
              </a:rPr>
              <a:t>Tính hợp lí</a:t>
            </a:r>
          </a:p>
          <a:p>
            <a:pPr marL="742950" indent="-742950">
              <a:buAutoNum type="alphaLcParenR"/>
            </a:pPr>
            <a:r>
              <a:rPr lang="en-US" sz="3600">
                <a:latin typeface="Times New Roman" panose="02020603050405020304" pitchFamily="18" charset="0"/>
                <a:cs typeface="Times New Roman" panose="02020603050405020304" pitchFamily="18" charset="0"/>
              </a:rPr>
              <a:t>(- 2019) + (- 156) + 19</a:t>
            </a:r>
          </a:p>
          <a:p>
            <a:pPr marL="742950" indent="-742950">
              <a:buAutoNum type="alphaLcParenR"/>
            </a:pPr>
            <a:r>
              <a:rPr lang="en-US" sz="3600">
                <a:latin typeface="Times New Roman" panose="02020603050405020304" pitchFamily="18" charset="0"/>
                <a:cs typeface="Times New Roman" panose="02020603050405020304" pitchFamily="18" charset="0"/>
              </a:rPr>
              <a:t>1 + (-2) + 3 + (- 4) </a:t>
            </a:r>
          </a:p>
        </p:txBody>
      </p:sp>
      <p:sp>
        <p:nvSpPr>
          <p:cNvPr id="4" name="TextBox 3">
            <a:extLst>
              <a:ext uri="{FF2B5EF4-FFF2-40B4-BE49-F238E27FC236}">
                <a16:creationId xmlns:a16="http://schemas.microsoft.com/office/drawing/2014/main" xmlns="" id="{6550B12C-0159-4269-9BBB-E823F702FA82}"/>
              </a:ext>
            </a:extLst>
          </p:cNvPr>
          <p:cNvSpPr txBox="1"/>
          <p:nvPr/>
        </p:nvSpPr>
        <p:spPr>
          <a:xfrm>
            <a:off x="8938780" y="120290"/>
            <a:ext cx="10778836"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HĐ cá nhân</a:t>
            </a:r>
          </a:p>
        </p:txBody>
      </p:sp>
      <p:sp>
        <p:nvSpPr>
          <p:cNvPr id="5" name="TextBox 4">
            <a:extLst>
              <a:ext uri="{FF2B5EF4-FFF2-40B4-BE49-F238E27FC236}">
                <a16:creationId xmlns:a16="http://schemas.microsoft.com/office/drawing/2014/main" xmlns="" id="{24892A03-C903-4244-AE11-401E782CF2A4}"/>
              </a:ext>
            </a:extLst>
          </p:cNvPr>
          <p:cNvSpPr txBox="1"/>
          <p:nvPr/>
        </p:nvSpPr>
        <p:spPr>
          <a:xfrm>
            <a:off x="1143000" y="2882897"/>
            <a:ext cx="5243513" cy="3416320"/>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KQ</a:t>
            </a:r>
          </a:p>
          <a:p>
            <a:r>
              <a:rPr lang="en-US" sz="3600">
                <a:solidFill>
                  <a:srgbClr val="FF0000"/>
                </a:solidFill>
                <a:latin typeface="Times New Roman" panose="02020603050405020304" pitchFamily="18" charset="0"/>
                <a:cs typeface="Times New Roman" panose="02020603050405020304" pitchFamily="18" charset="0"/>
              </a:rPr>
              <a:t>Tính hợp lí</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(- 2019) + (- 156) + 19</a:t>
            </a:r>
          </a:p>
          <a:p>
            <a:r>
              <a:rPr lang="en-US" sz="3600">
                <a:solidFill>
                  <a:srgbClr val="FF0000"/>
                </a:solidFill>
                <a:latin typeface="Times New Roman" panose="02020603050405020304" pitchFamily="18" charset="0"/>
                <a:cs typeface="Times New Roman" panose="02020603050405020304" pitchFamily="18" charset="0"/>
              </a:rPr>
              <a:t>= [(- 2019) + 19] + (-156) </a:t>
            </a:r>
          </a:p>
          <a:p>
            <a:r>
              <a:rPr lang="en-US" sz="3600">
                <a:solidFill>
                  <a:srgbClr val="FF0000"/>
                </a:solidFill>
                <a:latin typeface="Times New Roman" panose="02020603050405020304" pitchFamily="18" charset="0"/>
                <a:cs typeface="Times New Roman" panose="02020603050405020304" pitchFamily="18" charset="0"/>
              </a:rPr>
              <a:t>= (- 2000) + (-156)</a:t>
            </a:r>
          </a:p>
          <a:p>
            <a:r>
              <a:rPr lang="en-US" sz="3600">
                <a:solidFill>
                  <a:srgbClr val="FF0000"/>
                </a:solidFill>
                <a:latin typeface="Times New Roman" panose="02020603050405020304" pitchFamily="18" charset="0"/>
                <a:cs typeface="Times New Roman" panose="02020603050405020304" pitchFamily="18" charset="0"/>
              </a:rPr>
              <a:t>= - 2156  </a:t>
            </a:r>
          </a:p>
        </p:txBody>
      </p:sp>
      <p:sp>
        <p:nvSpPr>
          <p:cNvPr id="6" name="TextBox 5">
            <a:extLst>
              <a:ext uri="{FF2B5EF4-FFF2-40B4-BE49-F238E27FC236}">
                <a16:creationId xmlns:a16="http://schemas.microsoft.com/office/drawing/2014/main" xmlns="" id="{1FE73416-3EAC-42AC-B5B6-34F95ABDF507}"/>
              </a:ext>
            </a:extLst>
          </p:cNvPr>
          <p:cNvSpPr txBox="1"/>
          <p:nvPr/>
        </p:nvSpPr>
        <p:spPr>
          <a:xfrm>
            <a:off x="6700838" y="3976605"/>
            <a:ext cx="5243513" cy="2308324"/>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b) 1 + (-2) + 3 + (- 4) </a:t>
            </a:r>
          </a:p>
          <a:p>
            <a:r>
              <a:rPr lang="en-US" sz="3600">
                <a:solidFill>
                  <a:srgbClr val="FF0000"/>
                </a:solidFill>
                <a:latin typeface="Times New Roman" panose="02020603050405020304" pitchFamily="18" charset="0"/>
                <a:cs typeface="Times New Roman" panose="02020603050405020304" pitchFamily="18" charset="0"/>
              </a:rPr>
              <a:t>   = [1+(-2)]+ [3+(-4)]</a:t>
            </a:r>
          </a:p>
          <a:p>
            <a:r>
              <a:rPr lang="en-US" sz="3600">
                <a:solidFill>
                  <a:srgbClr val="FF0000"/>
                </a:solidFill>
                <a:latin typeface="Times New Roman" panose="02020603050405020304" pitchFamily="18" charset="0"/>
                <a:cs typeface="Times New Roman" panose="02020603050405020304" pitchFamily="18" charset="0"/>
              </a:rPr>
              <a:t>   = (-1)+(-1)</a:t>
            </a:r>
          </a:p>
          <a:p>
            <a:r>
              <a:rPr lang="en-US" sz="3600">
                <a:solidFill>
                  <a:srgbClr val="FF0000"/>
                </a:solidFill>
                <a:latin typeface="Times New Roman" panose="02020603050405020304" pitchFamily="18" charset="0"/>
                <a:cs typeface="Times New Roman" panose="02020603050405020304" pitchFamily="18" charset="0"/>
              </a:rPr>
              <a:t>   = - 2 </a:t>
            </a:r>
          </a:p>
        </p:txBody>
      </p:sp>
    </p:spTree>
    <p:extLst>
      <p:ext uri="{BB962C8B-B14F-4D97-AF65-F5344CB8AC3E}">
        <p14:creationId xmlns:p14="http://schemas.microsoft.com/office/powerpoint/2010/main" val="271547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8" name="Picture 14">
            <a:extLst>
              <a:ext uri="{FF2B5EF4-FFF2-40B4-BE49-F238E27FC236}">
                <a16:creationId xmlns:a16="http://schemas.microsoft.com/office/drawing/2014/main" xmlns="" id="{8BEC9813-4EA3-4094-A800-C3A50599E4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5188" y="4578351"/>
            <a:ext cx="2603500" cy="931863"/>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a:extLst>
              <a:ext uri="{FF2B5EF4-FFF2-40B4-BE49-F238E27FC236}">
                <a16:creationId xmlns:a16="http://schemas.microsoft.com/office/drawing/2014/main" xmlns="" id="{6B17F1C3-06CE-4B0B-9BD0-88CF0CEB4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88" y="4432301"/>
            <a:ext cx="2457450" cy="544513"/>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a:extLst>
              <a:ext uri="{FF2B5EF4-FFF2-40B4-BE49-F238E27FC236}">
                <a16:creationId xmlns:a16="http://schemas.microsoft.com/office/drawing/2014/main" xmlns="" id="{86D7AA08-1A98-4D20-8427-B8877E8D1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1" y="3843339"/>
            <a:ext cx="2316163" cy="88582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a:extLst>
              <a:ext uri="{FF2B5EF4-FFF2-40B4-BE49-F238E27FC236}">
                <a16:creationId xmlns:a16="http://schemas.microsoft.com/office/drawing/2014/main" xmlns="" id="{8E4A6067-BAF2-4EF5-BF67-77FD6B4C47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1539" y="3230564"/>
            <a:ext cx="4027487" cy="1576387"/>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a:extLst>
              <a:ext uri="{FF2B5EF4-FFF2-40B4-BE49-F238E27FC236}">
                <a16:creationId xmlns:a16="http://schemas.microsoft.com/office/drawing/2014/main" xmlns="" id="{15C3AA5E-FB52-4E91-9E2A-DA49A81F30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5576" y="2630488"/>
            <a:ext cx="1895475" cy="1250950"/>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a:extLst>
              <a:ext uri="{FF2B5EF4-FFF2-40B4-BE49-F238E27FC236}">
                <a16:creationId xmlns:a16="http://schemas.microsoft.com/office/drawing/2014/main" xmlns="" id="{B57DC371-CBF7-47A4-8DF4-D4CCD6F576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5575" y="2630489"/>
            <a:ext cx="2063750" cy="763587"/>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a:extLst>
              <a:ext uri="{FF2B5EF4-FFF2-40B4-BE49-F238E27FC236}">
                <a16:creationId xmlns:a16="http://schemas.microsoft.com/office/drawing/2014/main" xmlns="" id="{4955D748-2D05-467B-B94F-EC346A9FA8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8100" y="2092325"/>
            <a:ext cx="4275138" cy="858838"/>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a:extLst>
              <a:ext uri="{FF2B5EF4-FFF2-40B4-BE49-F238E27FC236}">
                <a16:creationId xmlns:a16="http://schemas.microsoft.com/office/drawing/2014/main" xmlns="" id="{D5FD37BD-B24C-4017-AE4A-52B35D3CE9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1538" y="2428876"/>
            <a:ext cx="4589462" cy="116046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a:extLst>
              <a:ext uri="{FF2B5EF4-FFF2-40B4-BE49-F238E27FC236}">
                <a16:creationId xmlns:a16="http://schemas.microsoft.com/office/drawing/2014/main" xmlns="" id="{6A477904-3B01-4D7F-9A76-B2FFA8DF6DB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6113" y="1328739"/>
            <a:ext cx="1244600" cy="511175"/>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a:extLst>
              <a:ext uri="{FF2B5EF4-FFF2-40B4-BE49-F238E27FC236}">
                <a16:creationId xmlns:a16="http://schemas.microsoft.com/office/drawing/2014/main" xmlns="" id="{BC2F19A4-47F9-48FF-9BEB-4D46C05B76E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1539" y="1385888"/>
            <a:ext cx="3825875"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a:extLst>
              <a:ext uri="{FF2B5EF4-FFF2-40B4-BE49-F238E27FC236}">
                <a16:creationId xmlns:a16="http://schemas.microsoft.com/office/drawing/2014/main" xmlns="" id="{2D799FE5-3027-4954-9ACD-B9DC8438782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2922589"/>
            <a:ext cx="1536700" cy="1004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936AAA73-413F-4F5A-98BC-2568AC65BB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2255" y="6927"/>
            <a:ext cx="8081569" cy="6858000"/>
          </a:xfrm>
          <a:prstGeom prst="rect">
            <a:avLst/>
          </a:prstGeom>
        </p:spPr>
      </p:pic>
      <p:pic>
        <p:nvPicPr>
          <p:cNvPr id="14" name="Picture 13">
            <a:extLst>
              <a:ext uri="{FF2B5EF4-FFF2-40B4-BE49-F238E27FC236}">
                <a16:creationId xmlns:a16="http://schemas.microsoft.com/office/drawing/2014/main" xmlns="" id="{8370C792-6DC4-4606-8EF7-A21753137B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2255" y="35959"/>
            <a:ext cx="4143456" cy="3541484"/>
          </a:xfrm>
          <a:prstGeom prst="rect">
            <a:avLst/>
          </a:prstGeom>
        </p:spPr>
      </p:pic>
      <p:pic>
        <p:nvPicPr>
          <p:cNvPr id="15" name="Picture 14">
            <a:extLst>
              <a:ext uri="{FF2B5EF4-FFF2-40B4-BE49-F238E27FC236}">
                <a16:creationId xmlns:a16="http://schemas.microsoft.com/office/drawing/2014/main" xmlns="" id="{832D0911-A16D-4E3D-B3E3-7A04B2CE0E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5235" y="21444"/>
            <a:ext cx="3928589" cy="3570513"/>
          </a:xfrm>
          <a:prstGeom prst="rect">
            <a:avLst/>
          </a:prstGeom>
        </p:spPr>
      </p:pic>
      <p:pic>
        <p:nvPicPr>
          <p:cNvPr id="16" name="Picture 15">
            <a:extLst>
              <a:ext uri="{FF2B5EF4-FFF2-40B4-BE49-F238E27FC236}">
                <a16:creationId xmlns:a16="http://schemas.microsoft.com/office/drawing/2014/main" xmlns="" id="{7644C505-1AD4-46AB-936B-9115D780E2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2731" y="3548415"/>
            <a:ext cx="4143456" cy="3316513"/>
          </a:xfrm>
          <a:prstGeom prst="rect">
            <a:avLst/>
          </a:prstGeom>
        </p:spPr>
      </p:pic>
      <p:pic>
        <p:nvPicPr>
          <p:cNvPr id="17" name="Picture 16">
            <a:extLst>
              <a:ext uri="{FF2B5EF4-FFF2-40B4-BE49-F238E27FC236}">
                <a16:creationId xmlns:a16="http://schemas.microsoft.com/office/drawing/2014/main" xmlns="" id="{21E45A7B-4C0E-4C5D-870C-99B3983711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4759" y="3513783"/>
            <a:ext cx="3938208" cy="3316514"/>
          </a:xfrm>
          <a:prstGeom prst="rect">
            <a:avLst/>
          </a:prstGeom>
        </p:spPr>
      </p:pic>
      <p:sp>
        <p:nvSpPr>
          <p:cNvPr id="18" name="Decagon 17">
            <a:hlinkClick r:id="rId7" action="ppaction://hlinksldjump"/>
            <a:extLst>
              <a:ext uri="{FF2B5EF4-FFF2-40B4-BE49-F238E27FC236}">
                <a16:creationId xmlns:a16="http://schemas.microsoft.com/office/drawing/2014/main" xmlns="" id="{636E1703-1ED3-41FE-A3C3-07FFABCDA8BF}"/>
              </a:ext>
            </a:extLst>
          </p:cNvPr>
          <p:cNvSpPr/>
          <p:nvPr/>
        </p:nvSpPr>
        <p:spPr>
          <a:xfrm>
            <a:off x="3785898" y="1342246"/>
            <a:ext cx="1039071"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1</a:t>
            </a:r>
          </a:p>
        </p:txBody>
      </p:sp>
      <p:sp>
        <p:nvSpPr>
          <p:cNvPr id="19" name="Decagon 18">
            <a:hlinkClick r:id="rId8" action="ppaction://hlinksldjump"/>
            <a:extLst>
              <a:ext uri="{FF2B5EF4-FFF2-40B4-BE49-F238E27FC236}">
                <a16:creationId xmlns:a16="http://schemas.microsoft.com/office/drawing/2014/main" xmlns="" id="{7627C051-8E09-4528-A3BC-668B98F05E32}"/>
              </a:ext>
            </a:extLst>
          </p:cNvPr>
          <p:cNvSpPr/>
          <p:nvPr/>
        </p:nvSpPr>
        <p:spPr>
          <a:xfrm>
            <a:off x="7886032" y="1342245"/>
            <a:ext cx="1039071"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hlinkClick r:id="rId9" action="ppaction://hlinksldjump"/>
              </a:rPr>
              <a:t>2</a:t>
            </a:r>
            <a:endParaRPr lang="en-US" sz="6600" dirty="0">
              <a:solidFill>
                <a:srgbClr val="FF0000"/>
              </a:solidFill>
            </a:endParaRPr>
          </a:p>
        </p:txBody>
      </p:sp>
      <p:sp>
        <p:nvSpPr>
          <p:cNvPr id="20" name="Decagon 19">
            <a:hlinkClick r:id="rId10" action="ppaction://hlinksldjump"/>
            <a:extLst>
              <a:ext uri="{FF2B5EF4-FFF2-40B4-BE49-F238E27FC236}">
                <a16:creationId xmlns:a16="http://schemas.microsoft.com/office/drawing/2014/main" xmlns="" id="{15EE0E99-A9DB-4B07-A294-7004EB60A62F}"/>
              </a:ext>
            </a:extLst>
          </p:cNvPr>
          <p:cNvSpPr/>
          <p:nvPr/>
        </p:nvSpPr>
        <p:spPr>
          <a:xfrm>
            <a:off x="3776373" y="4713185"/>
            <a:ext cx="1039071"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hlinkClick r:id="rId11" action="ppaction://hlinksldjump"/>
              </a:rPr>
              <a:t>3</a:t>
            </a:r>
            <a:endParaRPr lang="en-US" sz="6600" dirty="0">
              <a:solidFill>
                <a:srgbClr val="FF0000"/>
              </a:solidFill>
            </a:endParaRPr>
          </a:p>
        </p:txBody>
      </p:sp>
      <p:sp>
        <p:nvSpPr>
          <p:cNvPr id="21" name="Decagon 20">
            <a:hlinkClick r:id="rId12" action="ppaction://hlinksldjump"/>
            <a:extLst>
              <a:ext uri="{FF2B5EF4-FFF2-40B4-BE49-F238E27FC236}">
                <a16:creationId xmlns:a16="http://schemas.microsoft.com/office/drawing/2014/main" xmlns="" id="{17978347-A656-49B3-BD0E-FA7DFABBE9AA}"/>
              </a:ext>
            </a:extLst>
          </p:cNvPr>
          <p:cNvSpPr/>
          <p:nvPr/>
        </p:nvSpPr>
        <p:spPr>
          <a:xfrm>
            <a:off x="8064327" y="4696032"/>
            <a:ext cx="1039071"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hlinkClick r:id="rId13" action="ppaction://hlinksldjump"/>
              </a:rPr>
              <a:t>4</a:t>
            </a:r>
            <a:endParaRPr lang="en-US" sz="6600" dirty="0">
              <a:solidFill>
                <a:srgbClr val="FF0000"/>
              </a:solidFill>
            </a:endParaRPr>
          </a:p>
        </p:txBody>
      </p:sp>
      <p:sp>
        <p:nvSpPr>
          <p:cNvPr id="22" name="TextBox 21">
            <a:extLst>
              <a:ext uri="{FF2B5EF4-FFF2-40B4-BE49-F238E27FC236}">
                <a16:creationId xmlns:a16="http://schemas.microsoft.com/office/drawing/2014/main" xmlns="" id="{0940BA7A-B9C1-4503-8577-C525A5EC7EFC}"/>
              </a:ext>
            </a:extLst>
          </p:cNvPr>
          <p:cNvSpPr txBox="1"/>
          <p:nvPr/>
        </p:nvSpPr>
        <p:spPr>
          <a:xfrm>
            <a:off x="0" y="318654"/>
            <a:ext cx="2347761"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TRÒ CHƠI</a:t>
            </a:r>
          </a:p>
        </p:txBody>
      </p:sp>
      <p:sp>
        <p:nvSpPr>
          <p:cNvPr id="23" name="TextBox 22">
            <a:extLst>
              <a:ext uri="{FF2B5EF4-FFF2-40B4-BE49-F238E27FC236}">
                <a16:creationId xmlns:a16="http://schemas.microsoft.com/office/drawing/2014/main" xmlns="" id="{6067E167-6347-43E6-966C-2403DD231510}"/>
              </a:ext>
            </a:extLst>
          </p:cNvPr>
          <p:cNvSpPr txBox="1"/>
          <p:nvPr/>
        </p:nvSpPr>
        <p:spPr>
          <a:xfrm>
            <a:off x="-1" y="1221925"/>
            <a:ext cx="2347761" cy="1569660"/>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ĐÂY </a:t>
            </a:r>
          </a:p>
          <a:p>
            <a:pPr algn="ctr"/>
            <a:r>
              <a:rPr lang="en-US" sz="3200">
                <a:latin typeface="Times New Roman" panose="02020603050405020304" pitchFamily="18" charset="0"/>
                <a:cs typeface="Times New Roman" panose="02020603050405020304" pitchFamily="18" charset="0"/>
              </a:rPr>
              <a:t>LÀ </a:t>
            </a:r>
          </a:p>
          <a:p>
            <a:pPr algn="ctr"/>
            <a:r>
              <a:rPr lang="en-US" sz="3200">
                <a:latin typeface="Times New Roman" panose="02020603050405020304" pitchFamily="18" charset="0"/>
                <a:cs typeface="Times New Roman" panose="02020603050405020304" pitchFamily="18" charset="0"/>
              </a:rPr>
              <a:t>AI?</a:t>
            </a:r>
          </a:p>
        </p:txBody>
      </p:sp>
      <p:sp>
        <p:nvSpPr>
          <p:cNvPr id="24" name="Arrow: Right 23">
            <a:hlinkClick r:id="rId14" action="ppaction://hlinksldjump"/>
            <a:extLst>
              <a:ext uri="{FF2B5EF4-FFF2-40B4-BE49-F238E27FC236}">
                <a16:creationId xmlns:a16="http://schemas.microsoft.com/office/drawing/2014/main" xmlns="" id="{09C567A4-4238-4A43-99C8-492A6BECF79E}"/>
              </a:ext>
            </a:extLst>
          </p:cNvPr>
          <p:cNvSpPr/>
          <p:nvPr/>
        </p:nvSpPr>
        <p:spPr>
          <a:xfrm>
            <a:off x="720437" y="6289964"/>
            <a:ext cx="803564" cy="4156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D4020A6E-6E10-43CA-86E3-F9439C18537E}"/>
              </a:ext>
            </a:extLst>
          </p:cNvPr>
          <p:cNvSpPr txBox="1"/>
          <p:nvPr/>
        </p:nvSpPr>
        <p:spPr>
          <a:xfrm>
            <a:off x="10739167" y="318654"/>
            <a:ext cx="1244225" cy="2677656"/>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Trả lời bằng cách kích chuột chọn  số 1;2;3;4</a:t>
            </a:r>
          </a:p>
        </p:txBody>
      </p:sp>
    </p:spTree>
    <p:extLst>
      <p:ext uri="{BB962C8B-B14F-4D97-AF65-F5344CB8AC3E}">
        <p14:creationId xmlns:p14="http://schemas.microsoft.com/office/powerpoint/2010/main" val="22581558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15"/>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8"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0"/>
            <a:ext cx="9153525"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91" y="240508"/>
            <a:ext cx="10355307" cy="6971661"/>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360707" y="1523660"/>
            <a:ext cx="7936591" cy="646331"/>
          </a:xfrm>
          <a:prstGeom prst="rect">
            <a:avLst/>
          </a:prstGeom>
        </p:spPr>
        <p:txBody>
          <a:bodyPr wrap="square">
            <a:spAutoFit/>
          </a:bodyPr>
          <a:lstStyle/>
          <a:p>
            <a:pPr algn="just"/>
            <a:r>
              <a:rPr lang="en-US" altLang="zh-CN" sz="36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Tính (- 100)+100 = ?</a:t>
            </a:r>
            <a:endParaRPr lang="zh-CN" altLang="en-US" sz="36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950461" y="5022760"/>
            <a:ext cx="750509" cy="1213398"/>
          </a:xfrm>
          <a:prstGeom prst="rect">
            <a:avLst/>
          </a:prstGeom>
        </p:spPr>
      </p:pic>
      <p:sp>
        <p:nvSpPr>
          <p:cNvPr id="13" name="矩形 50"/>
          <p:cNvSpPr/>
          <p:nvPr/>
        </p:nvSpPr>
        <p:spPr>
          <a:xfrm>
            <a:off x="3211133" y="4777111"/>
            <a:ext cx="2682145" cy="584775"/>
          </a:xfrm>
          <a:prstGeom prst="rect">
            <a:avLst/>
          </a:prstGeom>
        </p:spPr>
        <p:txBody>
          <a:bodyPr wrap="none">
            <a:spAutoFit/>
          </a:bodyPr>
          <a:lstStyle/>
          <a:p>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Kết quả bằng 0</a:t>
            </a:r>
            <a:endParaRPr lang="zh-CN" altLang="en-US" sz="32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sp>
        <p:nvSpPr>
          <p:cNvPr id="10" name="Decagon 9"/>
          <p:cNvSpPr/>
          <p:nvPr/>
        </p:nvSpPr>
        <p:spPr>
          <a:xfrm>
            <a:off x="5796649" y="1117443"/>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1</a:t>
            </a:r>
          </a:p>
        </p:txBody>
      </p:sp>
      <p:sp>
        <p:nvSpPr>
          <p:cNvPr id="2" name="Arrow: Left 1">
            <a:hlinkClick r:id="rId7" action="ppaction://hlinksldjump"/>
            <a:extLst>
              <a:ext uri="{FF2B5EF4-FFF2-40B4-BE49-F238E27FC236}">
                <a16:creationId xmlns:a16="http://schemas.microsoft.com/office/drawing/2014/main" xmlns="" id="{6BA53BCD-3527-43F8-8113-3BC07F67682E}"/>
              </a:ext>
            </a:extLst>
          </p:cNvPr>
          <p:cNvSpPr/>
          <p:nvPr/>
        </p:nvSpPr>
        <p:spPr>
          <a:xfrm>
            <a:off x="2360707" y="1117443"/>
            <a:ext cx="687293" cy="29572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78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0"/>
            <a:ext cx="9153525"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91" y="240508"/>
            <a:ext cx="10355307" cy="6971661"/>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325715" y="1387525"/>
            <a:ext cx="7936591" cy="1384995"/>
          </a:xfrm>
          <a:prstGeom prst="rect">
            <a:avLst/>
          </a:prstGeom>
        </p:spPr>
        <p:txBody>
          <a:bodyPr wrap="square">
            <a:spAutoFit/>
          </a:bodyPr>
          <a:lstStyle/>
          <a:p>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Nhiệt độ ở Sa Pa sáng nay là  - 1 </a:t>
            </a:r>
            <a:r>
              <a:rPr lang="en-US" altLang="zh-CN" sz="2800" baseline="300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0</a:t>
            </a:r>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C. </a:t>
            </a:r>
          </a:p>
          <a:p>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Buổi chiểu tăng lên 2 </a:t>
            </a:r>
            <a:r>
              <a:rPr lang="en-US" altLang="zh-CN" sz="2800" baseline="300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0</a:t>
            </a:r>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C.</a:t>
            </a:r>
          </a:p>
          <a:p>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Hỏi nhiệt độ buổi chiều ở Sa Pa là bao nhiêu?</a:t>
            </a:r>
            <a:endParaRPr lang="zh-CN" altLang="en-US" sz="36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950461" y="5022760"/>
            <a:ext cx="750509" cy="1213398"/>
          </a:xfrm>
          <a:prstGeom prst="rect">
            <a:avLst/>
          </a:prstGeom>
        </p:spPr>
      </p:pic>
      <p:sp>
        <p:nvSpPr>
          <p:cNvPr id="13" name="矩形 50"/>
          <p:cNvSpPr/>
          <p:nvPr/>
        </p:nvSpPr>
        <p:spPr>
          <a:xfrm>
            <a:off x="3211374" y="4807992"/>
            <a:ext cx="6165272" cy="1077218"/>
          </a:xfrm>
          <a:prstGeom prst="rect">
            <a:avLst/>
          </a:prstGeom>
        </p:spPr>
        <p:txBody>
          <a:bodyPr wrap="square">
            <a:spAutoFit/>
          </a:bodyPr>
          <a:lstStyle/>
          <a:p>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Nhiệt độ buổi chiều ở Sa Pa là </a:t>
            </a:r>
          </a:p>
          <a:p>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(-1) + 2 = 1 </a:t>
            </a:r>
            <a:r>
              <a:rPr lang="en-US" altLang="zh-CN" sz="3200" baseline="300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0</a:t>
            </a:r>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C</a:t>
            </a:r>
            <a:endParaRPr lang="zh-CN" altLang="en-US" sz="32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sp>
        <p:nvSpPr>
          <p:cNvPr id="10" name="Decagon 9"/>
          <p:cNvSpPr/>
          <p:nvPr/>
        </p:nvSpPr>
        <p:spPr>
          <a:xfrm>
            <a:off x="2112432" y="834735"/>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2</a:t>
            </a:r>
          </a:p>
        </p:txBody>
      </p:sp>
      <p:sp>
        <p:nvSpPr>
          <p:cNvPr id="2" name="Arrow: Left 1">
            <a:hlinkClick r:id="rId7" action="ppaction://hlinksldjump"/>
            <a:extLst>
              <a:ext uri="{FF2B5EF4-FFF2-40B4-BE49-F238E27FC236}">
                <a16:creationId xmlns:a16="http://schemas.microsoft.com/office/drawing/2014/main" xmlns="" id="{D987ED80-8D71-4C9C-96CC-6996A49FEFCF}"/>
              </a:ext>
            </a:extLst>
          </p:cNvPr>
          <p:cNvSpPr/>
          <p:nvPr/>
        </p:nvSpPr>
        <p:spPr>
          <a:xfrm>
            <a:off x="9296400" y="5597994"/>
            <a:ext cx="651164" cy="3463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018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0"/>
            <a:ext cx="9153525"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91" y="240508"/>
            <a:ext cx="10355307" cy="6971661"/>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753142" y="1545776"/>
            <a:ext cx="8404256" cy="584775"/>
          </a:xfrm>
          <a:prstGeom prst="rect">
            <a:avLst/>
          </a:prstGeom>
        </p:spPr>
        <p:txBody>
          <a:bodyPr wrap="square">
            <a:spAutoFit/>
          </a:bodyPr>
          <a:lstStyle/>
          <a:p>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Tính (- 127) + 1975  + 127 = ?</a:t>
            </a:r>
            <a:endParaRPr lang="zh-CN" altLang="en-US" sz="32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sp>
        <p:nvSpPr>
          <p:cNvPr id="13" name="矩形 50"/>
          <p:cNvSpPr/>
          <p:nvPr/>
        </p:nvSpPr>
        <p:spPr>
          <a:xfrm>
            <a:off x="3210693" y="4958281"/>
            <a:ext cx="6445925" cy="707886"/>
          </a:xfrm>
          <a:prstGeom prst="rect">
            <a:avLst/>
          </a:prstGeom>
        </p:spPr>
        <p:txBody>
          <a:bodyPr wrap="square">
            <a:spAutoFit/>
          </a:bodyPr>
          <a:lstStyle/>
          <a:p>
            <a:r>
              <a:rPr lang="en-US" altLang="zh-CN" sz="40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1975</a:t>
            </a:r>
            <a:endParaRPr lang="zh-CN" altLang="en-US" sz="4000" dirty="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10"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3163" y="4806806"/>
            <a:ext cx="675620" cy="1408916"/>
          </a:xfrm>
          <a:prstGeom prst="rect">
            <a:avLst/>
          </a:prstGeom>
        </p:spPr>
      </p:pic>
      <p:sp>
        <p:nvSpPr>
          <p:cNvPr id="11" name="Decagon 10"/>
          <p:cNvSpPr/>
          <p:nvPr/>
        </p:nvSpPr>
        <p:spPr>
          <a:xfrm>
            <a:off x="2336757" y="1061853"/>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3</a:t>
            </a:r>
          </a:p>
        </p:txBody>
      </p:sp>
      <p:sp>
        <p:nvSpPr>
          <p:cNvPr id="3" name="Arrow: Left 2">
            <a:hlinkClick r:id="rId7" action="ppaction://hlinksldjump"/>
            <a:extLst>
              <a:ext uri="{FF2B5EF4-FFF2-40B4-BE49-F238E27FC236}">
                <a16:creationId xmlns:a16="http://schemas.microsoft.com/office/drawing/2014/main" xmlns="" id="{F44D5387-C86C-41A3-A039-2A3FC79F1BC7}"/>
              </a:ext>
            </a:extLst>
          </p:cNvPr>
          <p:cNvSpPr/>
          <p:nvPr/>
        </p:nvSpPr>
        <p:spPr>
          <a:xfrm>
            <a:off x="8880764" y="5444836"/>
            <a:ext cx="928254" cy="41875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956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0"/>
            <a:ext cx="9153525"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91" y="240508"/>
            <a:ext cx="10355307" cy="6971661"/>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697309" y="1478668"/>
            <a:ext cx="8184713" cy="830997"/>
          </a:xfrm>
          <a:prstGeom prst="rect">
            <a:avLst/>
          </a:prstGeom>
        </p:spPr>
        <p:txBody>
          <a:bodyPr wrap="square">
            <a:spAutoFit/>
          </a:bodyPr>
          <a:lstStyle/>
          <a:p>
            <a:r>
              <a:rPr lang="en-US" altLang="zh-CN" sz="24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 Bạn Minh có 20.000 đồng. Bạn Minh mượn bạn An 30.000. </a:t>
            </a:r>
          </a:p>
          <a:p>
            <a:r>
              <a:rPr lang="en-US" altLang="zh-CN" sz="24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Hỏi bạnh Minh có bao nhiêu tiền?</a:t>
            </a:r>
            <a:endParaRPr lang="zh-CN" altLang="en-US" sz="24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sp>
        <p:nvSpPr>
          <p:cNvPr id="13" name="矩形 50"/>
          <p:cNvSpPr/>
          <p:nvPr/>
        </p:nvSpPr>
        <p:spPr>
          <a:xfrm>
            <a:off x="3211134" y="4498970"/>
            <a:ext cx="6140684" cy="1077218"/>
          </a:xfrm>
          <a:prstGeom prst="rect">
            <a:avLst/>
          </a:prstGeom>
        </p:spPr>
        <p:txBody>
          <a:bodyPr wrap="square">
            <a:spAutoFit/>
          </a:bodyPr>
          <a:lstStyle/>
          <a:p>
            <a:r>
              <a:rPr lang="en-US" altLang="zh-CN" sz="32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Số tiền của bạn Minh là</a:t>
            </a:r>
          </a:p>
          <a:p>
            <a:r>
              <a:rPr lang="en-US" altLang="zh-CN" sz="32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20.000 +(-30.000) = - 10.000</a:t>
            </a:r>
            <a:endParaRPr lang="zh-CN" altLang="en-US" sz="3200" dirty="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10"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225834">
            <a:off x="1690636" y="4801664"/>
            <a:ext cx="1445371" cy="1461946"/>
          </a:xfrm>
          <a:prstGeom prst="rect">
            <a:avLst/>
          </a:prstGeom>
        </p:spPr>
      </p:pic>
      <p:sp>
        <p:nvSpPr>
          <p:cNvPr id="11" name="Decagon 10"/>
          <p:cNvSpPr/>
          <p:nvPr/>
        </p:nvSpPr>
        <p:spPr>
          <a:xfrm>
            <a:off x="2345093" y="1061853"/>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4</a:t>
            </a:r>
          </a:p>
        </p:txBody>
      </p:sp>
      <p:sp>
        <p:nvSpPr>
          <p:cNvPr id="3" name="Arrow: Left 2">
            <a:hlinkClick r:id="rId7" action="ppaction://hlinksldjump"/>
            <a:extLst>
              <a:ext uri="{FF2B5EF4-FFF2-40B4-BE49-F238E27FC236}">
                <a16:creationId xmlns:a16="http://schemas.microsoft.com/office/drawing/2014/main" xmlns="" id="{839860A5-9127-47DF-8404-68AC209D2669}"/>
              </a:ext>
            </a:extLst>
          </p:cNvPr>
          <p:cNvSpPr/>
          <p:nvPr/>
        </p:nvSpPr>
        <p:spPr>
          <a:xfrm>
            <a:off x="8914193" y="5140036"/>
            <a:ext cx="825552" cy="44839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28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58232E2-9F50-4AF5-851C-909CCDABFD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255" y="103909"/>
            <a:ext cx="7453745" cy="6650182"/>
          </a:xfrm>
          <a:prstGeom prst="rect">
            <a:avLst/>
          </a:prstGeom>
        </p:spPr>
      </p:pic>
      <p:sp>
        <p:nvSpPr>
          <p:cNvPr id="7" name="TextBox 6">
            <a:extLst>
              <a:ext uri="{FF2B5EF4-FFF2-40B4-BE49-F238E27FC236}">
                <a16:creationId xmlns:a16="http://schemas.microsoft.com/office/drawing/2014/main" xmlns="" id="{8E201428-2A8D-41C7-90C8-F2718E89E687}"/>
              </a:ext>
            </a:extLst>
          </p:cNvPr>
          <p:cNvSpPr txBox="1"/>
          <p:nvPr/>
        </p:nvSpPr>
        <p:spPr>
          <a:xfrm>
            <a:off x="415637" y="103909"/>
            <a:ext cx="4655127" cy="523220"/>
          </a:xfrm>
          <a:prstGeom prst="rect">
            <a:avLst/>
          </a:prstGeom>
          <a:noFill/>
        </p:spPr>
        <p:txBody>
          <a:bodyPr wrap="square">
            <a:spAutoFit/>
          </a:bodyPr>
          <a:lstStyle/>
          <a:p>
            <a:r>
              <a:rPr lang="en-US" sz="2800" b="1" i="0">
                <a:solidFill>
                  <a:srgbClr val="202122"/>
                </a:solidFill>
                <a:effectLst/>
                <a:latin typeface="Times New Roman" panose="02020603050405020304" pitchFamily="18" charset="0"/>
                <a:cs typeface="Times New Roman" panose="02020603050405020304" pitchFamily="18" charset="0"/>
              </a:rPr>
              <a:t>Võ Thị Sáu</a:t>
            </a:r>
            <a:r>
              <a:rPr lang="en-US" sz="2800" b="0" i="0">
                <a:solidFill>
                  <a:srgbClr val="202122"/>
                </a:solidFill>
                <a:effectLst/>
                <a:latin typeface="Times New Roman" panose="02020603050405020304" pitchFamily="18" charset="0"/>
                <a:cs typeface="Times New Roman" panose="02020603050405020304" pitchFamily="18" charset="0"/>
              </a:rPr>
              <a:t> (</a:t>
            </a:r>
            <a:r>
              <a:rPr lang="en-US" sz="2800" b="0" i="0" u="none" strike="noStrike">
                <a:solidFill>
                  <a:srgbClr val="0645AD"/>
                </a:solidFill>
                <a:effectLst/>
                <a:latin typeface="Times New Roman" panose="02020603050405020304" pitchFamily="18" charset="0"/>
                <a:cs typeface="Times New Roman" panose="02020603050405020304" pitchFamily="18" charset="0"/>
                <a:hlinkClick r:id="rId3"/>
              </a:rPr>
              <a:t>1933</a:t>
            </a:r>
            <a:r>
              <a:rPr lang="en-US" sz="2800" b="0" i="0">
                <a:solidFill>
                  <a:srgbClr val="202122"/>
                </a:solidFill>
                <a:effectLst/>
                <a:latin typeface="Times New Roman" panose="02020603050405020304" pitchFamily="18" charset="0"/>
                <a:cs typeface="Times New Roman" panose="02020603050405020304" pitchFamily="18" charset="0"/>
              </a:rPr>
              <a:t>–</a:t>
            </a:r>
            <a:r>
              <a:rPr lang="en-US" sz="2800" b="0" i="0" u="none" strike="noStrike">
                <a:solidFill>
                  <a:srgbClr val="0645AD"/>
                </a:solidFill>
                <a:effectLst/>
                <a:latin typeface="Times New Roman" panose="02020603050405020304" pitchFamily="18" charset="0"/>
                <a:cs typeface="Times New Roman" panose="02020603050405020304" pitchFamily="18" charset="0"/>
                <a:hlinkClick r:id="rId4"/>
              </a:rPr>
              <a:t>1952</a:t>
            </a:r>
            <a:r>
              <a:rPr lang="en-US" sz="2800" b="0" i="0">
                <a:solidFill>
                  <a:srgbClr val="202122"/>
                </a:solidFill>
                <a:effectLst/>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2C8C6219-5262-46B8-99E9-EC2283BB8EA3}"/>
              </a:ext>
            </a:extLst>
          </p:cNvPr>
          <p:cNvSpPr txBox="1"/>
          <p:nvPr/>
        </p:nvSpPr>
        <p:spPr>
          <a:xfrm>
            <a:off x="221673" y="1243786"/>
            <a:ext cx="4267200" cy="4893647"/>
          </a:xfrm>
          <a:prstGeom prst="rect">
            <a:avLst/>
          </a:prstGeom>
          <a:noFill/>
        </p:spPr>
        <p:txBody>
          <a:bodyPr wrap="square">
            <a:spAutoFit/>
          </a:bodyPr>
          <a:lstStyle/>
          <a:p>
            <a:pPr algn="l"/>
            <a:r>
              <a:rPr lang="en-US" sz="2400" b="0" i="0">
                <a:solidFill>
                  <a:srgbClr val="202122"/>
                </a:solidFill>
                <a:effectLst/>
                <a:latin typeface="Times New Roman" panose="02020603050405020304" pitchFamily="18" charset="0"/>
                <a:cs typeface="Times New Roman" panose="02020603050405020304" pitchFamily="18" charset="0"/>
              </a:rPr>
              <a:t>C</a:t>
            </a:r>
            <a:r>
              <a:rPr lang="en-US" sz="2400">
                <a:solidFill>
                  <a:srgbClr val="202122"/>
                </a:solidFill>
                <a:latin typeface="Times New Roman" panose="02020603050405020304" pitchFamily="18" charset="0"/>
                <a:cs typeface="Times New Roman" panose="02020603050405020304" pitchFamily="18" charset="0"/>
              </a:rPr>
              <a:t>ô sinh ra tại huyện Đất Đỏ- Bà Rịa – Vũng tàu.</a:t>
            </a:r>
            <a:endParaRPr lang="en-US" sz="2400" b="0" i="0">
              <a:solidFill>
                <a:srgbClr val="202122"/>
              </a:solidFill>
              <a:effectLst/>
              <a:latin typeface="Times New Roman" panose="02020603050405020304" pitchFamily="18" charset="0"/>
              <a:cs typeface="Times New Roman" panose="02020603050405020304" pitchFamily="18" charset="0"/>
            </a:endParaRPr>
          </a:p>
          <a:p>
            <a:pPr algn="l"/>
            <a:r>
              <a:rPr lang="en-US" sz="2400" b="0" i="0">
                <a:solidFill>
                  <a:srgbClr val="202122"/>
                </a:solidFill>
                <a:effectLst/>
                <a:latin typeface="Times New Roman" panose="02020603050405020304" pitchFamily="18" charset="0"/>
                <a:cs typeface="Times New Roman" panose="02020603050405020304" pitchFamily="18" charset="0"/>
              </a:rPr>
              <a:t>L</a:t>
            </a:r>
            <a:r>
              <a:rPr lang="vi-VN" sz="2400" b="0" i="0">
                <a:solidFill>
                  <a:srgbClr val="202122"/>
                </a:solidFill>
                <a:effectLst/>
                <a:latin typeface="Times New Roman" panose="02020603050405020304" pitchFamily="18" charset="0"/>
                <a:cs typeface="Times New Roman" panose="02020603050405020304" pitchFamily="18" charset="0"/>
              </a:rPr>
              <a:t>à một nữ du kích trong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5" tooltip="Kháng chiến chống Pháp"/>
              </a:rPr>
              <a:t>kháng chiến chống Pháp</a:t>
            </a:r>
            <a:r>
              <a:rPr lang="vi-VN" sz="2400" b="0" i="0">
                <a:solidFill>
                  <a:srgbClr val="202122"/>
                </a:solidFill>
                <a:effectLst/>
                <a:latin typeface="Times New Roman" panose="02020603050405020304" pitchFamily="18" charset="0"/>
                <a:cs typeface="Times New Roman" panose="02020603050405020304" pitchFamily="18" charset="0"/>
              </a:rPr>
              <a:t> ở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6" tooltip="Việt Nam"/>
              </a:rPr>
              <a:t>Việt Nam</a:t>
            </a:r>
            <a:r>
              <a:rPr lang="vi-VN" sz="2400" b="0" i="0">
                <a:solidFill>
                  <a:srgbClr val="202122"/>
                </a:solidFill>
                <a:effectLst/>
                <a:latin typeface="Times New Roman" panose="02020603050405020304" pitchFamily="18" charset="0"/>
                <a:cs typeface="Times New Roman" panose="02020603050405020304" pitchFamily="18" charset="0"/>
              </a:rPr>
              <a:t>, người nhiều lần thực hiện các cuộc mưu sát nhắm vào các sĩ quan Pháp và những người Việt cộng tác đắc lực với chính quyền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7" tooltip="Thực dân Pháp"/>
              </a:rPr>
              <a:t>thực dân Pháp</a:t>
            </a:r>
            <a:r>
              <a:rPr lang="vi-VN" sz="2400" b="0" i="0">
                <a:solidFill>
                  <a:srgbClr val="202122"/>
                </a:solidFill>
                <a:effectLst/>
                <a:latin typeface="Times New Roman" panose="02020603050405020304" pitchFamily="18" charset="0"/>
                <a:cs typeface="Times New Roman" panose="02020603050405020304" pitchFamily="18" charset="0"/>
              </a:rPr>
              <a:t> tại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8" tooltip="Miền Nam (Việt Nam)"/>
              </a:rPr>
              <a:t>miền Nam Việt Nam</a:t>
            </a:r>
            <a:r>
              <a:rPr lang="vi-VN" sz="2400" b="0" i="0">
                <a:solidFill>
                  <a:srgbClr val="202122"/>
                </a:solidFill>
                <a:effectLst/>
                <a:latin typeface="Times New Roman" panose="02020603050405020304" pitchFamily="18" charset="0"/>
                <a:cs typeface="Times New Roman" panose="02020603050405020304" pitchFamily="18" charset="0"/>
              </a:rPr>
              <a:t>.</a:t>
            </a:r>
          </a:p>
          <a:p>
            <a:pPr algn="l"/>
            <a:r>
              <a:rPr lang="vi-VN" sz="2400" b="0" i="0">
                <a:solidFill>
                  <a:srgbClr val="202122"/>
                </a:solidFill>
                <a:effectLst/>
                <a:latin typeface="Times New Roman" panose="02020603050405020304" pitchFamily="18" charset="0"/>
                <a:cs typeface="Times New Roman" panose="02020603050405020304" pitchFamily="18" charset="0"/>
              </a:rPr>
              <a:t>Cô bị quân Pháp bắt được và bị tòa án binh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9" tooltip="Quân đội Pháp"/>
              </a:rPr>
              <a:t>Quân đội Pháp</a:t>
            </a:r>
            <a:r>
              <a:rPr lang="vi-VN" sz="2400" b="0" i="0">
                <a:solidFill>
                  <a:srgbClr val="202122"/>
                </a:solidFill>
                <a:effectLst/>
                <a:latin typeface="Times New Roman" panose="02020603050405020304" pitchFamily="18" charset="0"/>
                <a:cs typeface="Times New Roman" panose="02020603050405020304" pitchFamily="18" charset="0"/>
              </a:rPr>
              <a:t> xử tử hình khi 19 tuổi.</a:t>
            </a:r>
          </a:p>
        </p:txBody>
      </p:sp>
    </p:spTree>
    <p:extLst>
      <p:ext uri="{BB962C8B-B14F-4D97-AF65-F5344CB8AC3E}">
        <p14:creationId xmlns:p14="http://schemas.microsoft.com/office/powerpoint/2010/main" val="2173367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CF1EFBC-FBBC-459F-9180-B89F04AF0FB0}"/>
              </a:ext>
            </a:extLst>
          </p:cNvPr>
          <p:cNvSpPr txBox="1"/>
          <p:nvPr/>
        </p:nvSpPr>
        <p:spPr>
          <a:xfrm>
            <a:off x="858982" y="512618"/>
            <a:ext cx="10931236" cy="3785652"/>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Hướng dẫn học ở nhà</a:t>
            </a:r>
          </a:p>
          <a:p>
            <a:pPr marL="571500" indent="-571500">
              <a:buFontTx/>
              <a:buChar char="-"/>
            </a:pPr>
            <a:r>
              <a:rPr lang="en-US" sz="4000">
                <a:latin typeface="Times New Roman" panose="02020603050405020304" pitchFamily="18" charset="0"/>
                <a:cs typeface="Times New Roman" panose="02020603050405020304" pitchFamily="18" charset="0"/>
              </a:rPr>
              <a:t>Học thuộc quy tắc cộng hai số nguyên khác dấu</a:t>
            </a:r>
          </a:p>
          <a:p>
            <a:pPr marL="571500" indent="-571500">
              <a:buFontTx/>
              <a:buChar char="-"/>
            </a:pPr>
            <a:r>
              <a:rPr lang="en-US" sz="4000">
                <a:latin typeface="Times New Roman" panose="02020603050405020304" pitchFamily="18" charset="0"/>
                <a:cs typeface="Times New Roman" panose="02020603050405020304" pitchFamily="18" charset="0"/>
              </a:rPr>
              <a:t>Phân biệt quy tắc cộng hai số nguyên cùng dấu và khác dấu</a:t>
            </a:r>
          </a:p>
          <a:p>
            <a:pPr marL="571500" indent="-571500">
              <a:buFontTx/>
              <a:buChar char="-"/>
            </a:pPr>
            <a:r>
              <a:rPr lang="en-US" sz="4000">
                <a:latin typeface="Times New Roman" panose="02020603050405020304" pitchFamily="18" charset="0"/>
                <a:cs typeface="Times New Roman" panose="02020603050405020304" pitchFamily="18" charset="0"/>
              </a:rPr>
              <a:t>Biết làm một số bài tập thực tế</a:t>
            </a:r>
          </a:p>
          <a:p>
            <a:pPr marL="571500" indent="-571500">
              <a:buFontTx/>
              <a:buChar char="-"/>
            </a:pPr>
            <a:r>
              <a:rPr lang="en-US" sz="4000">
                <a:latin typeface="Times New Roman" panose="02020603050405020304" pitchFamily="18" charset="0"/>
                <a:cs typeface="Times New Roman" panose="02020603050405020304" pitchFamily="18" charset="0"/>
              </a:rPr>
              <a:t>BTVN 3.10; 3.11 ; 3.13 SGK.TR 66</a:t>
            </a:r>
          </a:p>
        </p:txBody>
      </p:sp>
    </p:spTree>
    <p:extLst>
      <p:ext uri="{BB962C8B-B14F-4D97-AF65-F5344CB8AC3E}">
        <p14:creationId xmlns:p14="http://schemas.microsoft.com/office/powerpoint/2010/main" val="3420911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BDD871E-DAC6-4465-B686-E037B099181E}"/>
              </a:ext>
            </a:extLst>
          </p:cNvPr>
          <p:cNvSpPr txBox="1"/>
          <p:nvPr/>
        </p:nvSpPr>
        <p:spPr>
          <a:xfrm>
            <a:off x="914398" y="189247"/>
            <a:ext cx="10751127" cy="1200329"/>
          </a:xfrm>
          <a:prstGeom prst="rect">
            <a:avLst/>
          </a:prstGeom>
          <a:noFill/>
        </p:spPr>
        <p:txBody>
          <a:bodyPr wrap="square" rtlCol="0">
            <a:spAutoFit/>
          </a:bodyPr>
          <a:lstStyle/>
          <a:p>
            <a:pPr algn="ctr"/>
            <a:r>
              <a:rPr lang="en-US" sz="3600">
                <a:latin typeface="Times New Roman" panose="02020603050405020304" pitchFamily="18" charset="0"/>
                <a:cs typeface="Times New Roman" panose="02020603050405020304" pitchFamily="18" charset="0"/>
              </a:rPr>
              <a:t>BÀI 14</a:t>
            </a:r>
          </a:p>
          <a:p>
            <a:r>
              <a:rPr lang="en-US" sz="3600">
                <a:latin typeface="Times New Roman" panose="02020603050405020304" pitchFamily="18" charset="0"/>
                <a:cs typeface="Times New Roman" panose="02020603050405020304" pitchFamily="18" charset="0"/>
              </a:rPr>
              <a:t>PHÉP CỘNG VÀ PHÉP TRỪ SỐ NGUYÊN (TIẾT 2)</a:t>
            </a:r>
          </a:p>
        </p:txBody>
      </p:sp>
      <p:sp>
        <p:nvSpPr>
          <p:cNvPr id="3" name="TextBox 2">
            <a:extLst>
              <a:ext uri="{FF2B5EF4-FFF2-40B4-BE49-F238E27FC236}">
                <a16:creationId xmlns:a16="http://schemas.microsoft.com/office/drawing/2014/main" xmlns="" id="{BA25A40F-23E1-4ECA-AEC6-D9F8C21F1EC6}"/>
              </a:ext>
            </a:extLst>
          </p:cNvPr>
          <p:cNvSpPr txBox="1"/>
          <p:nvPr/>
        </p:nvSpPr>
        <p:spPr>
          <a:xfrm>
            <a:off x="443344" y="1470538"/>
            <a:ext cx="1075112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2.CỘNG HAI SỐ NGUYÊN KHÁC DẤU</a:t>
            </a:r>
          </a:p>
        </p:txBody>
      </p:sp>
      <p:sp>
        <p:nvSpPr>
          <p:cNvPr id="12" name="TextBox 11">
            <a:extLst>
              <a:ext uri="{FF2B5EF4-FFF2-40B4-BE49-F238E27FC236}">
                <a16:creationId xmlns:a16="http://schemas.microsoft.com/office/drawing/2014/main" xmlns="" id="{D6653CBE-F921-40CC-A8B5-D5BCAF64D589}"/>
              </a:ext>
            </a:extLst>
          </p:cNvPr>
          <p:cNvSpPr txBox="1"/>
          <p:nvPr/>
        </p:nvSpPr>
        <p:spPr>
          <a:xfrm>
            <a:off x="568036" y="5387462"/>
            <a:ext cx="11623964"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Đọc đề bài và cho biết bài toán cho biết gì? Yêu cầu làm gì?</a:t>
            </a:r>
          </a:p>
        </p:txBody>
      </p:sp>
      <p:sp>
        <p:nvSpPr>
          <p:cNvPr id="4" name="TextBox 3">
            <a:extLst>
              <a:ext uri="{FF2B5EF4-FFF2-40B4-BE49-F238E27FC236}">
                <a16:creationId xmlns:a16="http://schemas.microsoft.com/office/drawing/2014/main" xmlns="" id="{EE621939-27F8-4F67-8E87-AF0B172B35B8}"/>
              </a:ext>
            </a:extLst>
          </p:cNvPr>
          <p:cNvSpPr txBox="1"/>
          <p:nvPr/>
        </p:nvSpPr>
        <p:spPr>
          <a:xfrm>
            <a:off x="630381" y="2074720"/>
            <a:ext cx="10931237" cy="2862322"/>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Một ngày tại Paris có nhiệt độ là – 5 </a:t>
            </a:r>
            <a:r>
              <a:rPr lang="en-US" sz="3600" baseline="30000">
                <a:latin typeface="Times New Roman" panose="02020603050405020304" pitchFamily="18" charset="0"/>
                <a:cs typeface="Times New Roman" panose="02020603050405020304" pitchFamily="18" charset="0"/>
              </a:rPr>
              <a:t>0</a:t>
            </a:r>
            <a:r>
              <a:rPr lang="en-US" sz="3600">
                <a:latin typeface="Times New Roman" panose="02020603050405020304" pitchFamily="18" charset="0"/>
                <a:cs typeface="Times New Roman" panose="02020603050405020304" pitchFamily="18" charset="0"/>
              </a:rPr>
              <a:t>C. Theo dự báo thời tiết ngày hôm sau tăng thêm 3 </a:t>
            </a:r>
            <a:r>
              <a:rPr lang="en-US" sz="3600" baseline="30000">
                <a:latin typeface="Times New Roman" panose="02020603050405020304" pitchFamily="18" charset="0"/>
                <a:cs typeface="Times New Roman" panose="02020603050405020304" pitchFamily="18" charset="0"/>
              </a:rPr>
              <a:t>0</a:t>
            </a:r>
            <a:r>
              <a:rPr lang="en-US" sz="3600">
                <a:latin typeface="Times New Roman" panose="02020603050405020304" pitchFamily="18" charset="0"/>
                <a:cs typeface="Times New Roman" panose="02020603050405020304" pitchFamily="18" charset="0"/>
              </a:rPr>
              <a:t>C</a:t>
            </a:r>
          </a:p>
          <a:p>
            <a:pPr marL="742950" indent="-742950">
              <a:buAutoNum type="alphaLcParenR"/>
            </a:pPr>
            <a:r>
              <a:rPr lang="en-US" sz="3600">
                <a:latin typeface="Times New Roman" panose="02020603050405020304" pitchFamily="18" charset="0"/>
                <a:cs typeface="Times New Roman" panose="02020603050405020304" pitchFamily="18" charset="0"/>
              </a:rPr>
              <a:t>Hỏi nhiệt độ dự báo ngày hôm sau sẽ là bao nhiêu?</a:t>
            </a:r>
          </a:p>
          <a:p>
            <a:pPr marL="742950" indent="-742950">
              <a:buAutoNum type="alphaLcParenR"/>
            </a:pPr>
            <a:r>
              <a:rPr lang="en-US" sz="3600">
                <a:latin typeface="Times New Roman" panose="02020603050405020304" pitchFamily="18" charset="0"/>
                <a:cs typeface="Times New Roman" panose="02020603050405020304" pitchFamily="18" charset="0"/>
              </a:rPr>
              <a:t>Thực tế, nhiệt độ ngày hôm sau tăng thêm 8 </a:t>
            </a:r>
            <a:r>
              <a:rPr lang="en-US" sz="3600" baseline="30000">
                <a:latin typeface="Times New Roman" panose="02020603050405020304" pitchFamily="18" charset="0"/>
                <a:cs typeface="Times New Roman" panose="02020603050405020304" pitchFamily="18" charset="0"/>
              </a:rPr>
              <a:t>0</a:t>
            </a:r>
            <a:r>
              <a:rPr lang="en-US" sz="3600">
                <a:latin typeface="Times New Roman" panose="02020603050405020304" pitchFamily="18" charset="0"/>
                <a:cs typeface="Times New Roman" panose="02020603050405020304" pitchFamily="18" charset="0"/>
              </a:rPr>
              <a:t>C. Hỏi nhiệt độ thực tế ngày hôm sau là bao nhiêu?</a:t>
            </a:r>
          </a:p>
        </p:txBody>
      </p:sp>
    </p:spTree>
    <p:extLst>
      <p:ext uri="{BB962C8B-B14F-4D97-AF65-F5344CB8AC3E}">
        <p14:creationId xmlns:p14="http://schemas.microsoft.com/office/powerpoint/2010/main" val="76544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99EB606-DBDB-4C88-A1E0-0C9461148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6908" y="0"/>
            <a:ext cx="7135091" cy="4045527"/>
          </a:xfrm>
          <a:prstGeom prst="rect">
            <a:avLst/>
          </a:prstGeom>
        </p:spPr>
      </p:pic>
      <p:sp>
        <p:nvSpPr>
          <p:cNvPr id="6" name="TextBox 5">
            <a:extLst>
              <a:ext uri="{FF2B5EF4-FFF2-40B4-BE49-F238E27FC236}">
                <a16:creationId xmlns:a16="http://schemas.microsoft.com/office/drawing/2014/main" xmlns="" id="{17B57D5E-55B1-456E-8F94-D954D95A04B1}"/>
              </a:ext>
            </a:extLst>
          </p:cNvPr>
          <p:cNvSpPr txBox="1"/>
          <p:nvPr/>
        </p:nvSpPr>
        <p:spPr>
          <a:xfrm>
            <a:off x="7329055" y="2230582"/>
            <a:ext cx="13716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+8</a:t>
            </a:r>
          </a:p>
        </p:txBody>
      </p:sp>
      <p:sp>
        <p:nvSpPr>
          <p:cNvPr id="7" name="TextBox 6">
            <a:extLst>
              <a:ext uri="{FF2B5EF4-FFF2-40B4-BE49-F238E27FC236}">
                <a16:creationId xmlns:a16="http://schemas.microsoft.com/office/drawing/2014/main" xmlns="" id="{9763170B-E61D-4158-B3F4-5FD9D0315551}"/>
              </a:ext>
            </a:extLst>
          </p:cNvPr>
          <p:cNvSpPr txBox="1"/>
          <p:nvPr/>
        </p:nvSpPr>
        <p:spPr>
          <a:xfrm>
            <a:off x="8243455" y="0"/>
            <a:ext cx="13716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+3</a:t>
            </a:r>
          </a:p>
        </p:txBody>
      </p:sp>
      <p:sp>
        <p:nvSpPr>
          <p:cNvPr id="10" name="TextBox 9">
            <a:extLst>
              <a:ext uri="{FF2B5EF4-FFF2-40B4-BE49-F238E27FC236}">
                <a16:creationId xmlns:a16="http://schemas.microsoft.com/office/drawing/2014/main" xmlns="" id="{D4DBDEA7-22EE-4EFA-B84E-446165BDC6DA}"/>
              </a:ext>
            </a:extLst>
          </p:cNvPr>
          <p:cNvSpPr txBox="1"/>
          <p:nvPr/>
        </p:nvSpPr>
        <p:spPr>
          <a:xfrm>
            <a:off x="219348" y="0"/>
            <a:ext cx="659708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HĐ cặp đôi</a:t>
            </a:r>
          </a:p>
        </p:txBody>
      </p:sp>
      <p:sp>
        <p:nvSpPr>
          <p:cNvPr id="13" name="TextBox 12">
            <a:extLst>
              <a:ext uri="{FF2B5EF4-FFF2-40B4-BE49-F238E27FC236}">
                <a16:creationId xmlns:a16="http://schemas.microsoft.com/office/drawing/2014/main" xmlns="" id="{48AFBF65-2E01-4F95-AE47-BE67016AFB4F}"/>
              </a:ext>
            </a:extLst>
          </p:cNvPr>
          <p:cNvSpPr txBox="1"/>
          <p:nvPr/>
        </p:nvSpPr>
        <p:spPr>
          <a:xfrm>
            <a:off x="8841481" y="955963"/>
            <a:ext cx="1371600"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- 2 </a:t>
            </a:r>
          </a:p>
        </p:txBody>
      </p:sp>
      <p:sp>
        <p:nvSpPr>
          <p:cNvPr id="14" name="TextBox 13">
            <a:extLst>
              <a:ext uri="{FF2B5EF4-FFF2-40B4-BE49-F238E27FC236}">
                <a16:creationId xmlns:a16="http://schemas.microsoft.com/office/drawing/2014/main" xmlns="" id="{9D628CF3-A55C-4E54-8E0F-6210CE07FEDD}"/>
              </a:ext>
            </a:extLst>
          </p:cNvPr>
          <p:cNvSpPr txBox="1"/>
          <p:nvPr/>
        </p:nvSpPr>
        <p:spPr>
          <a:xfrm>
            <a:off x="9804371" y="3167390"/>
            <a:ext cx="1371600"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3 </a:t>
            </a:r>
          </a:p>
        </p:txBody>
      </p:sp>
      <p:sp>
        <p:nvSpPr>
          <p:cNvPr id="15" name="TextBox 14">
            <a:extLst>
              <a:ext uri="{FF2B5EF4-FFF2-40B4-BE49-F238E27FC236}">
                <a16:creationId xmlns:a16="http://schemas.microsoft.com/office/drawing/2014/main" xmlns="" id="{583A2109-376C-41A0-9686-AC58904120F1}"/>
              </a:ext>
            </a:extLst>
          </p:cNvPr>
          <p:cNvSpPr txBox="1"/>
          <p:nvPr/>
        </p:nvSpPr>
        <p:spPr>
          <a:xfrm>
            <a:off x="771207" y="4294909"/>
            <a:ext cx="3011084" cy="1384995"/>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KQ  (-5) + 3 = - 2</a:t>
            </a:r>
          </a:p>
          <a:p>
            <a:r>
              <a:rPr lang="en-US" sz="2800" b="1">
                <a:solidFill>
                  <a:srgbClr val="C00000"/>
                </a:solidFill>
                <a:latin typeface="Times New Roman" panose="02020603050405020304" pitchFamily="18" charset="0"/>
                <a:cs typeface="Times New Roman" panose="02020603050405020304" pitchFamily="18" charset="0"/>
              </a:rPr>
              <a:t>        (-5) + 8  =  3</a:t>
            </a:r>
          </a:p>
          <a:p>
            <a:endParaRPr lang="en-US" sz="2800" b="1">
              <a:solidFill>
                <a:srgbClr val="C0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0C336652-2722-4182-B0B2-E651399F04E2}"/>
              </a:ext>
            </a:extLst>
          </p:cNvPr>
          <p:cNvSpPr txBox="1"/>
          <p:nvPr/>
        </p:nvSpPr>
        <p:spPr>
          <a:xfrm>
            <a:off x="3842313" y="4253345"/>
            <a:ext cx="8345084"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Nhìn trên hình vẽ em thực hiện như thế nào để ra kết quả - 2 và 3</a:t>
            </a:r>
          </a:p>
          <a:p>
            <a:endParaRPr lang="en-US" sz="2800" b="1">
              <a:solidFill>
                <a:srgbClr val="C0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1622CE18-6CD6-4AD1-88AF-EE6877999C48}"/>
              </a:ext>
            </a:extLst>
          </p:cNvPr>
          <p:cNvSpPr txBox="1"/>
          <p:nvPr/>
        </p:nvSpPr>
        <p:spPr>
          <a:xfrm>
            <a:off x="771206" y="5237018"/>
            <a:ext cx="4895303" cy="1384995"/>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HD  (-5) + 3 = - (5-3) = - 2 </a:t>
            </a:r>
          </a:p>
          <a:p>
            <a:r>
              <a:rPr lang="en-US" sz="2800" b="1">
                <a:solidFill>
                  <a:srgbClr val="C00000"/>
                </a:solidFill>
                <a:latin typeface="Times New Roman" panose="02020603050405020304" pitchFamily="18" charset="0"/>
                <a:cs typeface="Times New Roman" panose="02020603050405020304" pitchFamily="18" charset="0"/>
              </a:rPr>
              <a:t>        (-5) + 8  = +(8-5) = + 3= 3</a:t>
            </a:r>
          </a:p>
          <a:p>
            <a:endParaRPr lang="en-US" sz="2800" b="1">
              <a:solidFill>
                <a:srgbClr val="C0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B92EA92B-C986-4F9E-93D1-11AC0BA0B5D2}"/>
              </a:ext>
            </a:extLst>
          </p:cNvPr>
          <p:cNvSpPr txBox="1"/>
          <p:nvPr/>
        </p:nvSpPr>
        <p:spPr>
          <a:xfrm>
            <a:off x="0" y="552786"/>
            <a:ext cx="5666509" cy="353943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HĐ 3 T</a:t>
            </a:r>
            <a:r>
              <a:rPr lang="en-US" sz="2800">
                <a:latin typeface="Times New Roman" panose="02020603050405020304" pitchFamily="18" charset="0"/>
                <a:cs typeface="Times New Roman" panose="02020603050405020304" pitchFamily="18" charset="0"/>
              </a:rPr>
              <a:t>ừ điểm A biểu diễn số - 5 trên trục số di chuyển </a:t>
            </a:r>
            <a:r>
              <a:rPr lang="en-US" sz="2800" i="1">
                <a:solidFill>
                  <a:srgbClr val="FF0000"/>
                </a:solidFill>
                <a:latin typeface="Times New Roman" panose="02020603050405020304" pitchFamily="18" charset="0"/>
                <a:cs typeface="Times New Roman" panose="02020603050405020304" pitchFamily="18" charset="0"/>
              </a:rPr>
              <a:t>sang phải </a:t>
            </a:r>
            <a:r>
              <a:rPr lang="en-US" sz="2800">
                <a:latin typeface="Times New Roman" panose="02020603050405020304" pitchFamily="18" charset="0"/>
                <a:cs typeface="Times New Roman" panose="02020603050405020304" pitchFamily="18" charset="0"/>
              </a:rPr>
              <a:t>3 đơn vị (H.3.15) đến điểm B. Điểm B biểu diễn kết quả phép cộng nào?</a:t>
            </a:r>
          </a:p>
          <a:p>
            <a:r>
              <a:rPr lang="en-US" sz="2800" b="1">
                <a:latin typeface="Times New Roman" panose="02020603050405020304" pitchFamily="18" charset="0"/>
                <a:cs typeface="Times New Roman" panose="02020603050405020304" pitchFamily="18" charset="0"/>
              </a:rPr>
              <a:t>HĐ 4 T</a:t>
            </a:r>
            <a:r>
              <a:rPr lang="en-US" sz="2800">
                <a:latin typeface="Times New Roman" panose="02020603050405020304" pitchFamily="18" charset="0"/>
                <a:cs typeface="Times New Roman" panose="02020603050405020304" pitchFamily="18" charset="0"/>
              </a:rPr>
              <a:t>ừ điểm A di chuyển </a:t>
            </a:r>
            <a:r>
              <a:rPr lang="en-US" sz="2800" i="1">
                <a:solidFill>
                  <a:srgbClr val="FF0000"/>
                </a:solidFill>
                <a:latin typeface="Times New Roman" panose="02020603050405020304" pitchFamily="18" charset="0"/>
                <a:cs typeface="Times New Roman" panose="02020603050405020304" pitchFamily="18" charset="0"/>
              </a:rPr>
              <a:t>sang phải </a:t>
            </a:r>
            <a:r>
              <a:rPr lang="en-US" sz="2800">
                <a:latin typeface="Times New Roman" panose="02020603050405020304" pitchFamily="18" charset="0"/>
                <a:cs typeface="Times New Roman" panose="02020603050405020304" pitchFamily="18" charset="0"/>
              </a:rPr>
              <a:t>8 đơn vị (H.3.16) đến điểm C. Điểm C biểu diễn kết quả phép cộng nào?</a:t>
            </a:r>
            <a:r>
              <a:rPr lang="en-US" sz="2800">
                <a:solidFill>
                  <a:srgbClr val="FF0000"/>
                </a:solidFill>
                <a:latin typeface="Times New Roman" panose="02020603050405020304" pitchFamily="18" charset="0"/>
                <a:cs typeface="Times New Roman" panose="02020603050405020304" pitchFamily="18" charset="0"/>
              </a:rPr>
              <a:t> </a:t>
            </a:r>
            <a:r>
              <a:rPr lang="en-US" sz="2800" i="1">
                <a:solidFill>
                  <a:srgbClr val="FF0000"/>
                </a:solidFill>
                <a:latin typeface="Times New Roman" panose="02020603050405020304" pitchFamily="18" charset="0"/>
                <a:cs typeface="Times New Roman" panose="02020603050405020304" pitchFamily="18" charset="0"/>
              </a:rPr>
              <a:t> </a:t>
            </a:r>
          </a:p>
          <a:p>
            <a:r>
              <a:rPr lang="en-US" sz="2800">
                <a:solidFill>
                  <a:srgbClr val="FF0000"/>
                </a:solidFill>
                <a:latin typeface="Times New Roman" panose="02020603050405020304" pitchFamily="18" charset="0"/>
                <a:cs typeface="Times New Roman" panose="02020603050405020304" pitchFamily="18" charset="0"/>
              </a:rPr>
              <a:t> </a:t>
            </a:r>
            <a:r>
              <a:rPr lang="en-US" sz="2800" i="1">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3292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336D755-5204-4CEC-99FC-B96CA1B8AFF5}"/>
              </a:ext>
            </a:extLst>
          </p:cNvPr>
          <p:cNvSpPr txBox="1"/>
          <p:nvPr/>
        </p:nvSpPr>
        <p:spPr>
          <a:xfrm>
            <a:off x="831273" y="332509"/>
            <a:ext cx="10695709"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Nêu quy tắc cộng hai số nguyên khác dấu?</a:t>
            </a:r>
          </a:p>
        </p:txBody>
      </p:sp>
      <p:pic>
        <p:nvPicPr>
          <p:cNvPr id="6" name="Picture 5">
            <a:extLst>
              <a:ext uri="{FF2B5EF4-FFF2-40B4-BE49-F238E27FC236}">
                <a16:creationId xmlns:a16="http://schemas.microsoft.com/office/drawing/2014/main" xmlns="" id="{0E3AF127-AAB7-4AC7-AC36-6CF25BCD0055}"/>
              </a:ext>
            </a:extLst>
          </p:cNvPr>
          <p:cNvPicPr>
            <a:picLocks noChangeAspect="1"/>
          </p:cNvPicPr>
          <p:nvPr/>
        </p:nvPicPr>
        <p:blipFill>
          <a:blip r:embed="rId2"/>
          <a:stretch>
            <a:fillRect/>
          </a:stretch>
        </p:blipFill>
        <p:spPr>
          <a:xfrm>
            <a:off x="5560435" y="4336380"/>
            <a:ext cx="6631565" cy="2475453"/>
          </a:xfrm>
          <a:prstGeom prst="rect">
            <a:avLst/>
          </a:prstGeom>
        </p:spPr>
      </p:pic>
      <p:sp>
        <p:nvSpPr>
          <p:cNvPr id="7" name="TextBox 6">
            <a:extLst>
              <a:ext uri="{FF2B5EF4-FFF2-40B4-BE49-F238E27FC236}">
                <a16:creationId xmlns:a16="http://schemas.microsoft.com/office/drawing/2014/main" xmlns="" id="{1D08F9A4-882D-4ED3-9AF6-66FB44A8602C}"/>
              </a:ext>
            </a:extLst>
          </p:cNvPr>
          <p:cNvSpPr txBox="1"/>
          <p:nvPr/>
        </p:nvSpPr>
        <p:spPr>
          <a:xfrm>
            <a:off x="831272" y="3736216"/>
            <a:ext cx="10695709" cy="1200329"/>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Hình vẽ dưới đây mô tả phép tính nào? </a:t>
            </a:r>
          </a:p>
          <a:p>
            <a:r>
              <a:rPr lang="en-US" sz="3600">
                <a:latin typeface="Times New Roman" panose="02020603050405020304" pitchFamily="18" charset="0"/>
                <a:cs typeface="Times New Roman" panose="02020603050405020304" pitchFamily="18" charset="0"/>
              </a:rPr>
              <a:t>Kết quả phép tính đó</a:t>
            </a:r>
          </a:p>
        </p:txBody>
      </p:sp>
      <p:sp>
        <p:nvSpPr>
          <p:cNvPr id="8" name="TextBox 7">
            <a:extLst>
              <a:ext uri="{FF2B5EF4-FFF2-40B4-BE49-F238E27FC236}">
                <a16:creationId xmlns:a16="http://schemas.microsoft.com/office/drawing/2014/main" xmlns="" id="{796B5FBA-AAF2-416F-82B6-D4C812E61A38}"/>
              </a:ext>
            </a:extLst>
          </p:cNvPr>
          <p:cNvSpPr txBox="1"/>
          <p:nvPr/>
        </p:nvSpPr>
        <p:spPr>
          <a:xfrm>
            <a:off x="1260764" y="5421275"/>
            <a:ext cx="10695709" cy="646331"/>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2 + (-5) = - (5-2)= - 3</a:t>
            </a:r>
          </a:p>
        </p:txBody>
      </p:sp>
      <p:sp>
        <p:nvSpPr>
          <p:cNvPr id="3" name="TextBox 2">
            <a:extLst>
              <a:ext uri="{FF2B5EF4-FFF2-40B4-BE49-F238E27FC236}">
                <a16:creationId xmlns:a16="http://schemas.microsoft.com/office/drawing/2014/main" xmlns="" id="{3FE309D1-2A17-4700-8DF7-6B744829E567}"/>
              </a:ext>
            </a:extLst>
          </p:cNvPr>
          <p:cNvSpPr txBox="1"/>
          <p:nvPr/>
        </p:nvSpPr>
        <p:spPr>
          <a:xfrm flipH="1">
            <a:off x="8271165" y="4530436"/>
            <a:ext cx="2576944"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-5</a:t>
            </a:r>
          </a:p>
        </p:txBody>
      </p:sp>
      <p:sp>
        <p:nvSpPr>
          <p:cNvPr id="9" name="TextBox 8">
            <a:extLst>
              <a:ext uri="{FF2B5EF4-FFF2-40B4-BE49-F238E27FC236}">
                <a16:creationId xmlns:a16="http://schemas.microsoft.com/office/drawing/2014/main" xmlns="" id="{C50C8B39-EFFF-4636-B816-C0BCF18EC385}"/>
              </a:ext>
            </a:extLst>
          </p:cNvPr>
          <p:cNvSpPr txBox="1"/>
          <p:nvPr/>
        </p:nvSpPr>
        <p:spPr>
          <a:xfrm flipH="1">
            <a:off x="9268692" y="4951933"/>
            <a:ext cx="2576944"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2</a:t>
            </a:r>
          </a:p>
        </p:txBody>
      </p:sp>
      <p:sp>
        <p:nvSpPr>
          <p:cNvPr id="10" name="TextBox 9">
            <a:extLst>
              <a:ext uri="{FF2B5EF4-FFF2-40B4-BE49-F238E27FC236}">
                <a16:creationId xmlns:a16="http://schemas.microsoft.com/office/drawing/2014/main" xmlns="" id="{AE6DFBFE-6A2E-470D-ACD9-953FD5EA2320}"/>
              </a:ext>
            </a:extLst>
          </p:cNvPr>
          <p:cNvSpPr txBox="1"/>
          <p:nvPr/>
        </p:nvSpPr>
        <p:spPr>
          <a:xfrm>
            <a:off x="429491" y="923887"/>
            <a:ext cx="11097490" cy="2862322"/>
          </a:xfrm>
          <a:prstGeom prst="rect">
            <a:avLst/>
          </a:prstGeom>
          <a:noFill/>
        </p:spPr>
        <p:txBody>
          <a:bodyPr wrap="square" rtlCol="0">
            <a:spAutoFit/>
          </a:bodyPr>
          <a:lstStyle/>
          <a:p>
            <a:pPr marL="742950" indent="-742950">
              <a:buAutoNum type="arabicPeriod"/>
            </a:pPr>
            <a:r>
              <a:rPr lang="en-US" sz="3600">
                <a:solidFill>
                  <a:srgbClr val="FF0000"/>
                </a:solidFill>
                <a:latin typeface="Times New Roman" panose="02020603050405020304" pitchFamily="18" charset="0"/>
                <a:cs typeface="Times New Roman" panose="02020603050405020304" pitchFamily="18" charset="0"/>
              </a:rPr>
              <a:t>Hai số nguyên đối nhau có tổng bằng 0</a:t>
            </a:r>
          </a:p>
          <a:p>
            <a:pPr marL="742950" indent="-742950">
              <a:buAutoNum type="arabicPeriod"/>
            </a:pPr>
            <a:r>
              <a:rPr lang="en-US" sz="3600">
                <a:solidFill>
                  <a:srgbClr val="FF0000"/>
                </a:solidFill>
                <a:latin typeface="Times New Roman" panose="02020603050405020304" pitchFamily="18" charset="0"/>
                <a:cs typeface="Times New Roman" panose="02020603050405020304" pitchFamily="18" charset="0"/>
              </a:rPr>
              <a:t>Muốn cộng hai số nguyên khác dấu (không đối nhau), ta tìm hiệu hai phần số tự nhiên của chúng (số lớn trừ số nhỏ) rồi đặt trước hiệu tìm được dấu của só có phần số tự nhiên lớn hơn.</a:t>
            </a:r>
          </a:p>
        </p:txBody>
      </p:sp>
    </p:spTree>
    <p:extLst>
      <p:ext uri="{BB962C8B-B14F-4D97-AF65-F5344CB8AC3E}">
        <p14:creationId xmlns:p14="http://schemas.microsoft.com/office/powerpoint/2010/main" val="162521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95AFF1B-9DBC-46AC-A497-871D97C4891D}"/>
              </a:ext>
            </a:extLst>
          </p:cNvPr>
          <p:cNvSpPr txBox="1"/>
          <p:nvPr/>
        </p:nvSpPr>
        <p:spPr>
          <a:xfrm>
            <a:off x="1170708" y="757167"/>
            <a:ext cx="10487891" cy="2554545"/>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Luyện tập</a:t>
            </a:r>
          </a:p>
          <a:p>
            <a:r>
              <a:rPr lang="en-US" sz="3200">
                <a:latin typeface="Times New Roman" panose="02020603050405020304" pitchFamily="18" charset="0"/>
                <a:cs typeface="Times New Roman" panose="02020603050405020304" pitchFamily="18" charset="0"/>
              </a:rPr>
              <a:t>Thực hiện phép tính</a:t>
            </a:r>
          </a:p>
          <a:p>
            <a:pPr marL="514350" indent="-514350">
              <a:buAutoNum type="alphaLcParenR"/>
            </a:pPr>
            <a:r>
              <a:rPr lang="en-US" sz="3200">
                <a:latin typeface="Times New Roman" panose="02020603050405020304" pitchFamily="18" charset="0"/>
                <a:cs typeface="Times New Roman" panose="02020603050405020304" pitchFamily="18" charset="0"/>
              </a:rPr>
              <a:t>10 + (-10)</a:t>
            </a:r>
          </a:p>
          <a:p>
            <a:pPr marL="514350" indent="-514350">
              <a:buAutoNum type="alphaLcParenR"/>
            </a:pPr>
            <a:r>
              <a:rPr lang="en-US" sz="3200">
                <a:latin typeface="Times New Roman" panose="02020603050405020304" pitchFamily="18" charset="0"/>
                <a:cs typeface="Times New Roman" panose="02020603050405020304" pitchFamily="18" charset="0"/>
              </a:rPr>
              <a:t>2021 + (- 21)</a:t>
            </a:r>
          </a:p>
          <a:p>
            <a:pPr marL="514350" indent="-514350">
              <a:buAutoNum type="alphaLcParenR"/>
            </a:pPr>
            <a:r>
              <a:rPr lang="en-US" sz="3200">
                <a:latin typeface="Times New Roman" panose="02020603050405020304" pitchFamily="18" charset="0"/>
                <a:cs typeface="Times New Roman" panose="02020603050405020304" pitchFamily="18" charset="0"/>
              </a:rPr>
              <a:t>(-25) + 5</a:t>
            </a:r>
          </a:p>
        </p:txBody>
      </p:sp>
      <p:sp>
        <p:nvSpPr>
          <p:cNvPr id="5" name="TextBox 4">
            <a:extLst>
              <a:ext uri="{FF2B5EF4-FFF2-40B4-BE49-F238E27FC236}">
                <a16:creationId xmlns:a16="http://schemas.microsoft.com/office/drawing/2014/main" xmlns="" id="{0B366931-CD82-4E20-BCA8-02223F105C1B}"/>
              </a:ext>
            </a:extLst>
          </p:cNvPr>
          <p:cNvSpPr txBox="1"/>
          <p:nvPr/>
        </p:nvSpPr>
        <p:spPr>
          <a:xfrm>
            <a:off x="7190509" y="110836"/>
            <a:ext cx="4142509"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Hoạt động cá nhân</a:t>
            </a:r>
          </a:p>
        </p:txBody>
      </p:sp>
      <p:sp>
        <p:nvSpPr>
          <p:cNvPr id="6" name="TextBox 5">
            <a:extLst>
              <a:ext uri="{FF2B5EF4-FFF2-40B4-BE49-F238E27FC236}">
                <a16:creationId xmlns:a16="http://schemas.microsoft.com/office/drawing/2014/main" xmlns="" id="{3BBEEF72-24C9-4668-BA36-4543E312EF0C}"/>
              </a:ext>
            </a:extLst>
          </p:cNvPr>
          <p:cNvSpPr txBox="1"/>
          <p:nvPr/>
        </p:nvSpPr>
        <p:spPr>
          <a:xfrm>
            <a:off x="1170708" y="3250510"/>
            <a:ext cx="10487891" cy="2554545"/>
          </a:xfrm>
          <a:prstGeom prst="rect">
            <a:avLst/>
          </a:prstGeom>
          <a:noFill/>
        </p:spPr>
        <p:txBody>
          <a:bodyPr wrap="square" rtlCol="0">
            <a:spAutoFit/>
          </a:bodyPr>
          <a:lstStyle/>
          <a:p>
            <a:pPr algn="ctr"/>
            <a:r>
              <a:rPr lang="en-US" sz="3200">
                <a:solidFill>
                  <a:srgbClr val="FF0000"/>
                </a:solidFill>
                <a:latin typeface="Times New Roman" panose="02020603050405020304" pitchFamily="18" charset="0"/>
                <a:cs typeface="Times New Roman" panose="02020603050405020304" pitchFamily="18" charset="0"/>
              </a:rPr>
              <a:t>Kết quả</a:t>
            </a:r>
          </a:p>
          <a:p>
            <a:r>
              <a:rPr lang="en-US" sz="3200">
                <a:solidFill>
                  <a:srgbClr val="FF0000"/>
                </a:solidFill>
                <a:latin typeface="Times New Roman" panose="02020603050405020304" pitchFamily="18" charset="0"/>
                <a:cs typeface="Times New Roman" panose="02020603050405020304" pitchFamily="18" charset="0"/>
              </a:rPr>
              <a:t>Thực hiện phép tính</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10 + (-10) = 0</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2021 + (- 21) = 2021 – 21 = 2000</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(-25) + 5 = - (25 – 5) = - 20 </a:t>
            </a:r>
          </a:p>
        </p:txBody>
      </p:sp>
    </p:spTree>
    <p:extLst>
      <p:ext uri="{BB962C8B-B14F-4D97-AF65-F5344CB8AC3E}">
        <p14:creationId xmlns:p14="http://schemas.microsoft.com/office/powerpoint/2010/main" val="294923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79550F4-167A-4CC7-94EE-7C51722CDFFE}"/>
              </a:ext>
            </a:extLst>
          </p:cNvPr>
          <p:cNvPicPr>
            <a:picLocks noChangeAspect="1"/>
          </p:cNvPicPr>
          <p:nvPr/>
        </p:nvPicPr>
        <p:blipFill>
          <a:blip r:embed="rId2"/>
          <a:stretch>
            <a:fillRect/>
          </a:stretch>
        </p:blipFill>
        <p:spPr>
          <a:xfrm>
            <a:off x="360219" y="2780389"/>
            <a:ext cx="11471562" cy="3606555"/>
          </a:xfrm>
          <a:prstGeom prst="rect">
            <a:avLst/>
          </a:prstGeom>
        </p:spPr>
      </p:pic>
      <p:sp>
        <p:nvSpPr>
          <p:cNvPr id="9" name="TextBox 8">
            <a:extLst>
              <a:ext uri="{FF2B5EF4-FFF2-40B4-BE49-F238E27FC236}">
                <a16:creationId xmlns:a16="http://schemas.microsoft.com/office/drawing/2014/main" xmlns="" id="{33CF980D-3415-42E5-958F-C5071BB1F8DF}"/>
              </a:ext>
            </a:extLst>
          </p:cNvPr>
          <p:cNvSpPr txBox="1"/>
          <p:nvPr/>
        </p:nvSpPr>
        <p:spPr>
          <a:xfrm>
            <a:off x="360219" y="225845"/>
            <a:ext cx="6483926" cy="2554545"/>
          </a:xfrm>
          <a:prstGeom prst="rect">
            <a:avLst/>
          </a:prstGeom>
          <a:noFill/>
        </p:spPr>
        <p:txBody>
          <a:bodyPr wrap="square">
            <a:spAutoFit/>
          </a:bodyPr>
          <a:lstStyle/>
          <a:p>
            <a:pPr algn="ctr"/>
            <a:r>
              <a:rPr lang="en-US" sz="3200">
                <a:latin typeface="Times New Roman" panose="02020603050405020304" pitchFamily="18" charset="0"/>
                <a:cs typeface="Times New Roman" panose="02020603050405020304" pitchFamily="18" charset="0"/>
              </a:rPr>
              <a:t>Kết quả</a:t>
            </a:r>
          </a:p>
          <a:p>
            <a:r>
              <a:rPr lang="en-US" sz="3200">
                <a:latin typeface="Times New Roman" panose="02020603050405020304" pitchFamily="18" charset="0"/>
                <a:cs typeface="Times New Roman" panose="02020603050405020304" pitchFamily="18" charset="0"/>
              </a:rPr>
              <a:t>Thực hiện phép tính</a:t>
            </a:r>
          </a:p>
          <a:p>
            <a:pPr marL="514350" indent="-514350">
              <a:buAutoNum type="alphaLcParenR"/>
            </a:pPr>
            <a:r>
              <a:rPr lang="en-US" sz="3200">
                <a:latin typeface="Times New Roman" panose="02020603050405020304" pitchFamily="18" charset="0"/>
                <a:cs typeface="Times New Roman" panose="02020603050405020304" pitchFamily="18" charset="0"/>
              </a:rPr>
              <a:t>10 + (-10) = 0</a:t>
            </a:r>
          </a:p>
          <a:p>
            <a:pPr marL="514350" indent="-514350">
              <a:buAutoNum type="alphaLcParenR"/>
            </a:pPr>
            <a:r>
              <a:rPr lang="en-US" sz="3200">
                <a:latin typeface="Times New Roman" panose="02020603050405020304" pitchFamily="18" charset="0"/>
                <a:cs typeface="Times New Roman" panose="02020603050405020304" pitchFamily="18" charset="0"/>
              </a:rPr>
              <a:t>2021 + (- 21) = 2021 – 21 = 2000</a:t>
            </a:r>
          </a:p>
          <a:p>
            <a:pPr marL="514350" indent="-514350">
              <a:buAutoNum type="alphaLcParenR"/>
            </a:pPr>
            <a:r>
              <a:rPr lang="en-US" sz="3200">
                <a:latin typeface="Times New Roman" panose="02020603050405020304" pitchFamily="18" charset="0"/>
                <a:cs typeface="Times New Roman" panose="02020603050405020304" pitchFamily="18" charset="0"/>
              </a:rPr>
              <a:t>(-25) + 5 = - (25 – 5) = - 20 </a:t>
            </a:r>
            <a:endParaRPr lang="en-US"/>
          </a:p>
        </p:txBody>
      </p:sp>
      <p:sp>
        <p:nvSpPr>
          <p:cNvPr id="10" name="TextBox 9">
            <a:extLst>
              <a:ext uri="{FF2B5EF4-FFF2-40B4-BE49-F238E27FC236}">
                <a16:creationId xmlns:a16="http://schemas.microsoft.com/office/drawing/2014/main" xmlns="" id="{96FF4A1B-FF9A-490A-AE27-05B101364F06}"/>
              </a:ext>
            </a:extLst>
          </p:cNvPr>
          <p:cNvSpPr txBox="1"/>
          <p:nvPr/>
        </p:nvSpPr>
        <p:spPr>
          <a:xfrm>
            <a:off x="7495309" y="277091"/>
            <a:ext cx="4336472" cy="1815882"/>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Không kết luận được. Vì có thể bằng 0, có thể là số nguyên dương, có thể là số nguyên âm</a:t>
            </a:r>
          </a:p>
        </p:txBody>
      </p:sp>
    </p:spTree>
    <p:extLst>
      <p:ext uri="{BB962C8B-B14F-4D97-AF65-F5344CB8AC3E}">
        <p14:creationId xmlns:p14="http://schemas.microsoft.com/office/powerpoint/2010/main" val="273296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50D6610-2085-422D-B1AD-431248EAE60D}"/>
              </a:ext>
            </a:extLst>
          </p:cNvPr>
          <p:cNvSpPr txBox="1"/>
          <p:nvPr/>
        </p:nvSpPr>
        <p:spPr>
          <a:xfrm>
            <a:off x="734291" y="166255"/>
            <a:ext cx="5126182"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HĐ cá nhân</a:t>
            </a:r>
          </a:p>
        </p:txBody>
      </p:sp>
      <p:pic>
        <p:nvPicPr>
          <p:cNvPr id="6" name="Picture 5">
            <a:extLst>
              <a:ext uri="{FF2B5EF4-FFF2-40B4-BE49-F238E27FC236}">
                <a16:creationId xmlns:a16="http://schemas.microsoft.com/office/drawing/2014/main" xmlns="" id="{0AFEE5AD-6FD5-4416-80C6-7E87148937D0}"/>
              </a:ext>
            </a:extLst>
          </p:cNvPr>
          <p:cNvPicPr>
            <a:picLocks noChangeAspect="1"/>
          </p:cNvPicPr>
          <p:nvPr/>
        </p:nvPicPr>
        <p:blipFill>
          <a:blip r:embed="rId2"/>
          <a:stretch>
            <a:fillRect/>
          </a:stretch>
        </p:blipFill>
        <p:spPr>
          <a:xfrm>
            <a:off x="7054561" y="117763"/>
            <a:ext cx="5137439" cy="6622473"/>
          </a:xfrm>
          <a:prstGeom prst="rect">
            <a:avLst/>
          </a:prstGeom>
        </p:spPr>
      </p:pic>
      <p:sp>
        <p:nvSpPr>
          <p:cNvPr id="7" name="TextBox 6">
            <a:extLst>
              <a:ext uri="{FF2B5EF4-FFF2-40B4-BE49-F238E27FC236}">
                <a16:creationId xmlns:a16="http://schemas.microsoft.com/office/drawing/2014/main" xmlns="" id="{F4FA75F2-7EC5-4D69-AC01-E69C318F2B6F}"/>
              </a:ext>
            </a:extLst>
          </p:cNvPr>
          <p:cNvSpPr txBox="1"/>
          <p:nvPr/>
        </p:nvSpPr>
        <p:spPr>
          <a:xfrm>
            <a:off x="7054561" y="5791200"/>
            <a:ext cx="1468582"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- 946 m</a:t>
            </a:r>
          </a:p>
        </p:txBody>
      </p:sp>
      <p:sp>
        <p:nvSpPr>
          <p:cNvPr id="8" name="TextBox 7">
            <a:extLst>
              <a:ext uri="{FF2B5EF4-FFF2-40B4-BE49-F238E27FC236}">
                <a16:creationId xmlns:a16="http://schemas.microsoft.com/office/drawing/2014/main" xmlns="" id="{39B9268A-D9BD-4E72-A758-843671F53F14}"/>
              </a:ext>
            </a:extLst>
          </p:cNvPr>
          <p:cNvSpPr txBox="1"/>
          <p:nvPr/>
        </p:nvSpPr>
        <p:spPr>
          <a:xfrm>
            <a:off x="7308276" y="5103774"/>
            <a:ext cx="91180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55 m</a:t>
            </a:r>
          </a:p>
        </p:txBody>
      </p:sp>
      <p:sp>
        <p:nvSpPr>
          <p:cNvPr id="11" name="Oval 10">
            <a:extLst>
              <a:ext uri="{FF2B5EF4-FFF2-40B4-BE49-F238E27FC236}">
                <a16:creationId xmlns:a16="http://schemas.microsoft.com/office/drawing/2014/main" xmlns="" id="{AE4FC9BF-751B-485B-B86D-059A55F78AC7}"/>
              </a:ext>
            </a:extLst>
          </p:cNvPr>
          <p:cNvSpPr/>
          <p:nvPr/>
        </p:nvSpPr>
        <p:spPr>
          <a:xfrm flipV="1">
            <a:off x="8534402" y="5351528"/>
            <a:ext cx="168851" cy="1625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xmlns="" id="{5E9AC13D-32FA-4970-B286-D0958D0909FD}"/>
              </a:ext>
            </a:extLst>
          </p:cNvPr>
          <p:cNvCxnSpPr>
            <a:cxnSpLocks/>
          </p:cNvCxnSpPr>
          <p:nvPr/>
        </p:nvCxnSpPr>
        <p:spPr>
          <a:xfrm flipV="1">
            <a:off x="8264237" y="5320146"/>
            <a:ext cx="0" cy="8451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5262DAE2-2309-4B9E-8D82-C365D1A3E86C}"/>
              </a:ext>
            </a:extLst>
          </p:cNvPr>
          <p:cNvSpPr txBox="1"/>
          <p:nvPr/>
        </p:nvSpPr>
        <p:spPr>
          <a:xfrm>
            <a:off x="498764" y="751030"/>
            <a:ext cx="7751619" cy="353943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Sử dụng phép cộng hai số nguyên khác dấu</a:t>
            </a:r>
          </a:p>
          <a:p>
            <a:r>
              <a:rPr lang="en-US" sz="3200">
                <a:latin typeface="Times New Roman" panose="02020603050405020304" pitchFamily="18" charset="0"/>
                <a:cs typeface="Times New Roman" panose="02020603050405020304" pitchFamily="18" charset="0"/>
              </a:rPr>
              <a:t>để giải bài toán sau:</a:t>
            </a:r>
          </a:p>
          <a:p>
            <a:r>
              <a:rPr lang="en-US" sz="3200">
                <a:latin typeface="Times New Roman" panose="02020603050405020304" pitchFamily="18" charset="0"/>
                <a:cs typeface="Times New Roman" panose="02020603050405020304" pitchFamily="18" charset="0"/>
              </a:rPr>
              <a:t>Một máy thăm dò đáy biển ngày hôm trước</a:t>
            </a:r>
          </a:p>
          <a:p>
            <a:r>
              <a:rPr lang="en-US" sz="3200">
                <a:latin typeface="Times New Roman" panose="02020603050405020304" pitchFamily="18" charset="0"/>
                <a:cs typeface="Times New Roman" panose="02020603050405020304" pitchFamily="18" charset="0"/>
              </a:rPr>
              <a:t>Hoạt động ở độ cao – 946 m. Ngày hôm sau người ta cho máy nổi lên 55 m so với hôm trước. Hỏi ngày hôm sau máy thăm dò đáy biển hoạt động ở độ cao bao nhiêu?</a:t>
            </a:r>
          </a:p>
        </p:txBody>
      </p:sp>
      <p:sp>
        <p:nvSpPr>
          <p:cNvPr id="18" name="TextBox 17">
            <a:extLst>
              <a:ext uri="{FF2B5EF4-FFF2-40B4-BE49-F238E27FC236}">
                <a16:creationId xmlns:a16="http://schemas.microsoft.com/office/drawing/2014/main" xmlns="" id="{BB76A026-8C43-4D9B-9505-36BC1376D1B3}"/>
              </a:ext>
            </a:extLst>
          </p:cNvPr>
          <p:cNvSpPr txBox="1"/>
          <p:nvPr/>
        </p:nvSpPr>
        <p:spPr>
          <a:xfrm>
            <a:off x="734290" y="4641070"/>
            <a:ext cx="6091459" cy="1569660"/>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KQ</a:t>
            </a:r>
          </a:p>
          <a:p>
            <a:r>
              <a:rPr lang="en-US" sz="3200">
                <a:solidFill>
                  <a:srgbClr val="FF0000"/>
                </a:solidFill>
                <a:latin typeface="Times New Roman" panose="02020603050405020304" pitchFamily="18" charset="0"/>
                <a:cs typeface="Times New Roman" panose="02020603050405020304" pitchFamily="18" charset="0"/>
              </a:rPr>
              <a:t>Máy thăm dò hoạt động ở độ cao là</a:t>
            </a:r>
          </a:p>
          <a:p>
            <a:r>
              <a:rPr lang="en-US" sz="3200">
                <a:solidFill>
                  <a:srgbClr val="FF0000"/>
                </a:solidFill>
                <a:latin typeface="Times New Roman" panose="02020603050405020304" pitchFamily="18" charset="0"/>
                <a:cs typeface="Times New Roman" panose="02020603050405020304" pitchFamily="18" charset="0"/>
              </a:rPr>
              <a:t>- 946 + 55 = - 891 (m)</a:t>
            </a:r>
          </a:p>
        </p:txBody>
      </p:sp>
      <p:sp>
        <p:nvSpPr>
          <p:cNvPr id="19" name="TextBox 18">
            <a:extLst>
              <a:ext uri="{FF2B5EF4-FFF2-40B4-BE49-F238E27FC236}">
                <a16:creationId xmlns:a16="http://schemas.microsoft.com/office/drawing/2014/main" xmlns="" id="{9B519726-5753-4E2A-BF87-BAF8719292D9}"/>
              </a:ext>
            </a:extLst>
          </p:cNvPr>
          <p:cNvSpPr txBox="1"/>
          <p:nvPr/>
        </p:nvSpPr>
        <p:spPr>
          <a:xfrm>
            <a:off x="8702605" y="5042219"/>
            <a:ext cx="5126182"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- 891 m</a:t>
            </a:r>
          </a:p>
        </p:txBody>
      </p:sp>
      <p:sp>
        <p:nvSpPr>
          <p:cNvPr id="12" name="TextBox 11">
            <a:extLst>
              <a:ext uri="{FF2B5EF4-FFF2-40B4-BE49-F238E27FC236}">
                <a16:creationId xmlns:a16="http://schemas.microsoft.com/office/drawing/2014/main" xmlns="" id="{8E2421EC-285A-4314-A32A-B9905AB4F74A}"/>
              </a:ext>
            </a:extLst>
          </p:cNvPr>
          <p:cNvSpPr txBox="1"/>
          <p:nvPr/>
        </p:nvSpPr>
        <p:spPr>
          <a:xfrm>
            <a:off x="8086726" y="4887291"/>
            <a:ext cx="5126182"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291442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56E277F-0E4D-4821-A9EF-E76C5D58E9ED}"/>
              </a:ext>
            </a:extLst>
          </p:cNvPr>
          <p:cNvSpPr txBox="1"/>
          <p:nvPr/>
        </p:nvSpPr>
        <p:spPr>
          <a:xfrm>
            <a:off x="429491" y="44164"/>
            <a:ext cx="10792691" cy="2308324"/>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HĐ nhóm theo bàn</a:t>
            </a:r>
          </a:p>
          <a:p>
            <a:r>
              <a:rPr lang="en-US" sz="3600">
                <a:latin typeface="Times New Roman" panose="02020603050405020304" pitchFamily="18" charset="0"/>
                <a:cs typeface="Times New Roman" panose="02020603050405020304" pitchFamily="18" charset="0"/>
              </a:rPr>
              <a:t>Tính và so sánh </a:t>
            </a:r>
          </a:p>
          <a:p>
            <a:pPr marL="742950" indent="-742950">
              <a:buAutoNum type="alphaLcParenR"/>
            </a:pPr>
            <a:r>
              <a:rPr lang="en-US" sz="3600">
                <a:latin typeface="Times New Roman" panose="02020603050405020304" pitchFamily="18" charset="0"/>
                <a:cs typeface="Times New Roman" panose="02020603050405020304" pitchFamily="18" charset="0"/>
              </a:rPr>
              <a:t>(– 4) + 7 và 7 + (- 4)</a:t>
            </a:r>
          </a:p>
          <a:p>
            <a:pPr marL="742950" indent="-742950">
              <a:buAutoNum type="alphaLcParenR"/>
            </a:pPr>
            <a:r>
              <a:rPr lang="en-US" sz="3600">
                <a:latin typeface="Times New Roman" panose="02020603050405020304" pitchFamily="18" charset="0"/>
                <a:cs typeface="Times New Roman" panose="02020603050405020304" pitchFamily="18" charset="0"/>
              </a:rPr>
              <a:t>[2 + (- 4)]  + (-6)  và  2 + [(- 4) +  (-6)]</a:t>
            </a:r>
          </a:p>
        </p:txBody>
      </p:sp>
      <p:sp>
        <p:nvSpPr>
          <p:cNvPr id="3" name="TextBox 2">
            <a:extLst>
              <a:ext uri="{FF2B5EF4-FFF2-40B4-BE49-F238E27FC236}">
                <a16:creationId xmlns:a16="http://schemas.microsoft.com/office/drawing/2014/main" xmlns="" id="{187D2015-D3E1-42E9-BDC5-3A745E3C5A73}"/>
              </a:ext>
            </a:extLst>
          </p:cNvPr>
          <p:cNvSpPr txBox="1"/>
          <p:nvPr/>
        </p:nvSpPr>
        <p:spPr>
          <a:xfrm>
            <a:off x="429490" y="2197119"/>
            <a:ext cx="10792691" cy="1754326"/>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KQ</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 4) + 7 = 7 + (- 4)</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[2 + (- 4)]  + (-6)  =  2 + [(- 4) +  (-6)]</a:t>
            </a:r>
          </a:p>
        </p:txBody>
      </p:sp>
      <p:sp>
        <p:nvSpPr>
          <p:cNvPr id="4" name="TextBox 3">
            <a:extLst>
              <a:ext uri="{FF2B5EF4-FFF2-40B4-BE49-F238E27FC236}">
                <a16:creationId xmlns:a16="http://schemas.microsoft.com/office/drawing/2014/main" xmlns="" id="{43DCC960-D933-405C-90F9-4A93E646178B}"/>
              </a:ext>
            </a:extLst>
          </p:cNvPr>
          <p:cNvSpPr txBox="1"/>
          <p:nvPr/>
        </p:nvSpPr>
        <p:spPr>
          <a:xfrm>
            <a:off x="429490" y="3951445"/>
            <a:ext cx="5230091" cy="1754326"/>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Tổng quát</a:t>
            </a:r>
          </a:p>
          <a:p>
            <a:pPr marL="742950" indent="-742950">
              <a:buAutoNum type="alphaLcParenR"/>
            </a:pPr>
            <a:r>
              <a:rPr lang="en-US" sz="3600">
                <a:latin typeface="Times New Roman" panose="02020603050405020304" pitchFamily="18" charset="0"/>
                <a:cs typeface="Times New Roman" panose="02020603050405020304" pitchFamily="18" charset="0"/>
              </a:rPr>
              <a:t>So sánh a + b với b + a</a:t>
            </a:r>
          </a:p>
          <a:p>
            <a:pPr marL="742950" indent="-742950">
              <a:buAutoNum type="alphaLcParenR"/>
            </a:pPr>
            <a:r>
              <a:rPr lang="en-US" sz="3600">
                <a:latin typeface="Times New Roman" panose="02020603050405020304" pitchFamily="18" charset="0"/>
                <a:cs typeface="Times New Roman" panose="02020603050405020304" pitchFamily="18" charset="0"/>
              </a:rPr>
              <a:t>(a+b)+c với a +  (b+c)</a:t>
            </a:r>
          </a:p>
        </p:txBody>
      </p:sp>
      <p:sp>
        <p:nvSpPr>
          <p:cNvPr id="5" name="TextBox 4">
            <a:extLst>
              <a:ext uri="{FF2B5EF4-FFF2-40B4-BE49-F238E27FC236}">
                <a16:creationId xmlns:a16="http://schemas.microsoft.com/office/drawing/2014/main" xmlns="" id="{31BE7DC6-ED51-4380-A500-B811CD2A245F}"/>
              </a:ext>
            </a:extLst>
          </p:cNvPr>
          <p:cNvSpPr txBox="1"/>
          <p:nvPr/>
        </p:nvSpPr>
        <p:spPr>
          <a:xfrm>
            <a:off x="6158344" y="3918535"/>
            <a:ext cx="5230091" cy="1754326"/>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KQ</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 a + b = b + a</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(a+b)+c = a +  (b+c)</a:t>
            </a:r>
          </a:p>
        </p:txBody>
      </p:sp>
      <p:sp>
        <p:nvSpPr>
          <p:cNvPr id="6" name="TextBox 5">
            <a:extLst>
              <a:ext uri="{FF2B5EF4-FFF2-40B4-BE49-F238E27FC236}">
                <a16:creationId xmlns:a16="http://schemas.microsoft.com/office/drawing/2014/main" xmlns="" id="{E2CFB223-070C-4D4B-9B92-F3E9B344E5E3}"/>
              </a:ext>
            </a:extLst>
          </p:cNvPr>
          <p:cNvSpPr txBox="1"/>
          <p:nvPr/>
        </p:nvSpPr>
        <p:spPr>
          <a:xfrm>
            <a:off x="2085109" y="5888665"/>
            <a:ext cx="8402782"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Phép cộng số nguyên có những tính chất gì?</a:t>
            </a:r>
          </a:p>
        </p:txBody>
      </p:sp>
    </p:spTree>
    <p:extLst>
      <p:ext uri="{BB962C8B-B14F-4D97-AF65-F5344CB8AC3E}">
        <p14:creationId xmlns:p14="http://schemas.microsoft.com/office/powerpoint/2010/main" val="346995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745AAD7-6397-4061-A3D7-48061B8F0B13}"/>
              </a:ext>
            </a:extLst>
          </p:cNvPr>
          <p:cNvPicPr>
            <a:picLocks noChangeAspect="1"/>
          </p:cNvPicPr>
          <p:nvPr/>
        </p:nvPicPr>
        <p:blipFill>
          <a:blip r:embed="rId2"/>
          <a:stretch>
            <a:fillRect/>
          </a:stretch>
        </p:blipFill>
        <p:spPr>
          <a:xfrm>
            <a:off x="542924" y="335107"/>
            <a:ext cx="5802457" cy="703984"/>
          </a:xfrm>
          <a:prstGeom prst="rect">
            <a:avLst/>
          </a:prstGeom>
        </p:spPr>
      </p:pic>
      <p:sp>
        <p:nvSpPr>
          <p:cNvPr id="9" name="TextBox 8">
            <a:extLst>
              <a:ext uri="{FF2B5EF4-FFF2-40B4-BE49-F238E27FC236}">
                <a16:creationId xmlns:a16="http://schemas.microsoft.com/office/drawing/2014/main" xmlns="" id="{F986291D-F02C-4064-BD6B-97BC6221D0B8}"/>
              </a:ext>
            </a:extLst>
          </p:cNvPr>
          <p:cNvSpPr txBox="1"/>
          <p:nvPr/>
        </p:nvSpPr>
        <p:spPr>
          <a:xfrm>
            <a:off x="983672" y="1138489"/>
            <a:ext cx="9171710" cy="1938992"/>
          </a:xfrm>
          <a:prstGeom prst="rect">
            <a:avLst/>
          </a:prstGeom>
          <a:noFill/>
        </p:spPr>
        <p:txBody>
          <a:bodyPr wrap="square">
            <a:spAutoFit/>
          </a:bodyPr>
          <a:lstStyle/>
          <a:p>
            <a:r>
              <a:rPr lang="en-US" sz="4000">
                <a:solidFill>
                  <a:srgbClr val="FF0000"/>
                </a:solidFill>
                <a:latin typeface="Times New Roman" panose="02020603050405020304" pitchFamily="18" charset="0"/>
                <a:cs typeface="Times New Roman" panose="02020603050405020304" pitchFamily="18" charset="0"/>
              </a:rPr>
              <a:t>Tính chất giao hoán a + b = b + a</a:t>
            </a:r>
          </a:p>
          <a:p>
            <a:r>
              <a:rPr lang="en-US" sz="4000">
                <a:solidFill>
                  <a:srgbClr val="FF0000"/>
                </a:solidFill>
                <a:latin typeface="Times New Roman" panose="02020603050405020304" pitchFamily="18" charset="0"/>
                <a:cs typeface="Times New Roman" panose="02020603050405020304" pitchFamily="18" charset="0"/>
              </a:rPr>
              <a:t>Tính chất kết hợp (a+b)+c = a +  (b+c)</a:t>
            </a:r>
          </a:p>
          <a:p>
            <a:r>
              <a:rPr lang="en-US" sz="4000">
                <a:solidFill>
                  <a:srgbClr val="FF0000"/>
                </a:solidFill>
                <a:latin typeface="Times New Roman" panose="02020603050405020304" pitchFamily="18" charset="0"/>
                <a:cs typeface="Times New Roman" panose="02020603050405020304" pitchFamily="18" charset="0"/>
              </a:rPr>
              <a:t>Cộng với số 0        a + 0 = 0 +a = a</a:t>
            </a:r>
          </a:p>
        </p:txBody>
      </p:sp>
      <p:pic>
        <p:nvPicPr>
          <p:cNvPr id="11" name="Picture 10">
            <a:extLst>
              <a:ext uri="{FF2B5EF4-FFF2-40B4-BE49-F238E27FC236}">
                <a16:creationId xmlns:a16="http://schemas.microsoft.com/office/drawing/2014/main" xmlns="" id="{D63D863F-53E9-4206-8C22-A277AA9BD759}"/>
              </a:ext>
            </a:extLst>
          </p:cNvPr>
          <p:cNvPicPr>
            <a:picLocks noChangeAspect="1"/>
          </p:cNvPicPr>
          <p:nvPr/>
        </p:nvPicPr>
        <p:blipFill>
          <a:blip r:embed="rId3"/>
          <a:stretch>
            <a:fillRect/>
          </a:stretch>
        </p:blipFill>
        <p:spPr>
          <a:xfrm>
            <a:off x="542924" y="2933699"/>
            <a:ext cx="11150311" cy="1361210"/>
          </a:xfrm>
          <a:prstGeom prst="rect">
            <a:avLst/>
          </a:prstGeom>
        </p:spPr>
      </p:pic>
      <p:sp>
        <p:nvSpPr>
          <p:cNvPr id="13" name="TextBox 12">
            <a:extLst>
              <a:ext uri="{FF2B5EF4-FFF2-40B4-BE49-F238E27FC236}">
                <a16:creationId xmlns:a16="http://schemas.microsoft.com/office/drawing/2014/main" xmlns="" id="{97D8E6AF-47B9-40FD-92B1-6672EE994EC0}"/>
              </a:ext>
            </a:extLst>
          </p:cNvPr>
          <p:cNvSpPr txBox="1"/>
          <p:nvPr/>
        </p:nvSpPr>
        <p:spPr>
          <a:xfrm>
            <a:off x="763297" y="4210971"/>
            <a:ext cx="10709563" cy="1323439"/>
          </a:xfrm>
          <a:prstGeom prst="rect">
            <a:avLst/>
          </a:prstGeom>
          <a:noFill/>
        </p:spPr>
        <p:txBody>
          <a:bodyPr wrap="square">
            <a:spAutoFit/>
          </a:bodyPr>
          <a:lstStyle/>
          <a:p>
            <a:r>
              <a:rPr lang="en-US" sz="4000">
                <a:latin typeface="Times New Roman" panose="02020603050405020304" pitchFamily="18" charset="0"/>
                <a:cs typeface="Times New Roman" panose="02020603050405020304" pitchFamily="18" charset="0"/>
              </a:rPr>
              <a:t>Thực hiện phép tính ta sử dụng tính chất của phép cộng để làm mục đích gì?</a:t>
            </a:r>
          </a:p>
        </p:txBody>
      </p:sp>
      <p:sp>
        <p:nvSpPr>
          <p:cNvPr id="15" name="TextBox 14">
            <a:extLst>
              <a:ext uri="{FF2B5EF4-FFF2-40B4-BE49-F238E27FC236}">
                <a16:creationId xmlns:a16="http://schemas.microsoft.com/office/drawing/2014/main" xmlns="" id="{6431B2B5-BF4F-40BE-B1DA-822DDF466B0F}"/>
              </a:ext>
            </a:extLst>
          </p:cNvPr>
          <p:cNvSpPr txBox="1"/>
          <p:nvPr/>
        </p:nvSpPr>
        <p:spPr>
          <a:xfrm>
            <a:off x="763297" y="5481631"/>
            <a:ext cx="10709563" cy="707886"/>
          </a:xfrm>
          <a:prstGeom prst="rect">
            <a:avLst/>
          </a:prstGeom>
          <a:noFill/>
        </p:spPr>
        <p:txBody>
          <a:bodyPr wrap="square">
            <a:spAutoFit/>
          </a:bodyPr>
          <a:lstStyle/>
          <a:p>
            <a:r>
              <a:rPr lang="en-US" sz="4000">
                <a:solidFill>
                  <a:srgbClr val="FF0000"/>
                </a:solidFill>
                <a:latin typeface="Times New Roman" panose="02020603050405020304" pitchFamily="18" charset="0"/>
                <a:cs typeface="Times New Roman" panose="02020603050405020304" pitchFamily="18" charset="0"/>
              </a:rPr>
              <a:t>Thực hiện phép tính nhanh hơn</a:t>
            </a:r>
          </a:p>
        </p:txBody>
      </p:sp>
    </p:spTree>
    <p:extLst>
      <p:ext uri="{BB962C8B-B14F-4D97-AF65-F5344CB8AC3E}">
        <p14:creationId xmlns:p14="http://schemas.microsoft.com/office/powerpoint/2010/main" val="71810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TotalTime>
  <Words>1105</Words>
  <Application>Microsoft Office PowerPoint</Application>
  <PresentationFormat>Custom</PresentationFormat>
  <Paragraphs>137</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dovandat0707@gmail.com</dc:creator>
  <cp:lastModifiedBy>Admin</cp:lastModifiedBy>
  <cp:revision>99</cp:revision>
  <dcterms:created xsi:type="dcterms:W3CDTF">2021-08-14T07:51:32Z</dcterms:created>
  <dcterms:modified xsi:type="dcterms:W3CDTF">2021-09-01T07:30:46Z</dcterms:modified>
</cp:coreProperties>
</file>