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83" r:id="rId2"/>
    <p:sldId id="384" r:id="rId3"/>
    <p:sldId id="391" r:id="rId4"/>
    <p:sldId id="392" r:id="rId5"/>
    <p:sldId id="397" r:id="rId6"/>
    <p:sldId id="396" r:id="rId7"/>
    <p:sldId id="387" r:id="rId8"/>
    <p:sldId id="388" r:id="rId9"/>
    <p:sldId id="394" r:id="rId10"/>
    <p:sldId id="389" r:id="rId11"/>
    <p:sldId id="274" r:id="rId12"/>
    <p:sldId id="382" r:id="rId13"/>
  </p:sldIdLst>
  <p:sldSz cx="18288000" cy="10287000"/>
  <p:notesSz cx="6858000" cy="9144000"/>
  <p:embeddedFontLs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DejaVu Serif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Kiểu Sáng 1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Kiểu Sáng 1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Kiểu Có chủ đề 1 - Màu chủ đề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5A9F2-9B7D-45E7-804C-23DB2DC3E53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FFA82-680D-4A9F-89B1-1DA892B1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07713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FEF6A42-09E8-48FD-8226-B1B0B6B94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1" t="3594" r="2587"/>
          <a:stretch/>
        </p:blipFill>
        <p:spPr>
          <a:xfrm>
            <a:off x="2133600" y="2400300"/>
            <a:ext cx="14069202" cy="71628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8F80C70-C163-47A6-89A0-232E2470D2A7}"/>
              </a:ext>
            </a:extLst>
          </p:cNvPr>
          <p:cNvSpPr txBox="1"/>
          <p:nvPr/>
        </p:nvSpPr>
        <p:spPr>
          <a:xfrm>
            <a:off x="3886200" y="495300"/>
            <a:ext cx="1196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A is _______________ picture B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B84191-90FA-4FFB-ABB4-BD0C2436FDC2}"/>
              </a:ext>
            </a:extLst>
          </p:cNvPr>
          <p:cNvSpPr txBox="1"/>
          <p:nvPr/>
        </p:nvSpPr>
        <p:spPr>
          <a:xfrm>
            <a:off x="3276600" y="14859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the same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77290AD-DA9D-4974-8555-D7B14C359B1E}"/>
              </a:ext>
            </a:extLst>
          </p:cNvPr>
          <p:cNvSpPr txBox="1"/>
          <p:nvPr/>
        </p:nvSpPr>
        <p:spPr>
          <a:xfrm>
            <a:off x="8458200" y="14859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different from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0C42AC3-6333-415F-875B-C2F93824909A}"/>
              </a:ext>
            </a:extLst>
          </p:cNvPr>
          <p:cNvSpPr txBox="1"/>
          <p:nvPr/>
        </p:nvSpPr>
        <p:spPr>
          <a:xfrm>
            <a:off x="7924800" y="5715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</a:p>
        </p:txBody>
      </p:sp>
    </p:spTree>
    <p:extLst>
      <p:ext uri="{BB962C8B-B14F-4D97-AF65-F5344CB8AC3E}">
        <p14:creationId xmlns:p14="http://schemas.microsoft.com/office/powerpoint/2010/main" val="30113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AE007C6-97EF-4348-975E-085F5BAAAB64}"/>
              </a:ext>
            </a:extLst>
          </p:cNvPr>
          <p:cNvSpPr txBox="1"/>
          <p:nvPr/>
        </p:nvSpPr>
        <p:spPr>
          <a:xfrm>
            <a:off x="2057400" y="266700"/>
            <a:ext cx="14020800" cy="15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In pairs: Compare Christmas traditions in your country </a:t>
            </a:r>
            <a:r>
              <a:rPr lang="en-US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one of the countries in the table in Task c.</a:t>
            </a:r>
            <a:r>
              <a:rPr lang="en-US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875B3A-F768-47A4-91A9-F0E767507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68094"/>
              </p:ext>
            </p:extLst>
          </p:nvPr>
        </p:nvGraphicFramePr>
        <p:xfrm>
          <a:off x="838200" y="3009900"/>
          <a:ext cx="16840200" cy="74683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86465">
                  <a:extLst>
                    <a:ext uri="{9D8B030D-6E8A-4147-A177-3AD203B41FA5}">
                      <a16:colId xmlns:a16="http://schemas.microsoft.com/office/drawing/2014/main" val="1883686690"/>
                    </a:ext>
                  </a:extLst>
                </a:gridCol>
                <a:gridCol w="8853735">
                  <a:extLst>
                    <a:ext uri="{9D8B030D-6E8A-4147-A177-3AD203B41FA5}">
                      <a16:colId xmlns:a16="http://schemas.microsoft.com/office/drawing/2014/main" val="829305431"/>
                    </a:ext>
                  </a:extLst>
                </a:gridCol>
              </a:tblGrid>
              <a:tr h="8385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CHRISTMAS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877476"/>
                  </a:ext>
                </a:extLst>
              </a:tr>
              <a:tr h="83855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country - Vietnam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17906"/>
                  </a:ext>
                </a:extLst>
              </a:tr>
              <a:tr h="32758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Decorate with lights and trees</a:t>
                      </a:r>
                      <a:b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Eat cold meats or seafood</a:t>
                      </a:r>
                      <a:b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Celebrate on Christmas Day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Exchange gifts with family and friends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200" i="0" spc="-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Decorate </a:t>
                      </a:r>
                      <a: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lights and </a:t>
                      </a:r>
                      <a:r>
                        <a:rPr lang="en-US" sz="3200" i="0" spc="-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trees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600" dirty="0" smtClean="0">
                          <a:solidFill>
                            <a:schemeClr val="tx2"/>
                          </a:solidFill>
                        </a:rPr>
                        <a:t>eat traditional meals with family</a:t>
                      </a:r>
                      <a:endParaRPr lang="en-US" sz="3200" i="0" spc="-1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200" i="0" spc="-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</a:t>
                      </a:r>
                      <a: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couples go downtown 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200" i="0" spc="-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 </a:t>
                      </a:r>
                      <a: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 Christmas costume.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Christian celebrate Christmas in churches and decorate homes with lights and trees.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3200" i="0" spc="-1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3200" b="0" i="0" spc="-1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43487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28800" y="1784435"/>
            <a:ext cx="1592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On Christmas day, my country decorate with lights and trees. That’s like </a:t>
            </a:r>
            <a:r>
              <a:rPr lang="en-US" sz="3600" dirty="0" smtClean="0">
                <a:solidFill>
                  <a:srgbClr val="FF0000"/>
                </a:solidFill>
              </a:rPr>
              <a:t>Australia.</a:t>
            </a:r>
            <a:r>
              <a:rPr lang="en-US" sz="3600" dirty="0">
                <a:solidFill>
                  <a:srgbClr val="FF0000"/>
                </a:solidFill>
              </a:rPr>
              <a:t> 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307432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 eat traditional meals with family. That’s different from </a:t>
            </a:r>
            <a:r>
              <a:rPr lang="en-US" sz="3600" dirty="0" smtClean="0">
                <a:solidFill>
                  <a:srgbClr val="FF0000"/>
                </a:solidFill>
              </a:rPr>
              <a:t>Australia.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125" y="7620"/>
            <a:ext cx="18175875" cy="10067546"/>
            <a:chOff x="91440" y="91439"/>
            <a:chExt cx="12117250" cy="6711697"/>
          </a:xfrm>
        </p:grpSpPr>
        <p:sp>
          <p:nvSpPr>
            <p:cNvPr id="16" name="Google Shape;906;p36"/>
            <p:cNvSpPr/>
            <p:nvPr/>
          </p:nvSpPr>
          <p:spPr>
            <a:xfrm>
              <a:off x="5486400" y="10972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7" name="Google Shape;906;p36"/>
            <p:cNvSpPr/>
            <p:nvPr/>
          </p:nvSpPr>
          <p:spPr>
            <a:xfrm>
              <a:off x="143020" y="10836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8" name="Google Shape;907;p36"/>
            <p:cNvSpPr/>
            <p:nvPr/>
          </p:nvSpPr>
          <p:spPr>
            <a:xfrm>
              <a:off x="5533570" y="117512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137138" tIns="137138" rIns="137138" bIns="137138" anchor="t" anchorCtr="0">
              <a:noAutofit/>
            </a:bodyPr>
            <a:lstStyle/>
            <a:p>
              <a:pPr algn="ctr"/>
              <a:endParaRPr lang="en-US" sz="54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19" name="Google Shape;907;p36"/>
            <p:cNvSpPr/>
            <p:nvPr/>
          </p:nvSpPr>
          <p:spPr>
            <a:xfrm>
              <a:off x="91440" y="91439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137138" tIns="137138" rIns="137138" bIns="137138" anchor="t" anchorCtr="0">
              <a:noAutofit/>
            </a:bodyPr>
            <a:lstStyle/>
            <a:p>
              <a:pPr algn="ctr"/>
              <a:endParaRPr lang="en-US" sz="54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21" name="Google Shape;910;p36"/>
            <p:cNvSpPr/>
            <p:nvPr/>
          </p:nvSpPr>
          <p:spPr>
            <a:xfrm>
              <a:off x="731520" y="5943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2" name="Google Shape;912;p36"/>
            <p:cNvSpPr/>
            <p:nvPr/>
          </p:nvSpPr>
          <p:spPr>
            <a:xfrm>
              <a:off x="731520" y="11430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3" name="Google Shape;914;p36"/>
            <p:cNvSpPr/>
            <p:nvPr/>
          </p:nvSpPr>
          <p:spPr>
            <a:xfrm>
              <a:off x="731520" y="16916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5" name="Google Shape;918;p36"/>
            <p:cNvSpPr/>
            <p:nvPr/>
          </p:nvSpPr>
          <p:spPr>
            <a:xfrm>
              <a:off x="731520" y="27889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6" name="Google Shape;921;p36"/>
            <p:cNvSpPr/>
            <p:nvPr/>
          </p:nvSpPr>
          <p:spPr>
            <a:xfrm>
              <a:off x="731520" y="33375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7" name="Google Shape;923;p36"/>
            <p:cNvSpPr/>
            <p:nvPr/>
          </p:nvSpPr>
          <p:spPr>
            <a:xfrm>
              <a:off x="731520" y="38862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8" name="Google Shape;925;p36"/>
            <p:cNvSpPr/>
            <p:nvPr/>
          </p:nvSpPr>
          <p:spPr>
            <a:xfrm>
              <a:off x="731520" y="44348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9" name="Google Shape;914;p36"/>
            <p:cNvSpPr/>
            <p:nvPr/>
          </p:nvSpPr>
          <p:spPr>
            <a:xfrm>
              <a:off x="731520" y="22402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0" name="Google Shape;914;p36"/>
            <p:cNvSpPr/>
            <p:nvPr/>
          </p:nvSpPr>
          <p:spPr>
            <a:xfrm>
              <a:off x="731520" y="49834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1" name="Google Shape;914;p36"/>
            <p:cNvSpPr/>
            <p:nvPr/>
          </p:nvSpPr>
          <p:spPr>
            <a:xfrm>
              <a:off x="731520" y="55321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2" name="Google Shape;914;p36"/>
            <p:cNvSpPr/>
            <p:nvPr/>
          </p:nvSpPr>
          <p:spPr>
            <a:xfrm>
              <a:off x="731520" y="60807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4" name="Google Shape;914;p36"/>
            <p:cNvSpPr/>
            <p:nvPr/>
          </p:nvSpPr>
          <p:spPr>
            <a:xfrm>
              <a:off x="731520" y="66294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5" name="Google Shape;910;p36"/>
            <p:cNvSpPr/>
            <p:nvPr/>
          </p:nvSpPr>
          <p:spPr>
            <a:xfrm rot="5400000">
              <a:off x="-1966284" y="3419855"/>
              <a:ext cx="6675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058438" y="952500"/>
            <a:ext cx="16121712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i="1" dirty="0">
                <a:latin typeface="DejaVu Serif" panose="02060603050605020204" pitchFamily="18" charset="0"/>
                <a:ea typeface="DejaVu Serif" panose="02060603050605020204" pitchFamily="18" charset="0"/>
                <a:sym typeface="Wingdings" panose="05000000000000000000" pitchFamily="2" charset="2"/>
              </a:rPr>
              <a:t>Unit 8: FESTIVAL AROUND THE WORLD</a:t>
            </a:r>
          </a:p>
          <a:p>
            <a:pPr lvl="0"/>
            <a:r>
              <a:rPr lang="en-US" sz="5400" b="1" i="1" u="sng" dirty="0">
                <a:latin typeface="Constantia" panose="02030602050306030303" pitchFamily="18" charset="0"/>
                <a:sym typeface="Wingdings" panose="05000000000000000000" pitchFamily="2" charset="2"/>
              </a:rPr>
              <a:t>Lesson 5:</a:t>
            </a:r>
            <a:r>
              <a:rPr lang="en-US" sz="5400" b="1" i="1" dirty="0">
                <a:latin typeface="Constantia" panose="02030602050306030303" pitchFamily="18" charset="0"/>
                <a:sym typeface="Wingdings" panose="05000000000000000000" pitchFamily="2" charset="2"/>
              </a:rPr>
              <a:t> </a:t>
            </a:r>
            <a:r>
              <a:rPr lang="en-US" sz="5400" b="1" i="1" dirty="0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Grammar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be + different from : </a:t>
            </a:r>
            <a:r>
              <a:rPr lang="en-US" sz="6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Ai, </a:t>
            </a:r>
            <a:r>
              <a:rPr lang="en-US" sz="6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6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6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….ai, </a:t>
            </a:r>
            <a:r>
              <a:rPr lang="en-US" sz="6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6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857250" indent="-857250">
              <a:buFontTx/>
              <a:buChar char="-"/>
            </a:pPr>
            <a:r>
              <a:rPr lang="en-US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Like + nouns: </a:t>
            </a:r>
            <a:r>
              <a:rPr lang="en-US" sz="6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6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ai, </a:t>
            </a:r>
            <a:r>
              <a:rPr lang="en-US" sz="6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6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6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  <a:p>
            <a:endParaRPr lang="en-US" sz="4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 about differences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Christmas celebration in different countries. </a:t>
            </a:r>
            <a:endParaRPr lang="en-US" sz="4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sz="6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sz="5400" i="1" dirty="0">
              <a:latin typeface="Constantia" panose="02030602050306030303" pitchFamily="18" charset="0"/>
              <a:sym typeface="Wingdings" panose="05000000000000000000" pitchFamily="2" charset="2"/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BECFE9A0-1BF0-4923-8ECC-8D9A8EEBC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3891167" y="494481"/>
            <a:ext cx="2622687" cy="26004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8F07ACF-F9BD-45C5-9BA4-DD782B79B058}"/>
              </a:ext>
            </a:extLst>
          </p:cNvPr>
          <p:cNvSpPr txBox="1"/>
          <p:nvPr/>
        </p:nvSpPr>
        <p:spPr>
          <a:xfrm>
            <a:off x="-4161032" y="3306036"/>
            <a:ext cx="396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ontastia"/>
              </a:rPr>
              <a:t>   Ms Phương </a:t>
            </a:r>
          </a:p>
          <a:p>
            <a:r>
              <a:rPr lang="en-US" sz="3600" b="1">
                <a:latin typeface="Contastia"/>
              </a:rPr>
              <a:t>Zalo: 0966765064</a:t>
            </a:r>
          </a:p>
        </p:txBody>
      </p:sp>
    </p:spTree>
    <p:extLst>
      <p:ext uri="{BB962C8B-B14F-4D97-AF65-F5344CB8AC3E}">
        <p14:creationId xmlns:p14="http://schemas.microsoft.com/office/powerpoint/2010/main" val="229641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15505F9-B3F3-4B5D-8167-8298C9A40007}"/>
              </a:ext>
            </a:extLst>
          </p:cNvPr>
          <p:cNvSpPr/>
          <p:nvPr/>
        </p:nvSpPr>
        <p:spPr>
          <a:xfrm>
            <a:off x="9626599" y="735805"/>
            <a:ext cx="7937495" cy="2443163"/>
          </a:xfrm>
          <a:prstGeom prst="roundRect">
            <a:avLst>
              <a:gd name="adj" fmla="val 4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</a:t>
            </a:r>
          </a:p>
        </p:txBody>
      </p:sp>
      <p:pic>
        <p:nvPicPr>
          <p:cNvPr id="9" name="Picture 8" descr="Ảnh có chứa mờ, bầu trời đêm&#10;&#10;Mô tả được tạo tự động">
            <a:extLst>
              <a:ext uri="{FF2B5EF4-FFF2-40B4-BE49-F238E27FC236}">
                <a16:creationId xmlns:a16="http://schemas.microsoft.com/office/drawing/2014/main" id="{4BB9E100-F7D9-469F-BF2B-07714BB16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4" r="34722"/>
          <a:stretch/>
        </p:blipFill>
        <p:spPr>
          <a:xfrm>
            <a:off x="3" y="2380"/>
            <a:ext cx="9143998" cy="1028462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859CF5D-1BAE-48E8-A0E9-BDCFDF10B8E8}"/>
              </a:ext>
            </a:extLst>
          </p:cNvPr>
          <p:cNvSpPr txBox="1"/>
          <p:nvPr/>
        </p:nvSpPr>
        <p:spPr>
          <a:xfrm>
            <a:off x="9372600" y="4229100"/>
            <a:ext cx="8915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 2 sentences using “different from” and “like”.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Do the exercises in WB: Grammar &amp; Writing (page 47).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Prepare: Lesson 2.3 – Pronunciation and Speaking (page 65 – SB).</a:t>
            </a:r>
          </a:p>
        </p:txBody>
      </p:sp>
    </p:spTree>
    <p:extLst>
      <p:ext uri="{BB962C8B-B14F-4D97-AF65-F5344CB8AC3E}">
        <p14:creationId xmlns:p14="http://schemas.microsoft.com/office/powerpoint/2010/main" val="18307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8F80C70-C163-47A6-89A0-232E2470D2A7}"/>
              </a:ext>
            </a:extLst>
          </p:cNvPr>
          <p:cNvSpPr txBox="1"/>
          <p:nvPr/>
        </p:nvSpPr>
        <p:spPr>
          <a:xfrm>
            <a:off x="3886200" y="495300"/>
            <a:ext cx="1295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_____his father, Peter enjoys playing football. 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B84191-90FA-4FFB-ABB4-BD0C2436FDC2}"/>
              </a:ext>
            </a:extLst>
          </p:cNvPr>
          <p:cNvSpPr txBox="1"/>
          <p:nvPr/>
        </p:nvSpPr>
        <p:spPr>
          <a:xfrm>
            <a:off x="10972800" y="1485900"/>
            <a:ext cx="2057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as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77290AD-DA9D-4974-8555-D7B14C359B1E}"/>
              </a:ext>
            </a:extLst>
          </p:cNvPr>
          <p:cNvSpPr txBox="1"/>
          <p:nvPr/>
        </p:nvSpPr>
        <p:spPr>
          <a:xfrm>
            <a:off x="4038600" y="15621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like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0E43B36-6869-41E2-8722-D6E87F6F8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400800" y="2933700"/>
            <a:ext cx="5257800" cy="678823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DC62C6D-CB80-412D-8F7A-B0AAC4E26EC2}"/>
              </a:ext>
            </a:extLst>
          </p:cNvPr>
          <p:cNvSpPr txBox="1"/>
          <p:nvPr/>
        </p:nvSpPr>
        <p:spPr>
          <a:xfrm>
            <a:off x="3962400" y="4953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95798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288000" cy="10291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5771" y="3968538"/>
            <a:ext cx="98951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</a:rPr>
              <a:t>Unit 8: Festivals around the World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2.2: Grammar</a:t>
            </a:r>
            <a:r>
              <a:rPr lang="en-US" sz="4800" dirty="0"/>
              <a:t> 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Page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FF0000"/>
                </a:solidFill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1533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57AC714-FAAF-4A8F-8288-42E293178A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1960" t="11579" r="1423" b="3878"/>
          <a:stretch/>
        </p:blipFill>
        <p:spPr>
          <a:xfrm>
            <a:off x="533402" y="1028700"/>
            <a:ext cx="9808644" cy="5791200"/>
          </a:xfrm>
          <a:prstGeom prst="rect">
            <a:avLst/>
          </a:prstGeom>
        </p:spPr>
      </p:pic>
      <p:pic>
        <p:nvPicPr>
          <p:cNvPr id="6" name="CD2-TRACK 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8801100"/>
            <a:ext cx="487363" cy="487363"/>
          </a:xfrm>
          <a:prstGeom prst="rect">
            <a:avLst/>
          </a:prstGeom>
        </p:spPr>
      </p:pic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E771AE60-0172-4EE5-9E19-C87B529300D2}"/>
              </a:ext>
            </a:extLst>
          </p:cNvPr>
          <p:cNvSpPr txBox="1"/>
          <p:nvPr/>
        </p:nvSpPr>
        <p:spPr>
          <a:xfrm>
            <a:off x="10744200" y="382369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 Grammar</a:t>
            </a: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“different from” and “like”</a:t>
            </a:r>
            <a:endParaRPr lang="en-US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Like American children, French children go hunting on Easter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Sunday.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Like + N: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ình chữ nhật: Góc Tròn 4">
            <a:extLst>
              <a:ext uri="{FF2B5EF4-FFF2-40B4-BE49-F238E27FC236}">
                <a16:creationId xmlns:a16="http://schemas.microsoft.com/office/drawing/2014/main" id="{533D3208-E174-411B-9FAE-29066AB0C8D8}"/>
              </a:ext>
            </a:extLst>
          </p:cNvPr>
          <p:cNvSpPr/>
          <p:nvPr/>
        </p:nvSpPr>
        <p:spPr>
          <a:xfrm>
            <a:off x="2209800" y="6865707"/>
            <a:ext cx="15087600" cy="2209800"/>
          </a:xfrm>
          <a:prstGeom prst="roundRect">
            <a:avLst>
              <a:gd name="adj" fmla="val 92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+ noun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say that two things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are similar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580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33D3208-E174-411B-9FAE-29066AB0C8D8}"/>
              </a:ext>
            </a:extLst>
          </p:cNvPr>
          <p:cNvSpPr/>
          <p:nvPr/>
        </p:nvSpPr>
        <p:spPr>
          <a:xfrm>
            <a:off x="1750142" y="4000500"/>
            <a:ext cx="8819536" cy="1568241"/>
          </a:xfrm>
          <a:prstGeom prst="roundRect">
            <a:avLst>
              <a:gd name="adj" fmla="val 92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Usage: We 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+ different from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say that one thing is 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the same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another or other items.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C160BA6-8C19-4173-8A36-4EA222D4465A}"/>
              </a:ext>
            </a:extLst>
          </p:cNvPr>
          <p:cNvSpPr txBox="1"/>
          <p:nvPr/>
        </p:nvSpPr>
        <p:spPr>
          <a:xfrm>
            <a:off x="1750142" y="2577117"/>
            <a:ext cx="1505318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be + different from : </a:t>
            </a:r>
            <a:r>
              <a:rPr lang="en-US" sz="4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r>
              <a:rPr lang="en-US" sz="4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endParaRPr lang="en-US" sz="4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CC160BA6-8C19-4173-8A36-4EA222D4465A}"/>
              </a:ext>
            </a:extLst>
          </p:cNvPr>
          <p:cNvSpPr txBox="1"/>
          <p:nvPr/>
        </p:nvSpPr>
        <p:spPr>
          <a:xfrm>
            <a:off x="1752600" y="723900"/>
            <a:ext cx="144780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Ex: In Italy, they eat seafood at Christmas. That’s different from Japan.</a:t>
            </a:r>
            <a:endParaRPr lang="en-US" sz="4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2FB68ED-6479-4287-9A1E-34BBB928B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1782" t="2612" r="1155" b="2895"/>
          <a:stretch/>
        </p:blipFill>
        <p:spPr>
          <a:xfrm>
            <a:off x="10896600" y="3749436"/>
            <a:ext cx="6588790" cy="6096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4DBFBF-95E2-4E4A-A06D-1C0FC7CC992F}"/>
              </a:ext>
            </a:extLst>
          </p:cNvPr>
          <p:cNvCxnSpPr>
            <a:cxnSpLocks/>
          </p:cNvCxnSpPr>
          <p:nvPr/>
        </p:nvCxnSpPr>
        <p:spPr>
          <a:xfrm>
            <a:off x="12649200" y="7200900"/>
            <a:ext cx="15417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4DBFBF-95E2-4E4A-A06D-1C0FC7CC992F}"/>
              </a:ext>
            </a:extLst>
          </p:cNvPr>
          <p:cNvCxnSpPr>
            <a:cxnSpLocks/>
          </p:cNvCxnSpPr>
          <p:nvPr/>
        </p:nvCxnSpPr>
        <p:spPr>
          <a:xfrm>
            <a:off x="12649200" y="9105899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0C6E69C-93EE-4378-B64D-B3BEFEC830A2}"/>
              </a:ext>
            </a:extLst>
          </p:cNvPr>
          <p:cNvSpPr/>
          <p:nvPr/>
        </p:nvSpPr>
        <p:spPr>
          <a:xfrm>
            <a:off x="10804782" y="6901542"/>
            <a:ext cx="853818" cy="7565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C6E69C-93EE-4378-B64D-B3BEFEC830A2}"/>
              </a:ext>
            </a:extLst>
          </p:cNvPr>
          <p:cNvSpPr/>
          <p:nvPr/>
        </p:nvSpPr>
        <p:spPr>
          <a:xfrm>
            <a:off x="10812156" y="8670734"/>
            <a:ext cx="1119289" cy="870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73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57AC714-FAAF-4A8F-8288-42E293178A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1960" t="11579" r="1423" b="3878"/>
          <a:stretch/>
        </p:blipFill>
        <p:spPr>
          <a:xfrm>
            <a:off x="533400" y="1028700"/>
            <a:ext cx="14583905" cy="86106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771AE60-0172-4EE5-9E19-C87B529300D2}"/>
              </a:ext>
            </a:extLst>
          </p:cNvPr>
          <p:cNvSpPr txBox="1"/>
          <p:nvPr/>
        </p:nvSpPr>
        <p:spPr>
          <a:xfrm>
            <a:off x="2590800" y="1905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Listen and repeat</a:t>
            </a:r>
          </a:p>
        </p:txBody>
      </p:sp>
      <p:pic>
        <p:nvPicPr>
          <p:cNvPr id="6" name="CD2-TRACK 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11200" y="31623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61962DC-DAFA-4A70-A804-9EEFC574B2D8}"/>
              </a:ext>
            </a:extLst>
          </p:cNvPr>
          <p:cNvSpPr txBox="1"/>
          <p:nvPr/>
        </p:nvSpPr>
        <p:spPr>
          <a:xfrm>
            <a:off x="1828800" y="1181100"/>
            <a:ext cx="15697200" cy="1006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dessert/from/different/is/Japan's./Christmas/Germany's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Brazil's/costume/Years/is/from/different/Vietnam's./New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Vietnamese/Koreans/visit/Like/people,/temples.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</a:t>
            </a: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 Australians,/gifts/Americans/Like/exchange/Christmas./at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</a:t>
            </a: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 startAt="5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Halloween/in/from/Halloween/the/in/different/is/Mexico./US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children/Like/French/children,/Easter./chocolate/at/English/get/eggs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</a:t>
            </a: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2A1D33F-FFB4-4272-942B-98EE60A98426}"/>
              </a:ext>
            </a:extLst>
          </p:cNvPr>
          <p:cNvSpPr txBox="1"/>
          <p:nvPr/>
        </p:nvSpPr>
        <p:spPr>
          <a:xfrm>
            <a:off x="4495800" y="34290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Unscramble the sentences.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818343B-B25B-48BD-9AD9-26C403BB5ED6}"/>
              </a:ext>
            </a:extLst>
          </p:cNvPr>
          <p:cNvSpPr txBox="1"/>
          <p:nvPr/>
        </p:nvSpPr>
        <p:spPr>
          <a:xfrm>
            <a:off x="1981200" y="2019300"/>
            <a:ext cx="1356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Germany’s Christmas dessert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 different from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Japan’s.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005A4-136C-4724-89CC-7A4F2F5DB0B1}"/>
              </a:ext>
            </a:extLst>
          </p:cNvPr>
          <p:cNvSpPr txBox="1"/>
          <p:nvPr/>
        </p:nvSpPr>
        <p:spPr>
          <a:xfrm>
            <a:off x="2057400" y="3467100"/>
            <a:ext cx="1341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Brazil’s New Years costume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 different from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Vietnam’s.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B59AB-8A46-4EBF-89BC-6C9A9ECEF503}"/>
              </a:ext>
            </a:extLst>
          </p:cNvPr>
          <p:cNvSpPr txBox="1"/>
          <p:nvPr/>
        </p:nvSpPr>
        <p:spPr>
          <a:xfrm>
            <a:off x="1905000" y="788670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Halloween in the US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 different from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Halloween in Mexico.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BB2B65F6-F396-4211-B46F-7E1AE2624235}"/>
              </a:ext>
            </a:extLst>
          </p:cNvPr>
          <p:cNvSpPr txBox="1"/>
          <p:nvPr/>
        </p:nvSpPr>
        <p:spPr>
          <a:xfrm>
            <a:off x="2057400" y="4914900"/>
            <a:ext cx="10664455" cy="667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Like Vietnamese people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Koreans visit temples.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2375408D-9139-4A13-BD13-C343BE307FC1}"/>
              </a:ext>
            </a:extLst>
          </p:cNvPr>
          <p:cNvSpPr txBox="1"/>
          <p:nvPr/>
        </p:nvSpPr>
        <p:spPr>
          <a:xfrm>
            <a:off x="1981200" y="6362700"/>
            <a:ext cx="137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Like Australians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Americans exchange gifts at Christmas.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10B46C66-DFD5-4F08-AD19-32E82C8BD57F}"/>
              </a:ext>
            </a:extLst>
          </p:cNvPr>
          <p:cNvSpPr txBox="1"/>
          <p:nvPr/>
        </p:nvSpPr>
        <p:spPr>
          <a:xfrm>
            <a:off x="2133600" y="9258300"/>
            <a:ext cx="1455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Like French children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English children get chocolate eggs at Easter.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</a:p>
        </p:txBody>
      </p:sp>
    </p:spTree>
    <p:extLst>
      <p:ext uri="{BB962C8B-B14F-4D97-AF65-F5344CB8AC3E}">
        <p14:creationId xmlns:p14="http://schemas.microsoft.com/office/powerpoint/2010/main" val="20408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A528D32-2086-4849-8E7A-970FBCFC999A}"/>
              </a:ext>
            </a:extLst>
          </p:cNvPr>
          <p:cNvSpPr txBox="1"/>
          <p:nvPr/>
        </p:nvSpPr>
        <p:spPr>
          <a:xfrm>
            <a:off x="3810000" y="571500"/>
            <a:ext cx="876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Write sentences using the table. 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908C53-3228-4BED-B9EB-D7CF0856FDD6}"/>
              </a:ext>
            </a:extLst>
          </p:cNvPr>
          <p:cNvSpPr txBox="1"/>
          <p:nvPr/>
        </p:nvSpPr>
        <p:spPr>
          <a:xfrm>
            <a:off x="609600" y="1714500"/>
            <a:ext cx="139446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Italians decorate ________________________ Australians.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Christmas meal in Japan _________________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 </a:t>
            </a: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Italy.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Australians exchange ____________________.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That's </a:t>
            </a:r>
            <a:r>
              <a:rPr lang="en-US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Japanese people.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Italy celebrates Christmas from ____________.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 Australia.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Italians exchange </a:t>
            </a:r>
            <a:r>
              <a:rPr lang="en-US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_______________________.</a:t>
            </a:r>
            <a:br>
              <a:rPr lang="en-US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Australians.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Australia celebrates Christmas on __________.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That's </a:t>
            </a:r>
            <a:r>
              <a:rPr lang="en-US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__________Japan</a:t>
            </a: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 Christmas meal in Italy __________________</a:t>
            </a:r>
            <a:b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 Australia</a:t>
            </a:r>
            <a:r>
              <a:rPr lang="en-U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2FB68ED-6479-4287-9A1E-34BBB928B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1782" t="2612" r="1155" b="2895"/>
          <a:stretch/>
        </p:blipFill>
        <p:spPr>
          <a:xfrm>
            <a:off x="11049000" y="2324100"/>
            <a:ext cx="6588790" cy="609600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C0792E70-3ED4-4921-8134-BE3EA8DBB6E9}"/>
              </a:ext>
            </a:extLst>
          </p:cNvPr>
          <p:cNvSpPr txBox="1"/>
          <p:nvPr/>
        </p:nvSpPr>
        <p:spPr>
          <a:xfrm>
            <a:off x="4572000" y="17907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lights and trees. That’s like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57EF75E1-2023-407F-BFD0-B05C497801FF}"/>
              </a:ext>
            </a:extLst>
          </p:cNvPr>
          <p:cNvSpPr txBox="1"/>
          <p:nvPr/>
        </p:nvSpPr>
        <p:spPr>
          <a:xfrm>
            <a:off x="627604" y="2871019"/>
            <a:ext cx="637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different from Christmas meal in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76540A1C-A5AF-457D-A0EE-2609FDCB83E9}"/>
              </a:ext>
            </a:extLst>
          </p:cNvPr>
          <p:cNvSpPr txBox="1"/>
          <p:nvPr/>
        </p:nvSpPr>
        <p:spPr>
          <a:xfrm>
            <a:off x="5641276" y="3405856"/>
            <a:ext cx="580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gifts with family and friends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3F85A94A-C68B-40CA-BE6A-C4C0720EB5AE}"/>
              </a:ext>
            </a:extLst>
          </p:cNvPr>
          <p:cNvSpPr txBox="1"/>
          <p:nvPr/>
        </p:nvSpPr>
        <p:spPr>
          <a:xfrm>
            <a:off x="2078326" y="4016477"/>
            <a:ext cx="279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0EF58C5D-067B-45D9-A646-D8D977491FE6}"/>
              </a:ext>
            </a:extLst>
          </p:cNvPr>
          <p:cNvSpPr txBox="1"/>
          <p:nvPr/>
        </p:nvSpPr>
        <p:spPr>
          <a:xfrm>
            <a:off x="8077200" y="6720696"/>
            <a:ext cx="3151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Christmas Day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37A64FCF-180D-4FA9-BCA1-B39CC19E1671}"/>
              </a:ext>
            </a:extLst>
          </p:cNvPr>
          <p:cNvSpPr txBox="1"/>
          <p:nvPr/>
        </p:nvSpPr>
        <p:spPr>
          <a:xfrm>
            <a:off x="2047999" y="7215872"/>
            <a:ext cx="279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F64A74E4-28C6-42E9-BDFB-827D0240C804}"/>
              </a:ext>
            </a:extLst>
          </p:cNvPr>
          <p:cNvSpPr txBox="1"/>
          <p:nvPr/>
        </p:nvSpPr>
        <p:spPr>
          <a:xfrm>
            <a:off x="609600" y="50673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24</a:t>
            </a:r>
            <a:r>
              <a:rPr lang="en-US" sz="3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26</a:t>
            </a:r>
            <a:r>
              <a:rPr lang="en-US" sz="3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That’s different from</a:t>
            </a:r>
            <a:r>
              <a:rPr lang="en-US" sz="3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CB330CD0-1AF0-486D-8BF5-A88BF835E399}"/>
              </a:ext>
            </a:extLst>
          </p:cNvPr>
          <p:cNvSpPr txBox="1"/>
          <p:nvPr/>
        </p:nvSpPr>
        <p:spPr>
          <a:xfrm>
            <a:off x="5226769" y="5602137"/>
            <a:ext cx="732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gifts with family and friends. 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8FB405EF-0E11-489D-A3B6-60BB378A7165}"/>
              </a:ext>
            </a:extLst>
          </p:cNvPr>
          <p:cNvSpPr txBox="1"/>
          <p:nvPr/>
        </p:nvSpPr>
        <p:spPr>
          <a:xfrm>
            <a:off x="701388" y="6182381"/>
            <a:ext cx="279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like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C5135F9A-BCFF-4614-A7DF-7EEB33232F35}"/>
              </a:ext>
            </a:extLst>
          </p:cNvPr>
          <p:cNvSpPr txBox="1"/>
          <p:nvPr/>
        </p:nvSpPr>
        <p:spPr>
          <a:xfrm>
            <a:off x="734911" y="8349249"/>
            <a:ext cx="650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different from Christmas meal in </a:t>
            </a:r>
          </a:p>
        </p:txBody>
      </p:sp>
    </p:spTree>
    <p:extLst>
      <p:ext uri="{BB962C8B-B14F-4D97-AF65-F5344CB8AC3E}">
        <p14:creationId xmlns:p14="http://schemas.microsoft.com/office/powerpoint/2010/main" val="931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AE007C6-97EF-4348-975E-085F5BAAAB64}"/>
              </a:ext>
            </a:extLst>
          </p:cNvPr>
          <p:cNvSpPr txBox="1"/>
          <p:nvPr/>
        </p:nvSpPr>
        <p:spPr>
          <a:xfrm>
            <a:off x="2133600" y="876300"/>
            <a:ext cx="14020800" cy="15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In pairs: Compare Christmas traditions in your country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one of the countries in the table in Task c.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875B3A-F768-47A4-91A9-F0E767507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91775"/>
              </p:ext>
            </p:extLst>
          </p:nvPr>
        </p:nvGraphicFramePr>
        <p:xfrm>
          <a:off x="838200" y="3009900"/>
          <a:ext cx="16840200" cy="4953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86465">
                  <a:extLst>
                    <a:ext uri="{9D8B030D-6E8A-4147-A177-3AD203B41FA5}">
                      <a16:colId xmlns:a16="http://schemas.microsoft.com/office/drawing/2014/main" val="1883686690"/>
                    </a:ext>
                  </a:extLst>
                </a:gridCol>
                <a:gridCol w="8853735">
                  <a:extLst>
                    <a:ext uri="{9D8B030D-6E8A-4147-A177-3AD203B41FA5}">
                      <a16:colId xmlns:a16="http://schemas.microsoft.com/office/drawing/2014/main" val="829305431"/>
                    </a:ext>
                  </a:extLst>
                </a:gridCol>
              </a:tblGrid>
              <a:tr h="8385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CHRISTMAS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877476"/>
                  </a:ext>
                </a:extLst>
              </a:tr>
              <a:tr h="83855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country - Vietnam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17906"/>
                  </a:ext>
                </a:extLst>
              </a:tr>
              <a:tr h="32758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Decorate with lights and trees</a:t>
                      </a:r>
                      <a:b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Eat cold meats or seafood</a:t>
                      </a:r>
                      <a:b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Celebrate on Christmas Day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i="0" spc="-1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Exchange gifts with family and friends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 i="0" spc="-1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3200" b="0" i="0" spc="-1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43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3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488</Words>
  <Application>Microsoft Office PowerPoint</Application>
  <PresentationFormat>Custom</PresentationFormat>
  <Paragraphs>80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Constantia</vt:lpstr>
      <vt:lpstr>DejaVu Serif</vt:lpstr>
      <vt:lpstr>Times New Roman</vt:lpstr>
      <vt:lpstr>HL Brush 1BK</vt:lpstr>
      <vt:lpstr>Calibri</vt:lpstr>
      <vt:lpstr>Wingdings</vt:lpstr>
      <vt:lpstr>Contastia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Turquoise 3D School Elements Final Defense Presentation Deck</dc:title>
  <dc:creator>PHUONG</dc:creator>
  <cp:lastModifiedBy>ADMIN</cp:lastModifiedBy>
  <cp:revision>56</cp:revision>
  <dcterms:created xsi:type="dcterms:W3CDTF">2006-08-16T00:00:00Z</dcterms:created>
  <dcterms:modified xsi:type="dcterms:W3CDTF">2025-05-09T03:40:21Z</dcterms:modified>
  <dc:identifier>DAFCzLKM10w</dc:identifier>
</cp:coreProperties>
</file>