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68" r:id="rId2"/>
    <p:sldId id="392" r:id="rId3"/>
    <p:sldId id="382" r:id="rId4"/>
    <p:sldId id="393" r:id="rId5"/>
    <p:sldId id="394" r:id="rId6"/>
    <p:sldId id="395" r:id="rId7"/>
    <p:sldId id="383" r:id="rId8"/>
    <p:sldId id="385" r:id="rId9"/>
    <p:sldId id="396" r:id="rId10"/>
    <p:sldId id="397" r:id="rId11"/>
    <p:sldId id="386" r:id="rId12"/>
    <p:sldId id="406" r:id="rId13"/>
    <p:sldId id="399" r:id="rId14"/>
    <p:sldId id="388" r:id="rId15"/>
    <p:sldId id="387" r:id="rId16"/>
    <p:sldId id="400" r:id="rId17"/>
    <p:sldId id="401" r:id="rId18"/>
    <p:sldId id="402" r:id="rId19"/>
    <p:sldId id="403" r:id="rId20"/>
    <p:sldId id="404" r:id="rId21"/>
    <p:sldId id="389" r:id="rId22"/>
    <p:sldId id="405" r:id="rId23"/>
    <p:sldId id="274" r:id="rId24"/>
    <p:sldId id="380" r:id="rId25"/>
  </p:sldIdLst>
  <p:sldSz cx="18288000" cy="10287000"/>
  <p:notesSz cx="6858000" cy="9144000"/>
  <p:embeddedFontLst>
    <p:embeddedFont>
      <p:font typeface="DejaVu Serif" panose="020B060402020202020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
      <p:font typeface="Twinkl" panose="020B0604020202020204" charset="0"/>
      <p:regular r:id="rId35"/>
      <p:bold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144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5A9F2-9B7D-45E7-804C-23DB2DC3E539}" type="datetimeFigureOut">
              <a:rPr lang="en-US" smtClean="0"/>
              <a:t>5/9/2025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FFA82-680D-4A9F-89B1-1DA892B1EE04}" type="slidenum">
              <a:rPr lang="en-US" smtClean="0"/>
              <a:t>‹#›</a:t>
            </a:fld>
            <a:endParaRPr lang="en-US"/>
          </a:p>
        </p:txBody>
      </p:sp>
    </p:spTree>
    <p:extLst>
      <p:ext uri="{BB962C8B-B14F-4D97-AF65-F5344CB8AC3E}">
        <p14:creationId xmlns:p14="http://schemas.microsoft.com/office/powerpoint/2010/main" val="186376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914397" y="657229"/>
            <a:ext cx="16440150" cy="8936831"/>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25" dirty="0">
                <a:latin typeface="Twinkl" pitchFamily="50" charset="0"/>
              </a:rPr>
              <a:t> </a:t>
            </a:r>
          </a:p>
        </p:txBody>
      </p:sp>
      <p:sp>
        <p:nvSpPr>
          <p:cNvPr id="8" name="Title 5"/>
          <p:cNvSpPr>
            <a:spLocks noGrp="1"/>
          </p:cNvSpPr>
          <p:nvPr>
            <p:ph type="title"/>
          </p:nvPr>
        </p:nvSpPr>
        <p:spPr>
          <a:xfrm>
            <a:off x="914397" y="718343"/>
            <a:ext cx="16440150" cy="1491459"/>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7290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653892267"/>
      </p:ext>
    </p:extLst>
  </p:cSld>
  <p:clrMapOvr>
    <a:masterClrMapping/>
  </p:clrMapOvr>
  <p:transition spd="med">
    <p:split orient="vert"/>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08231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47199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23318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59325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94678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59310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21424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451888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624059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994138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2631895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6424471" y="-26721"/>
            <a:ext cx="2021304"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sz="2700" dirty="0"/>
              <a:t>Lesson 1.3</a:t>
            </a:r>
          </a:p>
        </p:txBody>
      </p:sp>
    </p:spTree>
    <p:extLst>
      <p:ext uri="{BB962C8B-B14F-4D97-AF65-F5344CB8AC3E}">
        <p14:creationId xmlns:p14="http://schemas.microsoft.com/office/powerpoint/2010/main" val="139115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2A4848A-5B1B-493D-8A04-0B650FC06EEE}"/>
              </a:ext>
            </a:extLst>
          </p:cNvPr>
          <p:cNvSpPr/>
          <p:nvPr/>
        </p:nvSpPr>
        <p:spPr>
          <a:xfrm>
            <a:off x="3286496" y="330362"/>
            <a:ext cx="10758488" cy="151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schemeClr val="accent6">
                    <a:lumMod val="50000"/>
                  </a:schemeClr>
                </a:solidFill>
              </a:rPr>
              <a:t>WARM UP</a:t>
            </a:r>
          </a:p>
        </p:txBody>
      </p:sp>
      <p:sp>
        <p:nvSpPr>
          <p:cNvPr id="2" name="TextBox 1">
            <a:extLst>
              <a:ext uri="{FF2B5EF4-FFF2-40B4-BE49-F238E27FC236}">
                <a16:creationId xmlns:a16="http://schemas.microsoft.com/office/drawing/2014/main" id="{F174984C-4D10-40E8-BC35-589FBAB2B433}"/>
              </a:ext>
            </a:extLst>
          </p:cNvPr>
          <p:cNvSpPr txBox="1"/>
          <p:nvPr/>
        </p:nvSpPr>
        <p:spPr>
          <a:xfrm>
            <a:off x="2514600" y="1866900"/>
            <a:ext cx="13453692" cy="646331"/>
          </a:xfrm>
          <a:prstGeom prst="rect">
            <a:avLst/>
          </a:prstGeom>
          <a:noFill/>
        </p:spPr>
        <p:txBody>
          <a:bodyPr wrap="square" rtlCol="0">
            <a:spAutoFit/>
          </a:bodyPr>
          <a:lstStyle/>
          <a:p>
            <a:r>
              <a:rPr lang="en-US" sz="3600" b="1" dirty="0"/>
              <a:t>Work in pair. Find the mistake and correct in each sentence. </a:t>
            </a:r>
          </a:p>
        </p:txBody>
      </p:sp>
      <p:pic>
        <p:nvPicPr>
          <p:cNvPr id="15" name="Picture 14" descr="Logo, company name&#10;&#10;Description automatically generated">
            <a:extLst>
              <a:ext uri="{FF2B5EF4-FFF2-40B4-BE49-F238E27FC236}">
                <a16:creationId xmlns:a16="http://schemas.microsoft.com/office/drawing/2014/main" id="{5243FB7A-A66D-4C0E-A8B4-A2211F709FF5}"/>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7" name="TextBox 16">
            <a:extLst>
              <a:ext uri="{FF2B5EF4-FFF2-40B4-BE49-F238E27FC236}">
                <a16:creationId xmlns:a16="http://schemas.microsoft.com/office/drawing/2014/main" id="{369D426D-2B01-48BF-ACC0-03054994E2B3}"/>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8" name="TextBox 1">
            <a:extLst>
              <a:ext uri="{FF2B5EF4-FFF2-40B4-BE49-F238E27FC236}">
                <a16:creationId xmlns:a16="http://schemas.microsoft.com/office/drawing/2014/main" id="{2A5CE96A-4B2F-4078-9C6C-D7966CAF7367}"/>
              </a:ext>
            </a:extLst>
          </p:cNvPr>
          <p:cNvSpPr txBox="1"/>
          <p:nvPr/>
        </p:nvSpPr>
        <p:spPr>
          <a:xfrm>
            <a:off x="914400" y="2628900"/>
            <a:ext cx="14554200" cy="7417415"/>
          </a:xfrm>
          <a:prstGeom prst="rect">
            <a:avLst/>
          </a:prstGeom>
          <a:noFill/>
        </p:spPr>
        <p:txBody>
          <a:bodyPr wrap="square" rtlCol="0">
            <a:spAutoFit/>
          </a:bodyPr>
          <a:lstStyle/>
          <a:p>
            <a:pPr marL="742950" indent="-742950">
              <a:lnSpc>
                <a:spcPct val="200000"/>
              </a:lnSpc>
              <a:buAutoNum type="arabicPeriod"/>
            </a:pPr>
            <a:r>
              <a:rPr lang="en-US" sz="4400" dirty="0">
                <a:latin typeface="Arial" panose="020B0604020202020204" pitchFamily="34" charset="0"/>
                <a:cs typeface="Arial" panose="020B0604020202020204" pitchFamily="34" charset="0"/>
              </a:rPr>
              <a:t>Let’s going to the zoo tonight. </a:t>
            </a:r>
          </a:p>
          <a:p>
            <a:pPr marL="742950" indent="-742950">
              <a:lnSpc>
                <a:spcPct val="200000"/>
              </a:lnSpc>
              <a:buAutoNum type="arabicPeriod"/>
            </a:pPr>
            <a:r>
              <a:rPr lang="en-US" sz="4400" dirty="0">
                <a:latin typeface="Arial" panose="020B0604020202020204" pitchFamily="34" charset="0"/>
                <a:cs typeface="Arial" panose="020B0604020202020204" pitchFamily="34" charset="0"/>
              </a:rPr>
              <a:t>How about have a barbecue in the garden?</a:t>
            </a:r>
          </a:p>
          <a:p>
            <a:pPr marL="742950" indent="-742950">
              <a:lnSpc>
                <a:spcPct val="200000"/>
              </a:lnSpc>
              <a:buAutoNum type="arabicPeriod"/>
            </a:pPr>
            <a:r>
              <a:rPr lang="en-US" sz="4400" dirty="0">
                <a:latin typeface="Arial" panose="020B0604020202020204" pitchFamily="34" charset="0"/>
                <a:cs typeface="Arial" panose="020B0604020202020204" pitchFamily="34" charset="0"/>
              </a:rPr>
              <a:t> Why don’t we buying this dress? </a:t>
            </a:r>
          </a:p>
          <a:p>
            <a:pPr marL="742950" indent="-742950">
              <a:lnSpc>
                <a:spcPct val="200000"/>
              </a:lnSpc>
              <a:buAutoNum type="arabicPeriod"/>
            </a:pPr>
            <a:r>
              <a:rPr lang="en-US" sz="4400" dirty="0">
                <a:latin typeface="Arial" panose="020B0604020202020204" pitchFamily="34" charset="0"/>
                <a:cs typeface="Arial" panose="020B0604020202020204" pitchFamily="34" charset="0"/>
              </a:rPr>
              <a:t>I think we should goes to the cinema. </a:t>
            </a:r>
          </a:p>
          <a:p>
            <a:pPr marL="742950" indent="-742950">
              <a:lnSpc>
                <a:spcPct val="200000"/>
              </a:lnSpc>
              <a:buAutoNum type="arabicPeriod"/>
            </a:pPr>
            <a:r>
              <a:rPr lang="en-US" sz="4400" dirty="0">
                <a:latin typeface="Arial" panose="020B0604020202020204" pitchFamily="34" charset="0"/>
                <a:cs typeface="Arial" panose="020B0604020202020204" pitchFamily="34" charset="0"/>
              </a:rPr>
              <a:t>Would you like drinking some tea?</a:t>
            </a:r>
          </a:p>
          <a:p>
            <a:pPr marL="742950" indent="-742950">
              <a:buAutoNum type="arabicPeriod"/>
            </a:pPr>
            <a:endParaRPr lang="en-US" sz="3600" b="1" dirty="0"/>
          </a:p>
        </p:txBody>
      </p:sp>
      <p:cxnSp>
        <p:nvCxnSpPr>
          <p:cNvPr id="10" name="Đường nối Thẳng 9">
            <a:extLst>
              <a:ext uri="{FF2B5EF4-FFF2-40B4-BE49-F238E27FC236}">
                <a16:creationId xmlns:a16="http://schemas.microsoft.com/office/drawing/2014/main" id="{283C7D6B-89EB-487E-B84C-32D1C498D205}"/>
              </a:ext>
            </a:extLst>
          </p:cNvPr>
          <p:cNvCxnSpPr>
            <a:cxnSpLocks/>
          </p:cNvCxnSpPr>
          <p:nvPr/>
        </p:nvCxnSpPr>
        <p:spPr>
          <a:xfrm>
            <a:off x="3124200" y="3924300"/>
            <a:ext cx="14478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21" name="Hộp Văn bản 20">
            <a:extLst>
              <a:ext uri="{FF2B5EF4-FFF2-40B4-BE49-F238E27FC236}">
                <a16:creationId xmlns:a16="http://schemas.microsoft.com/office/drawing/2014/main" id="{B99CF917-D9BD-4535-8464-E9A88851E047}"/>
              </a:ext>
            </a:extLst>
          </p:cNvPr>
          <p:cNvSpPr txBox="1"/>
          <p:nvPr/>
        </p:nvSpPr>
        <p:spPr>
          <a:xfrm>
            <a:off x="9448800" y="3086100"/>
            <a:ext cx="25146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go</a:t>
            </a:r>
          </a:p>
        </p:txBody>
      </p:sp>
      <p:cxnSp>
        <p:nvCxnSpPr>
          <p:cNvPr id="22" name="Đường nối Thẳng 21">
            <a:extLst>
              <a:ext uri="{FF2B5EF4-FFF2-40B4-BE49-F238E27FC236}">
                <a16:creationId xmlns:a16="http://schemas.microsoft.com/office/drawing/2014/main" id="{3119AEF2-3228-4588-BA24-563B1AFDE792}"/>
              </a:ext>
            </a:extLst>
          </p:cNvPr>
          <p:cNvCxnSpPr>
            <a:cxnSpLocks/>
          </p:cNvCxnSpPr>
          <p:nvPr/>
        </p:nvCxnSpPr>
        <p:spPr>
          <a:xfrm>
            <a:off x="4419600" y="5219700"/>
            <a:ext cx="14478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23" name="Hộp Văn bản 22">
            <a:extLst>
              <a:ext uri="{FF2B5EF4-FFF2-40B4-BE49-F238E27FC236}">
                <a16:creationId xmlns:a16="http://schemas.microsoft.com/office/drawing/2014/main" id="{406D1DDD-CFA8-4032-A234-FF193FDA862F}"/>
              </a:ext>
            </a:extLst>
          </p:cNvPr>
          <p:cNvSpPr txBox="1"/>
          <p:nvPr/>
        </p:nvSpPr>
        <p:spPr>
          <a:xfrm>
            <a:off x="13030200" y="4381500"/>
            <a:ext cx="25146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having</a:t>
            </a:r>
          </a:p>
        </p:txBody>
      </p:sp>
      <p:cxnSp>
        <p:nvCxnSpPr>
          <p:cNvPr id="24" name="Đường nối Thẳng 23">
            <a:extLst>
              <a:ext uri="{FF2B5EF4-FFF2-40B4-BE49-F238E27FC236}">
                <a16:creationId xmlns:a16="http://schemas.microsoft.com/office/drawing/2014/main" id="{E5966ED7-FE0A-4DA9-BDCB-95B3D81C3615}"/>
              </a:ext>
            </a:extLst>
          </p:cNvPr>
          <p:cNvCxnSpPr>
            <a:cxnSpLocks/>
          </p:cNvCxnSpPr>
          <p:nvPr/>
        </p:nvCxnSpPr>
        <p:spPr>
          <a:xfrm>
            <a:off x="5410200" y="6438900"/>
            <a:ext cx="14478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25" name="Hộp Văn bản 24">
            <a:extLst>
              <a:ext uri="{FF2B5EF4-FFF2-40B4-BE49-F238E27FC236}">
                <a16:creationId xmlns:a16="http://schemas.microsoft.com/office/drawing/2014/main" id="{FA306CF0-D9B3-4A4A-A63A-FB17D442032A}"/>
              </a:ext>
            </a:extLst>
          </p:cNvPr>
          <p:cNvSpPr txBox="1"/>
          <p:nvPr/>
        </p:nvSpPr>
        <p:spPr>
          <a:xfrm>
            <a:off x="10134600" y="5676900"/>
            <a:ext cx="25146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buy</a:t>
            </a:r>
          </a:p>
        </p:txBody>
      </p:sp>
      <p:cxnSp>
        <p:nvCxnSpPr>
          <p:cNvPr id="26" name="Đường nối Thẳng 25">
            <a:extLst>
              <a:ext uri="{FF2B5EF4-FFF2-40B4-BE49-F238E27FC236}">
                <a16:creationId xmlns:a16="http://schemas.microsoft.com/office/drawing/2014/main" id="{BC42F3FD-C5E3-4592-A055-DF57D2EE296E}"/>
              </a:ext>
            </a:extLst>
          </p:cNvPr>
          <p:cNvCxnSpPr>
            <a:cxnSpLocks/>
          </p:cNvCxnSpPr>
          <p:nvPr/>
        </p:nvCxnSpPr>
        <p:spPr>
          <a:xfrm>
            <a:off x="6019800" y="7886700"/>
            <a:ext cx="14478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27" name="Hộp Văn bản 26">
            <a:extLst>
              <a:ext uri="{FF2B5EF4-FFF2-40B4-BE49-F238E27FC236}">
                <a16:creationId xmlns:a16="http://schemas.microsoft.com/office/drawing/2014/main" id="{2E021C9E-21E5-46D5-B37B-8F771538360E}"/>
              </a:ext>
            </a:extLst>
          </p:cNvPr>
          <p:cNvSpPr txBox="1"/>
          <p:nvPr/>
        </p:nvSpPr>
        <p:spPr>
          <a:xfrm>
            <a:off x="11049000" y="7124700"/>
            <a:ext cx="25146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go</a:t>
            </a:r>
          </a:p>
        </p:txBody>
      </p:sp>
      <p:cxnSp>
        <p:nvCxnSpPr>
          <p:cNvPr id="28" name="Đường nối Thẳng 27">
            <a:extLst>
              <a:ext uri="{FF2B5EF4-FFF2-40B4-BE49-F238E27FC236}">
                <a16:creationId xmlns:a16="http://schemas.microsoft.com/office/drawing/2014/main" id="{8CC1490C-4EB6-4AB1-B9BA-BF33417BF364}"/>
              </a:ext>
            </a:extLst>
          </p:cNvPr>
          <p:cNvCxnSpPr>
            <a:cxnSpLocks/>
          </p:cNvCxnSpPr>
          <p:nvPr/>
        </p:nvCxnSpPr>
        <p:spPr>
          <a:xfrm>
            <a:off x="5638800" y="9258300"/>
            <a:ext cx="19812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30" name="Hộp Văn bản 29">
            <a:extLst>
              <a:ext uri="{FF2B5EF4-FFF2-40B4-BE49-F238E27FC236}">
                <a16:creationId xmlns:a16="http://schemas.microsoft.com/office/drawing/2014/main" id="{A58329AB-84FC-44AB-889E-81928260EC91}"/>
              </a:ext>
            </a:extLst>
          </p:cNvPr>
          <p:cNvSpPr txBox="1"/>
          <p:nvPr/>
        </p:nvSpPr>
        <p:spPr>
          <a:xfrm>
            <a:off x="10820400" y="8343900"/>
            <a:ext cx="25146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drink</a:t>
            </a:r>
          </a:p>
        </p:txBody>
      </p:sp>
    </p:spTree>
    <p:extLst>
      <p:ext uri="{BB962C8B-B14F-4D97-AF65-F5344CB8AC3E}">
        <p14:creationId xmlns:p14="http://schemas.microsoft.com/office/powerpoint/2010/main" val="3216996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9833936" y="543863"/>
            <a:ext cx="7983285" cy="1493168"/>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12004900" y="2457404"/>
            <a:ext cx="5812322" cy="9485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prstClr val="white"/>
                </a:solidFill>
              </a:rPr>
              <a:t>Let's have a Talent Show.</a:t>
            </a:r>
          </a:p>
        </p:txBody>
      </p:sp>
      <p:sp>
        <p:nvSpPr>
          <p:cNvPr id="19" name="TextBox 18"/>
          <p:cNvSpPr txBox="1"/>
          <p:nvPr/>
        </p:nvSpPr>
        <p:spPr>
          <a:xfrm>
            <a:off x="1720223" y="821315"/>
            <a:ext cx="4966854" cy="923330"/>
          </a:xfrm>
          <a:prstGeom prst="rect">
            <a:avLst/>
          </a:prstGeom>
          <a:noFill/>
        </p:spPr>
        <p:txBody>
          <a:bodyPr wrap="square" rtlCol="0">
            <a:spAutoFit/>
          </a:bodyPr>
          <a:lstStyle/>
          <a:p>
            <a:pPr algn="ctr"/>
            <a:r>
              <a:rPr lang="en-US" sz="54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11033564" y="3872187"/>
            <a:ext cx="6783657" cy="1003716"/>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9234535" y="5425043"/>
            <a:ext cx="8582687" cy="101315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prstClr val="white"/>
                </a:solidFill>
              </a:rPr>
              <a:t>Yes, we need people to take photos.</a:t>
            </a:r>
          </a:p>
        </p:txBody>
      </p:sp>
      <p:graphicFrame>
        <p:nvGraphicFramePr>
          <p:cNvPr id="8" name="Table 7"/>
          <p:cNvGraphicFramePr>
            <a:graphicFrameLocks noGrp="1"/>
          </p:cNvGraphicFramePr>
          <p:nvPr/>
        </p:nvGraphicFramePr>
        <p:xfrm>
          <a:off x="269171" y="2127376"/>
          <a:ext cx="8067201" cy="7389851"/>
        </p:xfrm>
        <a:graphic>
          <a:graphicData uri="http://schemas.openxmlformats.org/drawingml/2006/table">
            <a:tbl>
              <a:tblPr firstRow="1" bandRow="1">
                <a:tableStyleId>{5C22544A-7EE6-4342-B048-85BDC9FD1C3A}</a:tableStyleId>
              </a:tblPr>
              <a:tblGrid>
                <a:gridCol w="2689067">
                  <a:extLst>
                    <a:ext uri="{9D8B030D-6E8A-4147-A177-3AD203B41FA5}">
                      <a16:colId xmlns:a16="http://schemas.microsoft.com/office/drawing/2014/main" val="20000"/>
                    </a:ext>
                  </a:extLst>
                </a:gridCol>
                <a:gridCol w="2689067">
                  <a:extLst>
                    <a:ext uri="{9D8B030D-6E8A-4147-A177-3AD203B41FA5}">
                      <a16:colId xmlns:a16="http://schemas.microsoft.com/office/drawing/2014/main" val="20001"/>
                    </a:ext>
                  </a:extLst>
                </a:gridCol>
                <a:gridCol w="2689067">
                  <a:extLst>
                    <a:ext uri="{9D8B030D-6E8A-4147-A177-3AD203B41FA5}">
                      <a16:colId xmlns:a16="http://schemas.microsoft.com/office/drawing/2014/main" val="20002"/>
                    </a:ext>
                  </a:extLst>
                </a:gridCol>
              </a:tblGrid>
              <a:tr h="1055693">
                <a:tc>
                  <a:txBody>
                    <a:bodyPr/>
                    <a:lstStyle/>
                    <a:p>
                      <a:r>
                        <a:rPr lang="en-US" sz="3000" dirty="0" smtClean="0"/>
                        <a:t>Fun Run </a:t>
                      </a:r>
                      <a:endParaRPr lang="en-US" sz="3000" dirty="0"/>
                    </a:p>
                  </a:txBody>
                  <a:tcPr marL="137160" marR="137160" marT="68580" marB="68580"/>
                </a:tc>
                <a:tc>
                  <a:txBody>
                    <a:bodyPr/>
                    <a:lstStyle/>
                    <a:p>
                      <a:r>
                        <a:rPr lang="en-US" sz="3000" dirty="0" smtClean="0"/>
                        <a:t>Sell drinks</a:t>
                      </a:r>
                      <a:endParaRPr lang="en-US" sz="3000" dirty="0"/>
                    </a:p>
                  </a:txBody>
                  <a:tcPr marL="137160" marR="137160" marT="68580" marB="68580"/>
                </a:tc>
                <a:tc>
                  <a:txBody>
                    <a:bodyPr/>
                    <a:lstStyle/>
                    <a:p>
                      <a:r>
                        <a:rPr lang="en-US" sz="3000" dirty="0" smtClean="0"/>
                        <a:t>“Run for Fun”</a:t>
                      </a:r>
                      <a:endParaRPr lang="en-US" sz="3000" dirty="0"/>
                    </a:p>
                  </a:txBody>
                  <a:tcPr marL="137160" marR="137160" marT="68580" marB="68580"/>
                </a:tc>
                <a:extLst>
                  <a:ext uri="{0D108BD9-81ED-4DB2-BD59-A6C34878D82A}">
                    <a16:rowId xmlns:a16="http://schemas.microsoft.com/office/drawing/2014/main" val="10000"/>
                  </a:ext>
                </a:extLst>
              </a:tr>
              <a:tr h="1055693">
                <a:tc>
                  <a:txBody>
                    <a:bodyPr/>
                    <a:lstStyle/>
                    <a:p>
                      <a:r>
                        <a:rPr lang="en-US" sz="3000" dirty="0" smtClean="0"/>
                        <a:t>Craft Fair</a:t>
                      </a:r>
                      <a:endParaRPr lang="en-US" sz="3000" dirty="0"/>
                    </a:p>
                  </a:txBody>
                  <a:tcPr marL="137160" marR="137160" marT="68580" marB="68580"/>
                </a:tc>
                <a:tc>
                  <a:txBody>
                    <a:bodyPr/>
                    <a:lstStyle/>
                    <a:p>
                      <a:r>
                        <a:rPr lang="en-US" sz="3000" dirty="0" smtClean="0"/>
                        <a:t>Make arts and crafts</a:t>
                      </a:r>
                      <a:endParaRPr lang="en-US" sz="3000" dirty="0"/>
                    </a:p>
                  </a:txBody>
                  <a:tcPr marL="137160" marR="137160" marT="68580" marB="68580"/>
                </a:tc>
                <a:tc>
                  <a:txBody>
                    <a:bodyPr/>
                    <a:lstStyle/>
                    <a:p>
                      <a:r>
                        <a:rPr lang="en-US" sz="3000" dirty="0" smtClean="0"/>
                        <a:t>“Help your Community”</a:t>
                      </a:r>
                      <a:endParaRPr lang="en-US" sz="3000" dirty="0"/>
                    </a:p>
                  </a:txBody>
                  <a:tcPr marL="137160" marR="137160" marT="68580" marB="68580"/>
                </a:tc>
                <a:extLst>
                  <a:ext uri="{0D108BD9-81ED-4DB2-BD59-A6C34878D82A}">
                    <a16:rowId xmlns:a16="http://schemas.microsoft.com/office/drawing/2014/main" val="10001"/>
                  </a:ext>
                </a:extLst>
              </a:tr>
              <a:tr h="1055693">
                <a:tc>
                  <a:txBody>
                    <a:bodyPr/>
                    <a:lstStyle/>
                    <a:p>
                      <a:r>
                        <a:rPr lang="en-US" sz="3000" dirty="0" smtClean="0"/>
                        <a:t>Talent Show </a:t>
                      </a:r>
                      <a:endParaRPr lang="en-US" sz="3000" dirty="0"/>
                    </a:p>
                  </a:txBody>
                  <a:tcPr marL="137160" marR="137160" marT="68580" marB="68580"/>
                </a:tc>
                <a:tc>
                  <a:txBody>
                    <a:bodyPr/>
                    <a:lstStyle/>
                    <a:p>
                      <a:r>
                        <a:rPr lang="en-US" sz="3000" dirty="0" smtClean="0"/>
                        <a:t>Take photos</a:t>
                      </a:r>
                      <a:endParaRPr lang="en-US" sz="3000" dirty="0"/>
                    </a:p>
                  </a:txBody>
                  <a:tcPr marL="137160" marR="137160" marT="68580" marB="68580"/>
                </a:tc>
                <a:tc>
                  <a:txBody>
                    <a:bodyPr/>
                    <a:lstStyle/>
                    <a:p>
                      <a:r>
                        <a:rPr lang="en-US" sz="3000" dirty="0" smtClean="0"/>
                        <a:t>“Sing for the Children”</a:t>
                      </a:r>
                      <a:endParaRPr lang="en-US" sz="3000" dirty="0"/>
                    </a:p>
                  </a:txBody>
                  <a:tcPr marL="137160" marR="137160" marT="68580" marB="68580"/>
                </a:tc>
                <a:extLst>
                  <a:ext uri="{0D108BD9-81ED-4DB2-BD59-A6C34878D82A}">
                    <a16:rowId xmlns:a16="http://schemas.microsoft.com/office/drawing/2014/main" val="10002"/>
                  </a:ext>
                </a:extLst>
              </a:tr>
              <a:tr h="1055693">
                <a:tc>
                  <a:txBody>
                    <a:bodyPr/>
                    <a:lstStyle/>
                    <a:p>
                      <a:r>
                        <a:rPr lang="en-US" sz="3000" dirty="0" smtClean="0"/>
                        <a:t>Book Fair </a:t>
                      </a:r>
                      <a:endParaRPr lang="en-US" sz="3000" dirty="0"/>
                    </a:p>
                  </a:txBody>
                  <a:tcPr marL="137160" marR="137160" marT="68580" marB="68580"/>
                </a:tc>
                <a:tc>
                  <a:txBody>
                    <a:bodyPr/>
                    <a:lstStyle/>
                    <a:p>
                      <a:r>
                        <a:rPr lang="en-US" sz="3000" dirty="0" smtClean="0"/>
                        <a:t>Sell T-shirts</a:t>
                      </a:r>
                      <a:endParaRPr lang="en-US" sz="3000" dirty="0"/>
                    </a:p>
                  </a:txBody>
                  <a:tcPr marL="137160" marR="137160" marT="68580" marB="68580"/>
                </a:tc>
                <a:tc>
                  <a:txBody>
                    <a:bodyPr/>
                    <a:lstStyle/>
                    <a:p>
                      <a:r>
                        <a:rPr lang="en-US" sz="3000" dirty="0" smtClean="0"/>
                        <a:t>“Read and Help”</a:t>
                      </a:r>
                      <a:endParaRPr lang="en-US" sz="3000" dirty="0"/>
                    </a:p>
                  </a:txBody>
                  <a:tcPr marL="137160" marR="137160" marT="68580" marB="68580"/>
                </a:tc>
                <a:extLst>
                  <a:ext uri="{0D108BD9-81ED-4DB2-BD59-A6C34878D82A}">
                    <a16:rowId xmlns:a16="http://schemas.microsoft.com/office/drawing/2014/main" val="10003"/>
                  </a:ext>
                </a:extLst>
              </a:tr>
              <a:tr h="1055693">
                <a:tc>
                  <a:txBody>
                    <a:bodyPr/>
                    <a:lstStyle/>
                    <a:p>
                      <a:r>
                        <a:rPr lang="en-US" sz="3000" dirty="0" smtClean="0"/>
                        <a:t>Bake Sale </a:t>
                      </a:r>
                      <a:endParaRPr lang="en-US" sz="3000" dirty="0"/>
                    </a:p>
                  </a:txBody>
                  <a:tcPr marL="137160" marR="137160" marT="68580" marB="68580"/>
                </a:tc>
                <a:tc>
                  <a:txBody>
                    <a:bodyPr/>
                    <a:lstStyle/>
                    <a:p>
                      <a:r>
                        <a:rPr lang="en-US" sz="3000" dirty="0" smtClean="0"/>
                        <a:t>Sell cupcakes</a:t>
                      </a:r>
                      <a:endParaRPr lang="en-US" sz="3000" dirty="0"/>
                    </a:p>
                  </a:txBody>
                  <a:tcPr marL="137160" marR="137160" marT="68580" marB="68580"/>
                </a:tc>
                <a:tc>
                  <a:txBody>
                    <a:bodyPr/>
                    <a:lstStyle/>
                    <a:p>
                      <a:r>
                        <a:rPr lang="en-US" sz="3000" dirty="0" smtClean="0"/>
                        <a:t>“Bake Sale for Children Day”</a:t>
                      </a:r>
                      <a:endParaRPr lang="en-US" sz="3000" dirty="0"/>
                    </a:p>
                  </a:txBody>
                  <a:tcPr marL="137160" marR="137160" marT="68580" marB="68580"/>
                </a:tc>
                <a:extLst>
                  <a:ext uri="{0D108BD9-81ED-4DB2-BD59-A6C34878D82A}">
                    <a16:rowId xmlns:a16="http://schemas.microsoft.com/office/drawing/2014/main" val="10004"/>
                  </a:ext>
                </a:extLst>
              </a:tr>
              <a:tr h="1055693">
                <a:tc>
                  <a:txBody>
                    <a:bodyPr/>
                    <a:lstStyle/>
                    <a:p>
                      <a:r>
                        <a:rPr lang="en-US" sz="3000" dirty="0" smtClean="0"/>
                        <a:t>Art Show </a:t>
                      </a:r>
                      <a:endParaRPr lang="en-US" sz="3000" dirty="0"/>
                    </a:p>
                  </a:txBody>
                  <a:tcPr marL="137160" marR="137160" marT="68580" marB="68580"/>
                </a:tc>
                <a:tc>
                  <a:txBody>
                    <a:bodyPr/>
                    <a:lstStyle/>
                    <a:p>
                      <a:r>
                        <a:rPr lang="en-US" sz="3000" dirty="0" smtClean="0"/>
                        <a:t>Sell paintings</a:t>
                      </a:r>
                      <a:endParaRPr lang="en-US" sz="3000" dirty="0"/>
                    </a:p>
                  </a:txBody>
                  <a:tcPr marL="137160" marR="137160" marT="68580" marB="68580"/>
                </a:tc>
                <a:tc>
                  <a:txBody>
                    <a:bodyPr/>
                    <a:lstStyle/>
                    <a:p>
                      <a:r>
                        <a:rPr lang="en-US" sz="3000" dirty="0" smtClean="0"/>
                        <a:t>“Pain for the Poor!”</a:t>
                      </a:r>
                      <a:endParaRPr lang="en-US" sz="3000" dirty="0"/>
                    </a:p>
                  </a:txBody>
                  <a:tcPr marL="137160" marR="137160" marT="68580" marB="68580"/>
                </a:tc>
                <a:extLst>
                  <a:ext uri="{0D108BD9-81ED-4DB2-BD59-A6C34878D82A}">
                    <a16:rowId xmlns:a16="http://schemas.microsoft.com/office/drawing/2014/main" val="10005"/>
                  </a:ext>
                </a:extLst>
              </a:tr>
              <a:tr h="1055693">
                <a:tc>
                  <a:txBody>
                    <a:bodyPr/>
                    <a:lstStyle/>
                    <a:p>
                      <a:r>
                        <a:rPr lang="en-US" sz="3000" dirty="0" smtClean="0"/>
                        <a:t>Car Wash </a:t>
                      </a:r>
                      <a:endParaRPr lang="en-US" sz="3000" dirty="0"/>
                    </a:p>
                  </a:txBody>
                  <a:tcPr marL="137160" marR="137160" marT="68580" marB="68580"/>
                </a:tc>
                <a:tc>
                  <a:txBody>
                    <a:bodyPr/>
                    <a:lstStyle/>
                    <a:p>
                      <a:r>
                        <a:rPr lang="en-US" sz="3000" dirty="0" smtClean="0"/>
                        <a:t>Wash cars</a:t>
                      </a:r>
                      <a:endParaRPr lang="en-US" sz="3000" dirty="0"/>
                    </a:p>
                  </a:txBody>
                  <a:tcPr marL="137160" marR="137160" marT="68580" marB="68580"/>
                </a:tc>
                <a:tc>
                  <a:txBody>
                    <a:bodyPr/>
                    <a:lstStyle/>
                    <a:p>
                      <a:r>
                        <a:rPr lang="en-US" sz="3000" dirty="0" smtClean="0"/>
                        <a:t>“Bubble Time for Charity”</a:t>
                      </a:r>
                      <a:endParaRPr lang="en-US" sz="3000" dirty="0"/>
                    </a:p>
                  </a:txBody>
                  <a:tcPr marL="137160" marR="137160" marT="68580" marB="68580"/>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8986039" y="6858575"/>
            <a:ext cx="8831183" cy="910572"/>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prstClr val="white"/>
                </a:solidFill>
              </a:rPr>
              <a:t>What should we call our Talent Show? </a:t>
            </a:r>
          </a:p>
        </p:txBody>
      </p:sp>
      <p:sp>
        <p:nvSpPr>
          <p:cNvPr id="17" name="Rounded Rectangular Callout 16"/>
          <p:cNvSpPr/>
          <p:nvPr/>
        </p:nvSpPr>
        <p:spPr>
          <a:xfrm>
            <a:off x="8986039" y="8189521"/>
            <a:ext cx="8831183" cy="951938"/>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a:solidFill>
                  <a:prstClr val="white"/>
                </a:solidFill>
              </a:rPr>
              <a:t>How about “Sing for the Children”?</a:t>
            </a:r>
          </a:p>
        </p:txBody>
      </p:sp>
      <p:sp>
        <p:nvSpPr>
          <p:cNvPr id="3" name="Rectangle 2"/>
          <p:cNvSpPr/>
          <p:nvPr/>
        </p:nvSpPr>
        <p:spPr>
          <a:xfrm>
            <a:off x="312345" y="4250603"/>
            <a:ext cx="8012316" cy="104567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34748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1E222055-F79B-4F52-AABD-B5D92DF8FFC2}"/>
              </a:ext>
            </a:extLst>
          </p:cNvPr>
          <p:cNvGraphicFramePr>
            <a:graphicFrameLocks noGrp="1"/>
          </p:cNvGraphicFramePr>
          <p:nvPr>
            <p:extLst>
              <p:ext uri="{D42A27DB-BD31-4B8C-83A1-F6EECF244321}">
                <p14:modId xmlns:p14="http://schemas.microsoft.com/office/powerpoint/2010/main" val="254356466"/>
              </p:ext>
            </p:extLst>
          </p:nvPr>
        </p:nvGraphicFramePr>
        <p:xfrm>
          <a:off x="762000" y="2628900"/>
          <a:ext cx="16687800" cy="6705602"/>
        </p:xfrm>
        <a:graphic>
          <a:graphicData uri="http://schemas.openxmlformats.org/drawingml/2006/table">
            <a:tbl>
              <a:tblPr firstRow="1" bandRow="1">
                <a:tableStyleId>{93296810-A885-4BE3-A3E7-6D5BEEA58F35}</a:tableStyleId>
              </a:tblPr>
              <a:tblGrid>
                <a:gridCol w="55626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gridCol w="5562600">
                  <a:extLst>
                    <a:ext uri="{9D8B030D-6E8A-4147-A177-3AD203B41FA5}">
                      <a16:colId xmlns:a16="http://schemas.microsoft.com/office/drawing/2014/main" val="20002"/>
                    </a:ext>
                  </a:extLst>
                </a:gridCol>
              </a:tblGrid>
              <a:tr h="881274">
                <a:tc>
                  <a:txBody>
                    <a:bodyPr/>
                    <a:lstStyle/>
                    <a:p>
                      <a:r>
                        <a:rPr lang="en-US" sz="3200" dirty="0"/>
                        <a:t>Fun Run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Sell drinks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“Run for Fun”</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881274">
                <a:tc>
                  <a:txBody>
                    <a:bodyPr/>
                    <a:lstStyle/>
                    <a:p>
                      <a:r>
                        <a:rPr lang="en-US" sz="3200" dirty="0"/>
                        <a:t>Craft Fair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Make arts and crafts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“Help your Community”</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881274">
                <a:tc>
                  <a:txBody>
                    <a:bodyPr/>
                    <a:lstStyle/>
                    <a:p>
                      <a:r>
                        <a:rPr lang="en-US" sz="3200" dirty="0"/>
                        <a:t>Talent Show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Take photos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“Sing for the Children”</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063469">
                <a:tc>
                  <a:txBody>
                    <a:bodyPr/>
                    <a:lstStyle/>
                    <a:p>
                      <a:r>
                        <a:rPr lang="en-US" sz="3200" dirty="0"/>
                        <a:t>Book Fair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Sell T-shirts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“Read and Help”</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1235763">
                <a:tc>
                  <a:txBody>
                    <a:bodyPr/>
                    <a:lstStyle/>
                    <a:p>
                      <a:r>
                        <a:rPr lang="en-US" sz="3200" dirty="0"/>
                        <a:t>Bake Sale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Sell cupcakes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“Bake Sale for Children Day”</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881274">
                <a:tc>
                  <a:txBody>
                    <a:bodyPr/>
                    <a:lstStyle/>
                    <a:p>
                      <a:r>
                        <a:rPr lang="en-US" sz="3200" dirty="0"/>
                        <a:t>Art Show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Sell paintings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“Pain for the Poor!”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81274">
                <a:tc>
                  <a:txBody>
                    <a:bodyPr/>
                    <a:lstStyle/>
                    <a:p>
                      <a:r>
                        <a:rPr lang="en-US" sz="3200" dirty="0"/>
                        <a:t>Car Wash </a:t>
                      </a:r>
                      <a:endParaRPr lang="en-US" sz="3200" dirty="0">
                        <a:latin typeface="Arial" panose="020B0604020202020204" pitchFamily="34" charset="0"/>
                        <a:cs typeface="Arial" panose="020B0604020202020204" pitchFamily="34" charset="0"/>
                      </a:endParaRPr>
                    </a:p>
                  </a:txBody>
                  <a:tcPr/>
                </a:tc>
                <a:tc>
                  <a:txBody>
                    <a:bodyPr/>
                    <a:lstStyle/>
                    <a:p>
                      <a:r>
                        <a:rPr lang="en-US" sz="3200" dirty="0"/>
                        <a:t>Wash cars</a:t>
                      </a:r>
                      <a:endParaRPr lang="en-US" sz="3200" dirty="0">
                        <a:latin typeface="Arial" panose="020B0604020202020204" pitchFamily="34" charset="0"/>
                        <a:cs typeface="Arial" panose="020B0604020202020204" pitchFamily="34" charset="0"/>
                      </a:endParaRPr>
                    </a:p>
                  </a:txBody>
                  <a:tcPr/>
                </a:tc>
                <a:tc>
                  <a:txBody>
                    <a:bodyPr/>
                    <a:lstStyle/>
                    <a:p>
                      <a:r>
                        <a:rPr lang="en-US" sz="3200" dirty="0"/>
                        <a:t>“Bubble Time for Charity”</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5" name="Hộp Văn bản 4">
            <a:extLst>
              <a:ext uri="{FF2B5EF4-FFF2-40B4-BE49-F238E27FC236}">
                <a16:creationId xmlns:a16="http://schemas.microsoft.com/office/drawing/2014/main" id="{6149D941-35D8-42F7-BB2D-EA5D640669F6}"/>
              </a:ext>
            </a:extLst>
          </p:cNvPr>
          <p:cNvSpPr txBox="1"/>
          <p:nvPr/>
        </p:nvSpPr>
        <p:spPr>
          <a:xfrm>
            <a:off x="1295400" y="1181100"/>
            <a:ext cx="15011400" cy="646331"/>
          </a:xfrm>
          <a:prstGeom prst="rect">
            <a:avLst/>
          </a:prstGeom>
          <a:solidFill>
            <a:schemeClr val="bg2"/>
          </a:solidFill>
        </p:spPr>
        <p:txBody>
          <a:bodyPr wrap="square" rtlCol="0">
            <a:spAutoFit/>
          </a:bodyPr>
          <a:lstStyle/>
          <a:p>
            <a:r>
              <a:rPr lang="en-US" sz="3600" dirty="0">
                <a:solidFill>
                  <a:schemeClr val="accent6">
                    <a:lumMod val="50000"/>
                  </a:schemeClr>
                </a:solidFill>
                <a:latin typeface="Arial" panose="020B0604020202020204" pitchFamily="34" charset="0"/>
                <a:cs typeface="Arial" panose="020B0604020202020204" pitchFamily="34" charset="0"/>
              </a:rPr>
              <a:t>Ask your partner using the prompts and then practice with your own idea. </a:t>
            </a:r>
          </a:p>
        </p:txBody>
      </p:sp>
    </p:spTree>
    <p:extLst>
      <p:ext uri="{BB962C8B-B14F-4D97-AF65-F5344CB8AC3E}">
        <p14:creationId xmlns:p14="http://schemas.microsoft.com/office/powerpoint/2010/main" val="3249233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9833936" y="543863"/>
            <a:ext cx="7813881" cy="1493168"/>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12025616" y="2406963"/>
            <a:ext cx="5622201" cy="85781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prstClr val="white"/>
                </a:solidFill>
              </a:rPr>
              <a:t>Let's have a Book Fair.</a:t>
            </a:r>
          </a:p>
        </p:txBody>
      </p:sp>
      <p:sp>
        <p:nvSpPr>
          <p:cNvPr id="19" name="TextBox 18"/>
          <p:cNvSpPr txBox="1"/>
          <p:nvPr/>
        </p:nvSpPr>
        <p:spPr>
          <a:xfrm>
            <a:off x="1720223" y="821315"/>
            <a:ext cx="4966854" cy="923330"/>
          </a:xfrm>
          <a:prstGeom prst="rect">
            <a:avLst/>
          </a:prstGeom>
          <a:noFill/>
        </p:spPr>
        <p:txBody>
          <a:bodyPr wrap="square" rtlCol="0">
            <a:spAutoFit/>
          </a:bodyPr>
          <a:lstStyle/>
          <a:p>
            <a:pPr algn="ctr"/>
            <a:r>
              <a:rPr lang="en-US" sz="54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10864160" y="3634712"/>
            <a:ext cx="6783657" cy="1058037"/>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9465399" y="5214797"/>
            <a:ext cx="8182419" cy="109463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prstClr val="white"/>
                </a:solidFill>
              </a:rPr>
              <a:t>Yes, we need people to sell T-shirts.</a:t>
            </a:r>
          </a:p>
        </p:txBody>
      </p:sp>
      <p:graphicFrame>
        <p:nvGraphicFramePr>
          <p:cNvPr id="8" name="Table 7"/>
          <p:cNvGraphicFramePr>
            <a:graphicFrameLocks noGrp="1"/>
          </p:cNvGraphicFramePr>
          <p:nvPr/>
        </p:nvGraphicFramePr>
        <p:xfrm>
          <a:off x="269171" y="2127376"/>
          <a:ext cx="8067201" cy="7389851"/>
        </p:xfrm>
        <a:graphic>
          <a:graphicData uri="http://schemas.openxmlformats.org/drawingml/2006/table">
            <a:tbl>
              <a:tblPr firstRow="1" bandRow="1">
                <a:tableStyleId>{5C22544A-7EE6-4342-B048-85BDC9FD1C3A}</a:tableStyleId>
              </a:tblPr>
              <a:tblGrid>
                <a:gridCol w="2689067">
                  <a:extLst>
                    <a:ext uri="{9D8B030D-6E8A-4147-A177-3AD203B41FA5}">
                      <a16:colId xmlns:a16="http://schemas.microsoft.com/office/drawing/2014/main" val="20000"/>
                    </a:ext>
                  </a:extLst>
                </a:gridCol>
                <a:gridCol w="2689067">
                  <a:extLst>
                    <a:ext uri="{9D8B030D-6E8A-4147-A177-3AD203B41FA5}">
                      <a16:colId xmlns:a16="http://schemas.microsoft.com/office/drawing/2014/main" val="20001"/>
                    </a:ext>
                  </a:extLst>
                </a:gridCol>
                <a:gridCol w="2689067">
                  <a:extLst>
                    <a:ext uri="{9D8B030D-6E8A-4147-A177-3AD203B41FA5}">
                      <a16:colId xmlns:a16="http://schemas.microsoft.com/office/drawing/2014/main" val="20002"/>
                    </a:ext>
                  </a:extLst>
                </a:gridCol>
              </a:tblGrid>
              <a:tr h="1055693">
                <a:tc>
                  <a:txBody>
                    <a:bodyPr/>
                    <a:lstStyle/>
                    <a:p>
                      <a:r>
                        <a:rPr lang="en-US" sz="3000" dirty="0" smtClean="0"/>
                        <a:t>Fun Run </a:t>
                      </a:r>
                      <a:endParaRPr lang="en-US" sz="3000" dirty="0"/>
                    </a:p>
                  </a:txBody>
                  <a:tcPr marL="137160" marR="137160" marT="68580" marB="68580"/>
                </a:tc>
                <a:tc>
                  <a:txBody>
                    <a:bodyPr/>
                    <a:lstStyle/>
                    <a:p>
                      <a:r>
                        <a:rPr lang="en-US" sz="3000" dirty="0" smtClean="0"/>
                        <a:t>Sell drinks</a:t>
                      </a:r>
                      <a:endParaRPr lang="en-US" sz="3000" dirty="0"/>
                    </a:p>
                  </a:txBody>
                  <a:tcPr marL="137160" marR="137160" marT="68580" marB="68580"/>
                </a:tc>
                <a:tc>
                  <a:txBody>
                    <a:bodyPr/>
                    <a:lstStyle/>
                    <a:p>
                      <a:r>
                        <a:rPr lang="en-US" sz="3000" dirty="0" smtClean="0"/>
                        <a:t>“Run for Fun”</a:t>
                      </a:r>
                      <a:endParaRPr lang="en-US" sz="3000" dirty="0"/>
                    </a:p>
                  </a:txBody>
                  <a:tcPr marL="137160" marR="137160" marT="68580" marB="68580"/>
                </a:tc>
                <a:extLst>
                  <a:ext uri="{0D108BD9-81ED-4DB2-BD59-A6C34878D82A}">
                    <a16:rowId xmlns:a16="http://schemas.microsoft.com/office/drawing/2014/main" val="10000"/>
                  </a:ext>
                </a:extLst>
              </a:tr>
              <a:tr h="1055693">
                <a:tc>
                  <a:txBody>
                    <a:bodyPr/>
                    <a:lstStyle/>
                    <a:p>
                      <a:r>
                        <a:rPr lang="en-US" sz="3000" dirty="0" smtClean="0"/>
                        <a:t>Craft Fair</a:t>
                      </a:r>
                      <a:endParaRPr lang="en-US" sz="3000" dirty="0"/>
                    </a:p>
                  </a:txBody>
                  <a:tcPr marL="137160" marR="137160" marT="68580" marB="68580"/>
                </a:tc>
                <a:tc>
                  <a:txBody>
                    <a:bodyPr/>
                    <a:lstStyle/>
                    <a:p>
                      <a:r>
                        <a:rPr lang="en-US" sz="3000" dirty="0" smtClean="0"/>
                        <a:t>Make arts and crafts</a:t>
                      </a:r>
                      <a:endParaRPr lang="en-US" sz="3000" dirty="0"/>
                    </a:p>
                  </a:txBody>
                  <a:tcPr marL="137160" marR="137160" marT="68580" marB="68580"/>
                </a:tc>
                <a:tc>
                  <a:txBody>
                    <a:bodyPr/>
                    <a:lstStyle/>
                    <a:p>
                      <a:r>
                        <a:rPr lang="en-US" sz="3000" dirty="0" smtClean="0"/>
                        <a:t>“Help your Community”</a:t>
                      </a:r>
                      <a:endParaRPr lang="en-US" sz="3000" dirty="0"/>
                    </a:p>
                  </a:txBody>
                  <a:tcPr marL="137160" marR="137160" marT="68580" marB="68580"/>
                </a:tc>
                <a:extLst>
                  <a:ext uri="{0D108BD9-81ED-4DB2-BD59-A6C34878D82A}">
                    <a16:rowId xmlns:a16="http://schemas.microsoft.com/office/drawing/2014/main" val="10001"/>
                  </a:ext>
                </a:extLst>
              </a:tr>
              <a:tr h="1055693">
                <a:tc>
                  <a:txBody>
                    <a:bodyPr/>
                    <a:lstStyle/>
                    <a:p>
                      <a:r>
                        <a:rPr lang="en-US" sz="3000" dirty="0" smtClean="0"/>
                        <a:t>Talent Show </a:t>
                      </a:r>
                      <a:endParaRPr lang="en-US" sz="3000" dirty="0"/>
                    </a:p>
                  </a:txBody>
                  <a:tcPr marL="137160" marR="137160" marT="68580" marB="68580"/>
                </a:tc>
                <a:tc>
                  <a:txBody>
                    <a:bodyPr/>
                    <a:lstStyle/>
                    <a:p>
                      <a:r>
                        <a:rPr lang="en-US" sz="3000" dirty="0" smtClean="0"/>
                        <a:t>Take photos</a:t>
                      </a:r>
                      <a:endParaRPr lang="en-US" sz="3000" dirty="0"/>
                    </a:p>
                  </a:txBody>
                  <a:tcPr marL="137160" marR="137160" marT="68580" marB="68580"/>
                </a:tc>
                <a:tc>
                  <a:txBody>
                    <a:bodyPr/>
                    <a:lstStyle/>
                    <a:p>
                      <a:r>
                        <a:rPr lang="en-US" sz="3000" dirty="0" smtClean="0"/>
                        <a:t>“Sing for the Children”</a:t>
                      </a:r>
                      <a:endParaRPr lang="en-US" sz="3000" dirty="0"/>
                    </a:p>
                  </a:txBody>
                  <a:tcPr marL="137160" marR="137160" marT="68580" marB="68580"/>
                </a:tc>
                <a:extLst>
                  <a:ext uri="{0D108BD9-81ED-4DB2-BD59-A6C34878D82A}">
                    <a16:rowId xmlns:a16="http://schemas.microsoft.com/office/drawing/2014/main" val="10002"/>
                  </a:ext>
                </a:extLst>
              </a:tr>
              <a:tr h="1055693">
                <a:tc>
                  <a:txBody>
                    <a:bodyPr/>
                    <a:lstStyle/>
                    <a:p>
                      <a:r>
                        <a:rPr lang="en-US" sz="3000" dirty="0" smtClean="0"/>
                        <a:t>Book Fair </a:t>
                      </a:r>
                      <a:endParaRPr lang="en-US" sz="3000" dirty="0"/>
                    </a:p>
                  </a:txBody>
                  <a:tcPr marL="137160" marR="137160" marT="68580" marB="68580"/>
                </a:tc>
                <a:tc>
                  <a:txBody>
                    <a:bodyPr/>
                    <a:lstStyle/>
                    <a:p>
                      <a:r>
                        <a:rPr lang="en-US" sz="3000" dirty="0" smtClean="0"/>
                        <a:t>Sell T-shirts</a:t>
                      </a:r>
                      <a:endParaRPr lang="en-US" sz="3000" dirty="0"/>
                    </a:p>
                  </a:txBody>
                  <a:tcPr marL="137160" marR="137160" marT="68580" marB="68580"/>
                </a:tc>
                <a:tc>
                  <a:txBody>
                    <a:bodyPr/>
                    <a:lstStyle/>
                    <a:p>
                      <a:r>
                        <a:rPr lang="en-US" sz="3000" dirty="0" smtClean="0"/>
                        <a:t>“Read and Help”</a:t>
                      </a:r>
                      <a:endParaRPr lang="en-US" sz="3000" dirty="0"/>
                    </a:p>
                  </a:txBody>
                  <a:tcPr marL="137160" marR="137160" marT="68580" marB="68580"/>
                </a:tc>
                <a:extLst>
                  <a:ext uri="{0D108BD9-81ED-4DB2-BD59-A6C34878D82A}">
                    <a16:rowId xmlns:a16="http://schemas.microsoft.com/office/drawing/2014/main" val="10003"/>
                  </a:ext>
                </a:extLst>
              </a:tr>
              <a:tr h="1055693">
                <a:tc>
                  <a:txBody>
                    <a:bodyPr/>
                    <a:lstStyle/>
                    <a:p>
                      <a:r>
                        <a:rPr lang="en-US" sz="3000" dirty="0" smtClean="0"/>
                        <a:t>Bake Sale </a:t>
                      </a:r>
                      <a:endParaRPr lang="en-US" sz="3000" dirty="0"/>
                    </a:p>
                  </a:txBody>
                  <a:tcPr marL="137160" marR="137160" marT="68580" marB="68580"/>
                </a:tc>
                <a:tc>
                  <a:txBody>
                    <a:bodyPr/>
                    <a:lstStyle/>
                    <a:p>
                      <a:r>
                        <a:rPr lang="en-US" sz="3000" dirty="0" smtClean="0"/>
                        <a:t>Sell cupcakes</a:t>
                      </a:r>
                      <a:endParaRPr lang="en-US" sz="3000" dirty="0"/>
                    </a:p>
                  </a:txBody>
                  <a:tcPr marL="137160" marR="137160" marT="68580" marB="68580"/>
                </a:tc>
                <a:tc>
                  <a:txBody>
                    <a:bodyPr/>
                    <a:lstStyle/>
                    <a:p>
                      <a:r>
                        <a:rPr lang="en-US" sz="3000" dirty="0" smtClean="0"/>
                        <a:t>“Bake Sale for Children Day”</a:t>
                      </a:r>
                      <a:endParaRPr lang="en-US" sz="3000" dirty="0"/>
                    </a:p>
                  </a:txBody>
                  <a:tcPr marL="137160" marR="137160" marT="68580" marB="68580"/>
                </a:tc>
                <a:extLst>
                  <a:ext uri="{0D108BD9-81ED-4DB2-BD59-A6C34878D82A}">
                    <a16:rowId xmlns:a16="http://schemas.microsoft.com/office/drawing/2014/main" val="10004"/>
                  </a:ext>
                </a:extLst>
              </a:tr>
              <a:tr h="1055693">
                <a:tc>
                  <a:txBody>
                    <a:bodyPr/>
                    <a:lstStyle/>
                    <a:p>
                      <a:r>
                        <a:rPr lang="en-US" sz="3000" dirty="0" smtClean="0"/>
                        <a:t>Art Show </a:t>
                      </a:r>
                      <a:endParaRPr lang="en-US" sz="3000" dirty="0"/>
                    </a:p>
                  </a:txBody>
                  <a:tcPr marL="137160" marR="137160" marT="68580" marB="68580"/>
                </a:tc>
                <a:tc>
                  <a:txBody>
                    <a:bodyPr/>
                    <a:lstStyle/>
                    <a:p>
                      <a:r>
                        <a:rPr lang="en-US" sz="3000" dirty="0" smtClean="0"/>
                        <a:t>Sell paintings</a:t>
                      </a:r>
                      <a:endParaRPr lang="en-US" sz="3000" dirty="0"/>
                    </a:p>
                  </a:txBody>
                  <a:tcPr marL="137160" marR="137160" marT="68580" marB="68580"/>
                </a:tc>
                <a:tc>
                  <a:txBody>
                    <a:bodyPr/>
                    <a:lstStyle/>
                    <a:p>
                      <a:r>
                        <a:rPr lang="en-US" sz="3000" dirty="0" smtClean="0"/>
                        <a:t>“Pain for the Poor!”</a:t>
                      </a:r>
                      <a:endParaRPr lang="en-US" sz="3000" dirty="0"/>
                    </a:p>
                  </a:txBody>
                  <a:tcPr marL="137160" marR="137160" marT="68580" marB="68580"/>
                </a:tc>
                <a:extLst>
                  <a:ext uri="{0D108BD9-81ED-4DB2-BD59-A6C34878D82A}">
                    <a16:rowId xmlns:a16="http://schemas.microsoft.com/office/drawing/2014/main" val="10005"/>
                  </a:ext>
                </a:extLst>
              </a:tr>
              <a:tr h="1055693">
                <a:tc>
                  <a:txBody>
                    <a:bodyPr/>
                    <a:lstStyle/>
                    <a:p>
                      <a:r>
                        <a:rPr lang="en-US" sz="3000" dirty="0" smtClean="0"/>
                        <a:t>Car Wash </a:t>
                      </a:r>
                      <a:endParaRPr lang="en-US" sz="3000" dirty="0"/>
                    </a:p>
                  </a:txBody>
                  <a:tcPr marL="137160" marR="137160" marT="68580" marB="68580"/>
                </a:tc>
                <a:tc>
                  <a:txBody>
                    <a:bodyPr/>
                    <a:lstStyle/>
                    <a:p>
                      <a:r>
                        <a:rPr lang="en-US" sz="3000" dirty="0" smtClean="0"/>
                        <a:t>Wash cars</a:t>
                      </a:r>
                      <a:endParaRPr lang="en-US" sz="3000" dirty="0"/>
                    </a:p>
                  </a:txBody>
                  <a:tcPr marL="137160" marR="137160" marT="68580" marB="68580"/>
                </a:tc>
                <a:tc>
                  <a:txBody>
                    <a:bodyPr/>
                    <a:lstStyle/>
                    <a:p>
                      <a:r>
                        <a:rPr lang="en-US" sz="3000" dirty="0" smtClean="0"/>
                        <a:t>“Bubble Time for Charity”</a:t>
                      </a:r>
                      <a:endParaRPr lang="en-US" sz="3000" dirty="0"/>
                    </a:p>
                  </a:txBody>
                  <a:tcPr marL="137160" marR="137160" marT="68580" marB="68580"/>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8986039" y="6729809"/>
            <a:ext cx="8661779" cy="910572"/>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prstClr val="white"/>
                </a:solidFill>
              </a:rPr>
              <a:t>What should we call our Book Fair? </a:t>
            </a:r>
          </a:p>
        </p:txBody>
      </p:sp>
      <p:sp>
        <p:nvSpPr>
          <p:cNvPr id="17" name="Rounded Rectangular Callout 16"/>
          <p:cNvSpPr/>
          <p:nvPr/>
        </p:nvSpPr>
        <p:spPr>
          <a:xfrm>
            <a:off x="10212310" y="8189521"/>
            <a:ext cx="7435508" cy="951938"/>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a:solidFill>
                  <a:prstClr val="white"/>
                </a:solidFill>
              </a:rPr>
              <a:t>How about “Read and Help”?</a:t>
            </a:r>
          </a:p>
        </p:txBody>
      </p:sp>
      <p:sp>
        <p:nvSpPr>
          <p:cNvPr id="2" name="Rectangle 1"/>
          <p:cNvSpPr/>
          <p:nvPr/>
        </p:nvSpPr>
        <p:spPr>
          <a:xfrm>
            <a:off x="298765" y="5350598"/>
            <a:ext cx="8012318" cy="95883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5988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854" y="599581"/>
            <a:ext cx="11444288" cy="1700213"/>
          </a:xfrm>
          <a:prstGeom prst="rect">
            <a:avLst/>
          </a:prstGeom>
        </p:spPr>
      </p:pic>
      <p:sp>
        <p:nvSpPr>
          <p:cNvPr id="3" name="Rounded Rectangular Callout 2"/>
          <p:cNvSpPr/>
          <p:nvPr/>
        </p:nvSpPr>
        <p:spPr>
          <a:xfrm>
            <a:off x="923456" y="2414201"/>
            <a:ext cx="7903674" cy="1439501"/>
          </a:xfrm>
          <a:prstGeom prst="wedgeRoundRectCallout">
            <a:avLst>
              <a:gd name="adj1" fmla="val 48582"/>
              <a:gd name="adj2" fmla="val 87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What kind of charity event should we organize?</a:t>
            </a:r>
          </a:p>
        </p:txBody>
      </p:sp>
      <p:sp>
        <p:nvSpPr>
          <p:cNvPr id="4" name="Rounded Rectangular Callout 3"/>
          <p:cNvSpPr/>
          <p:nvPr/>
        </p:nvSpPr>
        <p:spPr>
          <a:xfrm>
            <a:off x="923456" y="5025698"/>
            <a:ext cx="6016028" cy="1398761"/>
          </a:xfrm>
          <a:prstGeom prst="wedgeRoundRectCallout">
            <a:avLst>
              <a:gd name="adj1" fmla="val 51628"/>
              <a:gd name="adj2" fmla="val 838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Do we need any volunteers?</a:t>
            </a:r>
          </a:p>
        </p:txBody>
      </p:sp>
      <p:sp>
        <p:nvSpPr>
          <p:cNvPr id="5" name="Rounded Rectangular Callout 4"/>
          <p:cNvSpPr/>
          <p:nvPr/>
        </p:nvSpPr>
        <p:spPr>
          <a:xfrm>
            <a:off x="923456" y="7441949"/>
            <a:ext cx="7740711" cy="1439501"/>
          </a:xfrm>
          <a:prstGeom prst="wedgeRoundRectCallout">
            <a:avLst>
              <a:gd name="adj1" fmla="val 49167"/>
              <a:gd name="adj2" fmla="val 8136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What should we call our …? </a:t>
            </a:r>
          </a:p>
        </p:txBody>
      </p:sp>
      <p:sp>
        <p:nvSpPr>
          <p:cNvPr id="6" name="Rounded Rectangular Callout 5"/>
          <p:cNvSpPr/>
          <p:nvPr/>
        </p:nvSpPr>
        <p:spPr>
          <a:xfrm>
            <a:off x="10687616" y="2430855"/>
            <a:ext cx="6599975" cy="1422846"/>
          </a:xfrm>
          <a:prstGeom prst="wedgeRoundRectCallout">
            <a:avLst>
              <a:gd name="adj1" fmla="val 555"/>
              <a:gd name="adj2" fmla="val 736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t>Let's have a … </a:t>
            </a:r>
          </a:p>
        </p:txBody>
      </p:sp>
      <p:sp>
        <p:nvSpPr>
          <p:cNvPr id="7" name="Rounded Rectangular Callout 6"/>
          <p:cNvSpPr/>
          <p:nvPr/>
        </p:nvSpPr>
        <p:spPr>
          <a:xfrm>
            <a:off x="10280208" y="5025697"/>
            <a:ext cx="7007382" cy="1398761"/>
          </a:xfrm>
          <a:prstGeom prst="wedgeRoundRectCallout">
            <a:avLst>
              <a:gd name="adj1" fmla="val -49321"/>
              <a:gd name="adj2" fmla="val 872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t>Yes, we need people to … </a:t>
            </a:r>
          </a:p>
        </p:txBody>
      </p:sp>
      <p:sp>
        <p:nvSpPr>
          <p:cNvPr id="8" name="Rounded Rectangular Callout 7"/>
          <p:cNvSpPr/>
          <p:nvPr/>
        </p:nvSpPr>
        <p:spPr>
          <a:xfrm>
            <a:off x="12099957" y="7441949"/>
            <a:ext cx="5187633" cy="1439501"/>
          </a:xfrm>
          <a:prstGeom prst="wedgeRoundRectCallout">
            <a:avLst>
              <a:gd name="adj1" fmla="val -50542"/>
              <a:gd name="adj2" fmla="val 841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t>How about …? </a:t>
            </a:r>
          </a:p>
        </p:txBody>
      </p:sp>
    </p:spTree>
    <p:extLst>
      <p:ext uri="{BB962C8B-B14F-4D97-AF65-F5344CB8AC3E}">
        <p14:creationId xmlns:p14="http://schemas.microsoft.com/office/powerpoint/2010/main" val="125693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ẠO SỨC LAN TỎA CHO MÙA HÈ TÌNH NGUYỆN">
            <a:extLst>
              <a:ext uri="{FF2B5EF4-FFF2-40B4-BE49-F238E27FC236}">
                <a16:creationId xmlns:a16="http://schemas.microsoft.com/office/drawing/2014/main" id="{E315F6E8-997D-4210-AF53-A85876FBF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09700"/>
            <a:ext cx="14097000" cy="8185355"/>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6C428E4C-8B76-4E59-8881-74962C0CC254}"/>
              </a:ext>
            </a:extLst>
          </p:cNvPr>
          <p:cNvSpPr txBox="1"/>
          <p:nvPr/>
        </p:nvSpPr>
        <p:spPr>
          <a:xfrm>
            <a:off x="7467600" y="419100"/>
            <a:ext cx="4191000" cy="707886"/>
          </a:xfrm>
          <a:prstGeom prst="rect">
            <a:avLst/>
          </a:prstGeom>
          <a:noFill/>
        </p:spPr>
        <p:txBody>
          <a:bodyPr wrap="square" rtlCol="0">
            <a:spAutoFit/>
          </a:bodyPr>
          <a:lstStyle/>
          <a:p>
            <a:r>
              <a:rPr lang="en-US" sz="4000" dirty="0">
                <a:solidFill>
                  <a:schemeClr val="accent6">
                    <a:lumMod val="50000"/>
                  </a:schemeClr>
                </a:solidFill>
                <a:latin typeface="Arial" panose="020B0604020202020204" pitchFamily="34" charset="0"/>
                <a:cs typeface="Arial" panose="020B0604020202020204" pitchFamily="34" charset="0"/>
              </a:rPr>
              <a:t>Charity event</a:t>
            </a:r>
          </a:p>
        </p:txBody>
      </p:sp>
    </p:spTree>
    <p:extLst>
      <p:ext uri="{BB962C8B-B14F-4D97-AF65-F5344CB8AC3E}">
        <p14:creationId xmlns:p14="http://schemas.microsoft.com/office/powerpoint/2010/main" val="8724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E052B20-1C49-4132-9DB7-65559568F6E1}"/>
              </a:ext>
            </a:extLst>
          </p:cNvPr>
          <p:cNvPicPr>
            <a:picLocks noChangeAspect="1"/>
          </p:cNvPicPr>
          <p:nvPr/>
        </p:nvPicPr>
        <p:blipFill rotWithShape="1">
          <a:blip r:embed="rId2"/>
          <a:srcRect t="90" r="2336" b="1"/>
          <a:stretch/>
        </p:blipFill>
        <p:spPr>
          <a:xfrm>
            <a:off x="609600" y="952500"/>
            <a:ext cx="16916400" cy="8535869"/>
          </a:xfrm>
          <a:prstGeom prst="rect">
            <a:avLst/>
          </a:prstGeom>
        </p:spPr>
      </p:pic>
      <p:sp>
        <p:nvSpPr>
          <p:cNvPr id="3" name="Hộp Văn bản 4">
            <a:extLst>
              <a:ext uri="{FF2B5EF4-FFF2-40B4-BE49-F238E27FC236}">
                <a16:creationId xmlns:a16="http://schemas.microsoft.com/office/drawing/2014/main" id="{6149D941-35D8-42F7-BB2D-EA5D640669F6}"/>
              </a:ext>
            </a:extLst>
          </p:cNvPr>
          <p:cNvSpPr txBox="1"/>
          <p:nvPr/>
        </p:nvSpPr>
        <p:spPr>
          <a:xfrm>
            <a:off x="609600" y="1104900"/>
            <a:ext cx="3429000" cy="769441"/>
          </a:xfrm>
          <a:prstGeom prst="rect">
            <a:avLst/>
          </a:prstGeom>
          <a:solidFill>
            <a:schemeClr val="bg2"/>
          </a:solidFill>
        </p:spPr>
        <p:txBody>
          <a:bodyPr wrap="square" rtlCol="0">
            <a:spAutoFit/>
          </a:bodyPr>
          <a:lstStyle/>
          <a:p>
            <a:r>
              <a:rPr lang="en-US" sz="4400" dirty="0">
                <a:solidFill>
                  <a:schemeClr val="accent6">
                    <a:lumMod val="50000"/>
                  </a:schemeClr>
                </a:solidFill>
                <a:latin typeface="Times New Roman" panose="02020603050405020304" pitchFamily="18" charset="0"/>
                <a:cs typeface="Times New Roman" panose="02020603050405020304" pitchFamily="18" charset="0"/>
              </a:rPr>
              <a:t>3</a:t>
            </a:r>
            <a:r>
              <a:rPr lang="en-US" sz="4400" dirty="0" smtClean="0">
                <a:solidFill>
                  <a:schemeClr val="accent6">
                    <a:lumMod val="50000"/>
                  </a:schemeClr>
                </a:solidFill>
                <a:latin typeface="Times New Roman" panose="02020603050405020304" pitchFamily="18" charset="0"/>
                <a:cs typeface="Times New Roman" panose="02020603050405020304" pitchFamily="18" charset="0"/>
              </a:rPr>
              <a:t>/ Speaking</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340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975796" y="5980922"/>
            <a:ext cx="12843402" cy="3210537"/>
          </a:xfrm>
          <a:prstGeom prst="rect">
            <a:avLst/>
          </a:prstGeom>
        </p:spPr>
      </p:pic>
      <p:sp>
        <p:nvSpPr>
          <p:cNvPr id="10" name="Rounded Rectangular Callout 9"/>
          <p:cNvSpPr/>
          <p:nvPr/>
        </p:nvSpPr>
        <p:spPr>
          <a:xfrm>
            <a:off x="719751" y="1276541"/>
            <a:ext cx="7414788" cy="1575303"/>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a:t>Who should we help?</a:t>
            </a:r>
          </a:p>
        </p:txBody>
      </p:sp>
      <p:sp>
        <p:nvSpPr>
          <p:cNvPr id="11" name="Rounded Rectangular Callout 10"/>
          <p:cNvSpPr/>
          <p:nvPr/>
        </p:nvSpPr>
        <p:spPr>
          <a:xfrm>
            <a:off x="9397498" y="2233941"/>
            <a:ext cx="7971578" cy="2587029"/>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a:t>I think we should help the poor students in our school.</a:t>
            </a:r>
          </a:p>
        </p:txBody>
      </p:sp>
      <p:sp>
        <p:nvSpPr>
          <p:cNvPr id="12" name="TextBox 11"/>
          <p:cNvSpPr txBox="1"/>
          <p:nvPr/>
        </p:nvSpPr>
        <p:spPr>
          <a:xfrm>
            <a:off x="8049593" y="6532076"/>
            <a:ext cx="7214550" cy="830997"/>
          </a:xfrm>
          <a:prstGeom prst="rect">
            <a:avLst/>
          </a:prstGeom>
          <a:noFill/>
        </p:spPr>
        <p:txBody>
          <a:bodyPr wrap="square" rtlCol="0">
            <a:spAutoFit/>
          </a:bodyPr>
          <a:lstStyle/>
          <a:p>
            <a:r>
              <a:rPr lang="en-US" sz="4800" dirty="0">
                <a:solidFill>
                  <a:srgbClr val="FF0000"/>
                </a:solidFill>
              </a:rPr>
              <a:t>poor students in our school </a:t>
            </a:r>
          </a:p>
        </p:txBody>
      </p:sp>
    </p:spTree>
    <p:extLst>
      <p:ext uri="{BB962C8B-B14F-4D97-AF65-F5344CB8AC3E}">
        <p14:creationId xmlns:p14="http://schemas.microsoft.com/office/powerpoint/2010/main" val="374675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719751" y="1276540"/>
            <a:ext cx="7414788" cy="258023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a:solidFill>
                  <a:prstClr val="black"/>
                </a:solidFill>
              </a:rPr>
              <a:t>What do you think we should do to help?</a:t>
            </a:r>
          </a:p>
        </p:txBody>
      </p:sp>
      <p:sp>
        <p:nvSpPr>
          <p:cNvPr id="11" name="Rounded Rectangular Callout 10"/>
          <p:cNvSpPr/>
          <p:nvPr/>
        </p:nvSpPr>
        <p:spPr>
          <a:xfrm>
            <a:off x="9546880" y="2756779"/>
            <a:ext cx="7971578" cy="1894442"/>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a:solidFill>
                  <a:prstClr val="black"/>
                </a:solidFill>
              </a:rPr>
              <a:t>Let’s have a Food Fair.</a:t>
            </a:r>
          </a:p>
        </p:txBody>
      </p:sp>
      <p:pic>
        <p:nvPicPr>
          <p:cNvPr id="2" name="Picture 1"/>
          <p:cNvPicPr>
            <a:picLocks noChangeAspect="1"/>
          </p:cNvPicPr>
          <p:nvPr/>
        </p:nvPicPr>
        <p:blipFill>
          <a:blip r:embed="rId2"/>
          <a:stretch>
            <a:fillRect/>
          </a:stretch>
        </p:blipFill>
        <p:spPr>
          <a:xfrm>
            <a:off x="401465" y="5616261"/>
            <a:ext cx="17430750" cy="3943350"/>
          </a:xfrm>
          <a:prstGeom prst="rect">
            <a:avLst/>
          </a:prstGeom>
        </p:spPr>
      </p:pic>
      <p:sp>
        <p:nvSpPr>
          <p:cNvPr id="3" name="TextBox 2"/>
          <p:cNvSpPr txBox="1"/>
          <p:nvPr/>
        </p:nvSpPr>
        <p:spPr>
          <a:xfrm>
            <a:off x="3856777" y="6178991"/>
            <a:ext cx="3177767" cy="923330"/>
          </a:xfrm>
          <a:prstGeom prst="rect">
            <a:avLst/>
          </a:prstGeom>
          <a:noFill/>
        </p:spPr>
        <p:txBody>
          <a:bodyPr wrap="square" rtlCol="0">
            <a:spAutoFit/>
          </a:bodyPr>
          <a:lstStyle/>
          <a:p>
            <a:r>
              <a:rPr lang="en-US" sz="5400" dirty="0">
                <a:solidFill>
                  <a:srgbClr val="FF0000"/>
                </a:solidFill>
              </a:rPr>
              <a:t>Food Fair</a:t>
            </a:r>
          </a:p>
        </p:txBody>
      </p:sp>
    </p:spTree>
    <p:extLst>
      <p:ext uri="{BB962C8B-B14F-4D97-AF65-F5344CB8AC3E}">
        <p14:creationId xmlns:p14="http://schemas.microsoft.com/office/powerpoint/2010/main" val="305867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841973" y="1303702"/>
            <a:ext cx="10674035" cy="191480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a:solidFill>
                  <a:prstClr val="black"/>
                </a:solidFill>
              </a:rPr>
              <a:t>What should we call our Food Fair?</a:t>
            </a:r>
          </a:p>
        </p:txBody>
      </p:sp>
      <p:sp>
        <p:nvSpPr>
          <p:cNvPr id="11" name="Rounded Rectangular Callout 10"/>
          <p:cNvSpPr/>
          <p:nvPr/>
        </p:nvSpPr>
        <p:spPr>
          <a:xfrm>
            <a:off x="9146540" y="3853206"/>
            <a:ext cx="8202440" cy="177900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a:solidFill>
                  <a:prstClr val="black"/>
                </a:solidFill>
              </a:rPr>
              <a:t>How about “Eat and Help”?  </a:t>
            </a:r>
          </a:p>
        </p:txBody>
      </p:sp>
      <p:pic>
        <p:nvPicPr>
          <p:cNvPr id="3" name="Picture 2"/>
          <p:cNvPicPr>
            <a:picLocks noChangeAspect="1"/>
          </p:cNvPicPr>
          <p:nvPr/>
        </p:nvPicPr>
        <p:blipFill>
          <a:blip r:embed="rId2"/>
          <a:stretch>
            <a:fillRect/>
          </a:stretch>
        </p:blipFill>
        <p:spPr>
          <a:xfrm>
            <a:off x="2228567" y="6546647"/>
            <a:ext cx="12744450" cy="3114675"/>
          </a:xfrm>
          <a:prstGeom prst="rect">
            <a:avLst/>
          </a:prstGeom>
        </p:spPr>
      </p:pic>
      <p:sp>
        <p:nvSpPr>
          <p:cNvPr id="4" name="TextBox 3"/>
          <p:cNvSpPr txBox="1"/>
          <p:nvPr/>
        </p:nvSpPr>
        <p:spPr>
          <a:xfrm>
            <a:off x="6178991" y="6980222"/>
            <a:ext cx="3585173" cy="830997"/>
          </a:xfrm>
          <a:prstGeom prst="rect">
            <a:avLst/>
          </a:prstGeom>
          <a:noFill/>
        </p:spPr>
        <p:txBody>
          <a:bodyPr wrap="square" rtlCol="0">
            <a:spAutoFit/>
          </a:bodyPr>
          <a:lstStyle/>
          <a:p>
            <a:r>
              <a:rPr lang="en-US" sz="4800" dirty="0">
                <a:solidFill>
                  <a:srgbClr val="FF0000"/>
                </a:solidFill>
              </a:rPr>
              <a:t>Eat and Help</a:t>
            </a:r>
          </a:p>
        </p:txBody>
      </p:sp>
    </p:spTree>
    <p:extLst>
      <p:ext uri="{BB962C8B-B14F-4D97-AF65-F5344CB8AC3E}">
        <p14:creationId xmlns:p14="http://schemas.microsoft.com/office/powerpoint/2010/main" val="31809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937034" y="1425923"/>
            <a:ext cx="7414788" cy="1439499"/>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a:solidFill>
                  <a:prstClr val="black"/>
                </a:solidFill>
              </a:rPr>
              <a:t>Do we need volunteers?</a:t>
            </a:r>
          </a:p>
        </p:txBody>
      </p:sp>
      <p:sp>
        <p:nvSpPr>
          <p:cNvPr id="11" name="Rounded Rectangular Callout 10"/>
          <p:cNvSpPr/>
          <p:nvPr/>
        </p:nvSpPr>
        <p:spPr>
          <a:xfrm>
            <a:off x="9397498" y="2661718"/>
            <a:ext cx="7971578" cy="2159252"/>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a:solidFill>
                  <a:prstClr val="black"/>
                </a:solidFill>
              </a:rPr>
              <a:t>Yes, we need people to cook and sell food.</a:t>
            </a:r>
          </a:p>
        </p:txBody>
      </p:sp>
      <p:pic>
        <p:nvPicPr>
          <p:cNvPr id="2" name="Picture 1"/>
          <p:cNvPicPr>
            <a:picLocks noChangeAspect="1"/>
          </p:cNvPicPr>
          <p:nvPr/>
        </p:nvPicPr>
        <p:blipFill>
          <a:blip r:embed="rId2"/>
          <a:stretch>
            <a:fillRect/>
          </a:stretch>
        </p:blipFill>
        <p:spPr>
          <a:xfrm>
            <a:off x="719751" y="5667682"/>
            <a:ext cx="17002125" cy="3786188"/>
          </a:xfrm>
          <a:prstGeom prst="rect">
            <a:avLst/>
          </a:prstGeom>
        </p:spPr>
      </p:pic>
      <p:sp>
        <p:nvSpPr>
          <p:cNvPr id="3" name="TextBox 2"/>
          <p:cNvSpPr txBox="1"/>
          <p:nvPr/>
        </p:nvSpPr>
        <p:spPr>
          <a:xfrm>
            <a:off x="7319728" y="7781454"/>
            <a:ext cx="4888871" cy="830997"/>
          </a:xfrm>
          <a:prstGeom prst="rect">
            <a:avLst/>
          </a:prstGeom>
          <a:noFill/>
        </p:spPr>
        <p:txBody>
          <a:bodyPr wrap="square" rtlCol="0">
            <a:spAutoFit/>
          </a:bodyPr>
          <a:lstStyle/>
          <a:p>
            <a:r>
              <a:rPr lang="en-US" sz="4800" dirty="0">
                <a:solidFill>
                  <a:srgbClr val="FF0000"/>
                </a:solidFill>
              </a:rPr>
              <a:t>cook and sell food</a:t>
            </a:r>
          </a:p>
        </p:txBody>
      </p:sp>
    </p:spTree>
    <p:extLst>
      <p:ext uri="{BB962C8B-B14F-4D97-AF65-F5344CB8AC3E}">
        <p14:creationId xmlns:p14="http://schemas.microsoft.com/office/powerpoint/2010/main" val="427283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91571"/>
          </a:xfrm>
          <a:prstGeom prst="rect">
            <a:avLst/>
          </a:prstGeom>
        </p:spPr>
      </p:pic>
      <p:sp>
        <p:nvSpPr>
          <p:cNvPr id="3" name="TextBox 2"/>
          <p:cNvSpPr txBox="1"/>
          <p:nvPr/>
        </p:nvSpPr>
        <p:spPr>
          <a:xfrm>
            <a:off x="7655771" y="3968538"/>
            <a:ext cx="9895115" cy="2585323"/>
          </a:xfrm>
          <a:prstGeom prst="rect">
            <a:avLst/>
          </a:prstGeom>
          <a:noFill/>
        </p:spPr>
        <p:txBody>
          <a:bodyPr wrap="square" rtlCol="0">
            <a:spAutoFit/>
          </a:bodyPr>
          <a:lstStyle/>
          <a:p>
            <a:pPr algn="ctr"/>
            <a:r>
              <a:rPr lang="en-US" sz="6600" b="1" dirty="0">
                <a:solidFill>
                  <a:srgbClr val="0070C0"/>
                </a:solidFill>
              </a:rPr>
              <a:t>Unit 4</a:t>
            </a:r>
            <a:r>
              <a:rPr lang="en-US" sz="6600" b="1">
                <a:solidFill>
                  <a:srgbClr val="0070C0"/>
                </a:solidFill>
              </a:rPr>
              <a:t>: Community Services</a:t>
            </a:r>
            <a:endParaRPr lang="en-US" sz="4800" b="1" dirty="0">
              <a:solidFill>
                <a:srgbClr val="0070C0"/>
              </a:solidFill>
            </a:endParaRPr>
          </a:p>
          <a:p>
            <a:pPr algn="ctr"/>
            <a:r>
              <a:rPr lang="en-US" sz="4800" b="1" dirty="0">
                <a:solidFill>
                  <a:srgbClr val="00B050"/>
                </a:solidFill>
              </a:rPr>
              <a:t>Lesson 1.3: Pronunciation &amp; Speaking</a:t>
            </a:r>
          </a:p>
          <a:p>
            <a:pPr algn="ctr"/>
            <a:r>
              <a:rPr lang="en-US" sz="4800" dirty="0">
                <a:solidFill>
                  <a:srgbClr val="FF0000"/>
                </a:solidFill>
              </a:rPr>
              <a:t>Page</a:t>
            </a:r>
            <a:r>
              <a:rPr lang="en-US" sz="4800" dirty="0"/>
              <a:t> </a:t>
            </a:r>
            <a:r>
              <a:rPr lang="en-US" sz="4800" dirty="0">
                <a:solidFill>
                  <a:srgbClr val="FF0000"/>
                </a:solidFill>
              </a:rPr>
              <a:t>30</a:t>
            </a:r>
          </a:p>
        </p:txBody>
      </p:sp>
    </p:spTree>
    <p:extLst>
      <p:ext uri="{BB962C8B-B14F-4D97-AF65-F5344CB8AC3E}">
        <p14:creationId xmlns:p14="http://schemas.microsoft.com/office/powerpoint/2010/main" val="2723017492"/>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719751" y="1276541"/>
            <a:ext cx="7414788" cy="2308632"/>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a:solidFill>
                  <a:prstClr val="black"/>
                </a:solidFill>
              </a:rPr>
              <a:t>Where and when should we have the event?</a:t>
            </a:r>
          </a:p>
        </p:txBody>
      </p:sp>
      <p:sp>
        <p:nvSpPr>
          <p:cNvPr id="11" name="Rounded Rectangular Callout 10"/>
          <p:cNvSpPr/>
          <p:nvPr/>
        </p:nvSpPr>
        <p:spPr>
          <a:xfrm>
            <a:off x="9275276" y="2851844"/>
            <a:ext cx="7971578" cy="2587029"/>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dirty="0">
                <a:solidFill>
                  <a:prstClr val="black"/>
                </a:solidFill>
              </a:rPr>
              <a:t>I think we should have the event in our schoolyard next weekend.</a:t>
            </a:r>
          </a:p>
        </p:txBody>
      </p:sp>
      <p:pic>
        <p:nvPicPr>
          <p:cNvPr id="2" name="Picture 1"/>
          <p:cNvPicPr>
            <a:picLocks noChangeAspect="1"/>
          </p:cNvPicPr>
          <p:nvPr/>
        </p:nvPicPr>
        <p:blipFill>
          <a:blip r:embed="rId2"/>
          <a:stretch>
            <a:fillRect/>
          </a:stretch>
        </p:blipFill>
        <p:spPr>
          <a:xfrm>
            <a:off x="4427145" y="6372225"/>
            <a:ext cx="9429750" cy="3028950"/>
          </a:xfrm>
          <a:prstGeom prst="rect">
            <a:avLst/>
          </a:prstGeom>
        </p:spPr>
      </p:pic>
      <p:sp>
        <p:nvSpPr>
          <p:cNvPr id="3" name="TextBox 2"/>
          <p:cNvSpPr txBox="1"/>
          <p:nvPr/>
        </p:nvSpPr>
        <p:spPr>
          <a:xfrm>
            <a:off x="6898741" y="6817260"/>
            <a:ext cx="3435791" cy="830997"/>
          </a:xfrm>
          <a:prstGeom prst="rect">
            <a:avLst/>
          </a:prstGeom>
          <a:noFill/>
        </p:spPr>
        <p:txBody>
          <a:bodyPr wrap="square" rtlCol="0">
            <a:spAutoFit/>
          </a:bodyPr>
          <a:lstStyle/>
          <a:p>
            <a:r>
              <a:rPr lang="en-US" sz="4800" dirty="0">
                <a:solidFill>
                  <a:srgbClr val="FF0000"/>
                </a:solidFill>
              </a:rPr>
              <a:t>schoolyard</a:t>
            </a:r>
          </a:p>
        </p:txBody>
      </p:sp>
      <p:sp>
        <p:nvSpPr>
          <p:cNvPr id="4" name="TextBox 3"/>
          <p:cNvSpPr txBox="1"/>
          <p:nvPr/>
        </p:nvSpPr>
        <p:spPr>
          <a:xfrm>
            <a:off x="6898741" y="7886700"/>
            <a:ext cx="3883937" cy="830997"/>
          </a:xfrm>
          <a:prstGeom prst="rect">
            <a:avLst/>
          </a:prstGeom>
          <a:noFill/>
        </p:spPr>
        <p:txBody>
          <a:bodyPr wrap="square" rtlCol="0">
            <a:spAutoFit/>
          </a:bodyPr>
          <a:lstStyle/>
          <a:p>
            <a:r>
              <a:rPr lang="en-US" sz="4800" dirty="0">
                <a:solidFill>
                  <a:srgbClr val="FF0000"/>
                </a:solidFill>
              </a:rPr>
              <a:t>next weekend</a:t>
            </a:r>
          </a:p>
        </p:txBody>
      </p:sp>
    </p:spTree>
    <p:extLst>
      <p:ext uri="{BB962C8B-B14F-4D97-AF65-F5344CB8AC3E}">
        <p14:creationId xmlns:p14="http://schemas.microsoft.com/office/powerpoint/2010/main" val="981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10">
            <a:extLst>
              <a:ext uri="{FF2B5EF4-FFF2-40B4-BE49-F238E27FC236}">
                <a16:creationId xmlns:a16="http://schemas.microsoft.com/office/drawing/2014/main" id="{0FEF42FD-116A-47B8-AF36-EAC66477C8F4}"/>
              </a:ext>
            </a:extLst>
          </p:cNvPr>
          <p:cNvSpPr/>
          <p:nvPr/>
        </p:nvSpPr>
        <p:spPr>
          <a:xfrm>
            <a:off x="6248400" y="495300"/>
            <a:ext cx="5791200" cy="1295400"/>
          </a:xfrm>
          <a:prstGeom prst="wedgeRoundRectCallout">
            <a:avLst>
              <a:gd name="adj1" fmla="val -47998"/>
              <a:gd name="adj2" fmla="val 78750"/>
              <a:gd name="adj3" fmla="val 16667"/>
            </a:avLst>
          </a:prstGeom>
          <a:solidFill>
            <a:schemeClr val="accent5">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I </a:t>
            </a:r>
            <a:r>
              <a:rPr lang="en-US" sz="3600" dirty="0">
                <a:solidFill>
                  <a:prstClr val="black"/>
                </a:solidFill>
              </a:rPr>
              <a:t>think we should help </a:t>
            </a:r>
            <a:r>
              <a:rPr lang="en-US" sz="3600" dirty="0">
                <a:solidFill>
                  <a:srgbClr val="FF0000"/>
                </a:solidFill>
              </a:rPr>
              <a:t>the poor students in our school</a:t>
            </a:r>
            <a:r>
              <a:rPr lang="en-US" sz="3600" dirty="0" smtClean="0">
                <a:solidFill>
                  <a:srgbClr val="FF0000"/>
                </a:solidFill>
              </a:rPr>
              <a:t>.</a:t>
            </a:r>
            <a:endParaRPr lang="en-US" sz="3600" dirty="0">
              <a:solidFill>
                <a:srgbClr val="FF0000"/>
              </a:solidFill>
            </a:endParaRPr>
          </a:p>
        </p:txBody>
      </p:sp>
      <p:sp>
        <p:nvSpPr>
          <p:cNvPr id="6" name="Rounded Rectangular Callout 9">
            <a:extLst>
              <a:ext uri="{FF2B5EF4-FFF2-40B4-BE49-F238E27FC236}">
                <a16:creationId xmlns:a16="http://schemas.microsoft.com/office/drawing/2014/main" id="{6218561A-9983-45C1-9379-880AB576B123}"/>
              </a:ext>
            </a:extLst>
          </p:cNvPr>
          <p:cNvSpPr/>
          <p:nvPr/>
        </p:nvSpPr>
        <p:spPr>
          <a:xfrm>
            <a:off x="685800" y="723900"/>
            <a:ext cx="4943192" cy="1050202"/>
          </a:xfrm>
          <a:prstGeom prst="wedgeRoundRectCallout">
            <a:avLst>
              <a:gd name="adj1" fmla="val -3712"/>
              <a:gd name="adj2" fmla="val 117795"/>
              <a:gd name="adj3" fmla="val 16667"/>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Who should we help?</a:t>
            </a:r>
          </a:p>
        </p:txBody>
      </p:sp>
      <p:sp>
        <p:nvSpPr>
          <p:cNvPr id="8" name="Rounded Rectangular Callout 9">
            <a:extLst>
              <a:ext uri="{FF2B5EF4-FFF2-40B4-BE49-F238E27FC236}">
                <a16:creationId xmlns:a16="http://schemas.microsoft.com/office/drawing/2014/main" id="{CB27B35E-D2AE-485B-A46F-CEAE4CE86BA5}"/>
              </a:ext>
            </a:extLst>
          </p:cNvPr>
          <p:cNvSpPr/>
          <p:nvPr/>
        </p:nvSpPr>
        <p:spPr>
          <a:xfrm>
            <a:off x="655320" y="2644140"/>
            <a:ext cx="5105400" cy="1143000"/>
          </a:xfrm>
          <a:prstGeom prst="wedgeRoundRectCallout">
            <a:avLst>
              <a:gd name="adj1" fmla="val -320"/>
              <a:gd name="adj2" fmla="val 69907"/>
              <a:gd name="adj3" fmla="val 16667"/>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do you think we should </a:t>
            </a:r>
            <a:r>
              <a:rPr lang="en-US" sz="3600" dirty="0">
                <a:solidFill>
                  <a:prstClr val="black"/>
                </a:solidFill>
                <a:latin typeface="Arial" panose="020B0604020202020204" pitchFamily="34" charset="0"/>
                <a:cs typeface="Arial" panose="020B0604020202020204" pitchFamily="34" charset="0"/>
              </a:rPr>
              <a:t>do</a:t>
            </a:r>
            <a:r>
              <a:rPr lang="en-US" sz="3600" dirty="0">
                <a:solidFill>
                  <a:prstClr val="black"/>
                </a:solidFill>
              </a:rPr>
              <a:t> to help?</a:t>
            </a:r>
          </a:p>
        </p:txBody>
      </p:sp>
      <p:sp>
        <p:nvSpPr>
          <p:cNvPr id="9" name="Rounded Rectangular Callout 10">
            <a:extLst>
              <a:ext uri="{FF2B5EF4-FFF2-40B4-BE49-F238E27FC236}">
                <a16:creationId xmlns:a16="http://schemas.microsoft.com/office/drawing/2014/main" id="{CE04C40F-3893-472C-808E-65A2B902B2A5}"/>
              </a:ext>
            </a:extLst>
          </p:cNvPr>
          <p:cNvSpPr/>
          <p:nvPr/>
        </p:nvSpPr>
        <p:spPr>
          <a:xfrm>
            <a:off x="6400800" y="2400300"/>
            <a:ext cx="5715000" cy="1600200"/>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I think we should </a:t>
            </a:r>
            <a:r>
              <a:rPr lang="en-US" sz="3600" dirty="0">
                <a:solidFill>
                  <a:srgbClr val="FF0000"/>
                </a:solidFill>
              </a:rPr>
              <a:t>a Food Fair</a:t>
            </a:r>
            <a:r>
              <a:rPr lang="en-US" sz="3600" dirty="0" smtClean="0">
                <a:solidFill>
                  <a:srgbClr val="FF0000"/>
                </a:solidFill>
              </a:rPr>
              <a:t>.</a:t>
            </a:r>
            <a:endParaRPr lang="en-US" sz="3600" dirty="0">
              <a:solidFill>
                <a:srgbClr val="FF0000"/>
              </a:solidFill>
              <a:latin typeface="Arial" panose="020B0604020202020204" pitchFamily="34" charset="0"/>
              <a:cs typeface="Arial" panose="020B0604020202020204" pitchFamily="34" charset="0"/>
            </a:endParaRPr>
          </a:p>
        </p:txBody>
      </p:sp>
      <p:sp>
        <p:nvSpPr>
          <p:cNvPr id="10" name="Rounded Rectangular Callout 9">
            <a:extLst>
              <a:ext uri="{FF2B5EF4-FFF2-40B4-BE49-F238E27FC236}">
                <a16:creationId xmlns:a16="http://schemas.microsoft.com/office/drawing/2014/main" id="{F5FBBDBA-EBC5-4C8C-864A-5DD7B379F8E3}"/>
              </a:ext>
            </a:extLst>
          </p:cNvPr>
          <p:cNvSpPr/>
          <p:nvPr/>
        </p:nvSpPr>
        <p:spPr>
          <a:xfrm>
            <a:off x="533400" y="4305300"/>
            <a:ext cx="5334000" cy="1447800"/>
          </a:xfrm>
          <a:prstGeom prst="wedgeRoundRectCallout">
            <a:avLst>
              <a:gd name="adj1" fmla="val -320"/>
              <a:gd name="adj2" fmla="val 69907"/>
              <a:gd name="adj3" fmla="val 16667"/>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latin typeface="Arial" panose="020B0604020202020204" pitchFamily="34" charset="0"/>
                <a:cs typeface="Arial" panose="020B0604020202020204" pitchFamily="34" charset="0"/>
              </a:rPr>
              <a:t>What should we call our </a:t>
            </a:r>
            <a:r>
              <a:rPr lang="en-US" sz="3600" dirty="0">
                <a:solidFill>
                  <a:srgbClr val="FF0000"/>
                </a:solidFill>
              </a:rPr>
              <a:t>a Food </a:t>
            </a:r>
            <a:r>
              <a:rPr lang="en-US" sz="3600" dirty="0" smtClean="0">
                <a:solidFill>
                  <a:srgbClr val="FF0000"/>
                </a:solidFill>
              </a:rPr>
              <a:t>Fair</a:t>
            </a:r>
            <a:r>
              <a:rPr lang="en-US" sz="3600" dirty="0">
                <a:solidFill>
                  <a:srgbClr val="FF0000"/>
                </a:solidFill>
              </a:rPr>
              <a:t>?</a:t>
            </a:r>
            <a:endParaRPr lang="en-US" sz="3600" dirty="0">
              <a:solidFill>
                <a:srgbClr val="FF0000"/>
              </a:solidFill>
              <a:latin typeface="Arial" panose="020B0604020202020204" pitchFamily="34" charset="0"/>
              <a:cs typeface="Arial" panose="020B0604020202020204" pitchFamily="34" charset="0"/>
            </a:endParaRPr>
          </a:p>
        </p:txBody>
      </p:sp>
      <p:sp>
        <p:nvSpPr>
          <p:cNvPr id="11" name="Rounded Rectangular Callout 10">
            <a:extLst>
              <a:ext uri="{FF2B5EF4-FFF2-40B4-BE49-F238E27FC236}">
                <a16:creationId xmlns:a16="http://schemas.microsoft.com/office/drawing/2014/main" id="{68584FE3-E066-4A38-A792-5C87B0DBD399}"/>
              </a:ext>
            </a:extLst>
          </p:cNvPr>
          <p:cNvSpPr/>
          <p:nvPr/>
        </p:nvSpPr>
        <p:spPr>
          <a:xfrm>
            <a:off x="6248400" y="4533900"/>
            <a:ext cx="6172200"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latin typeface="Arial" panose="020B0604020202020204" pitchFamily="34" charset="0"/>
                <a:cs typeface="Arial" panose="020B0604020202020204" pitchFamily="34" charset="0"/>
              </a:rPr>
              <a:t>How about </a:t>
            </a:r>
            <a:r>
              <a:rPr lang="en-US" sz="3600" dirty="0">
                <a:solidFill>
                  <a:srgbClr val="FF0000"/>
                </a:solidFill>
              </a:rPr>
              <a:t>“Eat and Help”? </a:t>
            </a:r>
            <a:endParaRPr lang="en-US" sz="3600" dirty="0">
              <a:solidFill>
                <a:srgbClr val="FF0000"/>
              </a:solidFill>
              <a:latin typeface="Arial" panose="020B0604020202020204" pitchFamily="34" charset="0"/>
              <a:cs typeface="Arial" panose="020B0604020202020204" pitchFamily="34" charset="0"/>
            </a:endParaRPr>
          </a:p>
        </p:txBody>
      </p:sp>
      <p:sp>
        <p:nvSpPr>
          <p:cNvPr id="12" name="Rounded Rectangular Callout 9">
            <a:extLst>
              <a:ext uri="{FF2B5EF4-FFF2-40B4-BE49-F238E27FC236}">
                <a16:creationId xmlns:a16="http://schemas.microsoft.com/office/drawing/2014/main" id="{E9BF6513-F41D-4F96-8C86-558C7F8C0EAF}"/>
              </a:ext>
            </a:extLst>
          </p:cNvPr>
          <p:cNvSpPr/>
          <p:nvPr/>
        </p:nvSpPr>
        <p:spPr>
          <a:xfrm>
            <a:off x="609600" y="6210300"/>
            <a:ext cx="5029200" cy="1219200"/>
          </a:xfrm>
          <a:prstGeom prst="wedgeRoundRectCallout">
            <a:avLst>
              <a:gd name="adj1" fmla="val -320"/>
              <a:gd name="adj2" fmla="val 69907"/>
              <a:gd name="adj3" fmla="val 16667"/>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latin typeface="Arial" panose="020B0604020202020204" pitchFamily="34" charset="0"/>
                <a:cs typeface="Arial" panose="020B0604020202020204" pitchFamily="34" charset="0"/>
              </a:rPr>
              <a:t>Do we need any volunteers?</a:t>
            </a:r>
          </a:p>
        </p:txBody>
      </p:sp>
      <p:sp>
        <p:nvSpPr>
          <p:cNvPr id="13" name="Rounded Rectangular Callout 10">
            <a:extLst>
              <a:ext uri="{FF2B5EF4-FFF2-40B4-BE49-F238E27FC236}">
                <a16:creationId xmlns:a16="http://schemas.microsoft.com/office/drawing/2014/main" id="{7DB90839-6582-4CFB-BA28-BC64BDD50FAF}"/>
              </a:ext>
            </a:extLst>
          </p:cNvPr>
          <p:cNvSpPr/>
          <p:nvPr/>
        </p:nvSpPr>
        <p:spPr>
          <a:xfrm>
            <a:off x="6172200" y="6134100"/>
            <a:ext cx="6172200"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Yes, we need some people to </a:t>
            </a:r>
            <a:r>
              <a:rPr lang="en-US" sz="3600" dirty="0">
                <a:solidFill>
                  <a:srgbClr val="FF0000"/>
                </a:solidFill>
              </a:rPr>
              <a:t>cook and sell food </a:t>
            </a:r>
          </a:p>
        </p:txBody>
      </p:sp>
      <p:sp>
        <p:nvSpPr>
          <p:cNvPr id="15" name="Hộp Văn bản 14">
            <a:extLst>
              <a:ext uri="{FF2B5EF4-FFF2-40B4-BE49-F238E27FC236}">
                <a16:creationId xmlns:a16="http://schemas.microsoft.com/office/drawing/2014/main" id="{10B65C42-2BAE-4B23-B753-5A30307C2362}"/>
              </a:ext>
            </a:extLst>
          </p:cNvPr>
          <p:cNvSpPr txBox="1"/>
          <p:nvPr/>
        </p:nvSpPr>
        <p:spPr>
          <a:xfrm>
            <a:off x="12344400" y="723900"/>
            <a:ext cx="4419600"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We want to </a:t>
            </a:r>
            <a:r>
              <a:rPr lang="en-US" sz="3600" dirty="0" smtClean="0">
                <a:latin typeface="Arial" panose="020B0604020202020204" pitchFamily="34" charset="0"/>
                <a:cs typeface="Arial" panose="020B0604020202020204" pitchFamily="34" charset="0"/>
              </a:rPr>
              <a:t>help:</a:t>
            </a:r>
          </a:p>
          <a:p>
            <a:r>
              <a:rPr lang="en-US" sz="3600" dirty="0" smtClean="0">
                <a:solidFill>
                  <a:srgbClr val="FF0000"/>
                </a:solidFill>
              </a:rPr>
              <a:t>the </a:t>
            </a:r>
            <a:r>
              <a:rPr lang="en-US" sz="3600" dirty="0">
                <a:solidFill>
                  <a:srgbClr val="FF0000"/>
                </a:solidFill>
              </a:rPr>
              <a:t>poor students in our school</a:t>
            </a:r>
            <a:r>
              <a:rPr lang="en-US" sz="3600" dirty="0" smtClean="0">
                <a:solidFill>
                  <a:srgbClr val="FF0000"/>
                </a:solidFill>
              </a:rPr>
              <a:t>.</a:t>
            </a:r>
            <a:endParaRPr lang="en-US" sz="3600" dirty="0" smtClean="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1805F139-A040-4F25-8451-F4AF7FEEB6D7}"/>
              </a:ext>
            </a:extLst>
          </p:cNvPr>
          <p:cNvSpPr txBox="1"/>
          <p:nvPr/>
        </p:nvSpPr>
        <p:spPr>
          <a:xfrm>
            <a:off x="12649200" y="2821631"/>
            <a:ext cx="4419600" cy="1200329"/>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Event: </a:t>
            </a:r>
          </a:p>
          <a:p>
            <a:r>
              <a:rPr lang="en-US" sz="3600" dirty="0">
                <a:solidFill>
                  <a:srgbClr val="FF0000"/>
                </a:solidFill>
              </a:rPr>
              <a:t>a Food Fair.</a:t>
            </a:r>
            <a:endParaRPr lang="en-US" sz="3600" dirty="0">
              <a:solidFill>
                <a:srgbClr val="FF0000"/>
              </a:solidFill>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354016C8-1A08-49F5-A523-CB2E465A669F}"/>
              </a:ext>
            </a:extLst>
          </p:cNvPr>
          <p:cNvSpPr txBox="1"/>
          <p:nvPr/>
        </p:nvSpPr>
        <p:spPr>
          <a:xfrm>
            <a:off x="12725400" y="4457700"/>
            <a:ext cx="44196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Event name</a:t>
            </a:r>
            <a:r>
              <a:rPr lang="en-US" sz="3600" dirty="0" smtClean="0">
                <a:latin typeface="Arial" panose="020B0604020202020204" pitchFamily="34" charset="0"/>
                <a:cs typeface="Arial" panose="020B0604020202020204" pitchFamily="34" charset="0"/>
              </a:rPr>
              <a:t>:</a:t>
            </a:r>
          </a:p>
          <a:p>
            <a:r>
              <a:rPr lang="en-US" sz="3600" dirty="0">
                <a:solidFill>
                  <a:srgbClr val="FF0000"/>
                </a:solidFill>
              </a:rPr>
              <a:t>“Eat and Help”?</a:t>
            </a:r>
            <a:endParaRPr lang="en-US" sz="3600" dirty="0">
              <a:latin typeface="Arial" panose="020B0604020202020204" pitchFamily="34" charset="0"/>
              <a:cs typeface="Arial" panose="020B0604020202020204" pitchFamily="34" charset="0"/>
            </a:endParaRPr>
          </a:p>
        </p:txBody>
      </p:sp>
      <p:sp>
        <p:nvSpPr>
          <p:cNvPr id="18" name="Hộp Văn bản 17">
            <a:extLst>
              <a:ext uri="{FF2B5EF4-FFF2-40B4-BE49-F238E27FC236}">
                <a16:creationId xmlns:a16="http://schemas.microsoft.com/office/drawing/2014/main" id="{F37E6CF1-1886-4B96-886B-80545EEE2E55}"/>
              </a:ext>
            </a:extLst>
          </p:cNvPr>
          <p:cNvSpPr txBox="1"/>
          <p:nvPr/>
        </p:nvSpPr>
        <p:spPr>
          <a:xfrm>
            <a:off x="12649200" y="5981700"/>
            <a:ext cx="44196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We need volunteers to </a:t>
            </a:r>
            <a:r>
              <a:rPr lang="en-US" sz="3600" dirty="0" smtClean="0">
                <a:latin typeface="Arial" panose="020B0604020202020204" pitchFamily="34" charset="0"/>
                <a:cs typeface="Arial" panose="020B0604020202020204" pitchFamily="34" charset="0"/>
              </a:rPr>
              <a:t>: </a:t>
            </a:r>
            <a:r>
              <a:rPr lang="en-US" sz="3600" dirty="0">
                <a:solidFill>
                  <a:srgbClr val="FF0000"/>
                </a:solidFill>
              </a:rPr>
              <a:t>cook and sell food </a:t>
            </a:r>
            <a:endParaRPr lang="en-US" sz="3600" dirty="0">
              <a:latin typeface="Arial" panose="020B0604020202020204" pitchFamily="34" charset="0"/>
              <a:cs typeface="Arial" panose="020B0604020202020204" pitchFamily="34" charset="0"/>
            </a:endParaRPr>
          </a:p>
        </p:txBody>
      </p:sp>
      <p:sp>
        <p:nvSpPr>
          <p:cNvPr id="19" name="Rounded Rectangular Callout 9">
            <a:extLst>
              <a:ext uri="{FF2B5EF4-FFF2-40B4-BE49-F238E27FC236}">
                <a16:creationId xmlns:a16="http://schemas.microsoft.com/office/drawing/2014/main" id="{8EAF564E-CE4D-45C3-9DF6-A4833CA3907B}"/>
              </a:ext>
            </a:extLst>
          </p:cNvPr>
          <p:cNvSpPr/>
          <p:nvPr/>
        </p:nvSpPr>
        <p:spPr>
          <a:xfrm>
            <a:off x="762000" y="7810500"/>
            <a:ext cx="4943192" cy="1539088"/>
          </a:xfrm>
          <a:prstGeom prst="wedgeRoundRectCallout">
            <a:avLst>
              <a:gd name="adj1" fmla="val -320"/>
              <a:gd name="adj2" fmla="val 69907"/>
              <a:gd name="adj3" fmla="val 16667"/>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latin typeface="Arial" panose="020B0604020202020204" pitchFamily="34" charset="0"/>
                <a:cs typeface="Arial" panose="020B0604020202020204" pitchFamily="34" charset="0"/>
              </a:rPr>
              <a:t>Where and when should we have the event?</a:t>
            </a:r>
          </a:p>
        </p:txBody>
      </p:sp>
      <p:sp>
        <p:nvSpPr>
          <p:cNvPr id="20" name="Rounded Rectangular Callout 10">
            <a:extLst>
              <a:ext uri="{FF2B5EF4-FFF2-40B4-BE49-F238E27FC236}">
                <a16:creationId xmlns:a16="http://schemas.microsoft.com/office/drawing/2014/main" id="{27E206A8-62DB-4B84-9CDB-5454A638BCC1}"/>
              </a:ext>
            </a:extLst>
          </p:cNvPr>
          <p:cNvSpPr/>
          <p:nvPr/>
        </p:nvSpPr>
        <p:spPr>
          <a:xfrm>
            <a:off x="6324600" y="7810500"/>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I think we should have the event </a:t>
            </a:r>
            <a:r>
              <a:rPr lang="en-US" sz="3600" dirty="0">
                <a:solidFill>
                  <a:srgbClr val="FF0000"/>
                </a:solidFill>
              </a:rPr>
              <a:t>in our schoolyard next weekend</a:t>
            </a:r>
          </a:p>
        </p:txBody>
      </p:sp>
      <p:sp>
        <p:nvSpPr>
          <p:cNvPr id="21" name="Hộp Văn bản 20">
            <a:extLst>
              <a:ext uri="{FF2B5EF4-FFF2-40B4-BE49-F238E27FC236}">
                <a16:creationId xmlns:a16="http://schemas.microsoft.com/office/drawing/2014/main" id="{10267CF3-66DA-4057-A5FE-9A8C7CF511F1}"/>
              </a:ext>
            </a:extLst>
          </p:cNvPr>
          <p:cNvSpPr txBox="1"/>
          <p:nvPr/>
        </p:nvSpPr>
        <p:spPr>
          <a:xfrm>
            <a:off x="12378812" y="7979879"/>
            <a:ext cx="5147187"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Place: </a:t>
            </a:r>
            <a:r>
              <a:rPr lang="en-US" sz="3600" dirty="0">
                <a:solidFill>
                  <a:srgbClr val="FF0000"/>
                </a:solidFill>
              </a:rPr>
              <a:t>in our schoolyard </a:t>
            </a:r>
            <a:endParaRPr lang="en-US" sz="3600" dirty="0">
              <a:solidFill>
                <a:srgbClr val="C00000"/>
              </a:solidFill>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Time: </a:t>
            </a:r>
            <a:r>
              <a:rPr lang="en-US" sz="3600" dirty="0">
                <a:solidFill>
                  <a:srgbClr val="FF0000"/>
                </a:solidFill>
              </a:rPr>
              <a:t>next weekend</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7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543" y="844589"/>
            <a:ext cx="6715125" cy="1128713"/>
          </a:xfrm>
          <a:prstGeom prst="rect">
            <a:avLst/>
          </a:prstGeom>
        </p:spPr>
      </p:pic>
      <p:sp>
        <p:nvSpPr>
          <p:cNvPr id="4" name="Rounded Rectangular Callout 3"/>
          <p:cNvSpPr/>
          <p:nvPr/>
        </p:nvSpPr>
        <p:spPr>
          <a:xfrm>
            <a:off x="937034" y="2077771"/>
            <a:ext cx="16432040" cy="6437015"/>
          </a:xfrm>
          <a:prstGeom prst="wedgeRoundRectCallout">
            <a:avLst>
              <a:gd name="adj1" fmla="val -48685"/>
              <a:gd name="adj2" fmla="val 642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5400" dirty="0">
                <a:solidFill>
                  <a:srgbClr val="FF0000"/>
                </a:solidFill>
              </a:rPr>
              <a:t>We are going to have a Food Fair to raise money for the poor students in our school. Our event name is “Eat and Help”, so you can come to enjoy delicious food and help your friends. We also need volunteers to cook and sell food at the event. Please join us to make it successful. The event will happen in our schoolyard next weekend. Hope to see you there.</a:t>
            </a:r>
          </a:p>
        </p:txBody>
      </p:sp>
    </p:spTree>
    <p:extLst>
      <p:ext uri="{BB962C8B-B14F-4D97-AF65-F5344CB8AC3E}">
        <p14:creationId xmlns:p14="http://schemas.microsoft.com/office/powerpoint/2010/main" val="324255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365" y="109727"/>
            <a:ext cx="18175875" cy="10067546"/>
            <a:chOff x="91440" y="91439"/>
            <a:chExt cx="12117250"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endParaRPr sz="2700"/>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endParaRPr sz="2700"/>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a:endParaRPr lang="en-US" sz="54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a:endParaRPr lang="en-US" sz="54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137138" tIns="137138" rIns="137138" bIns="137138" anchor="ctr" anchorCtr="0">
              <a:noAutofit/>
            </a:bodyPr>
            <a:lstStyle/>
            <a:p>
              <a:endParaRPr sz="2700"/>
            </a:p>
          </p:txBody>
        </p:sp>
      </p:grpSp>
      <p:sp>
        <p:nvSpPr>
          <p:cNvPr id="36" name="Rectangle 35"/>
          <p:cNvSpPr/>
          <p:nvPr/>
        </p:nvSpPr>
        <p:spPr>
          <a:xfrm>
            <a:off x="2058438" y="952500"/>
            <a:ext cx="16121712" cy="2872005"/>
          </a:xfrm>
          <a:prstGeom prst="rect">
            <a:avLst/>
          </a:prstGeom>
        </p:spPr>
        <p:txBody>
          <a:bodyPr wrap="square">
            <a:spAutoFit/>
          </a:bodyPr>
          <a:lstStyle/>
          <a:p>
            <a:pPr lvl="0" algn="ctr"/>
            <a:r>
              <a:rPr lang="en-US" sz="5400" b="1" i="1" u="sng" dirty="0">
                <a:latin typeface="DejaVu Serif" panose="02060603050605020204" pitchFamily="18" charset="0"/>
                <a:ea typeface="DejaVu Serif" panose="02060603050605020204" pitchFamily="18" charset="0"/>
                <a:sym typeface="Wingdings" panose="05000000000000000000" pitchFamily="2" charset="2"/>
              </a:rPr>
              <a:t>Unit 4: COMMUNITY SERVICE</a:t>
            </a:r>
            <a:endParaRPr lang="en-US" sz="5400" b="1" i="1" dirty="0">
              <a:latin typeface="DejaVu Serif" panose="02060603050605020204" pitchFamily="18" charset="0"/>
              <a:ea typeface="DejaVu Serif" panose="02060603050605020204" pitchFamily="18" charset="0"/>
              <a:sym typeface="Wingdings" panose="05000000000000000000" pitchFamily="2" charset="2"/>
            </a:endParaRPr>
          </a:p>
          <a:p>
            <a:pPr lvl="0"/>
            <a:r>
              <a:rPr lang="en-US" sz="5400" b="1" i="1" u="sng" dirty="0">
                <a:latin typeface="Constantia" panose="02030602050306030303" pitchFamily="18" charset="0"/>
                <a:sym typeface="Wingdings" panose="05000000000000000000" pitchFamily="2" charset="2"/>
              </a:rPr>
              <a:t>Lesson 3:</a:t>
            </a:r>
            <a:r>
              <a:rPr lang="en-US" sz="5400" b="1" i="1" dirty="0">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Pronunciation + Speaking</a:t>
            </a:r>
          </a:p>
          <a:p>
            <a:pPr algn="just">
              <a:lnSpc>
                <a:spcPct val="150000"/>
              </a:lnSpc>
            </a:pPr>
            <a:endParaRPr lang="en-US" sz="5400" i="1" dirty="0">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BECFE9A0-1BF0-4923-8ECC-8D9A8EEBC900}"/>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33" name="TextBox 32">
            <a:extLst>
              <a:ext uri="{FF2B5EF4-FFF2-40B4-BE49-F238E27FC236}">
                <a16:creationId xmlns:a16="http://schemas.microsoft.com/office/drawing/2014/main" id="{C8F07ACF-F9BD-45C5-9BA4-DD782B79B058}"/>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37" name="Hộp Văn bản 36">
            <a:extLst>
              <a:ext uri="{FF2B5EF4-FFF2-40B4-BE49-F238E27FC236}">
                <a16:creationId xmlns:a16="http://schemas.microsoft.com/office/drawing/2014/main" id="{8289E743-B734-4BFF-81B7-5DBDAA671A5D}"/>
              </a:ext>
            </a:extLst>
          </p:cNvPr>
          <p:cNvSpPr txBox="1"/>
          <p:nvPr/>
        </p:nvSpPr>
        <p:spPr>
          <a:xfrm>
            <a:off x="2362200" y="3467100"/>
            <a:ext cx="15316200" cy="2800767"/>
          </a:xfrm>
          <a:prstGeom prst="rect">
            <a:avLst/>
          </a:prstGeom>
          <a:noFill/>
        </p:spPr>
        <p:txBody>
          <a:bodyPr wrap="square">
            <a:spAutoFit/>
          </a:bodyPr>
          <a:lstStyle/>
          <a:p>
            <a:r>
              <a:rPr lang="en-US" sz="4400" dirty="0">
                <a:solidFill>
                  <a:schemeClr val="accent6">
                    <a:lumMod val="50000"/>
                  </a:schemeClr>
                </a:solidFill>
                <a:latin typeface="Arial" panose="020B0604020202020204" pitchFamily="34" charset="0"/>
                <a:cs typeface="Arial" panose="020B0604020202020204" pitchFamily="34" charset="0"/>
              </a:rPr>
              <a:t>Pronunciation: stress of compound nouns. </a:t>
            </a:r>
          </a:p>
          <a:p>
            <a:r>
              <a:rPr lang="en-US" sz="4400" dirty="0">
                <a:solidFill>
                  <a:schemeClr val="accent6">
                    <a:lumMod val="50000"/>
                  </a:schemeClr>
                </a:solidFill>
                <a:latin typeface="Arial" panose="020B0604020202020204" pitchFamily="34" charset="0"/>
                <a:cs typeface="Arial" panose="020B0604020202020204" pitchFamily="34" charset="0"/>
              </a:rPr>
              <a:t>Speaking:</a:t>
            </a:r>
          </a:p>
          <a:p>
            <a:pPr marL="571500" indent="-571500">
              <a:buFontTx/>
              <a:buChar char="-"/>
            </a:pPr>
            <a:r>
              <a:rPr lang="en-US" sz="4400" dirty="0">
                <a:solidFill>
                  <a:schemeClr val="accent6">
                    <a:lumMod val="50000"/>
                  </a:schemeClr>
                </a:solidFill>
                <a:latin typeface="Arial" panose="020B0604020202020204" pitchFamily="34" charset="0"/>
                <a:cs typeface="Arial" panose="020B0604020202020204" pitchFamily="34" charset="0"/>
              </a:rPr>
              <a:t>talk about how to organize a charity event.</a:t>
            </a:r>
          </a:p>
          <a:p>
            <a:pPr marL="571500" indent="-571500">
              <a:buFontTx/>
              <a:buChar char="-"/>
            </a:pPr>
            <a:r>
              <a:rPr lang="en-US" sz="4400" dirty="0">
                <a:solidFill>
                  <a:schemeClr val="accent6">
                    <a:lumMod val="50000"/>
                  </a:schemeClr>
                </a:solidFill>
                <a:latin typeface="Arial" panose="020B0604020202020204" pitchFamily="34" charset="0"/>
                <a:cs typeface="Arial" panose="020B0604020202020204" pitchFamily="34" charset="0"/>
              </a:rPr>
              <a:t>practice pronouncing compound nouns.</a:t>
            </a: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lourful adhesive taps and pen on open notebook">
            <a:extLst>
              <a:ext uri="{FF2B5EF4-FFF2-40B4-BE49-F238E27FC236}">
                <a16:creationId xmlns:a16="http://schemas.microsoft.com/office/drawing/2014/main" id="{2488901C-9F9F-0350-6E39-D90E8789A6A5}"/>
              </a:ext>
            </a:extLst>
          </p:cNvPr>
          <p:cNvPicPr>
            <a:picLocks noChangeAspect="1"/>
          </p:cNvPicPr>
          <p:nvPr/>
        </p:nvPicPr>
        <p:blipFill rotWithShape="1">
          <a:blip r:embed="rId2"/>
          <a:srcRect r="5884"/>
          <a:stretch/>
        </p:blipFill>
        <p:spPr>
          <a:xfrm>
            <a:off x="0" y="38110"/>
            <a:ext cx="14504463" cy="10286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8D2CDA7E-670B-45C9-85EE-9D0AE9889318}"/>
              </a:ext>
            </a:extLst>
          </p:cNvPr>
          <p:cNvSpPr/>
          <p:nvPr/>
        </p:nvSpPr>
        <p:spPr>
          <a:xfrm>
            <a:off x="9982200" y="1485900"/>
            <a:ext cx="5733283" cy="21336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6000" b="1" dirty="0">
                <a:solidFill>
                  <a:schemeClr val="tx1"/>
                </a:solidFill>
                <a:latin typeface="+mj-lt"/>
                <a:ea typeface="+mj-ea"/>
                <a:cs typeface="+mj-cs"/>
              </a:rPr>
              <a:t>        </a:t>
            </a:r>
            <a:r>
              <a:rPr lang="en-US" sz="6000" dirty="0">
                <a:solidFill>
                  <a:schemeClr val="tx1"/>
                </a:solidFill>
                <a:latin typeface="Arial" panose="020B0604020202020204" pitchFamily="34" charset="0"/>
                <a:ea typeface="+mj-ea"/>
                <a:cs typeface="Arial" panose="020B0604020202020204" pitchFamily="34" charset="0"/>
              </a:rPr>
              <a:t>HOMEWORK</a:t>
            </a:r>
          </a:p>
        </p:txBody>
      </p:sp>
      <p:sp>
        <p:nvSpPr>
          <p:cNvPr id="6" name="Hộp Văn bản 5">
            <a:extLst>
              <a:ext uri="{FF2B5EF4-FFF2-40B4-BE49-F238E27FC236}">
                <a16:creationId xmlns:a16="http://schemas.microsoft.com/office/drawing/2014/main" id="{5CB52B3F-9338-4D54-820D-51B7811EDB25}"/>
              </a:ext>
            </a:extLst>
          </p:cNvPr>
          <p:cNvSpPr txBox="1"/>
          <p:nvPr/>
        </p:nvSpPr>
        <p:spPr>
          <a:xfrm>
            <a:off x="9982201" y="3651301"/>
            <a:ext cx="7048498" cy="5614143"/>
          </a:xfrm>
          <a:prstGeom prst="rect">
            <a:avLst/>
          </a:prstGeom>
        </p:spPr>
        <p:txBody>
          <a:bodyPr vert="horz" lIns="91440" tIns="45720" rIns="91440" bIns="45720" rtlCol="0">
            <a:normAutofit/>
          </a:bodyPr>
          <a:lstStyle/>
          <a:p>
            <a:pPr marR="0">
              <a:lnSpc>
                <a:spcPct val="90000"/>
              </a:lnSpc>
              <a:spcBef>
                <a:spcPts val="0"/>
              </a:spcBef>
              <a:spcAft>
                <a:spcPts val="600"/>
              </a:spcAft>
            </a:pPr>
            <a:endParaRPr lang="en-US" sz="3000" dirty="0">
              <a:effectLst/>
            </a:endParaRPr>
          </a:p>
        </p:txBody>
      </p:sp>
      <p:sp>
        <p:nvSpPr>
          <p:cNvPr id="9" name="Hộp Văn bản 8">
            <a:extLst>
              <a:ext uri="{FF2B5EF4-FFF2-40B4-BE49-F238E27FC236}">
                <a16:creationId xmlns:a16="http://schemas.microsoft.com/office/drawing/2014/main" id="{0264B7E2-DC0F-40D5-A364-8B2AD0A53F62}"/>
              </a:ext>
            </a:extLst>
          </p:cNvPr>
          <p:cNvSpPr txBox="1"/>
          <p:nvPr/>
        </p:nvSpPr>
        <p:spPr>
          <a:xfrm>
            <a:off x="8458200" y="4152900"/>
            <a:ext cx="9525000" cy="3694409"/>
          </a:xfrm>
          <a:prstGeom prst="rect">
            <a:avLst/>
          </a:prstGeom>
          <a:solidFill>
            <a:schemeClr val="accent6">
              <a:lumMod val="40000"/>
              <a:lumOff val="60000"/>
            </a:schemeClr>
          </a:solidFill>
        </p:spPr>
        <p:txBody>
          <a:bodyPr wrap="square">
            <a:spAutoFit/>
          </a:bodyPr>
          <a:lstStyle/>
          <a:p>
            <a:pPr marL="571500" indent="-571500">
              <a:lnSpc>
                <a:spcPct val="150000"/>
              </a:lnSpc>
              <a:buFontTx/>
              <a:buChar char="-"/>
            </a:pPr>
            <a:r>
              <a:rPr lang="en-US" sz="3200" i="1" dirty="0">
                <a:latin typeface="Arial" panose="020B0604020202020204" pitchFamily="34" charset="0"/>
                <a:cs typeface="Arial" panose="020B0604020202020204" pitchFamily="34" charset="0"/>
              </a:rPr>
              <a:t>Practice pronouncing compound nouns.</a:t>
            </a:r>
          </a:p>
          <a:p>
            <a:pPr marL="571500" indent="-571500">
              <a:lnSpc>
                <a:spcPct val="150000"/>
              </a:lnSpc>
              <a:buFontTx/>
              <a:buChar char="-"/>
            </a:pPr>
            <a:r>
              <a:rPr lang="en-US" sz="3200" i="1" dirty="0">
                <a:latin typeface="Arial" panose="020B0604020202020204" pitchFamily="34" charset="0"/>
                <a:cs typeface="Arial" panose="020B0604020202020204" pitchFamily="34" charset="0"/>
              </a:rPr>
              <a:t>Redo the writing exercise on page 21 WB.</a:t>
            </a:r>
          </a:p>
          <a:p>
            <a:pPr marL="571500" indent="-571500">
              <a:lnSpc>
                <a:spcPct val="150000"/>
              </a:lnSpc>
              <a:buFontTx/>
              <a:buChar char="-"/>
            </a:pPr>
            <a:r>
              <a:rPr lang="en-US" sz="3200" i="1" dirty="0">
                <a:latin typeface="Arial" panose="020B0604020202020204" pitchFamily="34" charset="0"/>
                <a:cs typeface="Arial" panose="020B0604020202020204" pitchFamily="34" charset="0"/>
              </a:rPr>
              <a:t>Prepare the next lesson (page 31 SB).</a:t>
            </a:r>
          </a:p>
          <a:p>
            <a:pPr marL="571500" indent="-571500">
              <a:lnSpc>
                <a:spcPct val="150000"/>
              </a:lnSpc>
              <a:buFontTx/>
              <a:buChar char="-"/>
            </a:pPr>
            <a:r>
              <a:rPr lang="en-US" sz="3200" i="1" dirty="0">
                <a:latin typeface="Arial" panose="020B0604020202020204" pitchFamily="34" charset="0"/>
                <a:cs typeface="Arial" panose="020B0604020202020204" pitchFamily="34" charset="0"/>
              </a:rPr>
              <a:t>Review all the vocabularies and grammar in the unit.</a:t>
            </a:r>
          </a:p>
        </p:txBody>
      </p:sp>
    </p:spTree>
    <p:extLst>
      <p:ext uri="{BB962C8B-B14F-4D97-AF65-F5344CB8AC3E}">
        <p14:creationId xmlns:p14="http://schemas.microsoft.com/office/powerpoint/2010/main" val="1169174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ress in compound words - English Pronunciation Lesson">
            <a:hlinkClick r:id="" action="ppaction://media"/>
            <a:extLst>
              <a:ext uri="{FF2B5EF4-FFF2-40B4-BE49-F238E27FC236}">
                <a16:creationId xmlns:a16="http://schemas.microsoft.com/office/drawing/2014/main" id="{6E8A4895-68C0-40C0-A39F-6EBD341495F6}"/>
              </a:ext>
            </a:extLst>
          </p:cNvPr>
          <p:cNvPicPr>
            <a:picLocks noChangeAspect="1"/>
          </p:cNvPicPr>
          <p:nvPr>
            <a:videoFile r:link="rId1"/>
            <p:extLst>
              <p:ext uri="{DAA4B4D4-6D71-4841-9C94-3DE7FCFB9230}">
                <p14:media xmlns:p14="http://schemas.microsoft.com/office/powerpoint/2010/main" r:embed="rId2">
                  <p14:trim st="4182"/>
                </p14:media>
              </p:ext>
            </p:extLst>
          </p:nvPr>
        </p:nvPicPr>
        <p:blipFill>
          <a:blip r:embed="rId4"/>
          <a:stretch>
            <a:fillRect/>
          </a:stretch>
        </p:blipFill>
        <p:spPr>
          <a:xfrm>
            <a:off x="1600200" y="1333500"/>
            <a:ext cx="14097000" cy="7929563"/>
          </a:xfrm>
          <a:prstGeom prst="rect">
            <a:avLst/>
          </a:prstGeom>
        </p:spPr>
      </p:pic>
      <p:sp>
        <p:nvSpPr>
          <p:cNvPr id="2" name="Hộp Văn bản 1">
            <a:extLst>
              <a:ext uri="{FF2B5EF4-FFF2-40B4-BE49-F238E27FC236}">
                <a16:creationId xmlns:a16="http://schemas.microsoft.com/office/drawing/2014/main" id="{498EACAF-8726-4FBC-83FA-93773E8C8F47}"/>
              </a:ext>
            </a:extLst>
          </p:cNvPr>
          <p:cNvSpPr txBox="1"/>
          <p:nvPr/>
        </p:nvSpPr>
        <p:spPr>
          <a:xfrm>
            <a:off x="5257800" y="495300"/>
            <a:ext cx="6096000" cy="769441"/>
          </a:xfrm>
          <a:prstGeom prst="rect">
            <a:avLst/>
          </a:prstGeom>
          <a:noFill/>
        </p:spPr>
        <p:txBody>
          <a:bodyPr wrap="square" rtlCol="0">
            <a:spAutoFit/>
          </a:bodyPr>
          <a:lstStyle/>
          <a:p>
            <a:r>
              <a:rPr lang="en-US" sz="4400" b="1" dirty="0">
                <a:solidFill>
                  <a:schemeClr val="accent6">
                    <a:lumMod val="50000"/>
                  </a:schemeClr>
                </a:solidFill>
                <a:latin typeface="Arial" panose="020B0604020202020204" pitchFamily="34" charset="0"/>
                <a:cs typeface="Arial" panose="020B0604020202020204" pitchFamily="34" charset="0"/>
              </a:rPr>
              <a:t>Let’s watch the video. </a:t>
            </a:r>
          </a:p>
        </p:txBody>
      </p:sp>
    </p:spTree>
    <p:extLst>
      <p:ext uri="{BB962C8B-B14F-4D97-AF65-F5344CB8AC3E}">
        <p14:creationId xmlns:p14="http://schemas.microsoft.com/office/powerpoint/2010/main" val="272468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48369" y="899759"/>
            <a:ext cx="17736942" cy="4060583"/>
          </a:xfrm>
          <a:prstGeom prst="rect">
            <a:avLst/>
          </a:prstGeom>
        </p:spPr>
      </p:pic>
      <p:pic>
        <p:nvPicPr>
          <p:cNvPr id="8" name="Picture 7"/>
          <p:cNvPicPr>
            <a:picLocks noChangeAspect="1"/>
          </p:cNvPicPr>
          <p:nvPr/>
        </p:nvPicPr>
        <p:blipFill>
          <a:blip r:embed="rId5"/>
          <a:stretch>
            <a:fillRect/>
          </a:stretch>
        </p:blipFill>
        <p:spPr>
          <a:xfrm>
            <a:off x="685800" y="5905500"/>
            <a:ext cx="11125200" cy="2971800"/>
          </a:xfrm>
          <a:prstGeom prst="rect">
            <a:avLst/>
          </a:prstGeom>
        </p:spPr>
      </p:pic>
      <p:pic>
        <p:nvPicPr>
          <p:cNvPr id="9" name="CD1-TRACK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63600" y="6332576"/>
            <a:ext cx="742373" cy="742373"/>
          </a:xfrm>
          <a:prstGeom prst="rect">
            <a:avLst/>
          </a:prstGeom>
        </p:spPr>
      </p:pic>
      <p:sp>
        <p:nvSpPr>
          <p:cNvPr id="5" name="Hộp Văn bản 4">
            <a:extLst>
              <a:ext uri="{FF2B5EF4-FFF2-40B4-BE49-F238E27FC236}">
                <a16:creationId xmlns:a16="http://schemas.microsoft.com/office/drawing/2014/main" id="{6149D941-35D8-42F7-BB2D-EA5D640669F6}"/>
              </a:ext>
            </a:extLst>
          </p:cNvPr>
          <p:cNvSpPr txBox="1"/>
          <p:nvPr/>
        </p:nvSpPr>
        <p:spPr>
          <a:xfrm>
            <a:off x="381000" y="1257300"/>
            <a:ext cx="7177558" cy="1015663"/>
          </a:xfrm>
          <a:prstGeom prst="rect">
            <a:avLst/>
          </a:prstGeom>
          <a:solidFill>
            <a:schemeClr val="bg2"/>
          </a:solidFill>
        </p:spPr>
        <p:txBody>
          <a:bodyPr wrap="square" rtlCol="0">
            <a:spAutoFit/>
          </a:bodyPr>
          <a:lstStyle/>
          <a:p>
            <a:r>
              <a:rPr lang="en-US" sz="6000" dirty="0" smtClean="0">
                <a:solidFill>
                  <a:schemeClr val="accent6">
                    <a:lumMod val="50000"/>
                  </a:schemeClr>
                </a:solidFill>
                <a:latin typeface="Times New Roman" panose="02020603050405020304" pitchFamily="18" charset="0"/>
                <a:cs typeface="Times New Roman" panose="02020603050405020304" pitchFamily="18" charset="0"/>
              </a:rPr>
              <a:t>1/ Pronunciation.</a:t>
            </a:r>
            <a:endParaRPr lang="en-US" sz="6000" dirty="0">
              <a:solidFill>
                <a:schemeClr val="accent6">
                  <a:lumMod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1981200" y="4876736"/>
            <a:ext cx="2784987" cy="830997"/>
          </a:xfrm>
          <a:prstGeom prst="rect">
            <a:avLst/>
          </a:prstGeom>
          <a:noFill/>
        </p:spPr>
        <p:txBody>
          <a:bodyPr wrap="square" rtlCol="0">
            <a:spAutoFit/>
          </a:bodyPr>
          <a:lstStyle/>
          <a:p>
            <a:r>
              <a:rPr lang="en-US" sz="4800" u="sng" dirty="0">
                <a:solidFill>
                  <a:srgbClr val="FF0000"/>
                </a:solidFill>
              </a:rPr>
              <a:t>b</a:t>
            </a:r>
            <a:r>
              <a:rPr lang="en-US" sz="4800" u="sng" dirty="0" smtClean="0">
                <a:solidFill>
                  <a:srgbClr val="FF0000"/>
                </a:solidFill>
              </a:rPr>
              <a:t>ake</a:t>
            </a:r>
            <a:r>
              <a:rPr lang="en-US" sz="4800" dirty="0" smtClean="0">
                <a:solidFill>
                  <a:srgbClr val="FF0000"/>
                </a:solidFill>
              </a:rPr>
              <a:t> sale</a:t>
            </a:r>
            <a:endParaRPr lang="en-US" sz="4800" dirty="0">
              <a:solidFill>
                <a:srgbClr val="FF0000"/>
              </a:solidFill>
            </a:endParaRPr>
          </a:p>
        </p:txBody>
      </p:sp>
    </p:spTree>
    <p:extLst>
      <p:ext uri="{BB962C8B-B14F-4D97-AF65-F5344CB8AC3E}">
        <p14:creationId xmlns:p14="http://schemas.microsoft.com/office/powerpoint/2010/main" val="3389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127157" y="1163088"/>
            <a:ext cx="15544800" cy="2800350"/>
          </a:xfrm>
          <a:prstGeom prst="rect">
            <a:avLst/>
          </a:prstGeom>
        </p:spPr>
      </p:pic>
      <p:pic>
        <p:nvPicPr>
          <p:cNvPr id="6" name="Picture 5"/>
          <p:cNvPicPr>
            <a:picLocks noChangeAspect="1"/>
          </p:cNvPicPr>
          <p:nvPr/>
        </p:nvPicPr>
        <p:blipFill>
          <a:blip r:embed="rId5"/>
          <a:stretch>
            <a:fillRect/>
          </a:stretch>
        </p:blipFill>
        <p:spPr>
          <a:xfrm>
            <a:off x="1300232" y="4926712"/>
            <a:ext cx="10472738" cy="1900238"/>
          </a:xfrm>
          <a:prstGeom prst="rect">
            <a:avLst/>
          </a:prstGeom>
        </p:spPr>
      </p:pic>
      <p:pic>
        <p:nvPicPr>
          <p:cNvPr id="7" name="CD1-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58" y="2021198"/>
            <a:ext cx="731045" cy="731045"/>
          </a:xfrm>
          <a:prstGeom prst="rect">
            <a:avLst/>
          </a:prstGeom>
        </p:spPr>
      </p:pic>
      <p:cxnSp>
        <p:nvCxnSpPr>
          <p:cNvPr id="9" name="Straight Connector 8"/>
          <p:cNvCxnSpPr/>
          <p:nvPr/>
        </p:nvCxnSpPr>
        <p:spPr>
          <a:xfrm>
            <a:off x="6899989" y="3229589"/>
            <a:ext cx="2365091" cy="536495"/>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357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442" y="613886"/>
            <a:ext cx="17817221" cy="854080"/>
          </a:xfrm>
          <a:prstGeom prst="rect">
            <a:avLst/>
          </a:prstGeom>
        </p:spPr>
        <p:txBody>
          <a:bodyPr wrap="square">
            <a:spAutoFit/>
          </a:bodyPr>
          <a:lstStyle/>
          <a:p>
            <a:r>
              <a:rPr lang="en-US" sz="4950" b="1" dirty="0">
                <a:solidFill>
                  <a:srgbClr val="0070C0"/>
                </a:solidFill>
                <a:ea typeface="Times New Roman" panose="02020603050405020304" pitchFamily="18" charset="0"/>
              </a:rPr>
              <a:t>Work in pairs, matching the events to the appropriate activities.</a:t>
            </a:r>
            <a:endParaRPr lang="en-US" sz="4950" b="1" dirty="0">
              <a:solidFill>
                <a:srgbClr val="0070C0"/>
              </a:solidFill>
            </a:endParaRPr>
          </a:p>
        </p:txBody>
      </p:sp>
      <p:graphicFrame>
        <p:nvGraphicFramePr>
          <p:cNvPr id="8" name="Table 7"/>
          <p:cNvGraphicFramePr>
            <a:graphicFrameLocks noGrp="1"/>
          </p:cNvGraphicFramePr>
          <p:nvPr>
            <p:extLst/>
          </p:nvPr>
        </p:nvGraphicFramePr>
        <p:xfrm>
          <a:off x="1792586" y="1925672"/>
          <a:ext cx="14289388" cy="7680960"/>
        </p:xfrm>
        <a:graphic>
          <a:graphicData uri="http://schemas.openxmlformats.org/drawingml/2006/table">
            <a:tbl>
              <a:tblPr firstRow="1" bandRow="1">
                <a:tableStyleId>{5C22544A-7EE6-4342-B048-85BDC9FD1C3A}</a:tableStyleId>
              </a:tblPr>
              <a:tblGrid>
                <a:gridCol w="7144694">
                  <a:extLst>
                    <a:ext uri="{9D8B030D-6E8A-4147-A177-3AD203B41FA5}">
                      <a16:colId xmlns:a16="http://schemas.microsoft.com/office/drawing/2014/main" val="20000"/>
                    </a:ext>
                  </a:extLst>
                </a:gridCol>
                <a:gridCol w="7144694">
                  <a:extLst>
                    <a:ext uri="{9D8B030D-6E8A-4147-A177-3AD203B41FA5}">
                      <a16:colId xmlns:a16="http://schemas.microsoft.com/office/drawing/2014/main" val="20001"/>
                    </a:ext>
                  </a:extLst>
                </a:gridCol>
              </a:tblGrid>
              <a:tr h="960120">
                <a:tc>
                  <a:txBody>
                    <a:bodyPr/>
                    <a:lstStyle/>
                    <a:p>
                      <a:pPr algn="ctr"/>
                      <a:r>
                        <a:rPr lang="en-US" sz="5400" dirty="0" smtClean="0">
                          <a:solidFill>
                            <a:schemeClr val="bg1"/>
                          </a:solidFill>
                        </a:rPr>
                        <a:t>Events </a:t>
                      </a:r>
                      <a:endParaRPr lang="en-US" sz="5400" dirty="0">
                        <a:solidFill>
                          <a:schemeClr val="bg1"/>
                        </a:solidFill>
                      </a:endParaRPr>
                    </a:p>
                  </a:txBody>
                  <a:tcPr marL="137160" marR="137160" marT="68580" marB="68580"/>
                </a:tc>
                <a:tc>
                  <a:txBody>
                    <a:bodyPr/>
                    <a:lstStyle/>
                    <a:p>
                      <a:pPr algn="ctr"/>
                      <a:r>
                        <a:rPr lang="en-US" sz="5400" dirty="0" smtClean="0">
                          <a:solidFill>
                            <a:schemeClr val="bg1"/>
                          </a:solidFill>
                        </a:rPr>
                        <a:t>Activities</a:t>
                      </a:r>
                      <a:r>
                        <a:rPr lang="en-US" sz="5400" dirty="0" smtClean="0">
                          <a:solidFill>
                            <a:srgbClr val="FF0000"/>
                          </a:solidFill>
                        </a:rPr>
                        <a:t> </a:t>
                      </a:r>
                      <a:endParaRPr lang="en-US" sz="5400" dirty="0">
                        <a:solidFill>
                          <a:srgbClr val="FF0000"/>
                        </a:solidFill>
                      </a:endParaRPr>
                    </a:p>
                  </a:txBody>
                  <a:tcPr marL="137160" marR="137160" marT="68580" marB="68580"/>
                </a:tc>
                <a:extLst>
                  <a:ext uri="{0D108BD9-81ED-4DB2-BD59-A6C34878D82A}">
                    <a16:rowId xmlns:a16="http://schemas.microsoft.com/office/drawing/2014/main" val="10000"/>
                  </a:ext>
                </a:extLst>
              </a:tr>
              <a:tr h="960120">
                <a:tc>
                  <a:txBody>
                    <a:bodyPr/>
                    <a:lstStyle/>
                    <a:p>
                      <a:r>
                        <a:rPr lang="en-US" sz="5400" dirty="0" smtClean="0"/>
                        <a:t>Car wash </a:t>
                      </a:r>
                      <a:endParaRPr lang="en-US" sz="5400" dirty="0"/>
                    </a:p>
                  </a:txBody>
                  <a:tcPr marL="137160" marR="137160" marT="68580" marB="68580"/>
                </a:tc>
                <a:tc>
                  <a:txBody>
                    <a:bodyPr/>
                    <a:lstStyle/>
                    <a:p>
                      <a:r>
                        <a:rPr lang="en-US" sz="5400" dirty="0" smtClean="0"/>
                        <a:t>Sell paintings</a:t>
                      </a:r>
                      <a:endParaRPr lang="en-US" sz="5400" dirty="0"/>
                    </a:p>
                  </a:txBody>
                  <a:tcPr marL="137160" marR="137160" marT="68580" marB="68580"/>
                </a:tc>
                <a:extLst>
                  <a:ext uri="{0D108BD9-81ED-4DB2-BD59-A6C34878D82A}">
                    <a16:rowId xmlns:a16="http://schemas.microsoft.com/office/drawing/2014/main" val="10001"/>
                  </a:ext>
                </a:extLst>
              </a:tr>
              <a:tr h="960120">
                <a:tc>
                  <a:txBody>
                    <a:bodyPr/>
                    <a:lstStyle/>
                    <a:p>
                      <a:r>
                        <a:rPr lang="en-US" sz="5400" dirty="0" smtClean="0"/>
                        <a:t>Fun run </a:t>
                      </a:r>
                      <a:endParaRPr lang="en-US" sz="5400" dirty="0"/>
                    </a:p>
                  </a:txBody>
                  <a:tcPr marL="137160" marR="137160" marT="68580" marB="68580"/>
                </a:tc>
                <a:tc>
                  <a:txBody>
                    <a:bodyPr/>
                    <a:lstStyle/>
                    <a:p>
                      <a:r>
                        <a:rPr lang="en-US" sz="5400" dirty="0" smtClean="0"/>
                        <a:t>Make</a:t>
                      </a:r>
                      <a:r>
                        <a:rPr lang="en-US" sz="5400" baseline="0" dirty="0" smtClean="0"/>
                        <a:t> cupcakes</a:t>
                      </a:r>
                      <a:endParaRPr lang="en-US" sz="5400" dirty="0"/>
                    </a:p>
                  </a:txBody>
                  <a:tcPr marL="137160" marR="137160" marT="68580" marB="68580"/>
                </a:tc>
                <a:extLst>
                  <a:ext uri="{0D108BD9-81ED-4DB2-BD59-A6C34878D82A}">
                    <a16:rowId xmlns:a16="http://schemas.microsoft.com/office/drawing/2014/main" val="10002"/>
                  </a:ext>
                </a:extLst>
              </a:tr>
              <a:tr h="960120">
                <a:tc>
                  <a:txBody>
                    <a:bodyPr/>
                    <a:lstStyle/>
                    <a:p>
                      <a:r>
                        <a:rPr lang="en-US" sz="5400" dirty="0" smtClean="0"/>
                        <a:t>Bake sale </a:t>
                      </a:r>
                      <a:endParaRPr lang="en-US" sz="5400" dirty="0"/>
                    </a:p>
                  </a:txBody>
                  <a:tcPr marL="137160" marR="137160" marT="68580" marB="68580"/>
                </a:tc>
                <a:tc>
                  <a:txBody>
                    <a:bodyPr/>
                    <a:lstStyle/>
                    <a:p>
                      <a:r>
                        <a:rPr lang="en-US" sz="5400" dirty="0" smtClean="0"/>
                        <a:t>Sell comics</a:t>
                      </a:r>
                      <a:endParaRPr lang="en-US" sz="5400" dirty="0"/>
                    </a:p>
                  </a:txBody>
                  <a:tcPr marL="137160" marR="137160" marT="68580" marB="68580"/>
                </a:tc>
                <a:extLst>
                  <a:ext uri="{0D108BD9-81ED-4DB2-BD59-A6C34878D82A}">
                    <a16:rowId xmlns:a16="http://schemas.microsoft.com/office/drawing/2014/main" val="10003"/>
                  </a:ext>
                </a:extLst>
              </a:tr>
              <a:tr h="960120">
                <a:tc>
                  <a:txBody>
                    <a:bodyPr/>
                    <a:lstStyle/>
                    <a:p>
                      <a:r>
                        <a:rPr lang="en-US" sz="5400" dirty="0" smtClean="0"/>
                        <a:t>Craft fair</a:t>
                      </a:r>
                      <a:endParaRPr lang="en-US" sz="5400" dirty="0"/>
                    </a:p>
                  </a:txBody>
                  <a:tcPr marL="137160" marR="137160" marT="68580" marB="68580"/>
                </a:tc>
                <a:tc>
                  <a:txBody>
                    <a:bodyPr/>
                    <a:lstStyle/>
                    <a:p>
                      <a:r>
                        <a:rPr lang="en-US" sz="5400" dirty="0" smtClean="0"/>
                        <a:t>Wash cars</a:t>
                      </a:r>
                      <a:endParaRPr lang="en-US" sz="5400" dirty="0"/>
                    </a:p>
                  </a:txBody>
                  <a:tcPr marL="137160" marR="137160" marT="68580" marB="68580"/>
                </a:tc>
                <a:extLst>
                  <a:ext uri="{0D108BD9-81ED-4DB2-BD59-A6C34878D82A}">
                    <a16:rowId xmlns:a16="http://schemas.microsoft.com/office/drawing/2014/main" val="10004"/>
                  </a:ext>
                </a:extLst>
              </a:tr>
              <a:tr h="960120">
                <a:tc>
                  <a:txBody>
                    <a:bodyPr/>
                    <a:lstStyle/>
                    <a:p>
                      <a:r>
                        <a:rPr lang="en-US" sz="5400" dirty="0" smtClean="0"/>
                        <a:t>Book fair </a:t>
                      </a:r>
                      <a:endParaRPr lang="en-US" sz="5400" dirty="0"/>
                    </a:p>
                  </a:txBody>
                  <a:tcPr marL="137160" marR="137160" marT="68580" marB="68580"/>
                </a:tc>
                <a:tc>
                  <a:txBody>
                    <a:bodyPr/>
                    <a:lstStyle/>
                    <a:p>
                      <a:r>
                        <a:rPr lang="en-US" sz="5400" dirty="0" smtClean="0"/>
                        <a:t>Sell tickets</a:t>
                      </a:r>
                      <a:endParaRPr lang="en-US" sz="5400" dirty="0"/>
                    </a:p>
                  </a:txBody>
                  <a:tcPr marL="137160" marR="137160" marT="68580" marB="68580"/>
                </a:tc>
                <a:extLst>
                  <a:ext uri="{0D108BD9-81ED-4DB2-BD59-A6C34878D82A}">
                    <a16:rowId xmlns:a16="http://schemas.microsoft.com/office/drawing/2014/main" val="10005"/>
                  </a:ext>
                </a:extLst>
              </a:tr>
              <a:tr h="960120">
                <a:tc>
                  <a:txBody>
                    <a:bodyPr/>
                    <a:lstStyle/>
                    <a:p>
                      <a:r>
                        <a:rPr lang="en-US" sz="5400" dirty="0" smtClean="0"/>
                        <a:t>Art show</a:t>
                      </a:r>
                      <a:r>
                        <a:rPr lang="en-US" sz="5400" baseline="0" dirty="0" smtClean="0"/>
                        <a:t> </a:t>
                      </a:r>
                      <a:endParaRPr lang="en-US" sz="5400" dirty="0"/>
                    </a:p>
                  </a:txBody>
                  <a:tcPr marL="137160" marR="137160" marT="68580" marB="68580"/>
                </a:tc>
                <a:tc>
                  <a:txBody>
                    <a:bodyPr/>
                    <a:lstStyle/>
                    <a:p>
                      <a:r>
                        <a:rPr lang="en-US" sz="5400" dirty="0" smtClean="0"/>
                        <a:t>Make cards</a:t>
                      </a:r>
                      <a:r>
                        <a:rPr lang="en-US" sz="5400" baseline="0" dirty="0" smtClean="0"/>
                        <a:t> </a:t>
                      </a:r>
                      <a:endParaRPr lang="en-US" sz="5400" dirty="0"/>
                    </a:p>
                  </a:txBody>
                  <a:tcPr marL="137160" marR="137160" marT="68580" marB="68580"/>
                </a:tc>
                <a:extLst>
                  <a:ext uri="{0D108BD9-81ED-4DB2-BD59-A6C34878D82A}">
                    <a16:rowId xmlns:a16="http://schemas.microsoft.com/office/drawing/2014/main" val="10006"/>
                  </a:ext>
                </a:extLst>
              </a:tr>
              <a:tr h="960120">
                <a:tc>
                  <a:txBody>
                    <a:bodyPr/>
                    <a:lstStyle/>
                    <a:p>
                      <a:r>
                        <a:rPr lang="en-US" sz="5400" dirty="0" smtClean="0"/>
                        <a:t>Talent show </a:t>
                      </a:r>
                      <a:endParaRPr lang="en-US" sz="5400" dirty="0"/>
                    </a:p>
                  </a:txBody>
                  <a:tcPr marL="137160" marR="137160" marT="68580" marB="68580"/>
                </a:tc>
                <a:tc>
                  <a:txBody>
                    <a:bodyPr/>
                    <a:lstStyle/>
                    <a:p>
                      <a:r>
                        <a:rPr lang="en-US" sz="5400" dirty="0" smtClean="0"/>
                        <a:t>Sell drinks</a:t>
                      </a:r>
                      <a:endParaRPr lang="en-US" sz="5400" dirty="0"/>
                    </a:p>
                  </a:txBody>
                  <a:tcPr marL="137160" marR="137160" marT="68580" marB="68580"/>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4522207" y="3496901"/>
            <a:ext cx="4590107" cy="2743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4922" y="4433996"/>
            <a:ext cx="4632357" cy="45793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4630847" y="4433996"/>
            <a:ext cx="4481466" cy="875832"/>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a:off x="4420354" y="6396274"/>
            <a:ext cx="4596899" cy="1466723"/>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4399984" y="5323407"/>
            <a:ext cx="4712330" cy="1959006"/>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p:cNvCxnSpPr/>
          <p:nvPr/>
        </p:nvCxnSpPr>
        <p:spPr>
          <a:xfrm flipV="1">
            <a:off x="4399983" y="3841497"/>
            <a:ext cx="4807389" cy="4189491"/>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flipV="1">
            <a:off x="5364179" y="7407998"/>
            <a:ext cx="3748134" cy="175190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9804000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42CF506-1BA2-4769-9239-050B3B12282A}"/>
              </a:ext>
            </a:extLst>
          </p:cNvPr>
          <p:cNvPicPr>
            <a:picLocks noChangeAspect="1"/>
          </p:cNvPicPr>
          <p:nvPr/>
        </p:nvPicPr>
        <p:blipFill>
          <a:blip r:embed="rId2"/>
          <a:stretch>
            <a:fillRect/>
          </a:stretch>
        </p:blipFill>
        <p:spPr>
          <a:xfrm>
            <a:off x="685800" y="1409700"/>
            <a:ext cx="17068800" cy="7980872"/>
          </a:xfrm>
          <a:prstGeom prst="rect">
            <a:avLst/>
          </a:prstGeom>
        </p:spPr>
      </p:pic>
      <p:sp>
        <p:nvSpPr>
          <p:cNvPr id="3" name="Hộp Văn bản 4">
            <a:extLst>
              <a:ext uri="{FF2B5EF4-FFF2-40B4-BE49-F238E27FC236}">
                <a16:creationId xmlns:a16="http://schemas.microsoft.com/office/drawing/2014/main" id="{6149D941-35D8-42F7-BB2D-EA5D640669F6}"/>
              </a:ext>
            </a:extLst>
          </p:cNvPr>
          <p:cNvSpPr txBox="1"/>
          <p:nvPr/>
        </p:nvSpPr>
        <p:spPr>
          <a:xfrm>
            <a:off x="533400" y="1428135"/>
            <a:ext cx="3581400" cy="769441"/>
          </a:xfrm>
          <a:prstGeom prst="rect">
            <a:avLst/>
          </a:prstGeom>
          <a:solidFill>
            <a:schemeClr val="bg2"/>
          </a:solidFill>
        </p:spPr>
        <p:txBody>
          <a:bodyPr wrap="square" rtlCol="0">
            <a:spAutoFit/>
          </a:bodyPr>
          <a:lstStyle/>
          <a:p>
            <a:r>
              <a:rPr lang="en-US" sz="4400" dirty="0" smtClean="0">
                <a:solidFill>
                  <a:schemeClr val="accent6">
                    <a:lumMod val="50000"/>
                  </a:schemeClr>
                </a:solidFill>
                <a:latin typeface="Times New Roman" panose="02020603050405020304" pitchFamily="18" charset="0"/>
                <a:cs typeface="Times New Roman" panose="02020603050405020304" pitchFamily="18" charset="0"/>
              </a:rPr>
              <a:t>2/ Practice</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822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5" descr="Ảnh có chứa văn bản, ký hiệu, ảnh chụp màn hình&#10;&#10;Mô tả được tạo tự động">
            <a:extLst>
              <a:ext uri="{FF2B5EF4-FFF2-40B4-BE49-F238E27FC236}">
                <a16:creationId xmlns:a16="http://schemas.microsoft.com/office/drawing/2014/main" id="{F39B0E57-79B5-4472-AA23-F6D3217BC2F7}"/>
              </a:ext>
            </a:extLst>
          </p:cNvPr>
          <p:cNvPicPr>
            <a:picLocks noChangeAspect="1"/>
          </p:cNvPicPr>
          <p:nvPr/>
        </p:nvPicPr>
        <p:blipFill rotWithShape="1">
          <a:blip r:embed="rId2"/>
          <a:srcRect l="-1" t="47926" r="-6016"/>
          <a:stretch/>
        </p:blipFill>
        <p:spPr>
          <a:xfrm>
            <a:off x="6571145" y="7315671"/>
            <a:ext cx="5593080" cy="1995388"/>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48400" y="2360830"/>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13" descr="Ảnh có chứa văn bản&#10;&#10;Mô tả được tạo tự động">
            <a:extLst>
              <a:ext uri="{FF2B5EF4-FFF2-40B4-BE49-F238E27FC236}">
                <a16:creationId xmlns:a16="http://schemas.microsoft.com/office/drawing/2014/main" id="{BDAD3DD4-50D4-429B-B390-8F3FA6D29144}"/>
              </a:ext>
            </a:extLst>
          </p:cNvPr>
          <p:cNvPicPr>
            <a:picLocks noChangeAspect="1"/>
          </p:cNvPicPr>
          <p:nvPr/>
        </p:nvPicPr>
        <p:blipFill rotWithShape="1">
          <a:blip r:embed="rId3"/>
          <a:srcRect l="-1" t="49699" r="-1944"/>
          <a:stretch/>
        </p:blipFill>
        <p:spPr>
          <a:xfrm>
            <a:off x="12481561" y="7315671"/>
            <a:ext cx="5593080" cy="1676545"/>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93880" y="2360830"/>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14" descr="Ảnh có chứa văn bản&#10;&#10;Mô tả được tạo tự động">
            <a:extLst>
              <a:ext uri="{FF2B5EF4-FFF2-40B4-BE49-F238E27FC236}">
                <a16:creationId xmlns:a16="http://schemas.microsoft.com/office/drawing/2014/main" id="{00A61A1C-884A-4EF7-AB6D-0A552CDCD0D8}"/>
              </a:ext>
            </a:extLst>
          </p:cNvPr>
          <p:cNvPicPr>
            <a:picLocks noChangeAspect="1"/>
          </p:cNvPicPr>
          <p:nvPr/>
        </p:nvPicPr>
        <p:blipFill rotWithShape="1">
          <a:blip r:embed="rId4"/>
          <a:srcRect l="-1" t="50814" r="-3994"/>
          <a:stretch/>
        </p:blipFill>
        <p:spPr>
          <a:xfrm>
            <a:off x="637377" y="7505700"/>
            <a:ext cx="5486400" cy="1615330"/>
          </a:xfrm>
          <a:prstGeom prst="rect">
            <a:avLst/>
          </a:prstGeom>
        </p:spPr>
      </p:pic>
      <p:sp>
        <p:nvSpPr>
          <p:cNvPr id="7" name="Hộp Văn bản 6">
            <a:extLst>
              <a:ext uri="{FF2B5EF4-FFF2-40B4-BE49-F238E27FC236}">
                <a16:creationId xmlns:a16="http://schemas.microsoft.com/office/drawing/2014/main" id="{FD170AFB-B68C-4048-B2FD-BD9EC648302A}"/>
              </a:ext>
            </a:extLst>
          </p:cNvPr>
          <p:cNvSpPr txBox="1"/>
          <p:nvPr/>
        </p:nvSpPr>
        <p:spPr>
          <a:xfrm>
            <a:off x="6629400" y="266700"/>
            <a:ext cx="3505200" cy="1015663"/>
          </a:xfrm>
          <a:prstGeom prst="rect">
            <a:avLst/>
          </a:prstGeom>
          <a:noFill/>
        </p:spPr>
        <p:txBody>
          <a:bodyPr wrap="square" rtlCol="0">
            <a:spAutoFit/>
          </a:bodyPr>
          <a:lstStyle/>
          <a:p>
            <a:r>
              <a:rPr lang="en-US" sz="6000" dirty="0">
                <a:solidFill>
                  <a:schemeClr val="accent6">
                    <a:lumMod val="50000"/>
                  </a:schemeClr>
                </a:solidFill>
                <a:latin typeface="Arial" panose="020B0604020202020204" pitchFamily="34" charset="0"/>
                <a:cs typeface="Arial" panose="020B0604020202020204" pitchFamily="34" charset="0"/>
              </a:rPr>
              <a:t>Example </a:t>
            </a:r>
          </a:p>
        </p:txBody>
      </p:sp>
      <p:sp>
        <p:nvSpPr>
          <p:cNvPr id="12" name="Speech Bubble: Rectangle with Corners Rounded 5">
            <a:extLst>
              <a:ext uri="{FF2B5EF4-FFF2-40B4-BE49-F238E27FC236}">
                <a16:creationId xmlns:a16="http://schemas.microsoft.com/office/drawing/2014/main" id="{3AD78481-CE29-48CA-B037-EFE879AA91A9}"/>
              </a:ext>
            </a:extLst>
          </p:cNvPr>
          <p:cNvSpPr/>
          <p:nvPr/>
        </p:nvSpPr>
        <p:spPr>
          <a:xfrm>
            <a:off x="304800" y="1943100"/>
            <a:ext cx="5486400" cy="1295400"/>
          </a:xfrm>
          <a:prstGeom prst="wedgeRoundRectCallout">
            <a:avLst>
              <a:gd name="adj1" fmla="val -43329"/>
              <a:gd name="adj2" fmla="val 70811"/>
              <a:gd name="adj3" fmla="val 16667"/>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latin typeface="Arial" panose="020B0604020202020204" pitchFamily="34" charset="0"/>
                <a:cs typeface="Arial" panose="020B0604020202020204" pitchFamily="34" charset="0"/>
              </a:rPr>
              <a:t>What kind of charity event should we organize?</a:t>
            </a:r>
          </a:p>
        </p:txBody>
      </p:sp>
      <p:sp>
        <p:nvSpPr>
          <p:cNvPr id="14" name="Speech Bubble: Rectangle with Corners Rounded 5">
            <a:extLst>
              <a:ext uri="{FF2B5EF4-FFF2-40B4-BE49-F238E27FC236}">
                <a16:creationId xmlns:a16="http://schemas.microsoft.com/office/drawing/2014/main" id="{F81CA4BC-971D-413C-94C2-B0E213A2DA6A}"/>
              </a:ext>
            </a:extLst>
          </p:cNvPr>
          <p:cNvSpPr/>
          <p:nvPr/>
        </p:nvSpPr>
        <p:spPr>
          <a:xfrm>
            <a:off x="6705600" y="1866900"/>
            <a:ext cx="4800600" cy="990600"/>
          </a:xfrm>
          <a:prstGeom prst="wedgeRoundRectCallout">
            <a:avLst>
              <a:gd name="adj1" fmla="val -42819"/>
              <a:gd name="adj2" fmla="val 80815"/>
              <a:gd name="adj3" fmla="val 16667"/>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latin typeface="Arial" panose="020B0604020202020204" pitchFamily="34" charset="0"/>
                <a:cs typeface="Arial" panose="020B0604020202020204" pitchFamily="34" charset="0"/>
              </a:rPr>
              <a:t>Do we need any volunteers?</a:t>
            </a:r>
          </a:p>
        </p:txBody>
      </p:sp>
      <p:sp>
        <p:nvSpPr>
          <p:cNvPr id="15" name="Rounded Rectangular Callout 15">
            <a:extLst>
              <a:ext uri="{FF2B5EF4-FFF2-40B4-BE49-F238E27FC236}">
                <a16:creationId xmlns:a16="http://schemas.microsoft.com/office/drawing/2014/main" id="{001384E0-7661-47B8-B726-D8819DFA9FF7}"/>
              </a:ext>
            </a:extLst>
          </p:cNvPr>
          <p:cNvSpPr/>
          <p:nvPr/>
        </p:nvSpPr>
        <p:spPr>
          <a:xfrm>
            <a:off x="12139643" y="1943100"/>
            <a:ext cx="5934997" cy="914400"/>
          </a:xfrm>
          <a:prstGeom prst="wedgeRoundRectCallout">
            <a:avLst>
              <a:gd name="adj1" fmla="val -6612"/>
              <a:gd name="adj2" fmla="val 115181"/>
              <a:gd name="adj3" fmla="val 16667"/>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What should we call our Fun </a:t>
            </a:r>
            <a:r>
              <a:rPr lang="en-US" sz="3200" dirty="0" smtClean="0"/>
              <a:t>run?</a:t>
            </a:r>
            <a:endParaRPr lang="en-US" sz="3200" dirty="0"/>
          </a:p>
        </p:txBody>
      </p:sp>
      <p:sp>
        <p:nvSpPr>
          <p:cNvPr id="16" name="Speech Bubble: Rectangle with Corners Rounded 6">
            <a:extLst>
              <a:ext uri="{FF2B5EF4-FFF2-40B4-BE49-F238E27FC236}">
                <a16:creationId xmlns:a16="http://schemas.microsoft.com/office/drawing/2014/main" id="{EACCDDF2-8542-4CCE-9E21-3DD003F94502}"/>
              </a:ext>
            </a:extLst>
          </p:cNvPr>
          <p:cNvSpPr/>
          <p:nvPr/>
        </p:nvSpPr>
        <p:spPr>
          <a:xfrm>
            <a:off x="334297" y="4085379"/>
            <a:ext cx="5622201" cy="85781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schemeClr val="bg1"/>
                </a:solidFill>
              </a:rPr>
              <a:t>Let's have a </a:t>
            </a:r>
            <a:r>
              <a:rPr lang="en-US" sz="4200" dirty="0" smtClean="0">
                <a:solidFill>
                  <a:schemeClr val="bg1"/>
                </a:solidFill>
              </a:rPr>
              <a:t>Fun run</a:t>
            </a:r>
            <a:endParaRPr lang="en-US" sz="4200" dirty="0">
              <a:solidFill>
                <a:schemeClr val="bg1"/>
              </a:solidFill>
            </a:endParaRPr>
          </a:p>
        </p:txBody>
      </p:sp>
      <p:sp>
        <p:nvSpPr>
          <p:cNvPr id="17" name="Speech Bubble: Rectangle with Corners Rounded 6">
            <a:extLst>
              <a:ext uri="{FF2B5EF4-FFF2-40B4-BE49-F238E27FC236}">
                <a16:creationId xmlns:a16="http://schemas.microsoft.com/office/drawing/2014/main" id="{EACCDDF2-8542-4CCE-9E21-3DD003F94502}"/>
              </a:ext>
            </a:extLst>
          </p:cNvPr>
          <p:cNvSpPr/>
          <p:nvPr/>
        </p:nvSpPr>
        <p:spPr>
          <a:xfrm>
            <a:off x="6365651" y="4076448"/>
            <a:ext cx="5305486" cy="1664086"/>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schemeClr val="bg1"/>
                </a:solidFill>
              </a:rPr>
              <a:t>Yes, we need people to </a:t>
            </a:r>
            <a:r>
              <a:rPr lang="en-US" sz="4200" dirty="0" smtClean="0">
                <a:solidFill>
                  <a:schemeClr val="bg1"/>
                </a:solidFill>
              </a:rPr>
              <a:t>sell drink.</a:t>
            </a:r>
            <a:endParaRPr lang="en-US" sz="4200" dirty="0">
              <a:solidFill>
                <a:schemeClr val="bg1"/>
              </a:solidFill>
            </a:endParaRPr>
          </a:p>
        </p:txBody>
      </p:sp>
      <p:sp>
        <p:nvSpPr>
          <p:cNvPr id="18" name="Rounded Rectangular Callout 17"/>
          <p:cNvSpPr/>
          <p:nvPr/>
        </p:nvSpPr>
        <p:spPr>
          <a:xfrm>
            <a:off x="12001501" y="4462368"/>
            <a:ext cx="6073140" cy="797918"/>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a:t>How about “ </a:t>
            </a:r>
            <a:r>
              <a:rPr lang="en-US" sz="4200" dirty="0" smtClean="0"/>
              <a:t>Run for fun”?</a:t>
            </a:r>
            <a:endParaRPr lang="en-US" sz="4200" dirty="0"/>
          </a:p>
        </p:txBody>
      </p:sp>
    </p:spTree>
    <p:extLst>
      <p:ext uri="{BB962C8B-B14F-4D97-AF65-F5344CB8AC3E}">
        <p14:creationId xmlns:p14="http://schemas.microsoft.com/office/powerpoint/2010/main" val="35825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9833936" y="543863"/>
            <a:ext cx="7983285" cy="1493168"/>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schemeClr val="bg1"/>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12344402" y="2342063"/>
            <a:ext cx="5622201" cy="85781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schemeClr val="bg1"/>
                </a:solidFill>
              </a:rPr>
              <a:t>Let's have a Craft Fair.</a:t>
            </a:r>
          </a:p>
        </p:txBody>
      </p:sp>
      <p:sp>
        <p:nvSpPr>
          <p:cNvPr id="19" name="TextBox 18"/>
          <p:cNvSpPr txBox="1"/>
          <p:nvPr/>
        </p:nvSpPr>
        <p:spPr>
          <a:xfrm>
            <a:off x="1720223" y="821315"/>
            <a:ext cx="4966854" cy="923330"/>
          </a:xfrm>
          <a:prstGeom prst="rect">
            <a:avLst/>
          </a:prstGeom>
          <a:noFill/>
        </p:spPr>
        <p:txBody>
          <a:bodyPr wrap="square" rtlCol="0">
            <a:spAutoFit/>
          </a:bodyPr>
          <a:lstStyle/>
          <a:p>
            <a:pPr algn="ctr"/>
            <a:r>
              <a:rPr lang="en-US" sz="54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10877739" y="3504909"/>
            <a:ext cx="6783657" cy="877143"/>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200" dirty="0">
                <a:solidFill>
                  <a:schemeClr val="bg1"/>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12154282" y="4785830"/>
            <a:ext cx="5785163" cy="1523606"/>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200" dirty="0">
                <a:solidFill>
                  <a:schemeClr val="bg1"/>
                </a:solidFill>
              </a:rPr>
              <a:t>Yes, we need people to make arts and crafts.</a:t>
            </a:r>
          </a:p>
        </p:txBody>
      </p:sp>
      <p:graphicFrame>
        <p:nvGraphicFramePr>
          <p:cNvPr id="8" name="Table 7"/>
          <p:cNvGraphicFramePr>
            <a:graphicFrameLocks noGrp="1"/>
          </p:cNvGraphicFramePr>
          <p:nvPr>
            <p:extLst/>
          </p:nvPr>
        </p:nvGraphicFramePr>
        <p:xfrm>
          <a:off x="269171" y="2127376"/>
          <a:ext cx="8067201" cy="7389851"/>
        </p:xfrm>
        <a:graphic>
          <a:graphicData uri="http://schemas.openxmlformats.org/drawingml/2006/table">
            <a:tbl>
              <a:tblPr firstRow="1" bandRow="1">
                <a:tableStyleId>{5C22544A-7EE6-4342-B048-85BDC9FD1C3A}</a:tableStyleId>
              </a:tblPr>
              <a:tblGrid>
                <a:gridCol w="2689067">
                  <a:extLst>
                    <a:ext uri="{9D8B030D-6E8A-4147-A177-3AD203B41FA5}">
                      <a16:colId xmlns:a16="http://schemas.microsoft.com/office/drawing/2014/main" val="20000"/>
                    </a:ext>
                  </a:extLst>
                </a:gridCol>
                <a:gridCol w="2689067">
                  <a:extLst>
                    <a:ext uri="{9D8B030D-6E8A-4147-A177-3AD203B41FA5}">
                      <a16:colId xmlns:a16="http://schemas.microsoft.com/office/drawing/2014/main" val="20001"/>
                    </a:ext>
                  </a:extLst>
                </a:gridCol>
                <a:gridCol w="2689067">
                  <a:extLst>
                    <a:ext uri="{9D8B030D-6E8A-4147-A177-3AD203B41FA5}">
                      <a16:colId xmlns:a16="http://schemas.microsoft.com/office/drawing/2014/main" val="20002"/>
                    </a:ext>
                  </a:extLst>
                </a:gridCol>
              </a:tblGrid>
              <a:tr h="1055693">
                <a:tc>
                  <a:txBody>
                    <a:bodyPr/>
                    <a:lstStyle/>
                    <a:p>
                      <a:r>
                        <a:rPr lang="en-US" sz="3000" dirty="0" smtClean="0"/>
                        <a:t>Fun Run </a:t>
                      </a:r>
                      <a:endParaRPr lang="en-US" sz="3000" dirty="0"/>
                    </a:p>
                  </a:txBody>
                  <a:tcPr marL="137160" marR="137160" marT="68580" marB="68580"/>
                </a:tc>
                <a:tc>
                  <a:txBody>
                    <a:bodyPr/>
                    <a:lstStyle/>
                    <a:p>
                      <a:r>
                        <a:rPr lang="en-US" sz="3000" dirty="0" smtClean="0"/>
                        <a:t>Sell drinks</a:t>
                      </a:r>
                      <a:endParaRPr lang="en-US" sz="3000" dirty="0"/>
                    </a:p>
                  </a:txBody>
                  <a:tcPr marL="137160" marR="137160" marT="68580" marB="68580"/>
                </a:tc>
                <a:tc>
                  <a:txBody>
                    <a:bodyPr/>
                    <a:lstStyle/>
                    <a:p>
                      <a:r>
                        <a:rPr lang="en-US" sz="3000" dirty="0" smtClean="0"/>
                        <a:t>“Run for Fun”</a:t>
                      </a:r>
                      <a:endParaRPr lang="en-US" sz="3000" dirty="0"/>
                    </a:p>
                  </a:txBody>
                  <a:tcPr marL="137160" marR="137160" marT="68580" marB="68580"/>
                </a:tc>
                <a:extLst>
                  <a:ext uri="{0D108BD9-81ED-4DB2-BD59-A6C34878D82A}">
                    <a16:rowId xmlns:a16="http://schemas.microsoft.com/office/drawing/2014/main" val="10000"/>
                  </a:ext>
                </a:extLst>
              </a:tr>
              <a:tr h="1055693">
                <a:tc>
                  <a:txBody>
                    <a:bodyPr/>
                    <a:lstStyle/>
                    <a:p>
                      <a:r>
                        <a:rPr lang="en-US" sz="3000" dirty="0" smtClean="0"/>
                        <a:t>Craft Fair</a:t>
                      </a:r>
                      <a:endParaRPr lang="en-US" sz="3000" dirty="0"/>
                    </a:p>
                  </a:txBody>
                  <a:tcPr marL="137160" marR="137160" marT="68580" marB="68580"/>
                </a:tc>
                <a:tc>
                  <a:txBody>
                    <a:bodyPr/>
                    <a:lstStyle/>
                    <a:p>
                      <a:r>
                        <a:rPr lang="en-US" sz="3000" dirty="0" smtClean="0"/>
                        <a:t>Make arts and crafts</a:t>
                      </a:r>
                      <a:endParaRPr lang="en-US" sz="3000" dirty="0"/>
                    </a:p>
                  </a:txBody>
                  <a:tcPr marL="137160" marR="137160" marT="68580" marB="68580"/>
                </a:tc>
                <a:tc>
                  <a:txBody>
                    <a:bodyPr/>
                    <a:lstStyle/>
                    <a:p>
                      <a:r>
                        <a:rPr lang="en-US" sz="3000" dirty="0" smtClean="0"/>
                        <a:t>“Help your Community”</a:t>
                      </a:r>
                      <a:endParaRPr lang="en-US" sz="3000" dirty="0"/>
                    </a:p>
                  </a:txBody>
                  <a:tcPr marL="137160" marR="137160" marT="68580" marB="68580"/>
                </a:tc>
                <a:extLst>
                  <a:ext uri="{0D108BD9-81ED-4DB2-BD59-A6C34878D82A}">
                    <a16:rowId xmlns:a16="http://schemas.microsoft.com/office/drawing/2014/main" val="10001"/>
                  </a:ext>
                </a:extLst>
              </a:tr>
              <a:tr h="1055693">
                <a:tc>
                  <a:txBody>
                    <a:bodyPr/>
                    <a:lstStyle/>
                    <a:p>
                      <a:r>
                        <a:rPr lang="en-US" sz="3000" dirty="0" smtClean="0"/>
                        <a:t>Talent Show </a:t>
                      </a:r>
                      <a:endParaRPr lang="en-US" sz="3000" dirty="0"/>
                    </a:p>
                  </a:txBody>
                  <a:tcPr marL="137160" marR="137160" marT="68580" marB="68580"/>
                </a:tc>
                <a:tc>
                  <a:txBody>
                    <a:bodyPr/>
                    <a:lstStyle/>
                    <a:p>
                      <a:r>
                        <a:rPr lang="en-US" sz="3000" dirty="0" smtClean="0"/>
                        <a:t>Take photos</a:t>
                      </a:r>
                      <a:endParaRPr lang="en-US" sz="3000" dirty="0"/>
                    </a:p>
                  </a:txBody>
                  <a:tcPr marL="137160" marR="137160" marT="68580" marB="68580"/>
                </a:tc>
                <a:tc>
                  <a:txBody>
                    <a:bodyPr/>
                    <a:lstStyle/>
                    <a:p>
                      <a:r>
                        <a:rPr lang="en-US" sz="3000" dirty="0" smtClean="0"/>
                        <a:t>“Sing for the Children”</a:t>
                      </a:r>
                      <a:endParaRPr lang="en-US" sz="3000" dirty="0"/>
                    </a:p>
                  </a:txBody>
                  <a:tcPr marL="137160" marR="137160" marT="68580" marB="68580"/>
                </a:tc>
                <a:extLst>
                  <a:ext uri="{0D108BD9-81ED-4DB2-BD59-A6C34878D82A}">
                    <a16:rowId xmlns:a16="http://schemas.microsoft.com/office/drawing/2014/main" val="10002"/>
                  </a:ext>
                </a:extLst>
              </a:tr>
              <a:tr h="1055693">
                <a:tc>
                  <a:txBody>
                    <a:bodyPr/>
                    <a:lstStyle/>
                    <a:p>
                      <a:r>
                        <a:rPr lang="en-US" sz="3000" dirty="0" smtClean="0"/>
                        <a:t>Book Fair </a:t>
                      </a:r>
                      <a:endParaRPr lang="en-US" sz="3000" dirty="0"/>
                    </a:p>
                  </a:txBody>
                  <a:tcPr marL="137160" marR="137160" marT="68580" marB="68580"/>
                </a:tc>
                <a:tc>
                  <a:txBody>
                    <a:bodyPr/>
                    <a:lstStyle/>
                    <a:p>
                      <a:r>
                        <a:rPr lang="en-US" sz="3000" dirty="0" smtClean="0"/>
                        <a:t>Sell T-shirts</a:t>
                      </a:r>
                      <a:endParaRPr lang="en-US" sz="3000" dirty="0"/>
                    </a:p>
                  </a:txBody>
                  <a:tcPr marL="137160" marR="137160" marT="68580" marB="68580"/>
                </a:tc>
                <a:tc>
                  <a:txBody>
                    <a:bodyPr/>
                    <a:lstStyle/>
                    <a:p>
                      <a:r>
                        <a:rPr lang="en-US" sz="3000" dirty="0" smtClean="0"/>
                        <a:t>“Read and Help”</a:t>
                      </a:r>
                      <a:endParaRPr lang="en-US" sz="3000" dirty="0"/>
                    </a:p>
                  </a:txBody>
                  <a:tcPr marL="137160" marR="137160" marT="68580" marB="68580"/>
                </a:tc>
                <a:extLst>
                  <a:ext uri="{0D108BD9-81ED-4DB2-BD59-A6C34878D82A}">
                    <a16:rowId xmlns:a16="http://schemas.microsoft.com/office/drawing/2014/main" val="10003"/>
                  </a:ext>
                </a:extLst>
              </a:tr>
              <a:tr h="1055693">
                <a:tc>
                  <a:txBody>
                    <a:bodyPr/>
                    <a:lstStyle/>
                    <a:p>
                      <a:r>
                        <a:rPr lang="en-US" sz="3000" dirty="0" smtClean="0"/>
                        <a:t>Bake Sale </a:t>
                      </a:r>
                      <a:endParaRPr lang="en-US" sz="3000" dirty="0"/>
                    </a:p>
                  </a:txBody>
                  <a:tcPr marL="137160" marR="137160" marT="68580" marB="68580"/>
                </a:tc>
                <a:tc>
                  <a:txBody>
                    <a:bodyPr/>
                    <a:lstStyle/>
                    <a:p>
                      <a:r>
                        <a:rPr lang="en-US" sz="3000" dirty="0" smtClean="0"/>
                        <a:t>Sell cupcakes</a:t>
                      </a:r>
                      <a:endParaRPr lang="en-US" sz="3000" dirty="0"/>
                    </a:p>
                  </a:txBody>
                  <a:tcPr marL="137160" marR="137160" marT="68580" marB="68580"/>
                </a:tc>
                <a:tc>
                  <a:txBody>
                    <a:bodyPr/>
                    <a:lstStyle/>
                    <a:p>
                      <a:r>
                        <a:rPr lang="en-US" sz="3000" dirty="0" smtClean="0"/>
                        <a:t>“Bake Sale for Children Day”</a:t>
                      </a:r>
                      <a:endParaRPr lang="en-US" sz="3000" dirty="0"/>
                    </a:p>
                  </a:txBody>
                  <a:tcPr marL="137160" marR="137160" marT="68580" marB="68580"/>
                </a:tc>
                <a:extLst>
                  <a:ext uri="{0D108BD9-81ED-4DB2-BD59-A6C34878D82A}">
                    <a16:rowId xmlns:a16="http://schemas.microsoft.com/office/drawing/2014/main" val="10004"/>
                  </a:ext>
                </a:extLst>
              </a:tr>
              <a:tr h="1055693">
                <a:tc>
                  <a:txBody>
                    <a:bodyPr/>
                    <a:lstStyle/>
                    <a:p>
                      <a:r>
                        <a:rPr lang="en-US" sz="3000" dirty="0" smtClean="0"/>
                        <a:t>Art Show </a:t>
                      </a:r>
                      <a:endParaRPr lang="en-US" sz="3000" dirty="0"/>
                    </a:p>
                  </a:txBody>
                  <a:tcPr marL="137160" marR="137160" marT="68580" marB="68580"/>
                </a:tc>
                <a:tc>
                  <a:txBody>
                    <a:bodyPr/>
                    <a:lstStyle/>
                    <a:p>
                      <a:r>
                        <a:rPr lang="en-US" sz="3000" dirty="0" smtClean="0"/>
                        <a:t>Sell paintings</a:t>
                      </a:r>
                      <a:endParaRPr lang="en-US" sz="3000" dirty="0"/>
                    </a:p>
                  </a:txBody>
                  <a:tcPr marL="137160" marR="137160" marT="68580" marB="68580"/>
                </a:tc>
                <a:tc>
                  <a:txBody>
                    <a:bodyPr/>
                    <a:lstStyle/>
                    <a:p>
                      <a:r>
                        <a:rPr lang="en-US" sz="3000" dirty="0" smtClean="0"/>
                        <a:t>“Pain for the Poor!”</a:t>
                      </a:r>
                      <a:endParaRPr lang="en-US" sz="3000" dirty="0"/>
                    </a:p>
                  </a:txBody>
                  <a:tcPr marL="137160" marR="137160" marT="68580" marB="68580"/>
                </a:tc>
                <a:extLst>
                  <a:ext uri="{0D108BD9-81ED-4DB2-BD59-A6C34878D82A}">
                    <a16:rowId xmlns:a16="http://schemas.microsoft.com/office/drawing/2014/main" val="10005"/>
                  </a:ext>
                </a:extLst>
              </a:tr>
              <a:tr h="1055693">
                <a:tc>
                  <a:txBody>
                    <a:bodyPr/>
                    <a:lstStyle/>
                    <a:p>
                      <a:r>
                        <a:rPr lang="en-US" sz="3000" dirty="0" smtClean="0"/>
                        <a:t>Car Wash </a:t>
                      </a:r>
                      <a:endParaRPr lang="en-US" sz="3000" dirty="0"/>
                    </a:p>
                  </a:txBody>
                  <a:tcPr marL="137160" marR="137160" marT="68580" marB="68580"/>
                </a:tc>
                <a:tc>
                  <a:txBody>
                    <a:bodyPr/>
                    <a:lstStyle/>
                    <a:p>
                      <a:r>
                        <a:rPr lang="en-US" sz="3000" dirty="0" smtClean="0"/>
                        <a:t>Wash cars</a:t>
                      </a:r>
                      <a:endParaRPr lang="en-US" sz="3000" dirty="0"/>
                    </a:p>
                  </a:txBody>
                  <a:tcPr marL="137160" marR="137160" marT="68580" marB="68580"/>
                </a:tc>
                <a:tc>
                  <a:txBody>
                    <a:bodyPr/>
                    <a:lstStyle/>
                    <a:p>
                      <a:r>
                        <a:rPr lang="en-US" sz="3000" dirty="0" smtClean="0"/>
                        <a:t>“Bubble Time for Charity”</a:t>
                      </a:r>
                      <a:endParaRPr lang="en-US" sz="3000" dirty="0"/>
                    </a:p>
                  </a:txBody>
                  <a:tcPr marL="137160" marR="137160" marT="68580" marB="68580"/>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8986039" y="6729809"/>
            <a:ext cx="8831183" cy="910572"/>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t>What should we call our Craft Fair? </a:t>
            </a:r>
          </a:p>
        </p:txBody>
      </p:sp>
      <p:sp>
        <p:nvSpPr>
          <p:cNvPr id="17" name="Rounded Rectangular Callout 16"/>
          <p:cNvSpPr/>
          <p:nvPr/>
        </p:nvSpPr>
        <p:spPr>
          <a:xfrm>
            <a:off x="8986039" y="8189521"/>
            <a:ext cx="8831183" cy="951938"/>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a:t>How about “ Help your Community”?</a:t>
            </a:r>
          </a:p>
        </p:txBody>
      </p:sp>
      <p:sp>
        <p:nvSpPr>
          <p:cNvPr id="18" name="Rectangle 17"/>
          <p:cNvSpPr/>
          <p:nvPr/>
        </p:nvSpPr>
        <p:spPr>
          <a:xfrm>
            <a:off x="298764" y="3199877"/>
            <a:ext cx="7971576" cy="94208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326793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2"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1050</Words>
  <Application>Microsoft Office PowerPoint</Application>
  <PresentationFormat>Custom</PresentationFormat>
  <Paragraphs>208</Paragraphs>
  <Slides>24</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Contastia</vt:lpstr>
      <vt:lpstr>DejaVu Serif</vt:lpstr>
      <vt:lpstr>Arial</vt:lpstr>
      <vt:lpstr>Constantia</vt:lpstr>
      <vt:lpstr>Times New Roman</vt:lpstr>
      <vt:lpstr>Twinkl</vt:lpstr>
      <vt:lpstr>Calibri</vt:lpstr>
      <vt:lpstr>Wingdings</vt:lpstr>
      <vt:lpstr>HL Brush 1BK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Turquoise 3D School Elements Final Defense Presentation Deck</dc:title>
  <dc:creator>PHUONG</dc:creator>
  <cp:lastModifiedBy>ADMIN</cp:lastModifiedBy>
  <cp:revision>45</cp:revision>
  <dcterms:created xsi:type="dcterms:W3CDTF">2006-08-16T00:00:00Z</dcterms:created>
  <dcterms:modified xsi:type="dcterms:W3CDTF">2025-05-09T03:39:09Z</dcterms:modified>
  <dc:identifier>DAFCzLKM10w</dc:identifier>
</cp:coreProperties>
</file>