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3"/>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287" r:id="rId20"/>
    <p:sldId id="291" r:id="rId21"/>
    <p:sldId id="303" r:id="rId22"/>
    <p:sldId id="304" r:id="rId23"/>
    <p:sldId id="302" r:id="rId24"/>
    <p:sldId id="340" r:id="rId25"/>
    <p:sldId id="294" r:id="rId26"/>
    <p:sldId id="295" r:id="rId27"/>
    <p:sldId id="296" r:id="rId28"/>
    <p:sldId id="343" r:id="rId29"/>
    <p:sldId id="307" r:id="rId30"/>
    <p:sldId id="341" r:id="rId31"/>
    <p:sldId id="342" r:id="rId3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22/11/2022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22/11/2022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22/11/2022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22/11/2022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22/11/2022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22/11/2022</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22/11/2022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9"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2"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22/11/2022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22/11/2022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22/11/2022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22/11/2022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22/11/2022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22/11/2022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22/11/2022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22/11/2022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22/11/2022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22/11/2022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22/11/2022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22/11/2022</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22/11/2022</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22/11/2022</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22/11/2022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22/11/2022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vi-VN"/>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22/11/2022</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22/11/2022</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3</a:t>
                </a: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tags" Target="../tags/tag162.xml"/><Relationship Id="rId55" Type="http://schemas.openxmlformats.org/officeDocument/2006/relationships/tags" Target="../tags/tag167.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2.wav"/><Relationship Id="rId66" Type="http://schemas.openxmlformats.org/officeDocument/2006/relationships/hyperlink" Target="file:///G:\tin%208\TTDD3.ppt" TargetMode="Externa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61" Type="http://schemas.openxmlformats.org/officeDocument/2006/relationships/slide" Target="slide5.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hyperlink" Target="http://khituongvietnam.gov.vn/" TargetMode="Externa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63" Type="http://schemas.openxmlformats.org/officeDocument/2006/relationships/tags" Target="../tags/tag238.xml"/><Relationship Id="rId68" Type="http://schemas.openxmlformats.org/officeDocument/2006/relationships/slide" Target="slide5.xml"/><Relationship Id="rId7" Type="http://schemas.openxmlformats.org/officeDocument/2006/relationships/tags" Target="../tags/tag182.xml"/><Relationship Id="rId71" Type="http://schemas.openxmlformats.org/officeDocument/2006/relationships/hyperlink" Target="file:///G:\tin%208\TTDD2.ppt" TargetMode="Externa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61" Type="http://schemas.openxmlformats.org/officeDocument/2006/relationships/tags" Target="../tags/tag236.xml"/><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hyperlink" Target="file:///G:\tin%208\Ngoai%20kh&#243;a1\TT3.ppt" TargetMode="Externa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5.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6.xml"/><Relationship Id="rId6" Type="http://schemas.openxmlformats.org/officeDocument/2006/relationships/tags" Target="../tags/tag18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29" Type="http://schemas.openxmlformats.org/officeDocument/2006/relationships/tags" Target="../tags/tag271.xml"/><Relationship Id="rId41" Type="http://schemas.openxmlformats.org/officeDocument/2006/relationships/tags" Target="../tags/tag283.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252.xml"/><Relationship Id="rId19" Type="http://schemas.openxmlformats.org/officeDocument/2006/relationships/tags" Target="../tags/tag261.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50.xml"/><Relationship Id="rId51" Type="http://schemas.openxmlformats.org/officeDocument/2006/relationships/image" Target="../media/image7.gif"/><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55" Type="http://schemas.openxmlformats.org/officeDocument/2006/relationships/tags" Target="../tags/tag101.xml"/><Relationship Id="rId63" Type="http://schemas.openxmlformats.org/officeDocument/2006/relationships/tags" Target="../tags/tag109.xml"/><Relationship Id="rId68" Type="http://schemas.openxmlformats.org/officeDocument/2006/relationships/audio" Target="../media/audio2.wav"/><Relationship Id="rId76" Type="http://schemas.openxmlformats.org/officeDocument/2006/relationships/hyperlink" Target="file:///G:\tin%208\Ngoai%20kh&#243;a1\TT3.ppt" TargetMode="External"/><Relationship Id="rId7" Type="http://schemas.openxmlformats.org/officeDocument/2006/relationships/tags" Target="../tags/tag53.xml"/><Relationship Id="rId71" Type="http://schemas.openxmlformats.org/officeDocument/2006/relationships/slide" Target="slide5.xml"/><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tags" Target="../tags/tag99.xml"/><Relationship Id="rId58" Type="http://schemas.openxmlformats.org/officeDocument/2006/relationships/tags" Target="../tags/tag104.xml"/><Relationship Id="rId66" Type="http://schemas.openxmlformats.org/officeDocument/2006/relationships/notesSlide" Target="../notesSlides/notesSlide2.xml"/><Relationship Id="rId74" Type="http://schemas.openxmlformats.org/officeDocument/2006/relationships/hyperlink" Target="file:///G:\tin%208\TTDD1.ppt" TargetMode="External"/><Relationship Id="rId79" Type="http://schemas.openxmlformats.org/officeDocument/2006/relationships/image" Target="../media/image28.emf"/><Relationship Id="rId5" Type="http://schemas.openxmlformats.org/officeDocument/2006/relationships/tags" Target="../tags/tag51.xml"/><Relationship Id="rId61" Type="http://schemas.openxmlformats.org/officeDocument/2006/relationships/tags" Target="../tags/tag107.xml"/><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image" Target="../media/image26.jpeg"/><Relationship Id="rId78" Type="http://schemas.openxmlformats.org/officeDocument/2006/relationships/image" Target="../media/image27.jpeg"/><Relationship Id="rId81" Type="http://schemas.openxmlformats.org/officeDocument/2006/relationships/image" Target="../media/image30.jpe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slide" Target="slide3.xml"/><Relationship Id="rId77" Type="http://schemas.openxmlformats.org/officeDocument/2006/relationships/hyperlink" Target="file:///G:\tin%208\TTDD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7.xml"/><Relationship Id="rId80" Type="http://schemas.openxmlformats.org/officeDocument/2006/relationships/image" Target="../media/image29.jpeg"/><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image" Target="../media/image25.jpeg"/><Relationship Id="rId75" Type="http://schemas.openxmlformats.org/officeDocument/2006/relationships/hyperlink" Target="file:///G:\tin%208\TTDD2.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a:hlinkClick r:id="rId3"/>
              </a:rPr>
              <a:t>http://vi.wikipedia.org</a:t>
            </a:r>
            <a:r>
              <a:rPr lang="en-US" sz="2400" b="1"/>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a:hlinkClick r:id="rId3"/>
              </a:rPr>
              <a:t>http://vi.wikipedia.o</a:t>
            </a:r>
            <a:r>
              <a:rPr lang="en-US" sz="2400" b="1" u="sng">
                <a:solidFill>
                  <a:schemeClr val="tx2"/>
                </a:solidFill>
                <a:hlinkClick r:id="rId3"/>
              </a:rPr>
              <a:t>r</a:t>
            </a:r>
            <a:r>
              <a:rPr lang="en-US" sz="2400" b="1" u="sng">
                <a:solidFill>
                  <a:srgbClr val="0000FF"/>
                </a:solidFill>
                <a:hlinkClick r:id="rId3"/>
              </a:rPr>
              <a:t>g</a:t>
            </a:r>
            <a:r>
              <a:rPr lang="en-US" sz="2400" b="1" u="sng">
                <a:solidFill>
                  <a:srgbClr val="0000FF"/>
                </a:solidFill>
              </a:rPr>
              <a:t>/wiki/Internet</a:t>
            </a:r>
            <a:r>
              <a:rPr lang="en-US" sz="2400" b="1" u="sng"/>
              <a:t> </a:t>
            </a:r>
            <a:r>
              <a:rPr lang="en-US" sz="2400" b="1"/>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không chứa 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chứa các liên kết</a:t>
            </a:r>
            <a:r>
              <a:rPr lang="en-US" sz="240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1: TRANG SIÊU VĂN BẢN LÀ: </a:t>
              </a: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latin typeface="Times New Roman" pitchFamily="18" charset="0"/>
                  <a:cs typeface="Times New Roman" pitchFamily="18" charset="0"/>
                </a:rPr>
                <a:t>CÂU 2: HÃY NÊU ĐỊA CHỈ MỘT SỐ WEBSITE CÓ NỘI DUNG PHỤC VỤ VIỆC HỌC TẬP  </a:t>
              </a: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FF0000"/>
                </a:solidFill>
                <a:latin typeface="Times New Roman" pitchFamily="18" charset="0"/>
                <a:cs typeface="Times New Roman" pitchFamily="18" charset="0"/>
              </a:rPr>
              <a:t>THẢO LUẬN 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FF0000"/>
                </a:solidFill>
                <a:latin typeface="Arial" charset="0"/>
              </a:rPr>
              <a:t>Trang văn bản đặc biệt tích hợp nhiều dạng dữ </a:t>
            </a:r>
          </a:p>
          <a:p>
            <a:r>
              <a:rPr lang="en-US" sz="2000" b="1">
                <a:solidFill>
                  <a:srgbClr val="FF0000"/>
                </a:solidFill>
                <a:latin typeface="Arial" charset="0"/>
              </a:rPr>
              <a:t>liệu khác nhau và chứa các liên kết</a:t>
            </a:r>
            <a:r>
              <a:rPr lang="en-US" sz="240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Times New Roman" pitchFamily="18" charset="0"/>
                <a:cs typeface="Times New Roman" pitchFamily="18" charset="0"/>
              </a:rPr>
              <a:t>CÂU 2: ĐỊA CHỈ MỘT SỐ WEBSITE CÓ NỘI DUNG PHỤC VỤ VIỆC HỌC TẬP:</a:t>
            </a:r>
          </a:p>
          <a:p>
            <a:r>
              <a:rPr lang="en-US" sz="2400" b="1">
                <a:latin typeface="Times New Roman" pitchFamily="18" charset="0"/>
                <a:cs typeface="Times New Roman" pitchFamily="18" charset="0"/>
              </a:rPr>
              <a:t>https://hanhtrangso.nxbgd.vn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https://taphuan.nxbgd.vn </a:t>
            </a:r>
            <a:endParaRPr lang="vi-VN" sz="2400" b="1">
              <a:latin typeface="Times New Roman" pitchFamily="18" charset="0"/>
              <a:cs typeface="Times New Roman" pitchFamily="18" charset="0"/>
            </a:endParaRPr>
          </a:p>
          <a:p>
            <a:r>
              <a:rPr lang="en-US" sz="2400" b="1">
                <a:latin typeface="Times New Roman" pitchFamily="18" charset="0"/>
                <a:cs typeface="Times New Roman" pitchFamily="18" charset="0"/>
              </a:rPr>
              <a:t>https: //www.google.com </a:t>
            </a:r>
            <a:endParaRPr lang="vi-VN" sz="2400" b="1">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https://www.youtube.com</a:t>
            </a:r>
            <a:endParaRPr lang="en-US" sz="2400" b="1" u="sng">
              <a:latin typeface="Times New Roman" pitchFamily="18" charset="0"/>
              <a:cs typeface="Times New Roman" pitchFamily="18" charset="0"/>
            </a:endParaRP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Hoc24.com</a:t>
            </a:r>
          </a:p>
          <a:p>
            <a:r>
              <a:rPr lang="en-US" sz="2400" b="1" u="sng">
                <a:latin typeface="Times New Roman" pitchFamily="18" charset="0"/>
                <a:cs typeface="Times New Roman" pitchFamily="18" charset="0"/>
                <a:hlinkClick r:id="rId6"/>
              </a:rPr>
              <a:t>https://www.</a:t>
            </a:r>
            <a:r>
              <a:rPr lang="vi-VN" sz="2400" b="1">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a:latin typeface="Times New Roman" panose="02020603050405020304" pitchFamily="18" charset="0"/>
                <a:cs typeface="Times New Roman" panose="02020603050405020304" pitchFamily="18" charset="0"/>
              </a:rPr>
              <a:t>1. Một </a:t>
            </a:r>
            <a:r>
              <a:rPr lang="en-US" altLang="en-US" sz="2800" b="1" i="1" dirty="0" err="1">
                <a:latin typeface="Times New Roman" panose="02020603050405020304" pitchFamily="18" charset="0"/>
                <a:cs typeface="Times New Roman" panose="02020603050405020304" pitchFamily="18" charset="0"/>
              </a:rPr>
              <a:t>số</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ym typeface="Wingdings" panose="05000000000000000000" pitchFamily="2" charset="2"/>
              </a:rPr>
              <a:t>- </a:t>
            </a:r>
            <a:r>
              <a:rPr lang="en-US" altLang="en-US" sz="3200" b="1" dirty="0" err="1"/>
              <a:t>Cách</a:t>
            </a:r>
            <a:r>
              <a:rPr lang="en-US" altLang="en-US" sz="3200" b="1" dirty="0"/>
              <a:t>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dirty="0" err="1">
                <a:solidFill>
                  <a:srgbClr val="C00000"/>
                </a:solidFill>
              </a:rPr>
              <a:t>vào</a:t>
            </a:r>
            <a:r>
              <a:rPr lang="en-US" altLang="en-US" sz="3600" dirty="0">
                <a:solidFill>
                  <a:srgbClr val="C00000"/>
                </a:solidFill>
              </a:rPr>
              <a:t> </a:t>
            </a:r>
            <a:r>
              <a:rPr lang="en-US" altLang="en-US" sz="3600" dirty="0" err="1">
                <a:solidFill>
                  <a:srgbClr val="C00000"/>
                </a:solidFill>
              </a:rPr>
              <a:t>thanh</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trình</a:t>
            </a:r>
            <a:r>
              <a:rPr lang="en-US" altLang="en-US" sz="3600" dirty="0">
                <a:solidFill>
                  <a:srgbClr val="C00000"/>
                </a:solidFill>
              </a:rPr>
              <a:t> </a:t>
            </a:r>
            <a:r>
              <a:rPr lang="en-US" altLang="en-US" sz="3600" dirty="0" err="1">
                <a:solidFill>
                  <a:srgbClr val="C00000"/>
                </a:solidFill>
              </a:rPr>
              <a:t>duyệt</a:t>
            </a:r>
            <a:r>
              <a:rPr lang="en-US" altLang="en-US" sz="3600" dirty="0">
                <a:solidFill>
                  <a:srgbClr val="C00000"/>
                </a:solidFill>
              </a:rPr>
              <a:t>.</a:t>
            </a:r>
          </a:p>
          <a:p>
            <a:r>
              <a:rPr lang="en-US" altLang="en-US" sz="3600" dirty="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 ĐỀ 3:</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name="Bitmap Image" r:id="rId3" imgW="4877481" imgH="3677163" progId="Paint.Picture">
                  <p:embed/>
                </p:oleObj>
              </mc:Choice>
              <mc:Fallback>
                <p:oleObj name="Bitmap Image" r:id="rId3" imgW="4877481" imgH="367716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5"/>
              </a:rPr>
              <a:t>http://khituongvietnam.gov.vn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Thành 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a:solidFill>
                    <a:srgbClr val="FF0000"/>
                  </a:solidFill>
                  <a:latin typeface="Times New Roman" pitchFamily="18" charset="0"/>
                  <a:cs typeface="Times New Roman" pitchFamily="18" charset="0"/>
                </a:rPr>
                <a:t>1.</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a:latin typeface="Times New Roman" pitchFamily="18" charset="0"/>
              <a:cs typeface="Times New Roman" pitchFamily="18" charset="0"/>
            </a:endParaRPr>
          </a:p>
          <a:p>
            <a:r>
              <a:rPr lang="en-US" sz="2400" b="1">
                <a:solidFill>
                  <a:srgbClr val="FF0000"/>
                </a:solidFill>
                <a:latin typeface="Times New Roman" pitchFamily="18" charset="0"/>
                <a:cs typeface="Times New Roman" pitchFamily="18" charset="0"/>
              </a:rPr>
              <a:t>Thành 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extLst>
                    <a:ext uri="{9D8B030D-6E8A-4147-A177-3AD203B41FA5}">
                      <a16:colId xmlns:a16="http://schemas.microsoft.com/office/drawing/2014/main" val="20000"/>
                    </a:ext>
                  </a:extLst>
                </a:gridCol>
                <a:gridCol w="3759243">
                  <a:extLst>
                    <a:ext uri="{9D8B030D-6E8A-4147-A177-3AD203B41FA5}">
                      <a16:colId xmlns:a16="http://schemas.microsoft.com/office/drawing/2014/main" val="20001"/>
                    </a:ext>
                  </a:extLst>
                </a:gridCol>
              </a:tblGrid>
              <a:tr h="486479">
                <a:tc>
                  <a:txBody>
                    <a:bodyPr/>
                    <a:lstStyle/>
                    <a:p>
                      <a:pPr algn="ctr"/>
                      <a:r>
                        <a:rPr lang="en-US" sz="360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0"/>
                  </a:ext>
                </a:extLst>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a) Sử</a:t>
                      </a:r>
                      <a:r>
                        <a:rPr lang="en-US" sz="2400" b="1" baseline="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1"/>
                  </a:ext>
                </a:extLst>
              </a:tr>
              <a:tr h="1299600">
                <a:tc>
                  <a:txBody>
                    <a:bodyPr/>
                    <a:lstStyle/>
                    <a:p>
                      <a:pPr algn="just"/>
                      <a:r>
                        <a:rPr lang="vi-VN" sz="2400" b="1">
                          <a:latin typeface="Times New Roman" pitchFamily="18" charset="0"/>
                          <a:cs typeface="Times New Roman" pitchFamily="18" charset="0"/>
                        </a:rPr>
                        <a:t>2) Khi trình</a:t>
                      </a:r>
                      <a:r>
                        <a:rPr lang="vi-VN" sz="2400" b="1" baseline="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b)</a:t>
                      </a:r>
                      <a:r>
                        <a:rPr lang="en-US" sz="2400" b="1" baseline="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2"/>
                  </a:ext>
                </a:extLst>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3) Để truy cập các trang </a:t>
                      </a:r>
                      <a:r>
                        <a:rPr lang="es-ES" sz="2400" b="1" u="none" strike="noStrike" spc="0">
                          <a:effectLst/>
                          <a:latin typeface="Times New Roman" pitchFamily="18" charset="0"/>
                          <a:cs typeface="Times New Roman" pitchFamily="18" charset="0"/>
                        </a:rPr>
                        <a:t>web </a:t>
                      </a:r>
                      <a:r>
                        <a:rPr lang="vi-VN" sz="2400" b="1" u="none" strike="noStrike" spc="0">
                          <a:effectLst/>
                          <a:latin typeface="Times New Roman" pitchFamily="18" charset="0"/>
                          <a:cs typeface="Times New Roman" pitchFamily="18" charset="0"/>
                        </a:rPr>
                        <a:t>ta cần</a:t>
                      </a:r>
                      <a:endParaRPr lang="vi-VN" sz="2400" b="1">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c)</a:t>
                      </a:r>
                      <a:r>
                        <a:rPr lang="en-US" sz="2400" b="1" baseline="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3"/>
                  </a:ext>
                </a:extLst>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a:effectLst/>
                          <a:latin typeface="Times New Roman" pitchFamily="18" charset="0"/>
                          <a:cs typeface="Times New Roman" pitchFamily="18" charset="0"/>
                        </a:rPr>
                        <a:t>4) </a:t>
                      </a:r>
                      <a:r>
                        <a:rPr lang="es-ES" sz="2400" b="1" u="none" strike="noStrike" spc="0">
                          <a:effectLst/>
                          <a:latin typeface="Times New Roman" pitchFamily="18" charset="0"/>
                          <a:cs typeface="Times New Roman" pitchFamily="18" charset="0"/>
                        </a:rPr>
                        <a:t>WWW </a:t>
                      </a:r>
                      <a:r>
                        <a:rPr lang="vi-VN" sz="2400" b="1" u="none" strike="noStrike" spc="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a:latin typeface="Times New Roman" pitchFamily="18" charset="0"/>
                          <a:cs typeface="Times New Roman" pitchFamily="18" charset="0"/>
                        </a:rPr>
                        <a:t>d) Liên</a:t>
                      </a:r>
                      <a:r>
                        <a:rPr lang="en-US" sz="2400" b="1" baseline="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4"/>
                  </a:ext>
                </a:extLst>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a:solidFill>
                    <a:srgbClr val="FF0000"/>
                  </a:solidFill>
                  <a:latin typeface="Times New Roman" pitchFamily="18" charset="0"/>
                  <a:cs typeface="Times New Roman" pitchFamily="18" charset="0"/>
                </a:rPr>
                <a:t>2.</a:t>
              </a:r>
              <a:r>
                <a:rPr lang="en-US" altLang="en-US" sz="2400" b="1">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p>
        </p:txBody>
      </p:sp>
    </p:spTree>
    <p:extLst>
      <p:ext uri="{BB962C8B-B14F-4D97-AF65-F5344CB8AC3E}">
        <p14:creationId xmlns:p14="http://schemas.microsoft.com/office/powerpoint/2010/main" val="301473708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3"/>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4"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4"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5"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5"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6"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7"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0"/>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a:solidFill>
                  <a:srgbClr val="FF0000"/>
                </a:solidFill>
                <a:latin typeface="Arial" charset="0"/>
              </a:rPr>
              <a:t>BÀI 6: MẠNG THÔNG TIN TOÀN CẦU</a:t>
            </a:r>
          </a:p>
        </p:txBody>
      </p:sp>
      <p:sp>
        <p:nvSpPr>
          <p:cNvPr id="74" name="AutoShape 27" descr="Bouquet">
            <a:hlinkClick r:id="rId69"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1"/>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8"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Trang siêu văn bản (Hypertex) là trang văn bản đặc biệt, tích hợp nhiều dạng dữ liệu khác nhau như: văn bản, hình ảnh, âm thanh, video …và các liên kết đến vị trí khác trong trang hay các trang web khác.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a:hlinkClick r:id="rId4"/>
              </a:rPr>
              <a:t>http://thieunien.vn</a:t>
            </a:r>
            <a:r>
              <a:rPr lang="en-US" sz="2400" b="1"/>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1200</Words>
  <Application>Microsoft Office PowerPoint</Application>
  <PresentationFormat>On-screen Show (4:3)</PresentationFormat>
  <Paragraphs>134</Paragraphs>
  <Slides>26</Slides>
  <Notes>5</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39" baseType="lpstr">
      <vt:lpstr>Arial</vt:lpstr>
      <vt:lpstr>Arial Black</vt:lpstr>
      <vt:lpstr>Calibri</vt:lpstr>
      <vt:lpstr>Calibri Light</vt:lpstr>
      <vt:lpstr>Times New Roman</vt:lpstr>
      <vt:lpstr>VNI-Times</vt: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Administrator</cp:lastModifiedBy>
  <cp:revision>169</cp:revision>
  <dcterms:created xsi:type="dcterms:W3CDTF">2021-07-17T09:45:20Z</dcterms:created>
  <dcterms:modified xsi:type="dcterms:W3CDTF">2022-11-22T03:58:59Z</dcterms:modified>
</cp:coreProperties>
</file>