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2" r:id="rId3"/>
    <p:sldId id="258" r:id="rId4"/>
    <p:sldId id="259" r:id="rId5"/>
    <p:sldId id="261" r:id="rId6"/>
    <p:sldId id="277" r:id="rId7"/>
    <p:sldId id="273" r:id="rId8"/>
    <p:sldId id="278" r:id="rId9"/>
    <p:sldId id="274" r:id="rId10"/>
    <p:sldId id="282" r:id="rId11"/>
    <p:sldId id="263" r:id="rId12"/>
    <p:sldId id="275" r:id="rId13"/>
    <p:sldId id="279" r:id="rId14"/>
    <p:sldId id="264" r:id="rId15"/>
    <p:sldId id="265" r:id="rId16"/>
    <p:sldId id="266" r:id="rId17"/>
    <p:sldId id="267" r:id="rId18"/>
    <p:sldId id="280" r:id="rId19"/>
    <p:sldId id="268" r:id="rId20"/>
    <p:sldId id="269" r:id="rId21"/>
    <p:sldId id="281" r:id="rId22"/>
    <p:sldId id="270" r:id="rId23"/>
    <p:sldId id="271" r:id="rId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1" d="100"/>
          <a:sy n="71" d="100"/>
        </p:scale>
        <p:origin x="696" y="8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 Ngọc Tụ" userId="ea178168-9ad9-4da2-a23c-3da08001968e" providerId="ADAL" clId="{1898B840-7F0E-4C31-8769-A7C9C72AF3DD}"/>
    <pc:docChg chg="custSel modSld">
      <pc:chgData name="La Ngọc Tụ" userId="ea178168-9ad9-4da2-a23c-3da08001968e" providerId="ADAL" clId="{1898B840-7F0E-4C31-8769-A7C9C72AF3DD}" dt="2024-10-17T07:55:46.696" v="12" actId="5793"/>
      <pc:docMkLst>
        <pc:docMk/>
      </pc:docMkLst>
      <pc:sldChg chg="modSp modAnim">
        <pc:chgData name="La Ngọc Tụ" userId="ea178168-9ad9-4da2-a23c-3da08001968e" providerId="ADAL" clId="{1898B840-7F0E-4C31-8769-A7C9C72AF3DD}" dt="2024-10-17T07:55:46.696" v="12" actId="5793"/>
        <pc:sldMkLst>
          <pc:docMk/>
          <pc:sldMk cId="0" sldId="267"/>
        </pc:sldMkLst>
        <pc:spChg chg="mod">
          <ac:chgData name="La Ngọc Tụ" userId="ea178168-9ad9-4da2-a23c-3da08001968e" providerId="ADAL" clId="{1898B840-7F0E-4C31-8769-A7C9C72AF3DD}" dt="2024-10-17T07:55:46.696" v="12" actId="5793"/>
          <ac:spMkLst>
            <pc:docMk/>
            <pc:sldMk cId="0" sldId="267"/>
            <ac:spMk id="3" creationId="{00000000-0000-0000-0000-000000000000}"/>
          </ac:spMkLst>
        </pc:spChg>
      </pc:sldChg>
      <pc:sldChg chg="delSp modSp mod delAnim">
        <pc:chgData name="La Ngọc Tụ" userId="ea178168-9ad9-4da2-a23c-3da08001968e" providerId="ADAL" clId="{1898B840-7F0E-4C31-8769-A7C9C72AF3DD}" dt="2024-10-07T06:44:20.495" v="2" actId="14100"/>
        <pc:sldMkLst>
          <pc:docMk/>
          <pc:sldMk cId="0" sldId="272"/>
        </pc:sldMkLst>
        <pc:spChg chg="del">
          <ac:chgData name="La Ngọc Tụ" userId="ea178168-9ad9-4da2-a23c-3da08001968e" providerId="ADAL" clId="{1898B840-7F0E-4C31-8769-A7C9C72AF3DD}" dt="2024-10-07T06:44:17.631" v="1" actId="478"/>
          <ac:spMkLst>
            <pc:docMk/>
            <pc:sldMk cId="0" sldId="272"/>
            <ac:spMk id="16" creationId="{00000000-0000-0000-0000-000000000000}"/>
          </ac:spMkLst>
        </pc:spChg>
        <pc:graphicFrameChg chg="mod modGraphic">
          <ac:chgData name="La Ngọc Tụ" userId="ea178168-9ad9-4da2-a23c-3da08001968e" providerId="ADAL" clId="{1898B840-7F0E-4C31-8769-A7C9C72AF3DD}" dt="2024-10-07T06:44:20.495" v="2" actId="14100"/>
          <ac:graphicFrameMkLst>
            <pc:docMk/>
            <pc:sldMk cId="0" sldId="272"/>
            <ac:graphicFrameMk id="12"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10/17/2024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10/17/2024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10/17/2024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10/17/2024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10/17/2024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10/17/2024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10/17/2024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10/17/2024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10/17/2024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10/17/2024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10/17/2024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10/17/2024</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sp>
        <p:nvSpPr>
          <p:cNvPr id="5" name="TextBox 4"/>
          <p:cNvSpPr txBox="1"/>
          <p:nvPr/>
        </p:nvSpPr>
        <p:spPr>
          <a:xfrm>
            <a:off x="738188" y="1538288"/>
            <a:ext cx="8062912" cy="4400550"/>
          </a:xfrm>
          <a:prstGeom prst="rect">
            <a:avLst/>
          </a:prstGeom>
          <a:noFill/>
        </p:spPr>
        <p:txBody>
          <a:bodyPr>
            <a:spAutoFit/>
          </a:bodyPr>
          <a:lstStyle/>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Giao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17.</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a:t>
            </a:r>
          </a:p>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Đánh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749E5-3844-F756-31E5-4B3E2D7A603B}"/>
            </a:ext>
          </a:extLst>
        </p:cNvPr>
        <p:cNvGrpSpPr/>
        <p:nvPr/>
      </p:nvGrpSpPr>
      <p:grpSpPr>
        <a:xfrm>
          <a:off x="0" y="0"/>
          <a:ext cx="0" cy="0"/>
          <a:chOff x="0" y="0"/>
          <a:chExt cx="0" cy="0"/>
        </a:xfrm>
      </p:grpSpPr>
      <p:pic>
        <p:nvPicPr>
          <p:cNvPr id="22536" name="Picture 8" descr="Digit 120">
            <a:extLst>
              <a:ext uri="{FF2B5EF4-FFF2-40B4-BE49-F238E27FC236}">
                <a16:creationId xmlns:a16="http://schemas.microsoft.com/office/drawing/2014/main" id="{1D594104-9FCA-961E-8F7A-1148A15DB72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a:extLst>
              <a:ext uri="{FF2B5EF4-FFF2-40B4-BE49-F238E27FC236}">
                <a16:creationId xmlns:a16="http://schemas.microsoft.com/office/drawing/2014/main" id="{BE878020-8464-2F92-4AF8-5AD3DB7F37DD}"/>
              </a:ext>
            </a:extLst>
          </p:cNvPr>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a:extLst>
              <a:ext uri="{FF2B5EF4-FFF2-40B4-BE49-F238E27FC236}">
                <a16:creationId xmlns:a16="http://schemas.microsoft.com/office/drawing/2014/main" id="{F3C9FAE3-54A7-F7CC-0209-B691FA90B97C}"/>
              </a:ext>
            </a:extLst>
          </p:cNvPr>
          <p:cNvGraphicFramePr>
            <a:graphicFrameLocks noGrp="1"/>
          </p:cNvGraphicFramePr>
          <p:nvPr>
            <p:extLst>
              <p:ext uri="{D42A27DB-BD31-4B8C-83A1-F6EECF244321}">
                <p14:modId xmlns:p14="http://schemas.microsoft.com/office/powerpoint/2010/main" val="325492885"/>
              </p:ext>
            </p:extLst>
          </p:nvPr>
        </p:nvGraphicFramePr>
        <p:xfrm>
          <a:off x="358774" y="1174469"/>
          <a:ext cx="11372851" cy="5354638"/>
        </p:xfrm>
        <a:graphic>
          <a:graphicData uri="http://schemas.openxmlformats.org/drawingml/2006/table">
            <a:tbl>
              <a:tblPr firstRow="1" bandRow="1">
                <a:tableStyleId>{5C22544A-7EE6-4342-B048-85BDC9FD1C3A}</a:tableStyleId>
              </a:tblPr>
              <a:tblGrid>
                <a:gridCol w="11372851">
                  <a:extLst>
                    <a:ext uri="{9D8B030D-6E8A-4147-A177-3AD203B41FA5}">
                      <a16:colId xmlns:a16="http://schemas.microsoft.com/office/drawing/2014/main" val="20000"/>
                    </a:ext>
                  </a:extLst>
                </a:gridCol>
              </a:tblGrid>
              <a:tr h="609012">
                <a:tc>
                  <a:txBody>
                    <a:bodyPr/>
                    <a:lstStyle/>
                    <a:p>
                      <a:pPr algn="ct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0"/>
                  </a:ext>
                </a:extLst>
              </a:tr>
              <a:tr h="4745626">
                <a:tc>
                  <a:txBody>
                    <a:bodyPr/>
                    <a:lstStyle/>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8A15C66C-CE46-C5D6-A170-7A93D64EA85A}"/>
              </a:ext>
            </a:extLst>
          </p:cNvPr>
          <p:cNvSpPr txBox="1">
            <a:spLocks noChangeArrowheads="1"/>
          </p:cNvSpPr>
          <p:nvPr/>
        </p:nvSpPr>
        <p:spPr bwMode="auto">
          <a:xfrm>
            <a:off x="358774" y="1246469"/>
            <a:ext cx="109636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algn="just" eaLnBrk="1" hangingPunct="1">
              <a:buFont typeface="Symbol" panose="05050102010706020507" pitchFamily="18" charset="2"/>
              <a:buChar char="Þ"/>
            </a:pPr>
            <a:r>
              <a:rPr lang="en-US" sz="3000" i="1" dirty="0">
                <a:latin typeface="Times New Roman" pitchFamily="18" charset="0"/>
                <a:cs typeface="Times New Roman" pitchFamily="18" charset="0"/>
              </a:rPr>
              <a:t>Hai hay </a:t>
            </a:r>
            <a:r>
              <a:rPr lang="en-US" sz="3000" i="1" dirty="0" err="1">
                <a:latin typeface="Times New Roman" pitchFamily="18" charset="0"/>
                <a:cs typeface="Times New Roman" pitchFamily="18" charset="0"/>
              </a:rPr>
              <a:t>nhiều</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máy</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tính</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và</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các</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thiết</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bị</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được</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kết</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nối</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để</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truyền</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thông</a:t>
            </a:r>
            <a:r>
              <a:rPr lang="en-US" sz="3000" i="1" dirty="0">
                <a:latin typeface="Times New Roman" pitchFamily="18" charset="0"/>
                <a:cs typeface="Times New Roman" pitchFamily="18" charset="0"/>
              </a:rPr>
              <a:t> tin </a:t>
            </a:r>
            <a:r>
              <a:rPr lang="en-US" sz="3000" i="1" dirty="0" err="1">
                <a:latin typeface="Times New Roman" pitchFamily="18" charset="0"/>
                <a:cs typeface="Times New Roman" pitchFamily="18" charset="0"/>
              </a:rPr>
              <a:t>cho</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nhau</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để</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tạo</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thành</a:t>
            </a:r>
            <a:r>
              <a:rPr lang="en-US" sz="3000" i="1" dirty="0">
                <a:latin typeface="Times New Roman" pitchFamily="18" charset="0"/>
                <a:cs typeface="Times New Roman" pitchFamily="18" charset="0"/>
              </a:rPr>
              <a:t> 1 </a:t>
            </a:r>
            <a:r>
              <a:rPr lang="en-US" sz="3000" i="1" dirty="0" err="1">
                <a:latin typeface="Times New Roman" pitchFamily="18" charset="0"/>
                <a:cs typeface="Times New Roman" pitchFamily="18" charset="0"/>
              </a:rPr>
              <a:t>mạng</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máy</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tính</a:t>
            </a:r>
            <a:r>
              <a:rPr lang="en-US" sz="3000" i="1" dirty="0">
                <a:latin typeface="Times New Roman" pitchFamily="18" charset="0"/>
                <a:cs typeface="Times New Roman" pitchFamily="18" charset="0"/>
              </a:rPr>
              <a:t>.</a:t>
            </a:r>
          </a:p>
          <a:p>
            <a:pPr marL="342900" indent="-342900" algn="just" eaLnBrk="1" hangingPunct="1">
              <a:buFont typeface="Symbol" panose="05050102010706020507" pitchFamily="18" charset="2"/>
              <a:buChar char="Þ"/>
            </a:pPr>
            <a:r>
              <a:rPr lang="en-US" sz="3000" i="1" dirty="0" err="1">
                <a:latin typeface="Times New Roman" pitchFamily="18" charset="0"/>
                <a:cs typeface="Calibri" pitchFamily="34" charset="0"/>
              </a:rPr>
              <a:t>Lợi</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ích</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của</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mạng</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máy</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tính</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Người</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sử</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dụng</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có</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thể</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liên</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lạc</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với</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nhau</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để</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trao</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đổi</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thông</a:t>
            </a:r>
            <a:r>
              <a:rPr lang="en-US" sz="3000" i="1" dirty="0">
                <a:latin typeface="Times New Roman" pitchFamily="18" charset="0"/>
                <a:cs typeface="Calibri" pitchFamily="34" charset="0"/>
              </a:rPr>
              <a:t> tin, chia </a:t>
            </a:r>
            <a:r>
              <a:rPr lang="en-US" sz="3000" i="1" dirty="0" err="1">
                <a:latin typeface="Times New Roman" pitchFamily="18" charset="0"/>
                <a:cs typeface="Calibri" pitchFamily="34" charset="0"/>
              </a:rPr>
              <a:t>sẻ</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dữ</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liệu</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và</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dùng</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chung</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các</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thiết</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bị</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trên</a:t>
            </a:r>
            <a:r>
              <a:rPr lang="en-US" sz="3000" i="1" dirty="0">
                <a:latin typeface="Times New Roman" pitchFamily="18" charset="0"/>
                <a:cs typeface="Calibri" pitchFamily="34" charset="0"/>
              </a:rPr>
              <a:t> </a:t>
            </a:r>
            <a:r>
              <a:rPr lang="en-US" sz="3000" i="1" dirty="0" err="1">
                <a:latin typeface="Times New Roman" pitchFamily="18" charset="0"/>
                <a:cs typeface="Calibri" pitchFamily="34" charset="0"/>
              </a:rPr>
              <a:t>mạng</a:t>
            </a:r>
            <a:r>
              <a:rPr lang="en-US" sz="3000" i="1" dirty="0">
                <a:latin typeface="Times New Roman" pitchFamily="18" charset="0"/>
                <a:cs typeface="Calibri" pitchFamily="34" charset="0"/>
              </a:rPr>
              <a:t>.</a:t>
            </a:r>
            <a:endParaRPr lang="en-US" sz="3000" u="sng" dirty="0">
              <a:latin typeface="Times New Roman" pitchFamily="18" charset="0"/>
              <a:cs typeface="Calibri" pitchFamily="34" charset="0"/>
            </a:endParaRPr>
          </a:p>
          <a:p>
            <a:pPr marL="342900" indent="-342900" algn="just" eaLnBrk="1" hangingPunct="1">
              <a:buFont typeface="Symbol" panose="05050102010706020507" pitchFamily="18" charset="2"/>
              <a:buChar char="Þ"/>
            </a:pPr>
            <a:endParaRPr lang="en-US" sz="3000" u="sng" dirty="0">
              <a:latin typeface="Times New Roman" pitchFamily="18" charset="0"/>
              <a:cs typeface="Times New Roman" pitchFamily="18" charset="0"/>
            </a:endParaRPr>
          </a:p>
        </p:txBody>
      </p:sp>
    </p:spTree>
    <p:extLst>
      <p:ext uri="{BB962C8B-B14F-4D97-AF65-F5344CB8AC3E}">
        <p14:creationId xmlns:p14="http://schemas.microsoft.com/office/powerpoint/2010/main" val="10158885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Đặc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điểm</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chung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của</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các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lưới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là</a:t>
            </a:r>
            <a:r>
              <a:rPr lang="en-US" sz="2500" i="1" dirty="0">
                <a:latin typeface="Times New Roman" pitchFamily="18" charset="0"/>
                <a:ea typeface="Calibri" pitchFamily="34" charset="0"/>
                <a:cs typeface="Times New Roman" pitchFamily="18" charset="0"/>
              </a:rPr>
              <a:t> </a:t>
            </a:r>
            <a:r>
              <a:rPr lang="en-US" sz="2500" dirty="0" err="1">
                <a:latin typeface="Times New Roman" pitchFamily="18" charset="0"/>
                <a:ea typeface="Calibri" pitchFamily="34" charset="0"/>
                <a:cs typeface="Times New Roman" pitchFamily="18" charset="0"/>
              </a:rPr>
              <a:t>kết</a:t>
            </a:r>
            <a:r>
              <a:rPr lang="en-US" sz="2500" dirty="0">
                <a:latin typeface="Times New Roman" pitchFamily="18" charset="0"/>
                <a:ea typeface="Calibri" pitchFamily="34" charset="0"/>
                <a:cs typeface="Times New Roman" pitchFamily="18" charset="0"/>
              </a:rPr>
              <a:t> </a:t>
            </a:r>
            <a:r>
              <a:rPr lang="en-US" sz="2500" dirty="0" err="1">
                <a:latin typeface="Times New Roman" pitchFamily="18" charset="0"/>
                <a:ea typeface="Calibri" pitchFamily="34" charset="0"/>
                <a:cs typeface="Times New Roman" pitchFamily="18" charset="0"/>
              </a:rPr>
              <a:t>nối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và</a:t>
            </a:r>
            <a:r>
              <a:rPr lang="en-US" sz="2500" i="1" dirty="0">
                <a:latin typeface="Times New Roman" pitchFamily="18" charset="0"/>
                <a:ea typeface="Calibri" pitchFamily="34" charset="0"/>
                <a:cs typeface="Times New Roman" pitchFamily="18" charset="0"/>
              </a:rPr>
              <a:t> </a:t>
            </a:r>
            <a:r>
              <a:rPr lang="en-US" sz="2500" dirty="0">
                <a:latin typeface="Times New Roman" pitchFamily="18" charset="0"/>
                <a:ea typeface="Calibri" pitchFamily="34" charset="0"/>
                <a:cs typeface="Times New Roman" pitchFamily="18" charset="0"/>
              </a:rPr>
              <a:t>chia </a:t>
            </a:r>
            <a:r>
              <a:rPr lang="en-US" sz="2500" dirty="0" err="1">
                <a:latin typeface="Times New Roman" pitchFamily="18" charset="0"/>
                <a:ea typeface="Calibri" pitchFamily="34" charset="0"/>
                <a:cs typeface="Times New Roman" pitchFamily="18" charset="0"/>
              </a:rPr>
              <a:t>sẻ</a:t>
            </a:r>
            <a:r>
              <a:rPr lang="en-US" sz="2500" dirty="0">
                <a:latin typeface="Times New Roman" pitchFamily="18" charset="0"/>
                <a:ea typeface="Calibri" pitchFamily="34" charset="0"/>
                <a:cs typeface="Times New Roman" pitchFamily="18" charset="0"/>
              </a:rPr>
              <a:t>.</a:t>
            </a:r>
          </a:p>
          <a:p>
            <a:pPr algn="just"/>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Có</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vận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chuyển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theo</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một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chiểu</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và</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có</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vận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chuyển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hai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chiểu</a:t>
            </a:r>
            <a:r>
              <a:rPr lang="en-US" sz="2500" i="1" dirty="0">
                <a:latin typeface="Times New Roman" pitchFamily="18" charset="0"/>
                <a:ea typeface="Calibri" pitchFamily="34" charset="0"/>
                <a:cs typeface="Times New Roman" pitchFamily="18" charset="0"/>
              </a:rPr>
              <a:t>.</a:t>
            </a:r>
            <a:endParaRPr lang="en-US" sz="2500" u="sng" dirty="0">
              <a:latin typeface="Times New Roman" pitchFamily="18" charset="0"/>
              <a:ea typeface="Calibri" pitchFamily="34" charset="0"/>
              <a:cs typeface="Times New Roman" pitchFamily="18" charset="0"/>
            </a:endParaRPr>
          </a:p>
          <a:p>
            <a:pPr algn="just"/>
            <a:r>
              <a:rPr lang="en-US" sz="2500" i="1" dirty="0">
                <a:latin typeface="Times New Roman" pitchFamily="18" charset="0"/>
                <a:ea typeface="Calibri" pitchFamily="34" charset="0"/>
                <a:cs typeface="Times New Roman" pitchFamily="18" charset="0"/>
              </a:rPr>
              <a:t>- Hai hay </a:t>
            </a:r>
            <a:r>
              <a:rPr lang="en-US" sz="2500" i="1" dirty="0" err="1">
                <a:latin typeface="Times New Roman" pitchFamily="18" charset="0"/>
                <a:ea typeface="Calibri" pitchFamily="34" charset="0"/>
                <a:cs typeface="Times New Roman" pitchFamily="18" charset="0"/>
              </a:rPr>
              <a:t>nhiều</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máy</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tính</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và</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các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thiết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bị</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được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kết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nối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để</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truyền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thông</a:t>
            </a:r>
            <a:r>
              <a:rPr lang="en-US" sz="2500" i="1" dirty="0">
                <a:latin typeface="Times New Roman" pitchFamily="18" charset="0"/>
                <a:ea typeface="Calibri" pitchFamily="34" charset="0"/>
                <a:cs typeface="Times New Roman" pitchFamily="18" charset="0"/>
              </a:rPr>
              <a:t> tin </a:t>
            </a:r>
            <a:r>
              <a:rPr lang="en-US" sz="2500" i="1" dirty="0" err="1">
                <a:latin typeface="Times New Roman" pitchFamily="18" charset="0"/>
                <a:ea typeface="Calibri" pitchFamily="34" charset="0"/>
                <a:cs typeface="Times New Roman" pitchFamily="18" charset="0"/>
              </a:rPr>
              <a:t>cho</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nhau</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tạo</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thành</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một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máy</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tính</a:t>
            </a:r>
            <a:r>
              <a:rPr lang="en-US" sz="2500" i="1" dirty="0">
                <a:latin typeface="Times New Roman" pitchFamily="18" charset="0"/>
                <a:ea typeface="Calibri" pitchFamily="34" charset="0"/>
                <a:cs typeface="Times New Roman" pitchFamily="18" charset="0"/>
              </a:rPr>
              <a:t>.</a:t>
            </a:r>
            <a:endParaRPr lang="en-US" sz="2500" u="sng" dirty="0">
              <a:latin typeface="Times New Roman" pitchFamily="18" charset="0"/>
              <a:ea typeface="Calibri" pitchFamily="34" charset="0"/>
              <a:cs typeface="Times New Roman" pitchFamily="18" charset="0"/>
            </a:endParaRPr>
          </a:p>
          <a:p>
            <a:pPr algn="just"/>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Lợi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ích</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của</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máy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tính</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Người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sử</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dụng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có</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thể</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liên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lạc</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với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nhau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để</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trao</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đổi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thông</a:t>
            </a:r>
            <a:r>
              <a:rPr lang="en-US" sz="2500" i="1" dirty="0">
                <a:latin typeface="Times New Roman" pitchFamily="18" charset="0"/>
                <a:cs typeface="Calibri" pitchFamily="34" charset="0"/>
              </a:rPr>
              <a:t> tin, chia </a:t>
            </a:r>
            <a:r>
              <a:rPr lang="en-US" sz="2500" i="1" dirty="0" err="1">
                <a:latin typeface="Times New Roman" pitchFamily="18" charset="0"/>
                <a:cs typeface="Calibri" pitchFamily="34" charset="0"/>
              </a:rPr>
              <a:t>sẻ</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dữ</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liệu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và</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dùng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chung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các</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thiết</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bị</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trên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a:t>
            </a:r>
            <a:endParaRPr lang="en-US" sz="2500" u="sng" dirty="0">
              <a:latin typeface="Times New Roman" pitchFamily="18" charset="0"/>
              <a:cs typeface="Calibri" pitchFamily="34" charset="0"/>
            </a:endParaRPr>
          </a:p>
          <a:p>
            <a:pPr algn="just"/>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máy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tính</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kết</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nối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với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nhau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bằng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dây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dẫn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hoặc</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không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dây</a:t>
            </a:r>
            <a:r>
              <a:rPr lang="en-US" sz="2500" i="1" dirty="0">
                <a:latin typeface="Times New Roman" pitchFamily="18" charset="0"/>
                <a:cs typeface="Calibri" pitchFamily="34" charset="0"/>
              </a:rPr>
              <a:t> </a:t>
            </a:r>
            <a:endParaRPr lang="en-US" sz="2500" dirty="0">
              <a:latin typeface="Times New Roman" pitchFamily="18" charset="0"/>
              <a:cs typeface="Calibri" pitchFamily="34" charset="0"/>
            </a:endParaRPr>
          </a:p>
          <a:p>
            <a:pPr algn="just"/>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máy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tính</a:t>
            </a:r>
            <a:r>
              <a:rPr lang="en-US" sz="2500" i="1" dirty="0">
                <a:latin typeface="Times New Roman" pitchFamily="18" charset="0"/>
                <a:cs typeface="Calibri" pitchFamily="34" charset="0"/>
              </a:rPr>
              <a:t> chia </a:t>
            </a:r>
            <a:r>
              <a:rPr lang="en-US" sz="2500" i="1" dirty="0" err="1">
                <a:latin typeface="Times New Roman" pitchFamily="18" charset="0"/>
                <a:cs typeface="Calibri" pitchFamily="34" charset="0"/>
              </a:rPr>
              <a:t>sẻ</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dữ</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liệu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tài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nguyên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mếm</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và</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thiết</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bị</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tài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nguyên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cứng</a:t>
            </a:r>
            <a:r>
              <a:rPr lang="en-US" sz="2500" i="1" dirty="0">
                <a:latin typeface="Times New Roman" pitchFamily="18" charset="0"/>
                <a:cs typeface="Calibri" pitchFamily="34" charset="0"/>
              </a:rPr>
              <a:t>)</a:t>
            </a:r>
            <a:endParaRPr lang="en-US" sz="2500" dirty="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8750" y="1600200"/>
            <a:ext cx="6794500" cy="4525963"/>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3"/>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0" y="487363"/>
            <a:ext cx="11969750" cy="7947025"/>
          </a:xfrm>
        </p:spPr>
        <p:txBody>
          <a:bodyPr rtlCol="0">
            <a:spAutoFit/>
          </a:bodyPr>
          <a:lstStyle/>
          <a:p>
            <a:pPr marL="0" indent="0" eaLnBrk="1" fontAlgn="auto" hangingPunct="1">
              <a:spcAft>
                <a:spcPts val="0"/>
              </a:spcAft>
              <a:buFont typeface="Arial" pitchFamily="34" charset="0"/>
              <a:buNone/>
              <a:defRPr/>
            </a:pPr>
            <a:r>
              <a:rPr lang="en-US" sz="2800" b="1" i="1" dirty="0" err="1">
                <a:solidFill>
                  <a:srgbClr val="FF0000"/>
                </a:solidFill>
                <a:latin typeface="Times New Roman" panose="02020603050405020304" pitchFamily="18" charset="0"/>
                <a:cs typeface="Times New Roman" panose="02020603050405020304" pitchFamily="18" charset="0"/>
              </a:rPr>
              <a:t>Chuyển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nhiệm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vụ</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tập</a:t>
            </a:r>
            <a:r>
              <a:rPr lang="en-US" sz="2800" b="1" i="1" dirty="0">
                <a:solidFill>
                  <a:srgbClr val="FF0000"/>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vi-VN" sz="2800" dirty="0">
                <a:solidFill>
                  <a:srgbClr val="FF0000"/>
                </a:solidFill>
                <a:latin typeface="+mj-lt"/>
              </a:rPr>
              <a:t>Chia lớp thành 4 nhóm </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  Quan sát hình 2.1 sgk - &gt; Trả lời các câu hỏi trong phần 1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NV2 - Đọc thông tin trong SGK  (trang 18) -&gt;Trả lời các câu hỏi trong phần 2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 Đọc phần văn bản trang 19 sgk -&gt;Trả lời các câu hỏi trong phần 3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b="1" i="1" dirty="0">
                <a:solidFill>
                  <a:srgbClr val="FF0000"/>
                </a:solidFill>
                <a:latin typeface="+mj-lt"/>
              </a:rPr>
              <a:t>Báo cáo kết quả hoạt động và thảo luận</a:t>
            </a:r>
            <a:endParaRPr lang="en-US" sz="2800" i="1"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Báo cáo theo từng nhiệm vụ</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2</a:t>
            </a:r>
            <a:r>
              <a:rPr lang="en-US" sz="2800" dirty="0">
                <a:solidFill>
                  <a:srgbClr val="FF0000"/>
                </a:solidFill>
                <a:latin typeface="+mj-lt"/>
              </a:rPr>
              <a:t>, </a:t>
            </a:r>
            <a:r>
              <a:rPr lang="en-US" sz="2800" dirty="0">
                <a:solidFill>
                  <a:srgbClr val="FF0000"/>
                </a:solidFill>
                <a:latin typeface="Times New Roman" panose="02020603050405020304" pitchFamily="18" charset="0"/>
                <a:cs typeface="Times New Roman" panose="02020603050405020304" pitchFamily="18" charset="0"/>
              </a:rPr>
              <a:t>3</a:t>
            </a:r>
            <a:r>
              <a:rPr lang="vi-VN" sz="2800" dirty="0">
                <a:solidFill>
                  <a:srgbClr val="FF0000"/>
                </a:solidFill>
                <a:latin typeface="+mj-lt"/>
              </a:rPr>
              <a:t>- Nhóm cử đại diện báo cáo tại chỗ</a:t>
            </a:r>
            <a:r>
              <a:rPr lang="en-US" sz="2800" dirty="0">
                <a:solidFill>
                  <a:srgbClr val="FF0000"/>
                </a:solidFill>
                <a:latin typeface="+mj-lt"/>
              </a:rPr>
              <a:t>. </a:t>
            </a:r>
            <a:r>
              <a:rPr lang="vi-VN" sz="2800" dirty="0">
                <a:solidFill>
                  <a:srgbClr val="FF0000"/>
                </a:solidFill>
                <a:latin typeface="+mj-lt"/>
              </a:rPr>
              <a:t>Các nhóm còn lại nhận xét – phản biện.</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a:t>
            </a:r>
            <a:r>
              <a:rPr lang="en-US" sz="2800" dirty="0">
                <a:solidFill>
                  <a:srgbClr val="FF0000"/>
                </a:solidFill>
                <a:latin typeface="+mj-lt"/>
              </a:rPr>
              <a:t> </a:t>
            </a:r>
            <a:r>
              <a:rPr lang="vi-VN" sz="2800" dirty="0">
                <a:solidFill>
                  <a:srgbClr val="FF0000"/>
                </a:solidFill>
                <a:latin typeface="+mj-lt"/>
              </a:rPr>
              <a:t>Các nhóm trao đổi chéo phiếu học tập.</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en-US" sz="2800" dirty="0">
                <a:solidFill>
                  <a:srgbClr val="FF0000"/>
                </a:solidFill>
                <a:latin typeface="+mj-lt"/>
              </a:rPr>
              <a:t>            </a:t>
            </a:r>
            <a:r>
              <a:rPr lang="vi-VN" sz="2800" dirty="0">
                <a:solidFill>
                  <a:srgbClr val="FF0000"/>
                </a:solidFill>
                <a:latin typeface="+mj-lt"/>
              </a:rPr>
              <a:t>Các nhóm chấm chéo nhau và báo cáo kết quả cho giáo viên.</a:t>
            </a:r>
            <a:endParaRPr lang="en-US" sz="2800" dirty="0">
              <a:solidFill>
                <a:srgbClr val="FF0000"/>
              </a:solidFill>
              <a:latin typeface="+mj-lt"/>
            </a:endParaRPr>
          </a:p>
          <a:p>
            <a:pPr eaLnBrk="1" fontAlgn="auto" hangingPunct="1">
              <a:spcAft>
                <a:spcPts val="0"/>
              </a:spcAft>
              <a:buFont typeface="Arial" pitchFamily="34" charset="0"/>
              <a:buChar char="•"/>
              <a:defRPr/>
            </a:pPr>
            <a:endParaRPr lang="en-US" sz="2400" dirty="0">
              <a:solidFill>
                <a:srgbClr val="FF0000"/>
              </a:solidFill>
            </a:endParaRPr>
          </a:p>
          <a:p>
            <a:pPr marL="0" indent="0" eaLnBrk="1" fontAlgn="auto" hangingPunct="1">
              <a:spcAft>
                <a:spcPts val="0"/>
              </a:spcAft>
              <a:buFont typeface="Arial" pitchFamily="34" charset="0"/>
              <a:buNone/>
              <a:defRPr/>
            </a:pPr>
            <a:endParaRPr lang="en-US" sz="2800" dirty="0">
              <a:solidFill>
                <a:srgbClr val="FF0000"/>
              </a:solidFill>
              <a:latin typeface="+mj-lt"/>
            </a:endParaRPr>
          </a:p>
          <a:p>
            <a:pPr marL="0" indent="0" eaLnBrk="1" fontAlgn="auto" hangingPunct="1">
              <a:spcAft>
                <a:spcPts val="0"/>
              </a:spcAft>
              <a:buFont typeface="Arial" pitchFamily="34" charset="0"/>
              <a:buNone/>
              <a:defRPr/>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315" name="TextBox 6"/>
          <p:cNvSpPr txBox="1">
            <a:spLocks noChangeArrowheads="1"/>
          </p:cNvSpPr>
          <p:nvPr/>
        </p:nvSpPr>
        <p:spPr bwMode="auto">
          <a:xfrm>
            <a:off x="696913" y="115888"/>
            <a:ext cx="7332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338138"/>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696913" y="1658938"/>
          <a:ext cx="11087100" cy="4429125"/>
        </p:xfrm>
        <a:graphic>
          <a:graphicData uri="http://schemas.openxmlformats.org/drawingml/2006/table">
            <a:tbl>
              <a:tblPr firstRow="1" bandRow="1">
                <a:tableStyleId>{5C22544A-7EE6-4342-B048-85BDC9FD1C3A}</a:tableStyleId>
              </a:tblPr>
              <a:tblGrid>
                <a:gridCol w="11087100">
                  <a:extLst>
                    <a:ext uri="{9D8B030D-6E8A-4147-A177-3AD203B41FA5}">
                      <a16:colId xmlns:a16="http://schemas.microsoft.com/office/drawing/2014/main" val="20000"/>
                    </a:ext>
                  </a:extLst>
                </a:gridCol>
              </a:tblGrid>
              <a:tr h="576479">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PHIẾU</a:t>
                      </a:r>
                      <a:r>
                        <a:rPr lang="en-US" sz="2800" baseline="0" dirty="0">
                          <a:solidFill>
                            <a:srgbClr val="FF0000"/>
                          </a:solidFill>
                          <a:latin typeface="Times New Roman" panose="02020603050405020304" pitchFamily="18" charset="0"/>
                          <a:cs typeface="Times New Roman" panose="02020603050405020304" pitchFamily="18" charset="0"/>
                        </a:rPr>
                        <a:t> HỌC TẬP SỐ 3</a:t>
                      </a: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extLst>
                  <a:ext uri="{0D108BD9-81ED-4DB2-BD59-A6C34878D82A}">
                    <a16:rowId xmlns:a16="http://schemas.microsoft.com/office/drawing/2014/main" val="10000"/>
                  </a:ext>
                </a:extLst>
              </a:tr>
              <a:tr h="385264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kern="1200" dirty="0" err="1">
                          <a:solidFill>
                            <a:srgbClr val="FF0000"/>
                          </a:solidFill>
                          <a:effectLst/>
                          <a:latin typeface="Times New Roman" panose="02020603050405020304" pitchFamily="18" charset="0"/>
                          <a:ea typeface="+mn-ea"/>
                          <a:cs typeface="Times New Roman" panose="02020603050405020304" pitchFamily="18" charset="0"/>
                        </a:rPr>
                        <a:t>Phần</a:t>
                      </a:r>
                      <a:r>
                        <a:rPr lang="en-US" sz="2800" b="1" i="1"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quan</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sát</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hình</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2.1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sgk</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 &gt;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lời</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800" b="0" kern="1200" dirty="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rgbClr val="FF0000"/>
                          </a:solidFill>
                          <a:effectLst/>
                          <a:latin typeface="Times New Roman" panose="02020603050405020304" pitchFamily="18" charset="0"/>
                          <a:ea typeface="+mn-ea"/>
                          <a:cs typeface="Times New Roman" panose="02020603050405020304" pitchFamily="18" charset="0"/>
                        </a:rPr>
                        <a:t> 3.</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qua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vật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trung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7" name="TextBox 6"/>
          <p:cNvSpPr txBox="1"/>
          <p:nvPr/>
        </p:nvSpPr>
        <p:spPr>
          <a:xfrm>
            <a:off x="844550" y="3121025"/>
            <a:ext cx="10837863" cy="338455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endParaRPr lang="en-US" sz="2800" i="1"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ô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a:t>
            </a: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63550" y="-76200"/>
            <a:ext cx="671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331788" y="468313"/>
          <a:ext cx="11669712" cy="6180137"/>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617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a:solidFill>
                            <a:srgbClr val="FF0000"/>
                          </a:solidFill>
                          <a:latin typeface="Times New Roman" panose="02020603050405020304" pitchFamily="18" charset="0"/>
                          <a:cs typeface="Times New Roman" panose="02020603050405020304" pitchFamily="18" charset="0"/>
                        </a:rPr>
                        <a:t>PHIẾU</a:t>
                      </a:r>
                      <a:r>
                        <a:rPr lang="en-US" sz="2300" baseline="0" dirty="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14" marB="45714">
                    <a:blipFill>
                      <a:blip r:embed="rId2"/>
                      <a:tile tx="0" ty="0" sx="100000" sy="100000" flip="none" algn="tl"/>
                    </a:blipFill>
                  </a:tcPr>
                </a:tc>
                <a:extLst>
                  <a:ext uri="{0D108BD9-81ED-4DB2-BD59-A6C34878D82A}">
                    <a16:rowId xmlns:a16="http://schemas.microsoft.com/office/drawing/2014/main" val="10000"/>
                  </a:ext>
                </a:extLst>
              </a:tr>
              <a:tr h="5718430">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2300" dirty="0">
                        <a:solidFill>
                          <a:schemeClr val="bg1"/>
                        </a:solidFill>
                        <a:effectLst/>
                        <a:latin typeface="Times New Roman" panose="02020603050405020304" pitchFamily="18" charset="0"/>
                        <a:cs typeface="Times New Roman" panose="02020603050405020304" pitchFamily="18" charset="0"/>
                      </a:endParaRPr>
                    </a:p>
                  </a:txBody>
                  <a:tcPr marL="91438" marR="91438" marT="45714" marB="45714">
                    <a:solidFill>
                      <a:srgbClr val="243917"/>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463550" y="1057275"/>
            <a:ext cx="11445875" cy="5478463"/>
          </a:xfrm>
          <a:prstGeom prst="rect">
            <a:avLst/>
          </a:prstGeom>
          <a:blipFill>
            <a:blip r:embed="rId3"/>
            <a:tile tx="0" ty="0" sx="100000" sy="100000" flip="none" algn="tl"/>
          </a:blipFill>
        </p:spPr>
        <p:txBody>
          <a:bodyPr>
            <a:spAutoFit/>
          </a:bodyPr>
          <a:lstStyle/>
          <a:p>
            <a:pPr fontAlgn="auto">
              <a:spcBef>
                <a:spcPts val="0"/>
              </a:spcBef>
              <a:spcAft>
                <a:spcPts val="0"/>
              </a:spcAft>
              <a:buFont typeface="Symbol" pitchFamily="18" charset="2"/>
              <a:buChar char="Þ"/>
              <a:defRPr/>
            </a:pP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3 </a:t>
            </a:r>
            <a:r>
              <a:rPr lang="en-US" sz="2300" i="1" dirty="0" err="1">
                <a:latin typeface="Times New Roman" panose="02020603050405020304" pitchFamily="18" charset="0"/>
                <a:cs typeface="Times New Roman" panose="02020603050405020304" pitchFamily="18" charset="0"/>
              </a:rPr>
              <a:t>thành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phần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đầu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cuối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kết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bao</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cả</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đường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truyền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dữ</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liệu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phẩn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mềm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mạng</a:t>
            </a:r>
            <a:r>
              <a:rPr lang="en-US" sz="2300" i="1" dirty="0">
                <a:latin typeface="Times New Roman" panose="02020603050405020304" pitchFamily="18" charset="0"/>
                <a:cs typeface="Times New Roman" panose="02020603050405020304" pitchFamily="18" charset="0"/>
              </a:rPr>
              <a:t>.</a:t>
            </a:r>
          </a:p>
          <a:p>
            <a:pPr algn="just" fontAlgn="auto">
              <a:spcBef>
                <a:spcPts val="0"/>
              </a:spcBef>
              <a:spcAft>
                <a:spcPts val="0"/>
              </a:spcAft>
              <a:buFont typeface="Symbol" pitchFamily="18" charset="2"/>
              <a:buChar char="Þ"/>
              <a:defRPr/>
            </a:pPr>
            <a:r>
              <a:rPr lang="vi-VN" sz="2300" i="1" dirty="0">
                <a:latin typeface="Times New Roman" panose="02020603050405020304" pitchFamily="18" charset="0"/>
                <a:cs typeface="Times New Roman" panose="02020603050405020304" pitchFamily="18" charset="0"/>
              </a:rPr>
              <a:t>- Thiết bị đầu cuối</a:t>
            </a:r>
            <a:r>
              <a:rPr lang="fr-FR"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như điểm bắt đầu hoặc kết thúc của mạng lưới - gồm các thiết bị trong hình: Máy tính để bàn, máy chủ, điện thoại thông minh …</a:t>
            </a:r>
            <a:endParaRPr lang="en-US" sz="2300" dirty="0">
              <a:latin typeface="Times New Roman" panose="02020603050405020304" pitchFamily="18" charset="0"/>
              <a:cs typeface="Times New Roman" panose="02020603050405020304" pitchFamily="18" charset="0"/>
            </a:endParaRPr>
          </a:p>
          <a:p>
            <a:pPr algn="ctr" fontAlgn="t">
              <a:spcBef>
                <a:spcPts val="0"/>
              </a:spcBef>
              <a:spcAft>
                <a:spcPts val="0"/>
              </a:spcAft>
              <a:defRPr/>
            </a:pPr>
            <a:r>
              <a:rPr lang="en-US" sz="2300"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các giao lộ và người cảnh sát giao thông tại mộ</a:t>
            </a:r>
            <a:r>
              <a:rPr lang="en-US" sz="2400" b="1" dirty="0">
                <a:latin typeface="Times New Roman"/>
                <a:cs typeface="Times New Roman"/>
              </a:rPr>
              <a:t>PHIẾU HỌC TẬP SỐ 3</a:t>
            </a:r>
          </a:p>
          <a:p>
            <a:pPr marL="457200" algn="just" fontAlgn="auto">
              <a:spcBef>
                <a:spcPts val="0"/>
              </a:spcBef>
              <a:spcAft>
                <a:spcPts val="0"/>
              </a:spcAft>
              <a:defRPr/>
            </a:pPr>
            <a:r>
              <a:rPr lang="en-US" sz="2400" b="1" i="1" dirty="0" err="1">
                <a:latin typeface="Times New Roman"/>
                <a:cs typeface="Times New Roman"/>
              </a:rPr>
              <a:t>Phần</a:t>
            </a:r>
            <a:r>
              <a:rPr lang="en-US" sz="2400" b="1" i="1" dirty="0">
                <a:latin typeface="Times New Roman"/>
                <a:cs typeface="Times New Roman"/>
              </a:rPr>
              <a:t> 2:</a:t>
            </a:r>
            <a:r>
              <a:rPr lang="en-US" sz="2400" b="1" dirty="0">
                <a:latin typeface="Times New Roman"/>
                <a:cs typeface="Times New Roman"/>
              </a:rPr>
              <a:t> </a:t>
            </a:r>
            <a:r>
              <a:rPr lang="en-US" sz="2400" b="1" dirty="0" err="1">
                <a:latin typeface="Times New Roman"/>
                <a:cs typeface="Times New Roman"/>
              </a:rPr>
              <a:t>Đọc</a:t>
            </a:r>
            <a:r>
              <a:rPr lang="en-US" sz="2400" b="1" dirty="0">
                <a:latin typeface="Times New Roman"/>
                <a:cs typeface="Times New Roman"/>
              </a:rPr>
              <a:t> </a:t>
            </a:r>
            <a:r>
              <a:rPr lang="en-US" sz="2400" b="1" dirty="0" err="1">
                <a:latin typeface="Times New Roman"/>
                <a:cs typeface="Times New Roman"/>
              </a:rPr>
              <a:t>thông</a:t>
            </a:r>
            <a:r>
              <a:rPr lang="en-US" sz="2400" b="1" dirty="0">
                <a:latin typeface="Times New Roman"/>
                <a:cs typeface="Times New Roman"/>
              </a:rPr>
              <a:t> tin </a:t>
            </a:r>
            <a:r>
              <a:rPr lang="en-US" sz="2400" b="1" dirty="0" err="1">
                <a:latin typeface="Times New Roman"/>
                <a:cs typeface="Times New Roman"/>
              </a:rPr>
              <a:t>trong</a:t>
            </a:r>
            <a:r>
              <a:rPr lang="en-US" sz="2400" b="1" dirty="0">
                <a:latin typeface="Times New Roman"/>
                <a:cs typeface="Times New Roman"/>
              </a:rPr>
              <a:t> SGK  (</a:t>
            </a:r>
            <a:r>
              <a:rPr lang="en-US" sz="2400" b="1" dirty="0" err="1">
                <a:latin typeface="Times New Roman"/>
                <a:cs typeface="Times New Roman"/>
              </a:rPr>
              <a:t>trang</a:t>
            </a:r>
            <a:r>
              <a:rPr lang="en-US" sz="2400" b="1" dirty="0">
                <a:latin typeface="Times New Roman"/>
                <a:cs typeface="Times New Roman"/>
              </a:rPr>
              <a:t> 18)- &gt; </a:t>
            </a:r>
            <a:r>
              <a:rPr lang="en-US" sz="2400" b="1" dirty="0" err="1">
                <a:latin typeface="Times New Roman"/>
                <a:cs typeface="Times New Roman"/>
              </a:rPr>
              <a:t>Trả</a:t>
            </a:r>
            <a:r>
              <a:rPr lang="en-US" sz="2400" b="1" dirty="0">
                <a:latin typeface="Times New Roman"/>
                <a:cs typeface="Times New Roman"/>
              </a:rPr>
              <a:t> </a:t>
            </a:r>
            <a:r>
              <a:rPr lang="en-US" sz="2400" b="1" dirty="0" err="1">
                <a:latin typeface="Times New Roman"/>
                <a:cs typeface="Times New Roman"/>
              </a:rPr>
              <a:t>lời</a:t>
            </a:r>
            <a:r>
              <a:rPr lang="en-US" sz="2400" b="1" dirty="0">
                <a:latin typeface="Times New Roman"/>
                <a:cs typeface="Times New Roman"/>
              </a:rPr>
              <a:t> </a:t>
            </a:r>
            <a:r>
              <a:rPr lang="en-US" sz="2400" b="1" dirty="0" err="1">
                <a:latin typeface="Times New Roman"/>
                <a:cs typeface="Times New Roman"/>
              </a:rPr>
              <a:t>các</a:t>
            </a:r>
            <a:r>
              <a:rPr lang="en-US" sz="2400" b="1" dirty="0">
                <a:latin typeface="Times New Roman"/>
                <a:cs typeface="Times New Roman"/>
              </a:rPr>
              <a:t> </a:t>
            </a:r>
            <a:r>
              <a:rPr lang="en-US" sz="2400" b="1" dirty="0" err="1">
                <a:latin typeface="Times New Roman"/>
                <a:cs typeface="Times New Roman"/>
              </a:rPr>
              <a:t>câu</a:t>
            </a:r>
            <a:r>
              <a:rPr lang="en-US" sz="2400" b="1" dirty="0">
                <a:latin typeface="Times New Roman"/>
                <a:cs typeface="Times New Roman"/>
              </a:rPr>
              <a:t> </a:t>
            </a:r>
            <a:r>
              <a:rPr lang="en-US" sz="2400" b="1" dirty="0" err="1">
                <a:latin typeface="Times New Roman"/>
                <a:cs typeface="Times New Roman"/>
              </a:rPr>
              <a:t>hỏi</a:t>
            </a:r>
            <a:r>
              <a:rPr lang="en-US" sz="2400" b="1"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4.</a:t>
            </a:r>
            <a:r>
              <a:rPr lang="fr-FR" sz="2400" u="sng"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chính</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 </a:t>
            </a:r>
            <a:r>
              <a:rPr lang="fr-FR" sz="2400" dirty="0" err="1">
                <a:latin typeface="Times New Roman"/>
                <a:cs typeface="Times New Roman"/>
              </a:rPr>
              <a:t>máy</a:t>
            </a:r>
            <a:r>
              <a:rPr lang="fr-FR" sz="2400" dirty="0">
                <a:latin typeface="Times New Roman"/>
                <a:cs typeface="Times New Roman"/>
              </a:rPr>
              <a:t> </a:t>
            </a:r>
            <a:r>
              <a:rPr lang="fr-FR" sz="2400" dirty="0" err="1">
                <a:latin typeface="Times New Roman"/>
                <a:cs typeface="Times New Roman"/>
              </a:rPr>
              <a:t>tính</a:t>
            </a:r>
            <a:r>
              <a:rPr lang="fr-FR" sz="2400" dirty="0">
                <a:latin typeface="Times New Roman"/>
                <a:cs typeface="Times New Roman"/>
              </a:rPr>
              <a:t>? (</a:t>
            </a:r>
            <a:r>
              <a:rPr lang="fr-FR" sz="2400" dirty="0" err="1">
                <a:latin typeface="Times New Roman"/>
                <a:cs typeface="Times New Roman"/>
              </a:rPr>
              <a:t>kể</a:t>
            </a:r>
            <a:r>
              <a:rPr lang="fr-FR" sz="2400" dirty="0">
                <a:latin typeface="Times New Roman"/>
                <a:cs typeface="Times New Roman"/>
              </a:rPr>
              <a:t> </a:t>
            </a:r>
            <a:r>
              <a:rPr lang="fr-FR" sz="2400" dirty="0" err="1">
                <a:latin typeface="Times New Roman"/>
                <a:cs typeface="Times New Roman"/>
              </a:rPr>
              <a:t>tên</a:t>
            </a:r>
            <a:r>
              <a:rPr lang="fr-FR" sz="2400"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5.</a:t>
            </a:r>
            <a:r>
              <a:rPr lang="fr-FR" sz="2400" b="1" i="1" dirty="0">
                <a:latin typeface="Times New Roman"/>
                <a:cs typeface="Times New Roman"/>
              </a:rPr>
              <a:t> </a:t>
            </a:r>
            <a:r>
              <a:rPr lang="fr-FR" sz="2400" i="1" dirty="0">
                <a:latin typeface="Times New Roman"/>
                <a:cs typeface="Times New Roman"/>
              </a:rPr>
              <a:t> </a:t>
            </a:r>
            <a:r>
              <a:rPr lang="fr-FR" sz="2400" dirty="0" err="1">
                <a:latin typeface="Times New Roman"/>
                <a:cs typeface="Times New Roman"/>
              </a:rPr>
              <a:t>Nêu</a:t>
            </a:r>
            <a:r>
              <a:rPr lang="fr-FR" sz="2400" dirty="0">
                <a:latin typeface="Times New Roman"/>
                <a:cs typeface="Times New Roman"/>
              </a:rPr>
              <a:t> </a:t>
            </a:r>
            <a:r>
              <a:rPr lang="fr-FR" sz="2400" dirty="0" err="1">
                <a:latin typeface="Times New Roman"/>
                <a:cs typeface="Times New Roman"/>
              </a:rPr>
              <a:t>cụ</a:t>
            </a:r>
            <a:r>
              <a:rPr lang="fr-FR" sz="2400" dirty="0">
                <a:latin typeface="Times New Roman"/>
                <a:cs typeface="Times New Roman"/>
              </a:rPr>
              <a:t> </a:t>
            </a:r>
            <a:r>
              <a:rPr lang="fr-FR" sz="2400" dirty="0" err="1">
                <a:latin typeface="Times New Roman"/>
                <a:cs typeface="Times New Roman"/>
              </a:rPr>
              <a:t>thể</a:t>
            </a:r>
            <a:r>
              <a:rPr lang="fr-FR" sz="2400"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đó</a:t>
            </a:r>
            <a:r>
              <a:rPr lang="fr-FR" sz="2400" dirty="0">
                <a:latin typeface="Times New Roman"/>
                <a:cs typeface="Times New Roman"/>
              </a:rPr>
              <a:t> ? (</a:t>
            </a:r>
            <a:r>
              <a:rPr lang="fr-FR" sz="2400" dirty="0" err="1">
                <a:latin typeface="Times New Roman"/>
                <a:cs typeface="Times New Roman"/>
              </a:rPr>
              <a:t>để</a:t>
            </a:r>
            <a:r>
              <a:rPr lang="fr-FR" sz="2400" dirty="0">
                <a:latin typeface="Times New Roman"/>
                <a:cs typeface="Times New Roman"/>
              </a:rPr>
              <a:t> </a:t>
            </a:r>
            <a:r>
              <a:rPr lang="fr-FR" sz="2400" dirty="0" err="1">
                <a:latin typeface="Times New Roman"/>
                <a:cs typeface="Times New Roman"/>
              </a:rPr>
              <a:t>nhận</a:t>
            </a:r>
            <a:r>
              <a:rPr lang="fr-FR" sz="2400" dirty="0">
                <a:latin typeface="Times New Roman"/>
                <a:cs typeface="Times New Roman"/>
              </a:rPr>
              <a:t> </a:t>
            </a:r>
            <a:r>
              <a:rPr lang="fr-FR" sz="2400" dirty="0" err="1">
                <a:latin typeface="Times New Roman"/>
                <a:cs typeface="Times New Roman"/>
              </a:rPr>
              <a:t>dạng</a:t>
            </a:r>
            <a:r>
              <a:rPr lang="fr-FR" sz="2400" dirty="0">
                <a:latin typeface="Times New Roman"/>
                <a:cs typeface="Times New Roman"/>
              </a:rPr>
              <a:t> </a:t>
            </a:r>
            <a:r>
              <a:rPr lang="fr-FR" sz="2400" dirty="0" err="1">
                <a:latin typeface="Times New Roman"/>
                <a:cs typeface="Times New Roman"/>
              </a:rPr>
              <a:t>rõ</a:t>
            </a:r>
            <a:r>
              <a:rPr lang="fr-FR" sz="2400" dirty="0">
                <a:latin typeface="Times New Roman"/>
                <a:cs typeface="Times New Roman"/>
              </a:rPr>
              <a:t> </a:t>
            </a:r>
            <a:r>
              <a:rPr lang="fr-FR" sz="2400" dirty="0" err="1">
                <a:latin typeface="Times New Roman"/>
                <a:cs typeface="Times New Roman"/>
              </a:rPr>
              <a:t>hơn</a:t>
            </a:r>
            <a:r>
              <a:rPr lang="fr-FR" sz="2400" dirty="0">
                <a:latin typeface="Times New Roman"/>
                <a:cs typeface="Times New Roman"/>
              </a:rPr>
              <a:t> </a:t>
            </a:r>
            <a:r>
              <a:rPr lang="fr-FR" sz="2400" dirty="0" err="1">
                <a:latin typeface="Times New Roman"/>
                <a:cs typeface="Times New Roman"/>
              </a:rPr>
              <a:t>từng</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a:t>
            </a:r>
            <a:r>
              <a:rPr lang="vi-VN" sz="2300" i="1" dirty="0">
                <a:latin typeface="Times New Roman" panose="02020603050405020304" pitchFamily="18" charset="0"/>
                <a:cs typeface="Times New Roman" panose="02020603050405020304" pitchFamily="18" charset="0"/>
              </a:rPr>
              <a:t>t số giao lộ đông đúc. Thiết bị có nhiều loại gồm: Đường truyền (có dây hoặc không dây), bộ chuyển mạch (Switch), bộ định tuyến (Router)….</a:t>
            </a:r>
            <a:endParaRPr lang="en-US" sz="23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23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463550" y="25876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296863" y="1012825"/>
          <a:ext cx="11669712" cy="5030788"/>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41999">
                <a:tc>
                  <a:txBody>
                    <a:bodyPr/>
                    <a:lstStyle/>
                    <a:p>
                      <a:pPr algn="ctr"/>
                      <a:r>
                        <a:rPr lang="en-US" sz="2300" dirty="0">
                          <a:solidFill>
                            <a:srgbClr val="FF0000"/>
                          </a:solidFill>
                          <a:latin typeface="Times New Roman" panose="02020603050405020304" pitchFamily="18" charset="0"/>
                          <a:cs typeface="Times New Roman" panose="02020603050405020304" pitchFamily="18" charset="0"/>
                        </a:rPr>
                        <a:t>PHIẾU</a:t>
                      </a:r>
                      <a:r>
                        <a:rPr lang="en-US" sz="2300" baseline="0" dirty="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0"/>
                  </a:ext>
                </a:extLst>
              </a:tr>
              <a:tr h="4588789">
                <a:tc>
                  <a:txBody>
                    <a:bodyPr/>
                    <a:lstStyle/>
                    <a:p>
                      <a:pPr lvl="1"/>
                      <a:r>
                        <a:rPr lang="vi-VN" sz="2500" b="1" i="1" kern="1200" dirty="0">
                          <a:solidFill>
                            <a:srgbClr val="FF0000"/>
                          </a:solidFill>
                          <a:effectLst/>
                          <a:latin typeface="Times New Roman" panose="02020603050405020304" pitchFamily="18" charset="0"/>
                          <a:ea typeface="+mn-ea"/>
                          <a:cs typeface="Times New Roman" panose="02020603050405020304" pitchFamily="18" charset="0"/>
                        </a:rPr>
                        <a:t>Phần 3:</a:t>
                      </a:r>
                      <a:r>
                        <a:rPr lang="vi-VN" sz="2500" b="1" kern="1200" dirty="0">
                          <a:solidFill>
                            <a:srgbClr val="FF0000"/>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dirty="0">
                          <a:solidFill>
                            <a:srgbClr val="FF0000"/>
                          </a:solidFill>
                          <a:effectLst/>
                          <a:latin typeface="Times New Roman" panose="02020603050405020304" pitchFamily="18" charset="0"/>
                          <a:ea typeface="+mn-ea"/>
                          <a:cs typeface="Times New Roman" panose="02020603050405020304" pitchFamily="18" charset="0"/>
                        </a:rPr>
                        <a:t> </a:t>
                      </a:r>
                      <a:r>
                        <a:rPr lang="vi-VN" sz="2500" b="1" kern="1200" dirty="0">
                          <a:solidFill>
                            <a:srgbClr val="FF0000"/>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a:solidFill>
                            <a:srgbClr val="FF0000"/>
                          </a:solidFill>
                          <a:effectLst/>
                          <a:latin typeface="Times New Roman" panose="02020603050405020304" pitchFamily="18" charset="0"/>
                          <a:ea typeface="+mn-ea"/>
                          <a:cs typeface="Times New Roman" panose="02020603050405020304" pitchFamily="18" charset="0"/>
                        </a:rPr>
                        <a:t>Câu 6.</a:t>
                      </a:r>
                      <a:r>
                        <a:rPr lang="vi-VN" sz="2500" kern="1200" dirty="0">
                          <a:solidFill>
                            <a:srgbClr val="FF0000"/>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a:solidFill>
                            <a:srgbClr val="FF0000"/>
                          </a:solidFill>
                          <a:effectLst/>
                          <a:latin typeface="Times New Roman" panose="02020603050405020304" pitchFamily="18" charset="0"/>
                          <a:ea typeface="+mn-ea"/>
                          <a:cs typeface="Times New Roman" panose="02020603050405020304" pitchFamily="18" charset="0"/>
                        </a:rPr>
                        <a:t>Câu 7.</a:t>
                      </a:r>
                      <a:r>
                        <a:rPr lang="vi-VN" sz="2500" i="1" kern="1200" dirty="0">
                          <a:solidFill>
                            <a:srgbClr val="FF0000"/>
                          </a:solidFill>
                          <a:effectLst/>
                          <a:latin typeface="Times New Roman" panose="02020603050405020304" pitchFamily="18" charset="0"/>
                          <a:ea typeface="+mn-ea"/>
                          <a:cs typeface="Times New Roman" panose="02020603050405020304" pitchFamily="18" charset="0"/>
                        </a:rPr>
                        <a:t> </a:t>
                      </a:r>
                      <a:r>
                        <a:rPr lang="vi-VN" sz="2500" kern="1200" dirty="0">
                          <a:solidFill>
                            <a:srgbClr val="FF0000"/>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họ</a:t>
                      </a:r>
                      <a:endParaRPr lang="en-US" sz="2500" kern="1200" dirty="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a:solidFill>
                          <a:srgbClr val="FF0000"/>
                        </a:solidFill>
                        <a:effectLst/>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3" name="TextBox 2"/>
          <p:cNvSpPr txBox="1">
            <a:spLocks noChangeArrowheads="1"/>
          </p:cNvSpPr>
          <p:nvPr/>
        </p:nvSpPr>
        <p:spPr bwMode="auto">
          <a:xfrm>
            <a:off x="463550" y="2203450"/>
            <a:ext cx="11049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Gồm 2 loại : </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Có dây (nhìn thấy) : Dây dẫn mạng ( vd : dây</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cáp quang, cáp xoắn,…).</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Không dây (Không nhìn thấy) : Sử dụng sóng vô tuyến (vd : Wifi, Bluetooth,…)</a:t>
            </a:r>
            <a:endParaRPr lang="en-US" sz="2500" u="sng">
              <a:latin typeface="Times New Roman" pitchFamily="18" charset="0"/>
              <a:cs typeface="Times New Roman" pitchFamily="18" charset="0"/>
            </a:endParaRPr>
          </a:p>
          <a:p>
            <a:pPr eaLnBrk="1" hangingPunct="1"/>
            <a:endParaRPr lang="en-US" sz="2500" i="1">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Đường truyền không dây có nhiều ưu điểm hơn, Các thiết bị trong mạng có thế linh</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hoạt thay đổi vị trí mà vẫn duy trì kết nối mạng.</a:t>
            </a:r>
            <a:endParaRPr lang="en-US" sz="2500" u="sng">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VD : T</a:t>
            </a:r>
            <a:r>
              <a:rPr lang="en-US" sz="2500" i="1">
                <a:latin typeface="Times New Roman" pitchFamily="18" charset="0"/>
                <a:cs typeface="Times New Roman" pitchFamily="18" charset="0"/>
              </a:rPr>
              <a:t>rên xe khách, hành khách có thể sử dụng điện thoại di động đẻ truy cập Internet mà không cần dây nối.</a:t>
            </a:r>
            <a:endParaRPr lang="en-US" sz="2500">
              <a:latin typeface="Times New Roman" pitchFamily="18" charset="0"/>
              <a:cs typeface="Times New Roman" pitchFamily="18" charset="0"/>
            </a:endParaRPr>
          </a:p>
          <a:p>
            <a:pPr eaLnBrk="1" hangingPunct="1"/>
            <a:endParaRPr lang="en-US" sz="250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012825"/>
            <a:ext cx="7059613" cy="5627688"/>
          </a:xfrm>
        </p:spPr>
        <p:txBody>
          <a:bodyPr rtlCol="0">
            <a:normAutofit/>
          </a:bodyPr>
          <a:lstStyle/>
          <a:p>
            <a:pPr marL="0" indent="0" algn="just" eaLnBrk="1" fontAlgn="auto" hangingPunct="1">
              <a:spcAft>
                <a:spcPts val="0"/>
              </a:spcAft>
              <a:buNone/>
              <a:defRPr/>
            </a:pPr>
            <a:r>
              <a:rPr lang="vi-VN" sz="2500" i="1" dirty="0">
                <a:latin typeface="Times New Roman" panose="02020603050405020304" pitchFamily="18" charset="0"/>
                <a:cs typeface="Times New Roman" panose="02020603050405020304" pitchFamily="18" charset="0"/>
              </a:rPr>
              <a:t>Các thành phần của mạng máy tính gồm: </a:t>
            </a:r>
            <a:endParaRPr lang="en-NZ" sz="2500" i="1" dirty="0">
              <a:latin typeface="Times New Roman" panose="02020603050405020304" pitchFamily="18" charset="0"/>
              <a:cs typeface="Times New Roman" panose="02020603050405020304" pitchFamily="18" charset="0"/>
            </a:endParaRPr>
          </a:p>
          <a:p>
            <a:pPr algn="just" eaLnBrk="1" fontAlgn="auto" hangingPunct="1">
              <a:spcAft>
                <a:spcPts val="0"/>
              </a:spcAft>
              <a:buFontTx/>
              <a:buChar char="-"/>
              <a:defRPr/>
            </a:pPr>
            <a:r>
              <a:rPr lang="vi-VN" sz="2500" i="1" dirty="0">
                <a:latin typeface="Times New Roman" panose="02020603050405020304" pitchFamily="18" charset="0"/>
                <a:cs typeface="Times New Roman" panose="02020603050405020304" pitchFamily="18" charset="0"/>
              </a:rPr>
              <a:t>Các thiết bị đầu cuối (máy tính, điện thoại, máy in, máy ảnh,...).</a:t>
            </a:r>
            <a:endParaRPr lang="en-US" sz="2500" i="1"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a:latin typeface="Times New Roman" panose="02020603050405020304" pitchFamily="18" charset="0"/>
                <a:cs typeface="Times New Roman" panose="02020603050405020304" pitchFamily="18" charset="0"/>
              </a:rPr>
              <a:t>- </a:t>
            </a:r>
            <a:r>
              <a:rPr lang="vi-VN" sz="2500" i="1" dirty="0">
                <a:latin typeface="Times New Roman" panose="02020603050405020304" pitchFamily="18" charset="0"/>
                <a:cs typeface="Times New Roman" panose="02020603050405020304" pitchFamily="18" charset="0"/>
              </a:rPr>
              <a:t>Các thiết bị kết nối (đường truyền dữ liệu, bộ chia, bộ chuyển mạch, bộ định tuyến,...).</a:t>
            </a:r>
            <a:endParaRPr lang="en-US" sz="2500" u="sng" dirty="0">
              <a:latin typeface="Times New Roman" panose="02020603050405020304" pitchFamily="18" charset="0"/>
              <a:cs typeface="Times New Roman" panose="02020603050405020304" pitchFamily="18" charset="0"/>
            </a:endParaRPr>
          </a:p>
          <a:p>
            <a:pPr algn="just" eaLnBrk="1" fontAlgn="auto" hangingPunct="1">
              <a:spcAft>
                <a:spcPts val="0"/>
              </a:spcAft>
              <a:buFontTx/>
              <a:buChar char="-"/>
              <a:defRPr/>
            </a:pPr>
            <a:r>
              <a:rPr lang="vi-VN" sz="2500" i="1" dirty="0">
                <a:latin typeface="Times New Roman" panose="02020603050405020304" pitchFamily="18" charset="0"/>
                <a:cs typeface="Times New Roman" panose="02020603050405020304" pitchFamily="18" charset="0"/>
              </a:rPr>
              <a:t>Phần mềm mạng (ứng dụng truyền thông và phần mềm điều khiển quá trình truyền dữ liệu.</a:t>
            </a:r>
            <a:endParaRPr lang="en-NZ" sz="2500" i="1" dirty="0">
              <a:latin typeface="Times New Roman" panose="02020603050405020304" pitchFamily="18" charset="0"/>
              <a:cs typeface="Times New Roman" panose="02020603050405020304" pitchFamily="18" charset="0"/>
            </a:endParaRPr>
          </a:p>
          <a:p>
            <a:pPr algn="just" eaLnBrk="1" fontAlgn="auto" hangingPunct="1">
              <a:spcAft>
                <a:spcPts val="0"/>
              </a:spcAft>
              <a:buFontTx/>
              <a:buChar char="-"/>
              <a:defRPr/>
            </a:pP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Đường truyền không dây có nhiều ưu điểm hơn vì các thiết bị trong mạng có thế linh hoạt thay đổi vị trí mà vẫn duy trì kết nối mạng.</a:t>
            </a:r>
            <a:endParaRPr lang="en-US" sz="25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dirty="0"/>
          </a:p>
        </p:txBody>
      </p:sp>
      <p:sp>
        <p:nvSpPr>
          <p:cNvPr id="17411" name="TextBox 3"/>
          <p:cNvSpPr txBox="1">
            <a:spLocks noChangeArrowheads="1"/>
          </p:cNvSpPr>
          <p:nvPr/>
        </p:nvSpPr>
        <p:spPr bwMode="auto">
          <a:xfrm>
            <a:off x="463550" y="258763"/>
            <a:ext cx="6450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FF0000"/>
                </a:solidFill>
                <a:latin typeface="Times New Roman" pitchFamily="18" charset="0"/>
                <a:cs typeface="Times New Roman" pitchFamily="18" charset="0"/>
              </a:rPr>
              <a:t>2. Các thành phần của mạng máy tính</a:t>
            </a:r>
            <a:endParaRPr lang="en-US" sz="2800">
              <a:solidFill>
                <a:srgbClr val="FF0000"/>
              </a:solidFill>
              <a:latin typeface="Times New Roman" pitchFamily="18" charset="0"/>
              <a:cs typeface="Times New Roman" pitchFamily="18" charset="0"/>
            </a:endParaRPr>
          </a:p>
          <a:p>
            <a:pPr eaLnBrk="1" hangingPunct="1"/>
            <a:endParaRPr lang="en-US" sz="2000">
              <a:solidFill>
                <a:srgbClr val="FF0000"/>
              </a:solidFill>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814388"/>
            <a:ext cx="43164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817563" y="1181100"/>
            <a:ext cx="10515600" cy="4351338"/>
          </a:xfrm>
        </p:spPr>
        <p:txBody>
          <a:bodyPr/>
          <a:lstStyle/>
          <a:p>
            <a:pPr marL="0" indent="0" eaLnBrk="1" hangingPunct="1">
              <a:buFont typeface="Arial" charset="0"/>
              <a:buNone/>
            </a:pPr>
            <a:r>
              <a:rPr lang="en-US" sz="2500" b="1" i="1">
                <a:solidFill>
                  <a:srgbClr val="FF0000"/>
                </a:solidFill>
                <a:latin typeface="Times New Roman" pitchFamily="18" charset="0"/>
                <a:cs typeface="Times New Roman" pitchFamily="18" charset="0"/>
              </a:rPr>
              <a:t>Chuyển giao nhiệm vụ học tập: </a:t>
            </a:r>
            <a:endParaRPr lang="en-US" sz="2500">
              <a:solidFill>
                <a:srgbClr val="FF0000"/>
              </a:solidFill>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Làm bài tập trên phiếu học tập 4</a:t>
            </a:r>
            <a:endParaRPr lang="en-US" sz="2500" u="sng">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Hoàn thành bài tập 1,2 trang 19 sgk</a:t>
            </a:r>
            <a:endParaRPr lang="en-US" sz="2500" u="sng">
              <a:latin typeface="Times New Roman" pitchFamily="18" charset="0"/>
              <a:cs typeface="Times New Roman" pitchFamily="18" charset="0"/>
            </a:endParaRPr>
          </a:p>
          <a:p>
            <a:pPr marL="0" indent="0" eaLnBrk="1" hangingPunct="1">
              <a:buFont typeface="Arial" charset="0"/>
              <a:buNone/>
            </a:pPr>
            <a:r>
              <a:rPr lang="en-US" sz="2500" b="1" i="1">
                <a:solidFill>
                  <a:srgbClr val="FF0000"/>
                </a:solidFill>
                <a:latin typeface="Times New Roman" pitchFamily="18" charset="0"/>
                <a:cs typeface="Times New Roman" pitchFamily="18" charset="0"/>
              </a:rPr>
              <a:t>Thực hiện nhiệm vụ học tập</a:t>
            </a:r>
            <a:endParaRPr lang="en-US" sz="2500" i="1" u="sng">
              <a:solidFill>
                <a:srgbClr val="FF0000"/>
              </a:solidFill>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HS thực hiện cá nhân, sau đó thảo luận cặp đôi để tự sửa lỗi cho nhau</a:t>
            </a:r>
            <a:endParaRPr lang="en-US" sz="2500" u="sng">
              <a:latin typeface="Times New Roman" pitchFamily="18" charset="0"/>
              <a:cs typeface="Times New Roman" pitchFamily="18" charset="0"/>
            </a:endParaRPr>
          </a:p>
          <a:p>
            <a:pPr marL="0" indent="0" eaLnBrk="1" hangingPunct="1">
              <a:buFont typeface="Arial" charset="0"/>
              <a:buNone/>
            </a:pPr>
            <a:r>
              <a:rPr lang="en-US" sz="2500" b="1" i="1">
                <a:solidFill>
                  <a:srgbClr val="FF0000"/>
                </a:solidFill>
                <a:latin typeface="Times New Roman" pitchFamily="18" charset="0"/>
                <a:cs typeface="Times New Roman" pitchFamily="18" charset="0"/>
              </a:rPr>
              <a:t>Báo cáo kết quả hoạt động và thảo luận</a:t>
            </a:r>
            <a:endParaRPr lang="en-US" sz="2500" i="1" u="sng">
              <a:solidFill>
                <a:srgbClr val="FF0000"/>
              </a:solidFill>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Học sinh trả lời các câu hỏi, học sinh khác nhận xét.</a:t>
            </a:r>
            <a:endParaRPr lang="en-US" sz="2500" u="sng">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Các học sinh bên cạnh cùng nhau thảo luận và hỗ trợ để giúp bạn hoàn thành nhiệm vụ học tập.</a:t>
            </a:r>
            <a:endParaRPr lang="en-US" sz="2500" u="sng">
              <a:latin typeface="Times New Roman" pitchFamily="18" charset="0"/>
              <a:cs typeface="Times New Roman" pitchFamily="18" charset="0"/>
            </a:endParaRPr>
          </a:p>
        </p:txBody>
      </p:sp>
    </p:spTree>
  </p:cSld>
  <p:clrMapOvr>
    <a:masterClrMapping/>
  </p:clrMapOvr>
  <p:transition spd="slow">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7488" y="1108075"/>
          <a:ext cx="11601450" cy="5335592"/>
        </p:xfrm>
        <a:graphic>
          <a:graphicData uri="http://schemas.openxmlformats.org/drawingml/2006/table">
            <a:tbl>
              <a:tblPr/>
              <a:tblGrid>
                <a:gridCol w="217170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404937">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gridCol w="1450975">
                  <a:extLst>
                    <a:ext uri="{9D8B030D-6E8A-4147-A177-3AD203B41FA5}">
                      <a16:colId xmlns:a16="http://schemas.microsoft.com/office/drawing/2014/main" val="20005"/>
                    </a:ext>
                  </a:extLst>
                </a:gridCol>
                <a:gridCol w="1449388">
                  <a:extLst>
                    <a:ext uri="{9D8B030D-6E8A-4147-A177-3AD203B41FA5}">
                      <a16:colId xmlns:a16="http://schemas.microsoft.com/office/drawing/2014/main" val="20006"/>
                    </a:ext>
                  </a:extLst>
                </a:gridCol>
                <a:gridCol w="1450975">
                  <a:extLst>
                    <a:ext uri="{9D8B030D-6E8A-4147-A177-3AD203B41FA5}">
                      <a16:colId xmlns:a16="http://schemas.microsoft.com/office/drawing/2014/main" val="20007"/>
                    </a:ext>
                  </a:extLst>
                </a:gridCol>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imes New Roman" pitchFamily="18" charset="0"/>
                          <a:cs typeface="Times New Roman" pitchFamily="18" charset="0"/>
                        </a:rPr>
                        <a:t>PHIẾU HỌC TẬP SỐ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dụ</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Chia sẻ thông tin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Chia sẻ phần cứng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Thiết bị đầu cuối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nối</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Phần mềm mạng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1"/>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Khác</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Đường truyền dữ liệu</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Có dây</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Không dây</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vMerge="1">
                  <a:txBody>
                    <a:bodyPr/>
                    <a:lstStyle/>
                    <a:p>
                      <a:endParaRPr lang="en-US"/>
                    </a:p>
                  </a:txBody>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Dùng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máy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in</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4"/>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Máy tính bàn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5"/>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Điện thoại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6"/>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it-IT" sz="2000" b="0" i="0" u="none" strike="noStrike" cap="none" normalizeH="0" baseline="0">
                          <a:ln>
                            <a:noFill/>
                          </a:ln>
                          <a:solidFill>
                            <a:schemeClr val="tx1"/>
                          </a:solidFill>
                          <a:effectLst/>
                          <a:latin typeface="Times New Roman" pitchFamily="18" charset="0"/>
                          <a:cs typeface="Times New Roman" pitchFamily="18" charset="0"/>
                        </a:rPr>
                        <a:t>Cáp quang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7"/>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Sóng Wifi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8"/>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Tivi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9"/>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Bộ định tuyến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0"/>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Bộ chuyển mạch</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1"/>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Thư điện tử</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2"/>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Zalo</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3"/>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Facebook</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4"/>
                  </a:ext>
                </a:extLst>
              </a:tr>
            </a:tbl>
          </a:graphicData>
        </a:graphic>
      </p:graphicFrame>
      <p:sp>
        <p:nvSpPr>
          <p:cNvPr id="6" name="TextBox 5"/>
          <p:cNvSpPr txBox="1">
            <a:spLocks noChangeArrowheads="1"/>
          </p:cNvSpPr>
          <p:nvPr/>
        </p:nvSpPr>
        <p:spPr bwMode="auto">
          <a:xfrm>
            <a:off x="4000500" y="27543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5389563" y="30591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2" name="TextBox 21"/>
          <p:cNvSpPr txBox="1">
            <a:spLocks noChangeArrowheads="1"/>
          </p:cNvSpPr>
          <p:nvPr/>
        </p:nvSpPr>
        <p:spPr bwMode="auto">
          <a:xfrm>
            <a:off x="5395913" y="34036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3" name="TextBox 22"/>
          <p:cNvSpPr txBox="1">
            <a:spLocks noChangeArrowheads="1"/>
          </p:cNvSpPr>
          <p:nvPr/>
        </p:nvSpPr>
        <p:spPr bwMode="auto">
          <a:xfrm>
            <a:off x="8032750" y="374650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4" name="TextBox 23"/>
          <p:cNvSpPr txBox="1">
            <a:spLocks noChangeArrowheads="1"/>
          </p:cNvSpPr>
          <p:nvPr/>
        </p:nvSpPr>
        <p:spPr bwMode="auto">
          <a:xfrm>
            <a:off x="9488488" y="4092575"/>
            <a:ext cx="211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5" name="TextBox 24"/>
          <p:cNvSpPr txBox="1">
            <a:spLocks noChangeArrowheads="1"/>
          </p:cNvSpPr>
          <p:nvPr/>
        </p:nvSpPr>
        <p:spPr bwMode="auto">
          <a:xfrm>
            <a:off x="6707188" y="50927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6" name="TextBox 25"/>
          <p:cNvSpPr txBox="1">
            <a:spLocks noChangeArrowheads="1"/>
          </p:cNvSpPr>
          <p:nvPr/>
        </p:nvSpPr>
        <p:spPr bwMode="auto">
          <a:xfrm>
            <a:off x="2781300" y="54229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7" name="TextBox 26"/>
          <p:cNvSpPr txBox="1">
            <a:spLocks noChangeArrowheads="1"/>
          </p:cNvSpPr>
          <p:nvPr/>
        </p:nvSpPr>
        <p:spPr bwMode="auto">
          <a:xfrm>
            <a:off x="5411788" y="439896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8" name="TextBox 27"/>
          <p:cNvSpPr txBox="1">
            <a:spLocks noChangeArrowheads="1"/>
          </p:cNvSpPr>
          <p:nvPr/>
        </p:nvSpPr>
        <p:spPr bwMode="auto">
          <a:xfrm>
            <a:off x="2781300" y="6110288"/>
            <a:ext cx="21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9" name="TextBox 28"/>
          <p:cNvSpPr txBox="1">
            <a:spLocks noChangeArrowheads="1"/>
          </p:cNvSpPr>
          <p:nvPr/>
        </p:nvSpPr>
        <p:spPr bwMode="auto">
          <a:xfrm>
            <a:off x="6707188" y="475773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0" name="TextBox 29"/>
          <p:cNvSpPr txBox="1">
            <a:spLocks noChangeArrowheads="1"/>
          </p:cNvSpPr>
          <p:nvPr/>
        </p:nvSpPr>
        <p:spPr bwMode="auto">
          <a:xfrm>
            <a:off x="2781300" y="577215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2" name="TextBox 31"/>
          <p:cNvSpPr txBox="1">
            <a:spLocks noChangeArrowheads="1"/>
          </p:cNvSpPr>
          <p:nvPr/>
        </p:nvSpPr>
        <p:spPr bwMode="auto">
          <a:xfrm>
            <a:off x="10936288" y="577215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3" name="TextBox 32"/>
          <p:cNvSpPr txBox="1">
            <a:spLocks noChangeArrowheads="1"/>
          </p:cNvSpPr>
          <p:nvPr/>
        </p:nvSpPr>
        <p:spPr bwMode="auto">
          <a:xfrm>
            <a:off x="10947400" y="6110288"/>
            <a:ext cx="201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4" name="TextBox 33"/>
          <p:cNvSpPr txBox="1">
            <a:spLocks noChangeArrowheads="1"/>
          </p:cNvSpPr>
          <p:nvPr/>
        </p:nvSpPr>
        <p:spPr bwMode="auto">
          <a:xfrm>
            <a:off x="10974388" y="5424488"/>
            <a:ext cx="14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1038" y="46513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120951391"/>
              </p:ext>
            </p:extLst>
          </p:nvPr>
        </p:nvGraphicFramePr>
        <p:xfrm>
          <a:off x="601663" y="1771651"/>
          <a:ext cx="10720387" cy="3432362"/>
        </p:xfrm>
        <a:graphic>
          <a:graphicData uri="http://schemas.openxmlformats.org/drawingml/2006/table">
            <a:tbl>
              <a:tblPr firstRow="1" bandRow="1">
                <a:tableStyleId>{5C22544A-7EE6-4342-B048-85BDC9FD1C3A}</a:tableStyleId>
              </a:tblPr>
              <a:tblGrid>
                <a:gridCol w="5405188">
                  <a:extLst>
                    <a:ext uri="{9D8B030D-6E8A-4147-A177-3AD203B41FA5}">
                      <a16:colId xmlns:a16="http://schemas.microsoft.com/office/drawing/2014/main" val="20000"/>
                    </a:ext>
                  </a:extLst>
                </a:gridCol>
                <a:gridCol w="5315199">
                  <a:extLst>
                    <a:ext uri="{9D8B030D-6E8A-4147-A177-3AD203B41FA5}">
                      <a16:colId xmlns:a16="http://schemas.microsoft.com/office/drawing/2014/main" val="20001"/>
                    </a:ext>
                  </a:extLst>
                </a:gridCol>
              </a:tblGrid>
              <a:tr h="2139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a:solidFill>
                            <a:srgbClr val="7030A0"/>
                          </a:solidFill>
                          <a:latin typeface="Times New Roman" panose="02020603050405020304" pitchFamily="18" charset="0"/>
                          <a:cs typeface="Times New Roman" panose="02020603050405020304" pitchFamily="18" charset="0"/>
                        </a:rPr>
                        <a:t>Câu</a:t>
                      </a:r>
                      <a:r>
                        <a:rPr lang="en-US" sz="2800" b="0" u="sng" dirty="0">
                          <a:solidFill>
                            <a:srgbClr val="7030A0"/>
                          </a:solidFill>
                          <a:latin typeface="Times New Roman" panose="02020603050405020304" pitchFamily="18" charset="0"/>
                          <a:cs typeface="Times New Roman" panose="02020603050405020304" pitchFamily="18" charset="0"/>
                        </a:rPr>
                        <a:t> </a:t>
                      </a:r>
                      <a:r>
                        <a:rPr lang="en-US" sz="2800" b="0" u="sng" dirty="0" err="1">
                          <a:solidFill>
                            <a:srgbClr val="7030A0"/>
                          </a:solidFill>
                          <a:latin typeface="Times New Roman" panose="02020603050405020304" pitchFamily="18" charset="0"/>
                          <a:cs typeface="Times New Roman" panose="02020603050405020304" pitchFamily="18" charset="0"/>
                        </a:rPr>
                        <a:t>hỏi</a:t>
                      </a:r>
                      <a:r>
                        <a:rPr lang="en-US" sz="2800" b="0" u="sng" dirty="0">
                          <a:solidFill>
                            <a:srgbClr val="7030A0"/>
                          </a:solidFill>
                          <a:latin typeface="Times New Roman" panose="02020603050405020304" pitchFamily="18" charset="0"/>
                          <a:cs typeface="Times New Roman" panose="02020603050405020304" pitchFamily="18" charset="0"/>
                        </a:rPr>
                        <a:t> 1</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Em</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biết</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có</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những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mạng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lưới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nào</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khác</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ngoài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mạng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lưới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giao</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thông</a:t>
                      </a:r>
                      <a:r>
                        <a:rPr lang="en-US" sz="2800" b="0" dirty="0">
                          <a:solidFill>
                            <a:srgbClr val="7030A0"/>
                          </a:solidFill>
                          <a:latin typeface="Times New Roman" panose="02020603050405020304" pitchFamily="18" charset="0"/>
                          <a:cs typeface="Times New Roman" panose="02020603050405020304" pitchFamily="18" charset="0"/>
                        </a:rPr>
                        <a:t>? </a:t>
                      </a:r>
                    </a:p>
                    <a:p>
                      <a:endParaRPr lang="en-US" sz="2800" b="0" dirty="0">
                        <a:solidFill>
                          <a:schemeClr val="bg1"/>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a:solidFill>
                            <a:srgbClr val="7030A0"/>
                          </a:solidFill>
                          <a:latin typeface="Times New Roman" panose="02020603050405020304" pitchFamily="18" charset="0"/>
                          <a:cs typeface="Times New Roman" panose="02020603050405020304" pitchFamily="18" charset="0"/>
                        </a:rPr>
                        <a:t>Câu</a:t>
                      </a:r>
                      <a:r>
                        <a:rPr lang="en-US" sz="2800" b="0" u="sng" dirty="0">
                          <a:solidFill>
                            <a:srgbClr val="7030A0"/>
                          </a:solidFill>
                          <a:latin typeface="Times New Roman" panose="02020603050405020304" pitchFamily="18" charset="0"/>
                          <a:cs typeface="Times New Roman" panose="02020603050405020304" pitchFamily="18" charset="0"/>
                        </a:rPr>
                        <a:t> </a:t>
                      </a:r>
                      <a:r>
                        <a:rPr lang="en-US" sz="2800" b="0" u="sng" dirty="0" err="1">
                          <a:solidFill>
                            <a:srgbClr val="7030A0"/>
                          </a:solidFill>
                          <a:latin typeface="Times New Roman" panose="02020603050405020304" pitchFamily="18" charset="0"/>
                          <a:cs typeface="Times New Roman" panose="02020603050405020304" pitchFamily="18" charset="0"/>
                        </a:rPr>
                        <a:t>hỏi</a:t>
                      </a:r>
                      <a:r>
                        <a:rPr lang="en-US" sz="2800" b="0" u="sng" dirty="0">
                          <a:solidFill>
                            <a:srgbClr val="7030A0"/>
                          </a:solidFill>
                          <a:latin typeface="Times New Roman" panose="02020603050405020304" pitchFamily="18" charset="0"/>
                          <a:cs typeface="Times New Roman" panose="02020603050405020304" pitchFamily="18" charset="0"/>
                        </a:rPr>
                        <a:t> 2</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Những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gì</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được</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vận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chuyển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trên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mạng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lưới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đó</a:t>
                      </a:r>
                      <a:r>
                        <a:rPr lang="en-US" sz="2800" b="0" dirty="0">
                          <a:solidFill>
                            <a:srgbClr val="7030A0"/>
                          </a:solidFill>
                          <a:latin typeface="Times New Roman" panose="02020603050405020304" pitchFamily="18" charset="0"/>
                          <a:cs typeface="Times New Roman" panose="02020603050405020304" pitchFamily="18" charset="0"/>
                        </a:rPr>
                        <a:t>?</a:t>
                      </a:r>
                    </a:p>
                  </a:txBody>
                  <a:tcPr marL="91444" marR="91444" marT="45725" marB="45725">
                    <a:blipFill>
                      <a:blip r:embed="rId4"/>
                      <a:tile tx="0" ty="0" sx="100000" sy="100000" flip="none" algn="tl"/>
                    </a:blipFill>
                  </a:tcPr>
                </a:tc>
                <a:extLst>
                  <a:ext uri="{0D108BD9-81ED-4DB2-BD59-A6C34878D82A}">
                    <a16:rowId xmlns:a16="http://schemas.microsoft.com/office/drawing/2014/main" val="10000"/>
                  </a:ext>
                </a:extLst>
              </a:tr>
              <a:tr h="1293174">
                <a:tc gridSpan="2">
                  <a:txBody>
                    <a:bodyPr/>
                    <a:lstStyle/>
                    <a:p>
                      <a:endParaRPr lang="en-US" sz="2800" b="0" u="sng" dirty="0">
                        <a:solidFill>
                          <a:srgbClr val="FF0000"/>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hMerge="1">
                  <a:txBody>
                    <a:bodyPr/>
                    <a:lstStyle/>
                    <a:p>
                      <a:endParaRPr lang="en-US">
                        <a:solidFill>
                          <a:schemeClr val="tx1"/>
                        </a:solidFill>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838200" y="2687638"/>
            <a:ext cx="50117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dirty="0" err="1">
                <a:solidFill>
                  <a:srgbClr val="FF0000"/>
                </a:solidFill>
                <a:latin typeface="Times New Roman" pitchFamily="18" charset="0"/>
                <a:cs typeface="Times New Roman" pitchFamily="18" charset="0"/>
              </a:rPr>
              <a:t>Mạng</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lưới</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đường</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thủy</a:t>
            </a:r>
            <a:r>
              <a:rPr lang="en-US" sz="2500" dirty="0">
                <a:solidFill>
                  <a:srgbClr val="FF0000"/>
                </a:solidFill>
                <a:latin typeface="Times New Roman" pitchFamily="18" charset="0"/>
                <a:cs typeface="Times New Roman" pitchFamily="18" charset="0"/>
              </a:rPr>
              <a:t>              =&gt;</a:t>
            </a:r>
          </a:p>
          <a:p>
            <a:pPr eaLnBrk="1" hangingPunct="1"/>
            <a:endParaRPr lang="en-US" sz="2500" dirty="0">
              <a:solidFill>
                <a:schemeClr val="bg1"/>
              </a:solidFill>
              <a:latin typeface="Times New Roman" pitchFamily="18" charset="0"/>
              <a:cs typeface="Times New Roman" pitchFamily="18" charset="0"/>
            </a:endParaRPr>
          </a:p>
          <a:p>
            <a:pPr eaLnBrk="1" hangingPunct="1"/>
            <a:r>
              <a:rPr lang="en-US" sz="2500" dirty="0" err="1">
                <a:solidFill>
                  <a:srgbClr val="00B050"/>
                </a:solidFill>
                <a:latin typeface="Times New Roman" pitchFamily="18" charset="0"/>
                <a:cs typeface="Times New Roman" pitchFamily="18" charset="0"/>
              </a:rPr>
              <a:t>Mạng</a:t>
            </a:r>
            <a:r>
              <a:rPr lang="en-US" sz="2500" dirty="0">
                <a:solidFill>
                  <a:srgbClr val="00B050"/>
                </a:solidFill>
                <a:latin typeface="Times New Roman" pitchFamily="18" charset="0"/>
                <a:cs typeface="Times New Roman" pitchFamily="18" charset="0"/>
              </a:rPr>
              <a:t> </a:t>
            </a:r>
            <a:r>
              <a:rPr lang="en-US" sz="2500" dirty="0" err="1">
                <a:solidFill>
                  <a:srgbClr val="00B050"/>
                </a:solidFill>
                <a:latin typeface="Times New Roman" pitchFamily="18" charset="0"/>
                <a:cs typeface="Times New Roman" pitchFamily="18" charset="0"/>
              </a:rPr>
              <a:t>ống</a:t>
            </a:r>
            <a:r>
              <a:rPr lang="en-US" sz="2500" dirty="0">
                <a:solidFill>
                  <a:srgbClr val="00B050"/>
                </a:solidFill>
                <a:latin typeface="Times New Roman" pitchFamily="18" charset="0"/>
                <a:cs typeface="Times New Roman" pitchFamily="18" charset="0"/>
              </a:rPr>
              <a:t> </a:t>
            </a:r>
            <a:r>
              <a:rPr lang="en-US" sz="2500" dirty="0" err="1">
                <a:solidFill>
                  <a:srgbClr val="00B050"/>
                </a:solidFill>
                <a:latin typeface="Times New Roman" pitchFamily="18" charset="0"/>
                <a:cs typeface="Times New Roman" pitchFamily="18" charset="0"/>
              </a:rPr>
              <a:t>nước</a:t>
            </a:r>
            <a:r>
              <a:rPr lang="en-US" sz="2500" dirty="0">
                <a:solidFill>
                  <a:srgbClr val="00B050"/>
                </a:solidFill>
                <a:latin typeface="Times New Roman" pitchFamily="18" charset="0"/>
                <a:cs typeface="Times New Roman" pitchFamily="18" charset="0"/>
              </a:rPr>
              <a:t>                         =&gt;</a:t>
            </a:r>
          </a:p>
          <a:p>
            <a:pPr eaLnBrk="1" hangingPunct="1"/>
            <a:r>
              <a:rPr lang="en-US" sz="2500" dirty="0" err="1">
                <a:solidFill>
                  <a:srgbClr val="002060"/>
                </a:solidFill>
                <a:latin typeface="Times New Roman" pitchFamily="18" charset="0"/>
                <a:cs typeface="Times New Roman" pitchFamily="18" charset="0"/>
              </a:rPr>
              <a:t>Mạng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đường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sắt</a:t>
            </a:r>
            <a:r>
              <a:rPr lang="en-US" sz="2500" dirty="0">
                <a:solidFill>
                  <a:srgbClr val="002060"/>
                </a:solidFill>
                <a:latin typeface="Times New Roman" pitchFamily="18" charset="0"/>
                <a:cs typeface="Times New Roman" pitchFamily="18" charset="0"/>
              </a:rPr>
              <a:t>                        =&gt;</a:t>
            </a:r>
          </a:p>
          <a:p>
            <a:pPr eaLnBrk="1" hangingPunct="1"/>
            <a:r>
              <a:rPr lang="en-US" sz="2500" dirty="0" err="1">
                <a:solidFill>
                  <a:srgbClr val="0070C0"/>
                </a:solidFill>
                <a:latin typeface="Times New Roman" pitchFamily="18" charset="0"/>
                <a:cs typeface="Times New Roman" pitchFamily="18" charset="0"/>
              </a:rPr>
              <a:t>Mạng</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tải</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điện</a:t>
            </a:r>
            <a:r>
              <a:rPr lang="en-US" sz="2500" dirty="0">
                <a:solidFill>
                  <a:srgbClr val="0070C0"/>
                </a:solidFill>
                <a:latin typeface="Times New Roman" pitchFamily="18" charset="0"/>
                <a:cs typeface="Times New Roman" pitchFamily="18" charset="0"/>
              </a:rPr>
              <a:t>,...                        =&gt;</a:t>
            </a:r>
            <a:endParaRPr lang="en-US" sz="2500" u="sng" dirty="0">
              <a:solidFill>
                <a:srgbClr val="0070C0"/>
              </a:solidFill>
              <a:latin typeface="Times New Roman" pitchFamily="18" charset="0"/>
              <a:cs typeface="Times New Roman" pitchFamily="18" charset="0"/>
            </a:endParaRPr>
          </a:p>
        </p:txBody>
      </p:sp>
      <p:sp>
        <p:nvSpPr>
          <p:cNvPr id="3" name="TextBox 2"/>
          <p:cNvSpPr txBox="1">
            <a:spLocks noChangeArrowheads="1"/>
          </p:cNvSpPr>
          <p:nvPr/>
        </p:nvSpPr>
        <p:spPr bwMode="auto">
          <a:xfrm>
            <a:off x="5995988" y="2654300"/>
            <a:ext cx="5368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dirty="0" err="1">
                <a:solidFill>
                  <a:srgbClr val="FF0000"/>
                </a:solidFill>
                <a:latin typeface="Times New Roman" pitchFamily="18" charset="0"/>
                <a:cs typeface="Times New Roman" pitchFamily="18" charset="0"/>
              </a:rPr>
              <a:t>Tàu</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thuyền</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ghe</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xuồng</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vận</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chuyển</a:t>
            </a:r>
            <a:r>
              <a:rPr lang="en-US" sz="2500" dirty="0">
                <a:solidFill>
                  <a:srgbClr val="FF0000"/>
                </a:solidFill>
                <a:latin typeface="Times New Roman" pitchFamily="18" charset="0"/>
                <a:cs typeface="Times New Roman" pitchFamily="18" charset="0"/>
              </a:rPr>
              <a:t> con </a:t>
            </a:r>
            <a:r>
              <a:rPr lang="en-US" sz="2500" dirty="0" err="1">
                <a:solidFill>
                  <a:srgbClr val="FF0000"/>
                </a:solidFill>
                <a:latin typeface="Times New Roman" pitchFamily="18" charset="0"/>
                <a:cs typeface="Times New Roman" pitchFamily="18" charset="0"/>
              </a:rPr>
              <a:t>người</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và</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hàng</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hóa</a:t>
            </a:r>
            <a:endParaRPr lang="en-US" sz="2500" dirty="0">
              <a:solidFill>
                <a:srgbClr val="FF0000"/>
              </a:solidFill>
              <a:latin typeface="Times New Roman" pitchFamily="18" charset="0"/>
              <a:cs typeface="Times New Roman" pitchFamily="18" charset="0"/>
            </a:endParaRPr>
          </a:p>
          <a:p>
            <a:pPr eaLnBrk="1" hangingPunct="1"/>
            <a:r>
              <a:rPr lang="en-US" sz="2500" dirty="0" err="1">
                <a:solidFill>
                  <a:srgbClr val="00B050"/>
                </a:solidFill>
                <a:latin typeface="Times New Roman" pitchFamily="18" charset="0"/>
                <a:cs typeface="Times New Roman" pitchFamily="18" charset="0"/>
              </a:rPr>
              <a:t>Vận</a:t>
            </a:r>
            <a:r>
              <a:rPr lang="en-US" sz="2500" dirty="0">
                <a:solidFill>
                  <a:srgbClr val="00B050"/>
                </a:solidFill>
                <a:latin typeface="Times New Roman" pitchFamily="18" charset="0"/>
                <a:cs typeface="Times New Roman" pitchFamily="18" charset="0"/>
              </a:rPr>
              <a:t> </a:t>
            </a:r>
            <a:r>
              <a:rPr lang="en-US" sz="2500" dirty="0" err="1">
                <a:solidFill>
                  <a:srgbClr val="00B050"/>
                </a:solidFill>
                <a:latin typeface="Times New Roman" pitchFamily="18" charset="0"/>
                <a:cs typeface="Times New Roman" pitchFamily="18" charset="0"/>
              </a:rPr>
              <a:t>chuyển</a:t>
            </a:r>
            <a:r>
              <a:rPr lang="en-US" sz="2500" dirty="0">
                <a:solidFill>
                  <a:srgbClr val="00B050"/>
                </a:solidFill>
                <a:latin typeface="Times New Roman" pitchFamily="18" charset="0"/>
                <a:cs typeface="Times New Roman" pitchFamily="18" charset="0"/>
              </a:rPr>
              <a:t> </a:t>
            </a:r>
            <a:r>
              <a:rPr lang="en-US" sz="2500" dirty="0" err="1">
                <a:solidFill>
                  <a:srgbClr val="00B050"/>
                </a:solidFill>
                <a:latin typeface="Times New Roman" pitchFamily="18" charset="0"/>
                <a:cs typeface="Times New Roman" pitchFamily="18" charset="0"/>
              </a:rPr>
              <a:t>nước</a:t>
            </a:r>
            <a:endParaRPr lang="en-US" sz="2500" dirty="0">
              <a:solidFill>
                <a:srgbClr val="00B050"/>
              </a:solidFill>
              <a:latin typeface="Times New Roman" pitchFamily="18" charset="0"/>
              <a:cs typeface="Times New Roman" pitchFamily="18" charset="0"/>
            </a:endParaRPr>
          </a:p>
          <a:p>
            <a:pPr eaLnBrk="1" hangingPunct="1"/>
            <a:r>
              <a:rPr lang="en-US" sz="2500" dirty="0" err="1">
                <a:solidFill>
                  <a:srgbClr val="002060"/>
                </a:solidFill>
                <a:latin typeface="Times New Roman" pitchFamily="18" charset="0"/>
                <a:cs typeface="Times New Roman" pitchFamily="18" charset="0"/>
              </a:rPr>
              <a:t>Tàu</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vận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chuyển</a:t>
            </a:r>
            <a:r>
              <a:rPr lang="en-US" sz="2500" dirty="0">
                <a:solidFill>
                  <a:srgbClr val="002060"/>
                </a:solidFill>
                <a:latin typeface="Times New Roman" pitchFamily="18" charset="0"/>
                <a:cs typeface="Times New Roman" pitchFamily="18" charset="0"/>
              </a:rPr>
              <a:t> con </a:t>
            </a:r>
            <a:r>
              <a:rPr lang="en-US" sz="2500" dirty="0" err="1">
                <a:solidFill>
                  <a:srgbClr val="002060"/>
                </a:solidFill>
                <a:latin typeface="Times New Roman" pitchFamily="18" charset="0"/>
                <a:cs typeface="Times New Roman" pitchFamily="18" charset="0"/>
              </a:rPr>
              <a:t>người</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và</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hàng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hóa</a:t>
            </a:r>
            <a:endParaRPr lang="en-US" sz="2500" dirty="0">
              <a:solidFill>
                <a:srgbClr val="002060"/>
              </a:solidFill>
              <a:latin typeface="Times New Roman" pitchFamily="18" charset="0"/>
              <a:cs typeface="Times New Roman" pitchFamily="18" charset="0"/>
            </a:endParaRPr>
          </a:p>
          <a:p>
            <a:pPr eaLnBrk="1" hangingPunct="1"/>
            <a:r>
              <a:rPr lang="en-US" sz="2500" dirty="0" err="1">
                <a:solidFill>
                  <a:srgbClr val="0070C0"/>
                </a:solidFill>
                <a:latin typeface="Times New Roman" pitchFamily="18" charset="0"/>
                <a:cs typeface="Times New Roman" pitchFamily="18" charset="0"/>
              </a:rPr>
              <a:t>Truyền</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tải</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và</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vận</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chuyển</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điện</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năng</a:t>
            </a:r>
            <a:endParaRPr lang="en-US" sz="2500" dirty="0">
              <a:solidFill>
                <a:srgbClr val="0070C0"/>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sp>
        <p:nvSpPr>
          <p:cNvPr id="7" name="TextBox 6"/>
          <p:cNvSpPr txBox="1"/>
          <p:nvPr/>
        </p:nvSpPr>
        <p:spPr>
          <a:xfrm>
            <a:off x="641350" y="1149350"/>
            <a:ext cx="6894513" cy="4708525"/>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0" name="Oval 11"/>
          <p:cNvSpPr>
            <a:spLocks noChangeArrowheads="1"/>
          </p:cNvSpPr>
          <p:nvPr/>
        </p:nvSpPr>
        <p:spPr bwMode="auto">
          <a:xfrm>
            <a:off x="641350" y="26463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1" name="Oval 11"/>
          <p:cNvSpPr>
            <a:spLocks noChangeArrowheads="1"/>
          </p:cNvSpPr>
          <p:nvPr/>
        </p:nvSpPr>
        <p:spPr bwMode="auto">
          <a:xfrm>
            <a:off x="658813" y="4603750"/>
            <a:ext cx="487362"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2" name="Oval 11"/>
          <p:cNvSpPr>
            <a:spLocks noChangeArrowheads="1"/>
          </p:cNvSpPr>
          <p:nvPr/>
        </p:nvSpPr>
        <p:spPr bwMode="auto">
          <a:xfrm>
            <a:off x="658813" y="4981575"/>
            <a:ext cx="487362" cy="48736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VẬN DỤNG</a:t>
            </a:r>
            <a:endParaRPr lang="en-US">
              <a:solidFill>
                <a:srgbClr val="FF0000"/>
              </a:solidFill>
              <a:latin typeface="Times New Roman" pitchFamily="18" charset="0"/>
              <a:cs typeface="Times New Roman" pitchFamily="18" charset="0"/>
            </a:endParaRPr>
          </a:p>
        </p:txBody>
      </p:sp>
      <p:sp>
        <p:nvSpPr>
          <p:cNvPr id="21507" name="Content Placeholder 2"/>
          <p:cNvSpPr>
            <a:spLocks noGrp="1"/>
          </p:cNvSpPr>
          <p:nvPr>
            <p:ph idx="1"/>
          </p:nvPr>
        </p:nvSpPr>
        <p:spPr>
          <a:xfrm>
            <a:off x="1289050" y="1524000"/>
            <a:ext cx="9867900" cy="4351338"/>
          </a:xfrm>
        </p:spPr>
        <p:txBody>
          <a:bodyPr/>
          <a:lstStyle/>
          <a:p>
            <a:pPr marL="0" indent="0" eaLnBrk="1" hangingPunct="1">
              <a:buFont typeface="Arial" charset="0"/>
              <a:buNone/>
            </a:pPr>
            <a:r>
              <a:rPr lang="en-US" sz="2800" b="1">
                <a:latin typeface="Times New Roman" pitchFamily="18" charset="0"/>
                <a:cs typeface="Times New Roman" pitchFamily="18" charset="0"/>
              </a:rPr>
              <a:t>     Chuyển giao nhiệm vụ học tập</a:t>
            </a:r>
            <a:endParaRPr lang="en-US" sz="2800" u="sng">
              <a:latin typeface="Times New Roman" pitchFamily="18" charset="0"/>
              <a:cs typeface="Times New Roman" pitchFamily="18" charset="0"/>
            </a:endParaRPr>
          </a:p>
          <a:p>
            <a:pPr marL="0" indent="0" eaLnBrk="1" hangingPunct="1">
              <a:buFont typeface="Arial" charset="0"/>
              <a:buNone/>
            </a:pPr>
            <a:r>
              <a:rPr lang="en-US" sz="2800">
                <a:latin typeface="Times New Roman" pitchFamily="18" charset="0"/>
                <a:cs typeface="Times New Roman" pitchFamily="18" charset="0"/>
              </a:rPr>
              <a:t>     Vận dụng các kiến thức đã học giải quyết 2 tình huống sau SGK trang 19  (về nhà làm vào vở bài tập)</a:t>
            </a:r>
          </a:p>
          <a:p>
            <a:pPr marL="0" indent="0" eaLnBrk="1" hangingPunct="1">
              <a:buFont typeface="Arial" charset="0"/>
              <a:buNone/>
            </a:pPr>
            <a:r>
              <a:rPr lang="en-US" sz="2800">
                <a:latin typeface="Times New Roman" pitchFamily="18" charset="0"/>
                <a:cs typeface="Times New Roman" pitchFamily="18" charset="0"/>
              </a:rPr>
              <a:t>     Tiết sau báo cáo</a:t>
            </a:r>
          </a:p>
          <a:p>
            <a:pPr marL="0" indent="0" eaLnBrk="1" hangingPunct="1">
              <a:buFont typeface="Arial" charset="0"/>
              <a:buNone/>
            </a:pPr>
            <a:r>
              <a:rPr lang="en-US" sz="2800" b="1">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spTree>
  </p:cSld>
  <p:clrMapOvr>
    <a:masterClrMapping/>
  </p:clrMapOvr>
  <p:transition spd="slow">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VẬN DỤNG</a:t>
            </a:r>
            <a:endParaRPr lang="en-US">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a:latin typeface="Times New Roman" pitchFamily="18" charset="0"/>
                <a:cs typeface="Times New Roman" pitchFamily="18" charset="0"/>
              </a:rPr>
              <a:t>Vận dụng các kiến thức đã học giải quyết 2 tình huống sau: </a:t>
            </a:r>
            <a:endParaRPr lang="en-US" sz="2500" u="sng">
              <a:latin typeface="Times New Roman" pitchFamily="18" charset="0"/>
              <a:cs typeface="Times New Roman" pitchFamily="18" charset="0"/>
            </a:endParaRPr>
          </a:p>
          <a:p>
            <a:pPr algn="just">
              <a:spcAft>
                <a:spcPts val="563"/>
              </a:spcAft>
            </a:pPr>
            <a:r>
              <a:rPr lang="en-US" sz="2800" b="1">
                <a:latin typeface="Times New Roman" pitchFamily="18" charset="0"/>
                <a:cs typeface="Times New Roman" pitchFamily="18" charset="0"/>
              </a:rPr>
              <a:t>? </a:t>
            </a:r>
            <a:r>
              <a:rPr lang="en-US" sz="2500">
                <a:latin typeface="Times New Roman" pitchFamily="18" charset="0"/>
                <a:ea typeface="Arial" charset="0"/>
                <a:cs typeface="Times New Roman" pitchFamily="18" charset="0"/>
              </a:rPr>
              <a:t>TH1: Phòng thư viện của trường có 5 máy tính cần kết nối thành một mạng. Có thế có nhiêu cách kết nối ví dụ như Hình 2.3 sgk.</a:t>
            </a:r>
          </a:p>
          <a:p>
            <a:pPr algn="just">
              <a:spcAft>
                <a:spcPts val="38"/>
              </a:spcAft>
            </a:pPr>
            <a:r>
              <a:rPr lang="en-US" sz="2500">
                <a:latin typeface="Times New Roman" pitchFamily="18" charset="0"/>
                <a:ea typeface="Arial" charset="0"/>
                <a:cs typeface="Times New Roman" pitchFamily="18" charset="0"/>
              </a:rPr>
              <a:t>Em hãy vẽ hai cách khác để kết nối chúng thành một mạng.</a:t>
            </a:r>
          </a:p>
          <a:p>
            <a:pPr algn="just">
              <a:spcAft>
                <a:spcPts val="38"/>
              </a:spcAft>
            </a:pPr>
            <a:r>
              <a:rPr lang="en-US" sz="2500">
                <a:latin typeface="Times New Roman" pitchFamily="18" charset="0"/>
                <a:ea typeface="Arial" charset="0"/>
                <a:cs typeface="Times New Roman" pitchFamily="18" charset="0"/>
              </a:rPr>
              <a:t> </a:t>
            </a:r>
          </a:p>
          <a:p>
            <a:pPr algn="just">
              <a:spcAft>
                <a:spcPts val="38"/>
              </a:spcAft>
            </a:pPr>
            <a:endParaRPr lang="en-US" sz="2500">
              <a:latin typeface="Times New Roman" pitchFamily="18" charset="0"/>
              <a:ea typeface="Arial" charset="0"/>
              <a:cs typeface="Times New Roman" pitchFamily="18" charset="0"/>
            </a:endParaRPr>
          </a:p>
          <a:p>
            <a:pPr algn="just">
              <a:spcAft>
                <a:spcPts val="38"/>
              </a:spcAft>
            </a:pPr>
            <a:endParaRPr lang="en-US" sz="2500">
              <a:latin typeface="Times New Roman" pitchFamily="18" charset="0"/>
              <a:ea typeface="Arial" charset="0"/>
              <a:cs typeface="Times New Roman" pitchFamily="18" charset="0"/>
            </a:endParaRPr>
          </a:p>
          <a:p>
            <a:pPr algn="just"/>
            <a:r>
              <a:rPr lang="en-US" sz="2800" b="1">
                <a:latin typeface="Times New Roman" pitchFamily="18" charset="0"/>
                <a:cs typeface="Times New Roman" pitchFamily="18" charset="0"/>
              </a:rPr>
              <a:t>? </a:t>
            </a:r>
            <a:r>
              <a:rPr lang="en-US" sz="2500">
                <a:latin typeface="Times New Roman" pitchFamily="18" charset="0"/>
                <a:cs typeface="Times New Roman"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name="Bitmap Image" r:id="rId2" imgW="3561905" imgH="752381" progId="Paint.Picture">
                  <p:embed/>
                </p:oleObj>
              </mc:Choice>
              <mc:Fallback>
                <p:oleObj name="Bitmap Image" r:id="rId2" imgW="3561905" imgH="752381" progId="Paint.Picture">
                  <p:embed/>
                  <p:pic>
                    <p:nvPicPr>
                      <p:cNvPr id="14"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name="Bitmap Image" r:id="rId4" imgW="3228571" imgH="1181265" progId="Paint.Picture">
                  <p:embed/>
                </p:oleObj>
              </mc:Choice>
              <mc:Fallback>
                <p:oleObj name="Bitmap Image" r:id="rId4" imgW="3228571" imgH="1181265" progId="Paint.Picture">
                  <p:embed/>
                  <p:pic>
                    <p:nvPicPr>
                      <p:cNvPr id="18"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419100" y="5387975"/>
            <a:ext cx="11577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chemeClr val="bg1"/>
                </a:solidFill>
                <a:latin typeface="Times New Roman" pitchFamily="18" charset="0"/>
                <a:cs typeface="Times New Roman" pitchFamily="18" charset="0"/>
              </a:rPr>
              <a:t>- Các thiết bị được kết nối thành mạng.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đầu cuối gồm hai điện thoại thông minh và một máy tính xách tay.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kết nối bao gồm modem hoặc bộ định tuyến, dây dẫn</a:t>
            </a:r>
            <a:endParaRPr lang="en-US" sz="2500" u="sng">
              <a:solidFill>
                <a:schemeClr val="bg1"/>
              </a:solidFill>
              <a:latin typeface="Times New Roman" pitchFamily="18" charset="0"/>
              <a:cs typeface="Times New Roman" pitchFamily="18" charset="0"/>
            </a:endParaRPr>
          </a:p>
          <a:p>
            <a:pPr algn="just" eaLnBrk="1" hangingPunct="1"/>
            <a:endParaRPr lang="en-US" sz="2500" u="sng">
              <a:solidFill>
                <a:schemeClr val="bg1"/>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a:solidFill>
                  <a:srgbClr val="FF0000"/>
                </a:solidFill>
                <a:latin typeface="Times New Roman" pitchFamily="18" charset="0"/>
                <a:cs typeface="Times New Roman" pitchFamily="18" charset="0"/>
              </a:rPr>
              <a:t>HƯỚNG DẪN HỌC TẬP Ở NHÀ</a:t>
            </a:r>
            <a:endParaRPr lang="en-US">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a:latin typeface="Times New Roman" pitchFamily="18" charset="0"/>
                <a:cs typeface="Times New Roman" pitchFamily="18" charset="0"/>
              </a:rPr>
              <a:t>Hoàn thành phần vận dụng </a:t>
            </a:r>
          </a:p>
          <a:p>
            <a:pPr marL="0" indent="0" algn="just" eaLnBrk="1" hangingPunct="1">
              <a:buFont typeface="Arial" charset="0"/>
              <a:buNone/>
            </a:pPr>
            <a:r>
              <a:rPr lang="nb-NO" sz="3000">
                <a:latin typeface="Times New Roman" pitchFamily="18" charset="0"/>
                <a:cs typeface="Times New Roman" pitchFamily="18" charset="0"/>
              </a:rPr>
              <a:t>Làm bài tập 1,2,3 trong sbt,</a:t>
            </a:r>
          </a:p>
          <a:p>
            <a:pPr marL="0" indent="0" algn="just" eaLnBrk="1" hangingPunct="1">
              <a:buFont typeface="Arial" charset="0"/>
              <a:buNone/>
            </a:pPr>
            <a:r>
              <a:rPr lang="nb-NO" sz="3000">
                <a:latin typeface="Times New Roman" pitchFamily="18" charset="0"/>
                <a:cs typeface="Times New Roman" pitchFamily="18" charset="0"/>
              </a:rPr>
              <a:t>Đọc bài tiếp theo để chuẩn bị tiết sau.</a:t>
            </a:r>
            <a:endParaRPr lang="en-US" sz="3000" u="sng">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a:solidFill>
                  <a:srgbClr val="FF0000"/>
                </a:solidFill>
                <a:latin typeface="Times New Roman" pitchFamily="18" charset="0"/>
                <a:cs typeface="Times New Roman" pitchFamily="18" charset="0"/>
              </a:rPr>
              <a:t>HOẠT ĐỘNG KHỞI ĐỘNG</a:t>
            </a:r>
            <a:br>
              <a:rPr lang="en-US" u="sng">
                <a:solidFill>
                  <a:srgbClr val="FF0000"/>
                </a:solidFill>
                <a:latin typeface="Times New Roman" pitchFamily="18" charset="0"/>
                <a:cs typeface="Times New Roman" pitchFamily="18" charset="0"/>
              </a:rPr>
            </a:br>
            <a:endParaRPr lang="en-US" b="1">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57213" y="1289050"/>
            <a:ext cx="11285537" cy="4933950"/>
          </a:xfrm>
        </p:spPr>
        <p:txBody>
          <a:bodyPr rtlCol="0">
            <a:normAutofit/>
          </a:bodyPr>
          <a:lstStyle/>
          <a:p>
            <a:pPr marL="0" indent="0" eaLnBrk="1" fontAlgn="auto" hangingPunct="1">
              <a:spcAft>
                <a:spcPts val="0"/>
              </a:spcAft>
              <a:buFontTx/>
              <a:buChar char="-"/>
              <a:defRPr/>
            </a:pP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endParaRPr lang="en-US" sz="2800"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1636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lstStyle/>
          <a:p>
            <a:pPr eaLnBrk="1" hangingPunct="1"/>
            <a:r>
              <a:rPr lang="en-US" b="1">
                <a:solidFill>
                  <a:srgbClr val="FF0000"/>
                </a:solidFill>
                <a:latin typeface="Times New Roman" pitchFamily="18" charset="0"/>
                <a:cs typeface="Times New Roman" pitchFamily="18" charset="0"/>
              </a:rPr>
              <a:t>CHỦ ĐỀ 2. MẠNG MÁY TÍNH VÀ INTERNET</a:t>
            </a:r>
            <a:br>
              <a:rPr lang="en-US">
                <a:solidFill>
                  <a:srgbClr val="FF0000"/>
                </a:solidFill>
                <a:latin typeface="Times New Roman" pitchFamily="18" charset="0"/>
                <a:cs typeface="Times New Roman" pitchFamily="18" charset="0"/>
              </a:rPr>
            </a:br>
            <a:r>
              <a:rPr lang="en-US" b="1">
                <a:solidFill>
                  <a:srgbClr val="FF0000"/>
                </a:solidFill>
                <a:latin typeface="Times New Roman" pitchFamily="18" charset="0"/>
                <a:cs typeface="Times New Roman" pitchFamily="18" charset="0"/>
              </a:rPr>
              <a:t>BÀI 4: MẠNG MÁY TÍNH</a:t>
            </a:r>
            <a:br>
              <a:rPr lang="en-US">
                <a:solidFill>
                  <a:srgbClr val="FF0000"/>
                </a:solidFill>
              </a:rPr>
            </a:br>
            <a:endParaRPr lang="en-US">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5950" y="206375"/>
            <a:ext cx="11353800" cy="1325563"/>
          </a:xfrm>
        </p:spPr>
        <p:txBody>
          <a:bodyPr/>
          <a:lstStyle/>
          <a:p>
            <a:pPr eaLnBrk="1" hangingPunct="1"/>
            <a:r>
              <a:rPr lang="en-US" b="1">
                <a:solidFill>
                  <a:srgbClr val="FF0000"/>
                </a:solidFill>
                <a:latin typeface="Times New Roman" pitchFamily="18" charset="0"/>
                <a:cs typeface="Times New Roman" pitchFamily="18" charset="0"/>
              </a:rPr>
              <a:t>HOẠT ĐỘNG HÌNH THÀNH KIẾN THỨC</a:t>
            </a:r>
            <a:br>
              <a:rPr lang="en-US" u="sng">
                <a:solidFill>
                  <a:srgbClr val="FF0000"/>
                </a:solidFill>
                <a:latin typeface="Times New Roman" pitchFamily="18" charset="0"/>
                <a:cs typeface="Times New Roman" pitchFamily="18" charset="0"/>
              </a:rPr>
            </a:br>
            <a:endParaRPr lang="en-US" b="1">
              <a:solidFill>
                <a:srgbClr val="FF0000"/>
              </a:solidFill>
              <a:latin typeface="Times New Roman" pitchFamily="18" charset="0"/>
              <a:cs typeface="Times New Roman" pitchFamily="18" charset="0"/>
            </a:endParaRPr>
          </a:p>
        </p:txBody>
      </p:sp>
      <p:sp>
        <p:nvSpPr>
          <p:cNvPr id="7171" name="Content Placeholder 4"/>
          <p:cNvSpPr>
            <a:spLocks noGrp="1"/>
          </p:cNvSpPr>
          <p:nvPr>
            <p:ph idx="1"/>
          </p:nvPr>
        </p:nvSpPr>
        <p:spPr>
          <a:xfrm>
            <a:off x="688975" y="1624013"/>
            <a:ext cx="7021513" cy="4918075"/>
          </a:xfrm>
        </p:spPr>
        <p:txBody>
          <a:bodyPr>
            <a:spAutoFit/>
          </a:bodyPr>
          <a:lstStyle/>
          <a:p>
            <a:pPr marL="0" indent="0" algn="just" eaLnBrk="1" hangingPunct="1">
              <a:buFont typeface="Arial" charset="0"/>
              <a:buNone/>
            </a:pPr>
            <a:r>
              <a:rPr lang="en-US" sz="2800" b="1" i="1">
                <a:latin typeface="Times New Roman" pitchFamily="18" charset="0"/>
                <a:cs typeface="Times New Roman" pitchFamily="18" charset="0"/>
              </a:rPr>
              <a:t>Chuyển giao nhiệm vụ học tập</a:t>
            </a:r>
          </a:p>
          <a:p>
            <a:pPr marL="0" indent="0" algn="just" eaLnBrk="1" hangingPunct="1">
              <a:buFont typeface="Arial" charset="0"/>
              <a:buNone/>
            </a:pPr>
            <a:r>
              <a:rPr lang="en-US" sz="2800">
                <a:latin typeface="Times New Roman" pitchFamily="18" charset="0"/>
                <a:cs typeface="Times New Roman" pitchFamily="18" charset="0"/>
              </a:rPr>
              <a:t>Tham khảo SGK trong 1 phút</a:t>
            </a:r>
            <a:endParaRPr lang="en-US" sz="2800" u="sng">
              <a:latin typeface="Times New Roman" pitchFamily="18" charset="0"/>
              <a:cs typeface="Times New Roman" pitchFamily="18" charset="0"/>
            </a:endParaRPr>
          </a:p>
          <a:p>
            <a:pPr marL="0" indent="0" algn="just" eaLnBrk="1" hangingPunct="1">
              <a:buFont typeface="Arial" charset="0"/>
              <a:buNone/>
            </a:pPr>
            <a:r>
              <a:rPr lang="en-US" sz="2800">
                <a:latin typeface="Times New Roman" pitchFamily="18" charset="0"/>
                <a:cs typeface="Times New Roman" pitchFamily="18" charset="0"/>
              </a:rPr>
              <a:t>Trả lời câu hỏi của phiếu học tập số 1</a:t>
            </a:r>
            <a:endParaRPr lang="en-US" sz="2800" u="sng">
              <a:latin typeface="Times New Roman" pitchFamily="18" charset="0"/>
              <a:cs typeface="Times New Roman" pitchFamily="18" charset="0"/>
            </a:endParaRPr>
          </a:p>
          <a:p>
            <a:pPr marL="0" indent="0" algn="just" eaLnBrk="1" hangingPunct="1">
              <a:buFont typeface="Arial" charset="0"/>
              <a:buNone/>
            </a:pPr>
            <a:r>
              <a:rPr lang="en-US" sz="2800" b="1" i="1">
                <a:latin typeface="Times New Roman" pitchFamily="18" charset="0"/>
                <a:cs typeface="Times New Roman" pitchFamily="18" charset="0"/>
              </a:rPr>
              <a:t>Báo cáo kết quả hoạt động và thảo luận </a:t>
            </a:r>
            <a:endParaRPr lang="en-US" sz="2800">
              <a:latin typeface="Times New Roman" pitchFamily="18" charset="0"/>
              <a:cs typeface="Times New Roman" pitchFamily="18" charset="0"/>
            </a:endParaRPr>
          </a:p>
          <a:p>
            <a:pPr marL="0" indent="0" algn="just" eaLnBrk="1" hangingPunct="1">
              <a:buFont typeface="Arial" charset="0"/>
              <a:buNone/>
            </a:pPr>
            <a:r>
              <a:rPr lang="en-US" sz="2800">
                <a:latin typeface="Times New Roman" pitchFamily="18" charset="0"/>
                <a:cs typeface="Times New Roman" pitchFamily="18" charset="0"/>
              </a:rPr>
              <a:t> Kết thúc thảo luận các nhóm đổi chéo phiếu cho nhau để chấm chéo trong quá trình báo cáo.</a:t>
            </a:r>
          </a:p>
          <a:p>
            <a:pPr marL="0" indent="0" algn="just" eaLnBrk="1" hangingPunct="1">
              <a:buFont typeface="Arial" charset="0"/>
              <a:buNone/>
            </a:pPr>
            <a:r>
              <a:rPr lang="en-US" sz="280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a:latin typeface="Times New Roman" pitchFamily="18" charset="0"/>
              <a:cs typeface="Times New Roman" pitchFamily="18" charset="0"/>
            </a:endParaRPr>
          </a:p>
        </p:txBody>
      </p:sp>
      <p:sp>
        <p:nvSpPr>
          <p:cNvPr id="7172" name="TextBox 5"/>
          <p:cNvSpPr txBox="1">
            <a:spLocks noChangeArrowheads="1"/>
          </p:cNvSpPr>
          <p:nvPr/>
        </p:nvSpPr>
        <p:spPr bwMode="auto">
          <a:xfrm>
            <a:off x="1077913" y="869950"/>
            <a:ext cx="4787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HÌNH THÀNH KIẾN THỨC</a:t>
            </a:r>
            <a:endParaRPr lang="en-US" sz="4400">
              <a:solidFill>
                <a:srgbClr val="FF0000"/>
              </a:solidFill>
              <a:latin typeface="Times New Roman" pitchFamily="18" charset="0"/>
              <a:cs typeface="Times New Roman"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4" name="Table 13"/>
          <p:cNvGraphicFramePr>
            <a:graphicFrameLocks noGrp="1"/>
          </p:cNvGraphicFramePr>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extLst>
                    <a:ext uri="{9D8B030D-6E8A-4147-A177-3AD203B41FA5}">
                      <a16:colId xmlns:a16="http://schemas.microsoft.com/office/drawing/2014/main" val="20000"/>
                    </a:ext>
                  </a:extLst>
                </a:gridCol>
              </a:tblGrid>
              <a:tr h="679568">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PHIẾU</a:t>
                      </a:r>
                      <a:r>
                        <a:rPr lang="en-US" sz="2500" baseline="0" dirty="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extLst>
                  <a:ext uri="{0D108BD9-81ED-4DB2-BD59-A6C34878D82A}">
                    <a16:rowId xmlns:a16="http://schemas.microsoft.com/office/drawing/2014/main" val="10000"/>
                  </a:ext>
                </a:extLst>
              </a:tr>
              <a:tr h="3370145">
                <a:tc>
                  <a:txBody>
                    <a:bodyPr/>
                    <a:lstStyle/>
                    <a:p>
                      <a:pPr lvl="1"/>
                      <a:r>
                        <a:rPr lang="en-US" sz="28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800" u="sng" kern="1200" dirty="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1493838" y="2979738"/>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Mạng lưới điện, mạng đường sắt, mạng ống nước,…</a:t>
            </a:r>
            <a:endParaRPr lang="en-US" sz="2500" u="sng">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417638"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Có mạng vận chuyển theo một chiểu và có mạng vận chuyển hai chiểu.</a:t>
            </a:r>
            <a:endParaRPr lang="en-US" sz="2500" u="sng">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1395413" y="4749800"/>
            <a:ext cx="1045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Đặc điểm chung của các mạng lưới này là luôn có sự kết nối và chia sẻ</a:t>
            </a:r>
            <a:endParaRPr lang="en-US" sz="2500" u="sng">
              <a:solidFill>
                <a:srgbClr val="002060"/>
              </a:solidFill>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5950" y="206375"/>
            <a:ext cx="11672888" cy="1325563"/>
          </a:xfrm>
        </p:spPr>
        <p:txBody>
          <a:bodyPr/>
          <a:lstStyle/>
          <a:p>
            <a:pPr eaLnBrk="1" hangingPunct="1"/>
            <a:r>
              <a:rPr lang="en-US" b="1">
                <a:solidFill>
                  <a:srgbClr val="FF0000"/>
                </a:solidFill>
                <a:latin typeface="Times New Roman" pitchFamily="18" charset="0"/>
                <a:cs typeface="Times New Roman" pitchFamily="18" charset="0"/>
              </a:rPr>
              <a:t>HOẠT ĐỘNG HÌNH THÀNH KIẾN THỨC</a:t>
            </a:r>
            <a:br>
              <a:rPr lang="en-US" u="sng">
                <a:solidFill>
                  <a:srgbClr val="FF0000"/>
                </a:solidFill>
                <a:latin typeface="Times New Roman" pitchFamily="18" charset="0"/>
                <a:cs typeface="Times New Roman" pitchFamily="18" charset="0"/>
              </a:rPr>
            </a:br>
            <a:endParaRPr lang="en-US" b="1">
              <a:solidFill>
                <a:srgbClr val="FF0000"/>
              </a:solidFill>
              <a:latin typeface="Times New Roman" pitchFamily="18" charset="0"/>
              <a:cs typeface="Times New Roman" pitchFamily="18" charset="0"/>
            </a:endParaRPr>
          </a:p>
        </p:txBody>
      </p:sp>
      <p:sp>
        <p:nvSpPr>
          <p:cNvPr id="9219" name="Content Placeholder 4"/>
          <p:cNvSpPr>
            <a:spLocks noGrp="1"/>
          </p:cNvSpPr>
          <p:nvPr>
            <p:ph idx="1"/>
          </p:nvPr>
        </p:nvSpPr>
        <p:spPr>
          <a:xfrm>
            <a:off x="838200" y="2141538"/>
            <a:ext cx="10515600" cy="4487862"/>
          </a:xfrm>
        </p:spPr>
        <p:txBody>
          <a:bodyPr>
            <a:spAutoFit/>
          </a:bodyPr>
          <a:lstStyle/>
          <a:p>
            <a:pPr marL="0" indent="0" eaLnBrk="1" hangingPunct="1">
              <a:buFont typeface="Arial" charset="0"/>
              <a:buNone/>
            </a:pPr>
            <a:r>
              <a:rPr lang="en-US" sz="2800" b="1" i="1">
                <a:latin typeface="Times New Roman" pitchFamily="18" charset="0"/>
                <a:cs typeface="Times New Roman" pitchFamily="18" charset="0"/>
              </a:rPr>
              <a:t>Chuyển giao nhiệm vụ học tập</a:t>
            </a:r>
          </a:p>
          <a:p>
            <a:pPr marL="0" indent="0" eaLnBrk="1" hangingPunct="1">
              <a:buFont typeface="Arial" charset="0"/>
              <a:buNone/>
            </a:pPr>
            <a:r>
              <a:rPr lang="en-US" sz="2800">
                <a:latin typeface="Times New Roman" pitchFamily="18" charset="0"/>
                <a:cs typeface="Times New Roman" pitchFamily="18" charset="0"/>
              </a:rPr>
              <a:t>Tham khảo SGK trong 2 phút</a:t>
            </a:r>
            <a:endParaRPr lang="en-US" sz="2800" u="sng">
              <a:latin typeface="Times New Roman" pitchFamily="18" charset="0"/>
              <a:cs typeface="Times New Roman" pitchFamily="18" charset="0"/>
            </a:endParaRPr>
          </a:p>
          <a:p>
            <a:pPr marL="0" indent="0" eaLnBrk="1" hangingPunct="1">
              <a:buFont typeface="Arial" charset="0"/>
              <a:buNone/>
            </a:pPr>
            <a:r>
              <a:rPr lang="en-US" sz="2800">
                <a:latin typeface="Times New Roman" pitchFamily="18" charset="0"/>
                <a:cs typeface="Times New Roman" pitchFamily="18" charset="0"/>
              </a:rPr>
              <a:t>Trả lời câu hỏi của phiếu học tập số 2</a:t>
            </a:r>
            <a:endParaRPr lang="en-US" sz="2800" u="sng">
              <a:latin typeface="Times New Roman" pitchFamily="18" charset="0"/>
              <a:cs typeface="Times New Roman" pitchFamily="18" charset="0"/>
            </a:endParaRPr>
          </a:p>
          <a:p>
            <a:pPr marL="0" indent="0" eaLnBrk="1" hangingPunct="1">
              <a:buFont typeface="Arial" charset="0"/>
              <a:buNone/>
            </a:pPr>
            <a:r>
              <a:rPr lang="en-US" sz="2800" b="1" i="1">
                <a:latin typeface="Times New Roman" pitchFamily="18" charset="0"/>
                <a:cs typeface="Times New Roman" pitchFamily="18" charset="0"/>
              </a:rPr>
              <a:t>Báo cáo kết quả hoạt động và thảo luận </a:t>
            </a:r>
            <a:endParaRPr lang="en-US" sz="2800">
              <a:latin typeface="Times New Roman" pitchFamily="18" charset="0"/>
              <a:cs typeface="Times New Roman" pitchFamily="18" charset="0"/>
            </a:endParaRPr>
          </a:p>
          <a:p>
            <a:pPr marL="0" indent="0" eaLnBrk="1" hangingPunct="1">
              <a:buFont typeface="Arial" charset="0"/>
              <a:buNone/>
            </a:pPr>
            <a:r>
              <a:rPr lang="en-US" sz="2800">
                <a:latin typeface="Times New Roman" pitchFamily="18" charset="0"/>
                <a:cs typeface="Times New Roman" pitchFamily="18" charset="0"/>
              </a:rPr>
              <a:t> Kết thúc thảo luận các nhóm đổi chéo phiếu cho nhau để chấm chéo trong quá trình báo cáo.</a:t>
            </a:r>
          </a:p>
          <a:p>
            <a:pPr marL="0" indent="0" eaLnBrk="1" hangingPunct="1">
              <a:buFont typeface="Arial" charset="0"/>
              <a:buNone/>
            </a:pPr>
            <a:r>
              <a:rPr lang="en-US" sz="280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a:latin typeface="Times New Roman" pitchFamily="18" charset="0"/>
              <a:cs typeface="Times New Roman" pitchFamily="18" charset="0"/>
            </a:endParaRPr>
          </a:p>
        </p:txBody>
      </p:sp>
      <p:sp>
        <p:nvSpPr>
          <p:cNvPr id="9220" name="TextBox 5"/>
          <p:cNvSpPr txBox="1">
            <a:spLocks noChangeArrowheads="1"/>
          </p:cNvSpPr>
          <p:nvPr/>
        </p:nvSpPr>
        <p:spPr bwMode="auto">
          <a:xfrm>
            <a:off x="1077913" y="1116013"/>
            <a:ext cx="481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extLst>
                    <a:ext uri="{9D8B030D-6E8A-4147-A177-3AD203B41FA5}">
                      <a16:colId xmlns:a16="http://schemas.microsoft.com/office/drawing/2014/main" val="20000"/>
                    </a:ext>
                  </a:extLst>
                </a:gridCol>
              </a:tblGrid>
              <a:tr h="609012">
                <a:tc>
                  <a:txBody>
                    <a:bodyPr/>
                    <a:lstStyle/>
                    <a:p>
                      <a:pPr algn="ctr"/>
                      <a:r>
                        <a:rPr lang="en-US" sz="2300" dirty="0">
                          <a:solidFill>
                            <a:srgbClr val="FF0000"/>
                          </a:solidFill>
                          <a:latin typeface="Times New Roman" panose="02020603050405020304" pitchFamily="18" charset="0"/>
                          <a:cs typeface="Times New Roman" panose="02020603050405020304" pitchFamily="18" charset="0"/>
                        </a:rPr>
                        <a:t>PHIẾU</a:t>
                      </a:r>
                      <a:r>
                        <a:rPr lang="en-US" sz="2300" baseline="0" dirty="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0"/>
                  </a:ext>
                </a:extLst>
              </a:tr>
              <a:tr h="4745626">
                <a:tc>
                  <a:txBody>
                    <a:bodyPr/>
                    <a:lstStyle/>
                    <a:p>
                      <a:pPr lvl="1" algn="just"/>
                      <a:r>
                        <a:rPr lang="en-US"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mát</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chia</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4.</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Theo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in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trực</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tiếp</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với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không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qua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vỉ</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thì</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hai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thiết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bị</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đó</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có</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tạo</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thành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p>
                    <a:p>
                      <a:pPr lvl="0" algn="just"/>
                      <a:endParaRPr lang="en-US" sz="230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5.</a:t>
                      </a:r>
                      <a:r>
                        <a:rPr lang="fr-FR" sz="2300" i="1"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dirty="0">
                <a:latin typeface="Times New Roman" pitchFamily="18" charset="0"/>
                <a:cs typeface="Times New Roman" pitchFamily="18" charset="0"/>
              </a:rPr>
              <a:t>=&gt; Hai hay </a:t>
            </a:r>
            <a:r>
              <a:rPr lang="en-US" sz="2500" i="1" dirty="0" err="1">
                <a:latin typeface="Times New Roman" pitchFamily="18" charset="0"/>
                <a:cs typeface="Times New Roman" pitchFamily="18" charset="0"/>
              </a:rPr>
              <a:t>nhiều</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máy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tính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và</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các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thiết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bị</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được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kết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nối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để</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truyền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thông</a:t>
            </a:r>
            <a:r>
              <a:rPr lang="en-US" sz="2500" i="1" dirty="0">
                <a:latin typeface="Times New Roman" pitchFamily="18" charset="0"/>
                <a:cs typeface="Times New Roman" pitchFamily="18" charset="0"/>
              </a:rPr>
              <a:t> tin </a:t>
            </a:r>
            <a:r>
              <a:rPr lang="en-US" sz="2500" i="1" dirty="0" err="1">
                <a:latin typeface="Times New Roman" pitchFamily="18" charset="0"/>
                <a:cs typeface="Times New Roman" pitchFamily="18" charset="0"/>
              </a:rPr>
              <a:t>cho</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nhau</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để</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tạo</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thành</a:t>
            </a:r>
            <a:r>
              <a:rPr lang="en-US" sz="2500" i="1" dirty="0">
                <a:latin typeface="Times New Roman" pitchFamily="18" charset="0"/>
                <a:cs typeface="Times New Roman" pitchFamily="18" charset="0"/>
              </a:rPr>
              <a:t> 1 </a:t>
            </a:r>
            <a:r>
              <a:rPr lang="en-US" sz="2500" i="1" dirty="0" err="1">
                <a:latin typeface="Times New Roman" pitchFamily="18" charset="0"/>
                <a:cs typeface="Times New Roman" pitchFamily="18" charset="0"/>
              </a:rPr>
              <a:t>mạng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máy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tính</a:t>
            </a:r>
            <a:r>
              <a:rPr lang="en-US" sz="2500" i="1" dirty="0">
                <a:latin typeface="Times New Roman" pitchFamily="18" charset="0"/>
                <a:cs typeface="Times New Roman" pitchFamily="18" charset="0"/>
              </a:rPr>
              <a:t>.</a:t>
            </a:r>
            <a:endParaRPr lang="en-US" sz="2500" u="sng" dirty="0">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dirty="0">
                <a:latin typeface="Times New Roman" pitchFamily="18" charset="0"/>
                <a:cs typeface="Times New Roman" pitchFamily="18" charset="0"/>
              </a:rPr>
              <a:t>=&gt; </a:t>
            </a:r>
            <a:r>
              <a:rPr lang="en-US" sz="2500" i="1" dirty="0" err="1">
                <a:latin typeface="Times New Roman" pitchFamily="18" charset="0"/>
                <a:cs typeface="Times New Roman" pitchFamily="18" charset="0"/>
              </a:rPr>
              <a:t>Mạng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máy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tính</a:t>
            </a:r>
            <a:r>
              <a:rPr lang="en-US" sz="2500" i="1" dirty="0">
                <a:latin typeface="Times New Roman" pitchFamily="18" charset="0"/>
                <a:cs typeface="Times New Roman" pitchFamily="18" charset="0"/>
              </a:rPr>
              <a:t> chia </a:t>
            </a:r>
            <a:r>
              <a:rPr lang="en-US" sz="2500" i="1" dirty="0" err="1">
                <a:latin typeface="Times New Roman" pitchFamily="18" charset="0"/>
                <a:cs typeface="Times New Roman" pitchFamily="18" charset="0"/>
              </a:rPr>
              <a:t>sẻ</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dữ</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liệu</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và</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cho</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phép</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người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sử</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dụng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dùng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chung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thiết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bị</a:t>
            </a:r>
            <a:r>
              <a:rPr lang="en-US" sz="2500" i="1" dirty="0">
                <a:latin typeface="Times New Roman" pitchFamily="18" charset="0"/>
                <a:cs typeface="Times New Roman" pitchFamily="18" charset="0"/>
              </a:rPr>
              <a:t>.</a:t>
            </a:r>
            <a:endParaRPr lang="en-US" sz="2500" dirty="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dirty="0">
                <a:latin typeface="Times New Roman" pitchFamily="18" charset="0"/>
                <a:cs typeface="Times New Roman" pitchFamily="18" charset="0"/>
              </a:rPr>
              <a:t>=&gt; </a:t>
            </a:r>
            <a:r>
              <a:rPr lang="en-US" sz="2500" i="1" dirty="0" err="1">
                <a:latin typeface="Times New Roman" pitchFamily="18" charset="0"/>
                <a:cs typeface="Times New Roman" pitchFamily="18" charset="0"/>
              </a:rPr>
              <a:t>Một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số</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lợi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ích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của</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mạng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Các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mạng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lưới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nói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chung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cho</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phép</a:t>
            </a:r>
            <a:r>
              <a:rPr lang="en-US" sz="2500" i="1" dirty="0">
                <a:latin typeface="Times New Roman" pitchFamily="18" charset="0"/>
                <a:cs typeface="Times New Roman" pitchFamily="18" charset="0"/>
              </a:rPr>
              <a:t> chia </a:t>
            </a:r>
            <a:r>
              <a:rPr lang="en-US" sz="2500" i="1" dirty="0" err="1">
                <a:latin typeface="Times New Roman" pitchFamily="18" charset="0"/>
                <a:cs typeface="Times New Roman" pitchFamily="18" charset="0"/>
              </a:rPr>
              <a:t>sẻ</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tài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nguyên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giữa</a:t>
            </a:r>
            <a:r>
              <a:rPr lang="en-US" sz="2500" i="1" dirty="0">
                <a:latin typeface="Times New Roman" pitchFamily="18" charset="0"/>
                <a:cs typeface="Times New Roman" pitchFamily="18" charset="0"/>
              </a:rPr>
              <a:t>      con </a:t>
            </a:r>
            <a:r>
              <a:rPr lang="en-US" sz="2500" i="1" dirty="0" err="1">
                <a:latin typeface="Times New Roman" pitchFamily="18" charset="0"/>
                <a:cs typeface="Times New Roman" pitchFamily="18" charset="0"/>
              </a:rPr>
              <a:t>người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giữa</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những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vùng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địa</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lí</a:t>
            </a:r>
            <a:r>
              <a:rPr lang="en-US" sz="2500" i="1" dirty="0">
                <a:latin typeface="Times New Roman" pitchFamily="18" charset="0"/>
                <a:cs typeface="Times New Roman" pitchFamily="18" charset="0"/>
              </a:rPr>
              <a:t> xa </a:t>
            </a:r>
            <a:r>
              <a:rPr lang="en-US" sz="2500" i="1" dirty="0" err="1">
                <a:latin typeface="Times New Roman" pitchFamily="18" charset="0"/>
                <a:cs typeface="Times New Roman" pitchFamily="18" charset="0"/>
              </a:rPr>
              <a:t>nhau</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tiết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kiệm</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thời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gian</a:t>
            </a:r>
            <a:r>
              <a:rPr lang="en-US" sz="2500" i="1" dirty="0">
                <a:latin typeface="Times New Roman" pitchFamily="18" charset="0"/>
                <a:cs typeface="Times New Roman" pitchFamily="18" charset="0"/>
              </a:rPr>
              <a:t>.</a:t>
            </a:r>
            <a:endParaRPr lang="en-US" sz="2500" dirty="0">
              <a:latin typeface="Times New Roman" pitchFamily="18" charset="0"/>
              <a:cs typeface="Times New Roman" pitchFamily="18" charset="0"/>
            </a:endParaRPr>
          </a:p>
        </p:txBody>
      </p:sp>
      <p:sp>
        <p:nvSpPr>
          <p:cNvPr id="5" name="TextBox 4"/>
          <p:cNvSpPr txBox="1">
            <a:spLocks noChangeArrowheads="1"/>
          </p:cNvSpPr>
          <p:nvPr/>
        </p:nvSpPr>
        <p:spPr bwMode="auto">
          <a:xfrm>
            <a:off x="163513" y="5283200"/>
            <a:ext cx="449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Không</a:t>
            </a:r>
            <a:endParaRPr lang="en-US" sz="2500" u="sng">
              <a:latin typeface="Times New Roman" pitchFamily="18" charset="0"/>
              <a:cs typeface="Times New Roman" pitchFamily="18" charset="0"/>
            </a:endParaRPr>
          </a:p>
        </p:txBody>
      </p:sp>
      <p:sp>
        <p:nvSpPr>
          <p:cNvPr id="6" name="TextBox 5"/>
          <p:cNvSpPr txBox="1">
            <a:spLocks noChangeArrowheads="1"/>
          </p:cNvSpPr>
          <p:nvPr/>
        </p:nvSpPr>
        <p:spPr bwMode="auto">
          <a:xfrm>
            <a:off x="163513" y="604520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Trao đổi tài liệu qua mail ; trò chuyện qua zalo, facebook,…</a:t>
            </a:r>
            <a:endParaRPr lang="en-US" sz="2500" u="sng">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519</TotalTime>
  <Words>2495</Words>
  <Application>Microsoft Office PowerPoint</Application>
  <PresentationFormat>Widescreen</PresentationFormat>
  <Paragraphs>298</Paragraphs>
  <Slides>23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Calibri</vt:lpstr>
      <vt:lpstr>Symbol</vt:lpstr>
      <vt:lpstr>Times New Roman</vt:lpstr>
      <vt:lpstr>Office Theme</vt:lpstr>
      <vt:lpstr>Bitmap Image</vt:lpstr>
      <vt:lpstr>PowerPoint Presentation</vt:lpstr>
      <vt:lpstr>PowerPoint Presentation</vt:lpstr>
      <vt:lpstr>HOẠT ĐỘNG KHỞI ĐỘNG </vt:lpstr>
      <vt:lpstr>PowerPoint Presentation</vt:lpstr>
      <vt:lpstr>CHỦ ĐỀ 2. MẠNG MÁY TÍNH VÀ INTERNET BÀI 4: MẠNG MÁY TÍNH </vt:lpstr>
      <vt:lpstr>HOẠT ĐỘNG HÌNH THÀNH KIẾN THỨC </vt:lpstr>
      <vt:lpstr>PowerPoint Presentation</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La Ngọc Tụ</cp:lastModifiedBy>
  <cp:revision>43</cp:revision>
  <dcterms:created xsi:type="dcterms:W3CDTF">2021-07-10T14:44:17Z</dcterms:created>
  <dcterms:modified xsi:type="dcterms:W3CDTF">2024-10-17T09:55:53Z</dcterms:modified>
</cp:coreProperties>
</file>