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5" r:id="rId4"/>
    <p:sldId id="279" r:id="rId5"/>
    <p:sldId id="306" r:id="rId6"/>
    <p:sldId id="295" r:id="rId7"/>
    <p:sldId id="296" r:id="rId8"/>
    <p:sldId id="307" r:id="rId9"/>
    <p:sldId id="299" r:id="rId10"/>
    <p:sldId id="302" r:id="rId11"/>
    <p:sldId id="300" r:id="rId12"/>
    <p:sldId id="304" r:id="rId13"/>
    <p:sldId id="309" r:id="rId14"/>
    <p:sldId id="292" r:id="rId15"/>
    <p:sldId id="293" r:id="rId16"/>
    <p:sldId id="308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4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FE7"/>
    <a:srgbClr val="70E0EC"/>
    <a:srgbClr val="95DAC1"/>
    <a:srgbClr val="E6E6E6"/>
    <a:srgbClr val="FFFFCC"/>
    <a:srgbClr val="52C4D3"/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5193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5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en.wiktionary.org/wiki/polo_shir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polo_shirt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polo_shi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hyperlink" Target="https://pxhere.com/en/photo/1533685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3368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43200" y="2476500"/>
            <a:ext cx="747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52C4D3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95D-58EE-4B98-B8CF-78FE12E59E92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DEE90-F17F-4C19-9028-7D606A7D7371}"/>
              </a:ext>
            </a:extLst>
          </p:cNvPr>
          <p:cNvSpPr/>
          <p:nvPr/>
        </p:nvSpPr>
        <p:spPr>
          <a:xfrm>
            <a:off x="180975" y="289570"/>
            <a:ext cx="11601450" cy="6278859"/>
          </a:xfrm>
          <a:prstGeom prst="roundRect">
            <a:avLst/>
          </a:prstGeom>
          <a:ln>
            <a:solidFill>
              <a:srgbClr val="E6E6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560A360A-1CCF-4035-8736-5242BA43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0975"/>
            <a:ext cx="2047274" cy="1381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320D42B-A8F6-41A4-9ED4-0F4D53B38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7596" r="24197" b="30197"/>
          <a:stretch/>
        </p:blipFill>
        <p:spPr>
          <a:xfrm>
            <a:off x="10639425" y="405809"/>
            <a:ext cx="1143000" cy="1156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5F200-CD89-4AB8-8E04-E5AD822876AC}"/>
              </a:ext>
            </a:extLst>
          </p:cNvPr>
          <p:cNvSpPr txBox="1"/>
          <p:nvPr/>
        </p:nvSpPr>
        <p:spPr>
          <a:xfrm>
            <a:off x="2619375" y="2585095"/>
            <a:ext cx="6953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C000"/>
                </a:solidFill>
                <a:latin typeface="Arial Black" panose="020B0A040201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08432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8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Winter Coloring Sweater Graphic by studioisamu · Creative Fabrica">
            <a:extLst>
              <a:ext uri="{FF2B5EF4-FFF2-40B4-BE49-F238E27FC236}">
                <a16:creationId xmlns:a16="http://schemas.microsoft.com/office/drawing/2014/main" id="{E7C6733C-9E70-4490-B6AB-AD82E6203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699" b="9260"/>
          <a:stretch/>
        </p:blipFill>
        <p:spPr bwMode="auto">
          <a:xfrm>
            <a:off x="311137" y="353700"/>
            <a:ext cx="3122143" cy="22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quare&#10;&#10;Description automatically generated with low confidence">
            <a:extLst>
              <a:ext uri="{FF2B5EF4-FFF2-40B4-BE49-F238E27FC236}">
                <a16:creationId xmlns:a16="http://schemas.microsoft.com/office/drawing/2014/main" id="{31D0BD93-9540-4834-98BA-1E2A7EA5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302" y="3603670"/>
            <a:ext cx="3104943" cy="23287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ress coloring page | Free Printable Coloring Pages">
            <a:extLst>
              <a:ext uri="{FF2B5EF4-FFF2-40B4-BE49-F238E27FC236}">
                <a16:creationId xmlns:a16="http://schemas.microsoft.com/office/drawing/2014/main" id="{5E010655-2105-48A4-B2AD-921EFA25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995" y="808170"/>
            <a:ext cx="3252903" cy="40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Jeans Coloring Page - Coloring Pants, HD Png Download , Transparent Png  Image - PNGitem">
            <a:extLst>
              <a:ext uri="{FF2B5EF4-FFF2-40B4-BE49-F238E27FC236}">
                <a16:creationId xmlns:a16="http://schemas.microsoft.com/office/drawing/2014/main" id="{C7032ED2-9722-4845-BF7B-2ECA4DB42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2635" r="10347" b="11808"/>
          <a:stretch/>
        </p:blipFill>
        <p:spPr bwMode="auto">
          <a:xfrm>
            <a:off x="8404678" y="808170"/>
            <a:ext cx="3252903" cy="43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74CF6-B36C-40F1-89CA-E772F706606C}"/>
              </a:ext>
            </a:extLst>
          </p:cNvPr>
          <p:cNvSpPr txBox="1"/>
          <p:nvPr/>
        </p:nvSpPr>
        <p:spPr>
          <a:xfrm>
            <a:off x="1482340" y="2749710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Sweater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9D90A-6A80-428C-BB3C-9FD183368107}"/>
              </a:ext>
            </a:extLst>
          </p:cNvPr>
          <p:cNvSpPr txBox="1"/>
          <p:nvPr/>
        </p:nvSpPr>
        <p:spPr>
          <a:xfrm>
            <a:off x="1428098" y="5931228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shirt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6E2ED-EC28-471D-92CB-EEB21D466DB3}"/>
              </a:ext>
            </a:extLst>
          </p:cNvPr>
          <p:cNvSpPr txBox="1"/>
          <p:nvPr/>
        </p:nvSpPr>
        <p:spPr>
          <a:xfrm>
            <a:off x="5076173" y="5162688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30100-1668-43A0-8CD4-D24DE6E49236}"/>
              </a:ext>
            </a:extLst>
          </p:cNvPr>
          <p:cNvSpPr txBox="1"/>
          <p:nvPr/>
        </p:nvSpPr>
        <p:spPr>
          <a:xfrm>
            <a:off x="9481551" y="5519246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20654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quare&#10;&#10;Description automatically generated with low confidence">
            <a:extLst>
              <a:ext uri="{FF2B5EF4-FFF2-40B4-BE49-F238E27FC236}">
                <a16:creationId xmlns:a16="http://schemas.microsoft.com/office/drawing/2014/main" id="{7F65F32D-E5B4-46DA-8BC7-E4F580E1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44" y="1939171"/>
            <a:ext cx="2164064" cy="1623048"/>
          </a:xfrm>
          <a:prstGeom prst="rect">
            <a:avLst/>
          </a:prstGeom>
        </p:spPr>
      </p:pic>
      <p:pic>
        <p:nvPicPr>
          <p:cNvPr id="1026" name="Picture 2" descr="Jeans Coloring Page - Coloring Pants, HD Png Download , Transparent Png  Image - PNGitem">
            <a:extLst>
              <a:ext uri="{FF2B5EF4-FFF2-40B4-BE49-F238E27FC236}">
                <a16:creationId xmlns:a16="http://schemas.microsoft.com/office/drawing/2014/main" id="{7C664E50-044B-4CAE-9242-04025D274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2635" r="10347" b="11808"/>
          <a:stretch/>
        </p:blipFill>
        <p:spPr bwMode="auto">
          <a:xfrm>
            <a:off x="3398617" y="1862999"/>
            <a:ext cx="1618750" cy="21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ress coloring page | Free Printable Coloring Pages">
            <a:extLst>
              <a:ext uri="{FF2B5EF4-FFF2-40B4-BE49-F238E27FC236}">
                <a16:creationId xmlns:a16="http://schemas.microsoft.com/office/drawing/2014/main" id="{AAF07FF6-8212-43A4-919E-3D3A7FA9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78" y="2008016"/>
            <a:ext cx="1730639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 Coloring Sweater Graphic by studioisamu · Creative Fabrica">
            <a:extLst>
              <a:ext uri="{FF2B5EF4-FFF2-40B4-BE49-F238E27FC236}">
                <a16:creationId xmlns:a16="http://schemas.microsoft.com/office/drawing/2014/main" id="{D17C6162-2B82-4693-AD22-E14656FCA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699" b="9260"/>
          <a:stretch/>
        </p:blipFill>
        <p:spPr bwMode="auto">
          <a:xfrm>
            <a:off x="8362226" y="1916248"/>
            <a:ext cx="2406323" cy="1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14B04-AA67-4FE0-80ED-CA294A7116C8}"/>
              </a:ext>
            </a:extLst>
          </p:cNvPr>
          <p:cNvSpPr txBox="1"/>
          <p:nvPr/>
        </p:nvSpPr>
        <p:spPr>
          <a:xfrm>
            <a:off x="2134654" y="2379355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F1CBC-561F-4E0F-BDAD-559DC31924E4}"/>
              </a:ext>
            </a:extLst>
          </p:cNvPr>
          <p:cNvSpPr txBox="1"/>
          <p:nvPr/>
        </p:nvSpPr>
        <p:spPr>
          <a:xfrm>
            <a:off x="4862614" y="2286940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D84D3-8E2B-4F65-9D6C-5E14599B1908}"/>
              </a:ext>
            </a:extLst>
          </p:cNvPr>
          <p:cNvSpPr txBox="1"/>
          <p:nvPr/>
        </p:nvSpPr>
        <p:spPr>
          <a:xfrm>
            <a:off x="7592150" y="2206487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77774-30D0-410C-9B20-1DD1E4EDBB53}"/>
              </a:ext>
            </a:extLst>
          </p:cNvPr>
          <p:cNvSpPr txBox="1"/>
          <p:nvPr/>
        </p:nvSpPr>
        <p:spPr>
          <a:xfrm>
            <a:off x="10873335" y="2157103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________________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723D8-9E60-4458-A4A8-C4DC2CD79A28}"/>
              </a:ext>
            </a:extLst>
          </p:cNvPr>
          <p:cNvGrpSpPr/>
          <p:nvPr/>
        </p:nvGrpSpPr>
        <p:grpSpPr>
          <a:xfrm>
            <a:off x="131132" y="28061"/>
            <a:ext cx="2613160" cy="603895"/>
            <a:chOff x="4924424" y="454998"/>
            <a:chExt cx="2613160" cy="60389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20F87A-6213-4AD9-9C24-0F6B7CCE7B20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28BD0-9091-436B-BB05-F78FD3EB5E01}"/>
                </a:ext>
              </a:extLst>
            </p:cNvPr>
            <p:cNvSpPr txBox="1"/>
            <p:nvPr/>
          </p:nvSpPr>
          <p:spPr>
            <a:xfrm>
              <a:off x="5073039" y="474118"/>
              <a:ext cx="2464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III/ speaking</a:t>
              </a:r>
              <a:endParaRPr lang="en-US" sz="3200" b="1" dirty="0"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6ABC36-2D18-49C1-89AF-056996917852}"/>
              </a:ext>
            </a:extLst>
          </p:cNvPr>
          <p:cNvSpPr txBox="1"/>
          <p:nvPr/>
        </p:nvSpPr>
        <p:spPr>
          <a:xfrm>
            <a:off x="2613552" y="32532"/>
            <a:ext cx="530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clothes 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58300-877A-4E29-8E3F-3DF42C6D8A01}"/>
              </a:ext>
            </a:extLst>
          </p:cNvPr>
          <p:cNvSpPr txBox="1"/>
          <p:nvPr/>
        </p:nvSpPr>
        <p:spPr>
          <a:xfrm>
            <a:off x="277707" y="656204"/>
            <a:ext cx="102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You are shopping for clothes . Work in pairs. Student B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p121. File 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A, you’re a customer.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three items below and note the size and color you want. Ask the sales assistant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B941F-A079-47C9-944A-5B2AB311E2B3}"/>
              </a:ext>
            </a:extLst>
          </p:cNvPr>
          <p:cNvSpPr txBox="1"/>
          <p:nvPr/>
        </p:nvSpPr>
        <p:spPr>
          <a:xfrm>
            <a:off x="9725811" y="75372"/>
            <a:ext cx="189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STUDENT A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05" y="4219151"/>
            <a:ext cx="11069595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934BF-AEF7-4475-8268-D657BE24268D}"/>
              </a:ext>
            </a:extLst>
          </p:cNvPr>
          <p:cNvSpPr/>
          <p:nvPr/>
        </p:nvSpPr>
        <p:spPr>
          <a:xfrm>
            <a:off x="1242148" y="624394"/>
            <a:ext cx="9749702" cy="60563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assistant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Hi, can I help you?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do you have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shirt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assistant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it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medium size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assistant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try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assistant: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 changing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room’s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 assistant: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how much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 assistant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20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D567-FB8B-4198-9896-D42B92AE1D73}"/>
              </a:ext>
            </a:extLst>
          </p:cNvPr>
          <p:cNvSpPr txBox="1"/>
          <p:nvPr/>
        </p:nvSpPr>
        <p:spPr>
          <a:xfrm>
            <a:off x="1022192" y="1558059"/>
            <a:ext cx="9754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man Old Style" panose="02050604050505020204" pitchFamily="18" charset="0"/>
              </a:rPr>
              <a:t>b/ In groups, discuss the items you bought and how much you spent.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2192" y="2996787"/>
            <a:ext cx="10379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(a/an)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………in (a/an) ………….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size, (a/an)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…………..in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(a/an)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…………..…. size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(a/an)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………….in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(a/an)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………….…. size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spent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dollars in total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200275" y="758220"/>
            <a:ext cx="805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 WRAP-UP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A9A95-BE4A-4225-ABA5-DFBE66329CA0}"/>
              </a:ext>
            </a:extLst>
          </p:cNvPr>
          <p:cNvSpPr txBox="1"/>
          <p:nvPr/>
        </p:nvSpPr>
        <p:spPr>
          <a:xfrm>
            <a:off x="2600325" y="2327880"/>
            <a:ext cx="69913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Pronunciation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“Do you have …?” often sounds like /</a:t>
            </a:r>
            <a:r>
              <a:rPr lang="en-US" sz="24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dʒə</a:t>
            </a:r>
            <a:r>
              <a:rPr lang="en-US" sz="2400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hӕv</a:t>
            </a:r>
            <a:r>
              <a:rPr lang="en-US" sz="2400" i="1" dirty="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Some useful languages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Can I help you?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Here you are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Try it 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BE5262-D647-4B5C-B387-53F1BDFE8063}"/>
              </a:ext>
            </a:extLst>
          </p:cNvPr>
          <p:cNvSpPr txBox="1"/>
          <p:nvPr/>
        </p:nvSpPr>
        <p:spPr>
          <a:xfrm>
            <a:off x="1790699" y="1415445"/>
            <a:ext cx="924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6E21B-11B4-4A78-A750-D4DAB139865A}"/>
              </a:ext>
            </a:extLst>
          </p:cNvPr>
          <p:cNvSpPr txBox="1"/>
          <p:nvPr/>
        </p:nvSpPr>
        <p:spPr>
          <a:xfrm>
            <a:off x="1752600" y="3247132"/>
            <a:ext cx="868680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Practice using sound changes in the question: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“Do you have …?”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Practice asking and answering about buying clothes.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Prepare: Lesson 2: New Words and Reading (page 41 – SB).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&#10;&#10;Description automatically generated with low confidence">
            <a:extLst>
              <a:ext uri="{FF2B5EF4-FFF2-40B4-BE49-F238E27FC236}">
                <a16:creationId xmlns:a16="http://schemas.microsoft.com/office/drawing/2014/main" id="{7F65F32D-E5B4-46DA-8BC7-E4F580E1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44" y="1939171"/>
            <a:ext cx="2164064" cy="1623048"/>
          </a:xfrm>
          <a:prstGeom prst="rect">
            <a:avLst/>
          </a:prstGeom>
        </p:spPr>
      </p:pic>
      <p:pic>
        <p:nvPicPr>
          <p:cNvPr id="1026" name="Picture 2" descr="Jeans Coloring Page - Coloring Pants, HD Png Download , Transparent Png  Image - PNGitem">
            <a:extLst>
              <a:ext uri="{FF2B5EF4-FFF2-40B4-BE49-F238E27FC236}">
                <a16:creationId xmlns:a16="http://schemas.microsoft.com/office/drawing/2014/main" id="{7C664E50-044B-4CAE-9242-04025D274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2635" r="10347" b="11808"/>
          <a:stretch/>
        </p:blipFill>
        <p:spPr bwMode="auto">
          <a:xfrm>
            <a:off x="3398617" y="1862999"/>
            <a:ext cx="1618750" cy="21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ress coloring page | Free Printable Coloring Pages">
            <a:extLst>
              <a:ext uri="{FF2B5EF4-FFF2-40B4-BE49-F238E27FC236}">
                <a16:creationId xmlns:a16="http://schemas.microsoft.com/office/drawing/2014/main" id="{AAF07FF6-8212-43A4-919E-3D3A7FA9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78" y="2008016"/>
            <a:ext cx="1730639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 Coloring Sweater Graphic by studioisamu · Creative Fabrica">
            <a:extLst>
              <a:ext uri="{FF2B5EF4-FFF2-40B4-BE49-F238E27FC236}">
                <a16:creationId xmlns:a16="http://schemas.microsoft.com/office/drawing/2014/main" id="{D17C6162-2B82-4693-AD22-E14656FCA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699" b="9260"/>
          <a:stretch/>
        </p:blipFill>
        <p:spPr bwMode="auto">
          <a:xfrm>
            <a:off x="8362226" y="1916248"/>
            <a:ext cx="2406323" cy="1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14B04-AA67-4FE0-80ED-CA294A7116C8}"/>
              </a:ext>
            </a:extLst>
          </p:cNvPr>
          <p:cNvSpPr txBox="1"/>
          <p:nvPr/>
        </p:nvSpPr>
        <p:spPr>
          <a:xfrm>
            <a:off x="2134654" y="2379355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F1CBC-561F-4E0F-BDAD-559DC31924E4}"/>
              </a:ext>
            </a:extLst>
          </p:cNvPr>
          <p:cNvSpPr txBox="1"/>
          <p:nvPr/>
        </p:nvSpPr>
        <p:spPr>
          <a:xfrm>
            <a:off x="4862614" y="2286940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D84D3-8E2B-4F65-9D6C-5E14599B1908}"/>
              </a:ext>
            </a:extLst>
          </p:cNvPr>
          <p:cNvSpPr txBox="1"/>
          <p:nvPr/>
        </p:nvSpPr>
        <p:spPr>
          <a:xfrm>
            <a:off x="7592150" y="2206487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77774-30D0-410C-9B20-1DD1E4EDBB53}"/>
              </a:ext>
            </a:extLst>
          </p:cNvPr>
          <p:cNvSpPr txBox="1"/>
          <p:nvPr/>
        </p:nvSpPr>
        <p:spPr>
          <a:xfrm>
            <a:off x="10873335" y="2157103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________________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723D8-9E60-4458-A4A8-C4DC2CD79A28}"/>
              </a:ext>
            </a:extLst>
          </p:cNvPr>
          <p:cNvGrpSpPr/>
          <p:nvPr/>
        </p:nvGrpSpPr>
        <p:grpSpPr>
          <a:xfrm>
            <a:off x="131132" y="28061"/>
            <a:ext cx="2613160" cy="603895"/>
            <a:chOff x="4924424" y="454998"/>
            <a:chExt cx="2613160" cy="60389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20F87A-6213-4AD9-9C24-0F6B7CCE7B20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28BD0-9091-436B-BB05-F78FD3EB5E01}"/>
                </a:ext>
              </a:extLst>
            </p:cNvPr>
            <p:cNvSpPr txBox="1"/>
            <p:nvPr/>
          </p:nvSpPr>
          <p:spPr>
            <a:xfrm>
              <a:off x="5073039" y="474118"/>
              <a:ext cx="2464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III/ speaking</a:t>
              </a:r>
              <a:endParaRPr lang="en-US" sz="3200" b="1" dirty="0">
                <a:latin typeface="Aachen" panose="02020500000000000000" pitchFamily="18" charset="-93"/>
                <a:ea typeface="Aachen" panose="02020500000000000000" pitchFamily="18" charset="-93"/>
                <a:cs typeface="Aachen" panose="02020500000000000000" pitchFamily="18" charset="-93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6ABC36-2D18-49C1-89AF-056996917852}"/>
              </a:ext>
            </a:extLst>
          </p:cNvPr>
          <p:cNvSpPr txBox="1"/>
          <p:nvPr/>
        </p:nvSpPr>
        <p:spPr>
          <a:xfrm>
            <a:off x="2613552" y="32532"/>
            <a:ext cx="530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clothes 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58300-877A-4E29-8E3F-3DF42C6D8A01}"/>
              </a:ext>
            </a:extLst>
          </p:cNvPr>
          <p:cNvSpPr txBox="1"/>
          <p:nvPr/>
        </p:nvSpPr>
        <p:spPr>
          <a:xfrm>
            <a:off x="277707" y="656204"/>
            <a:ext cx="102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You are shopping for clothes . Work in pairs. Student B </a:t>
            </a:r>
            <a:r>
              <a:rPr lang="en-US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p121. File 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A, you’re a customer.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three items below and note the size and color you want. Ask the sales assistant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9D567-FB8B-4198-9896-D42B92AE1D73}"/>
              </a:ext>
            </a:extLst>
          </p:cNvPr>
          <p:cNvSpPr txBox="1"/>
          <p:nvPr/>
        </p:nvSpPr>
        <p:spPr>
          <a:xfrm>
            <a:off x="586334" y="4194353"/>
            <a:ext cx="1028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Bookman Old Style" panose="02050604050505020204" pitchFamily="18" charset="0"/>
              </a:rPr>
              <a:t>Student B. You’re </a:t>
            </a:r>
            <a:r>
              <a:rPr lang="en-US" sz="2000" b="1" dirty="0">
                <a:latin typeface="Bookman Old Style" panose="02050604050505020204" pitchFamily="18" charset="0"/>
              </a:rPr>
              <a:t>a sales assistant at a store. You have the clothes below.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0446D6-71E7-4FC7-920C-4F5C113B5E9A}"/>
              </a:ext>
            </a:extLst>
          </p:cNvPr>
          <p:cNvSpPr/>
          <p:nvPr/>
        </p:nvSpPr>
        <p:spPr>
          <a:xfrm>
            <a:off x="8669732" y="4825450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Dress</a:t>
            </a:r>
          </a:p>
          <a:p>
            <a:r>
              <a:rPr lang="en-US" dirty="0">
                <a:solidFill>
                  <a:schemeClr val="tx1"/>
                </a:solidFill>
              </a:rPr>
              <a:t>Price: $ 45</a:t>
            </a:r>
          </a:p>
          <a:p>
            <a:r>
              <a:rPr lang="en-US" dirty="0">
                <a:solidFill>
                  <a:schemeClr val="tx1"/>
                </a:solidFill>
              </a:rPr>
              <a:t>Sizes: S,M,L </a:t>
            </a:r>
          </a:p>
          <a:p>
            <a:r>
              <a:rPr lang="en-US" dirty="0">
                <a:solidFill>
                  <a:schemeClr val="tx1"/>
                </a:solidFill>
              </a:rPr>
              <a:t>Color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13294C-F42E-4832-A961-AD338E9B275A}"/>
              </a:ext>
            </a:extLst>
          </p:cNvPr>
          <p:cNvSpPr/>
          <p:nvPr/>
        </p:nvSpPr>
        <p:spPr>
          <a:xfrm>
            <a:off x="527670" y="4796333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Sweater</a:t>
            </a:r>
          </a:p>
          <a:p>
            <a:r>
              <a:rPr lang="en-US" dirty="0">
                <a:solidFill>
                  <a:schemeClr val="tx1"/>
                </a:solidFill>
              </a:rPr>
              <a:t>Price: $ </a:t>
            </a:r>
            <a:r>
              <a:rPr lang="en-US" dirty="0" smtClean="0">
                <a:solidFill>
                  <a:schemeClr val="tx1"/>
                </a:solidFill>
              </a:rPr>
              <a:t>40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Sizes: S,M,XL </a:t>
            </a:r>
          </a:p>
          <a:p>
            <a:r>
              <a:rPr lang="en-US" dirty="0">
                <a:solidFill>
                  <a:schemeClr val="tx1"/>
                </a:solidFill>
              </a:rPr>
              <a:t>Color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769606A-995D-4C4A-AC89-F466C1475ABB}"/>
              </a:ext>
            </a:extLst>
          </p:cNvPr>
          <p:cNvSpPr/>
          <p:nvPr/>
        </p:nvSpPr>
        <p:spPr>
          <a:xfrm>
            <a:off x="5961756" y="4784884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Pants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Price: $ 35</a:t>
            </a:r>
          </a:p>
          <a:p>
            <a:r>
              <a:rPr lang="en-US" dirty="0">
                <a:solidFill>
                  <a:schemeClr val="tx1"/>
                </a:solidFill>
              </a:rPr>
              <a:t>Sizes: S,M,XL </a:t>
            </a:r>
          </a:p>
          <a:p>
            <a:r>
              <a:rPr lang="en-US" dirty="0">
                <a:solidFill>
                  <a:schemeClr val="tx1"/>
                </a:solidFill>
              </a:rPr>
              <a:t>Color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63B8534-B392-4839-955F-C7DD0ED8D67D}"/>
              </a:ext>
            </a:extLst>
          </p:cNvPr>
          <p:cNvSpPr/>
          <p:nvPr/>
        </p:nvSpPr>
        <p:spPr>
          <a:xfrm>
            <a:off x="3324372" y="4792554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Shirt</a:t>
            </a:r>
          </a:p>
          <a:p>
            <a:r>
              <a:rPr lang="en-US" dirty="0">
                <a:solidFill>
                  <a:schemeClr val="tx1"/>
                </a:solidFill>
              </a:rPr>
              <a:t>Price: $ 45</a:t>
            </a:r>
          </a:p>
          <a:p>
            <a:r>
              <a:rPr lang="en-US" dirty="0">
                <a:solidFill>
                  <a:schemeClr val="tx1"/>
                </a:solidFill>
              </a:rPr>
              <a:t>Sizes: S,M,L </a:t>
            </a:r>
            <a:r>
              <a:rPr lang="en-US" dirty="0" smtClean="0">
                <a:solidFill>
                  <a:schemeClr val="tx1"/>
                </a:solidFill>
              </a:rPr>
              <a:t>, XL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Color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B941F-A079-47C9-944A-5B2AB311E2B3}"/>
              </a:ext>
            </a:extLst>
          </p:cNvPr>
          <p:cNvSpPr txBox="1"/>
          <p:nvPr/>
        </p:nvSpPr>
        <p:spPr>
          <a:xfrm>
            <a:off x="9725811" y="75372"/>
            <a:ext cx="189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STUDENT 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E5D9E5-071B-4B0D-A681-54C5E225CC2D}"/>
              </a:ext>
            </a:extLst>
          </p:cNvPr>
          <p:cNvSpPr/>
          <p:nvPr/>
        </p:nvSpPr>
        <p:spPr>
          <a:xfrm>
            <a:off x="1258206" y="5722906"/>
            <a:ext cx="439669" cy="2634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92211C-CD88-41AB-A52D-53220D3AEAA3}"/>
              </a:ext>
            </a:extLst>
          </p:cNvPr>
          <p:cNvSpPr/>
          <p:nvPr/>
        </p:nvSpPr>
        <p:spPr>
          <a:xfrm>
            <a:off x="1778779" y="5722906"/>
            <a:ext cx="439669" cy="2634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390D32-98B5-4252-8AD9-B26F5C6BF54E}"/>
              </a:ext>
            </a:extLst>
          </p:cNvPr>
          <p:cNvSpPr/>
          <p:nvPr/>
        </p:nvSpPr>
        <p:spPr>
          <a:xfrm>
            <a:off x="2308783" y="5722905"/>
            <a:ext cx="439669" cy="263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C51C61-5A53-485E-AEB4-EBDE507DC633}"/>
              </a:ext>
            </a:extLst>
          </p:cNvPr>
          <p:cNvSpPr/>
          <p:nvPr/>
        </p:nvSpPr>
        <p:spPr>
          <a:xfrm>
            <a:off x="4044960" y="5744527"/>
            <a:ext cx="439669" cy="2634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800EF2-907E-4EEE-94AF-71C8F251E95C}"/>
              </a:ext>
            </a:extLst>
          </p:cNvPr>
          <p:cNvSpPr/>
          <p:nvPr/>
        </p:nvSpPr>
        <p:spPr>
          <a:xfrm>
            <a:off x="4577698" y="5737910"/>
            <a:ext cx="439669" cy="2634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D9DD66-9E17-4519-A343-DCF36F5F7376}"/>
              </a:ext>
            </a:extLst>
          </p:cNvPr>
          <p:cNvSpPr/>
          <p:nvPr/>
        </p:nvSpPr>
        <p:spPr>
          <a:xfrm>
            <a:off x="5120698" y="5722905"/>
            <a:ext cx="439669" cy="263473"/>
          </a:xfrm>
          <a:prstGeom prst="rect">
            <a:avLst/>
          </a:prstGeom>
          <a:solidFill>
            <a:srgbClr val="70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CAA28F-8897-43C9-9C80-E49413AC0951}"/>
              </a:ext>
            </a:extLst>
          </p:cNvPr>
          <p:cNvSpPr/>
          <p:nvPr/>
        </p:nvSpPr>
        <p:spPr>
          <a:xfrm>
            <a:off x="6670563" y="5737909"/>
            <a:ext cx="439669" cy="263473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67E55A-FB82-413A-A981-8C0C9E520780}"/>
              </a:ext>
            </a:extLst>
          </p:cNvPr>
          <p:cNvSpPr/>
          <p:nvPr/>
        </p:nvSpPr>
        <p:spPr>
          <a:xfrm>
            <a:off x="7737540" y="5717731"/>
            <a:ext cx="439669" cy="2634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27">
            <a:extLst>
              <a:ext uri="{FF2B5EF4-FFF2-40B4-BE49-F238E27FC236}">
                <a16:creationId xmlns:a16="http://schemas.microsoft.com/office/drawing/2014/main" id="{F613294C-F42E-4832-A961-AD338E9B275A}"/>
              </a:ext>
            </a:extLst>
          </p:cNvPr>
          <p:cNvSpPr/>
          <p:nvPr/>
        </p:nvSpPr>
        <p:spPr>
          <a:xfrm>
            <a:off x="7179667" y="5720345"/>
            <a:ext cx="480036" cy="26085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4F1F1F-3E36-4587-895A-4FB5969189E5}"/>
              </a:ext>
            </a:extLst>
          </p:cNvPr>
          <p:cNvSpPr/>
          <p:nvPr/>
        </p:nvSpPr>
        <p:spPr>
          <a:xfrm>
            <a:off x="9375819" y="5763652"/>
            <a:ext cx="439669" cy="2634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C51C61-5A53-485E-AEB4-EBDE507DC633}"/>
              </a:ext>
            </a:extLst>
          </p:cNvPr>
          <p:cNvSpPr/>
          <p:nvPr/>
        </p:nvSpPr>
        <p:spPr>
          <a:xfrm>
            <a:off x="9899650" y="5763652"/>
            <a:ext cx="439669" cy="2634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800EF2-907E-4EEE-94AF-71C8F251E95C}"/>
              </a:ext>
            </a:extLst>
          </p:cNvPr>
          <p:cNvSpPr/>
          <p:nvPr/>
        </p:nvSpPr>
        <p:spPr>
          <a:xfrm>
            <a:off x="10433666" y="5744527"/>
            <a:ext cx="439669" cy="2634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89D567-FB8B-4198-9896-D42B92AE1D73}"/>
              </a:ext>
            </a:extLst>
          </p:cNvPr>
          <p:cNvSpPr txBox="1"/>
          <p:nvPr/>
        </p:nvSpPr>
        <p:spPr>
          <a:xfrm>
            <a:off x="527670" y="6260688"/>
            <a:ext cx="1028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Bookman Old Style" panose="02050604050505020204" pitchFamily="18" charset="0"/>
              </a:rPr>
              <a:t>b/ In groups, discuss the items you bought and how much you spent.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734D29-1468-4E9A-B661-48BE5F6AE421}"/>
              </a:ext>
            </a:extLst>
          </p:cNvPr>
          <p:cNvSpPr txBox="1"/>
          <p:nvPr/>
        </p:nvSpPr>
        <p:spPr>
          <a:xfrm>
            <a:off x="1952625" y="427880"/>
            <a:ext cx="84963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teacher say some sentences. If the sentence is correct, student put the thumb nail, if the sentence is incorrect, the students say “ ố ồ”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64244-8BE4-47AF-BA80-763DD383977C}"/>
              </a:ext>
            </a:extLst>
          </p:cNvPr>
          <p:cNvSpPr txBox="1"/>
          <p:nvPr/>
        </p:nvSpPr>
        <p:spPr>
          <a:xfrm>
            <a:off x="590549" y="1741913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1. We would like to drink a orange juice , please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834D7-811E-4801-A4F7-2F48ED350B5B}"/>
              </a:ext>
            </a:extLst>
          </p:cNvPr>
          <p:cNvSpPr txBox="1"/>
          <p:nvPr/>
        </p:nvSpPr>
        <p:spPr>
          <a:xfrm>
            <a:off x="523873" y="2447962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2. I don’t have any eggs left.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948AE-9CCB-4EDE-9DD0-6B736298F1B8}"/>
              </a:ext>
            </a:extLst>
          </p:cNvPr>
          <p:cNvSpPr txBox="1"/>
          <p:nvPr/>
        </p:nvSpPr>
        <p:spPr>
          <a:xfrm>
            <a:off x="523874" y="3168179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3. We drinks a lot of milks for breakfast every 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E7747-E603-4517-9B9A-070ECB6D97D0}"/>
              </a:ext>
            </a:extLst>
          </p:cNvPr>
          <p:cNvSpPr txBox="1"/>
          <p:nvPr/>
        </p:nvSpPr>
        <p:spPr>
          <a:xfrm>
            <a:off x="523874" y="3886818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4. Sorry! There aren’t some water left.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3BED-50B2-48F0-AF40-0C761C4D34B7}"/>
              </a:ext>
            </a:extLst>
          </p:cNvPr>
          <p:cNvSpPr txBox="1"/>
          <p:nvPr/>
        </p:nvSpPr>
        <p:spPr>
          <a:xfrm>
            <a:off x="523873" y="4605457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5. Would you like some chicken pasta?</a:t>
            </a:r>
          </a:p>
        </p:txBody>
      </p:sp>
    </p:spTree>
    <p:extLst>
      <p:ext uri="{BB962C8B-B14F-4D97-AF65-F5344CB8AC3E}">
        <p14:creationId xmlns:p14="http://schemas.microsoft.com/office/powerpoint/2010/main" val="369815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424" y="2521725"/>
            <a:ext cx="6560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Unit 5: Around Town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00B050"/>
                </a:solidFill>
              </a:rPr>
              <a:t>Lesson 1.3: Pronunciation &amp; Speaking</a:t>
            </a:r>
            <a:endParaRPr lang="en-US" sz="3200" dirty="0">
              <a:solidFill>
                <a:srgbClr val="00B050"/>
              </a:solidFill>
            </a:endParaRPr>
          </a:p>
          <a:p>
            <a:pPr algn="ctr"/>
            <a:r>
              <a:rPr lang="en-US" sz="3200">
                <a:solidFill>
                  <a:srgbClr val="00B0F0"/>
                </a:solidFill>
              </a:rPr>
              <a:t>Page 40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00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613098" y="1873627"/>
            <a:ext cx="10944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C000"/>
                </a:solidFill>
                <a:latin typeface="Arial Black" panose="020B0A04020102020204" pitchFamily="34" charset="0"/>
              </a:rPr>
              <a:t>PRONUNCIATION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2C1B7-B259-4FDB-A4D7-725E7A548314}"/>
              </a:ext>
            </a:extLst>
          </p:cNvPr>
          <p:cNvSpPr txBox="1"/>
          <p:nvPr/>
        </p:nvSpPr>
        <p:spPr>
          <a:xfrm>
            <a:off x="1580208" y="3040433"/>
            <a:ext cx="922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42021"/>
                </a:solidFill>
              </a:rPr>
              <a:t>Listen</a:t>
            </a:r>
            <a:r>
              <a:rPr lang="en-US" sz="2800" b="1" dirty="0">
                <a:solidFill>
                  <a:srgbClr val="242021"/>
                </a:solidFill>
              </a:rPr>
              <a:t>. Notice the sound changes of the underlined words.</a:t>
            </a:r>
            <a:br>
              <a:rPr lang="en-US" sz="2800" b="1" dirty="0">
                <a:solidFill>
                  <a:srgbClr val="242021"/>
                </a:solidFill>
              </a:rPr>
            </a:br>
            <a:r>
              <a:rPr lang="en-US" sz="2800" b="1" dirty="0" smtClean="0">
                <a:solidFill>
                  <a:srgbClr val="242021"/>
                </a:solidFill>
              </a:rPr>
              <a:t>	</a:t>
            </a:r>
            <a:r>
              <a:rPr lang="en-US" sz="2800" u="sng" dirty="0" smtClean="0">
                <a:solidFill>
                  <a:srgbClr val="242021"/>
                </a:solidFill>
              </a:rPr>
              <a:t>Do </a:t>
            </a:r>
            <a:r>
              <a:rPr lang="en-US" sz="2800" u="sng" dirty="0">
                <a:solidFill>
                  <a:srgbClr val="242021"/>
                </a:solidFill>
              </a:rPr>
              <a:t>you have </a:t>
            </a:r>
            <a:r>
              <a:rPr lang="en-US" sz="2800" dirty="0">
                <a:solidFill>
                  <a:srgbClr val="242021"/>
                </a:solidFill>
              </a:rPr>
              <a:t>these pants in blue?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u="sng" dirty="0" smtClean="0">
                <a:solidFill>
                  <a:srgbClr val="242021"/>
                </a:solidFill>
              </a:rPr>
              <a:t>Do </a:t>
            </a:r>
            <a:r>
              <a:rPr lang="en-US" sz="2800" u="sng" dirty="0">
                <a:solidFill>
                  <a:srgbClr val="242021"/>
                </a:solidFill>
              </a:rPr>
              <a:t>you have </a:t>
            </a:r>
            <a:r>
              <a:rPr lang="en-US" sz="2800" dirty="0">
                <a:solidFill>
                  <a:srgbClr val="242021"/>
                </a:solidFill>
              </a:rPr>
              <a:t>this jacket in green?</a:t>
            </a:r>
            <a:endParaRPr lang="en-US" sz="2800" dirty="0">
              <a:solidFill>
                <a:srgbClr val="C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2C1B7-B259-4FDB-A4D7-725E7A548314}"/>
              </a:ext>
            </a:extLst>
          </p:cNvPr>
          <p:cNvSpPr txBox="1"/>
          <p:nvPr/>
        </p:nvSpPr>
        <p:spPr>
          <a:xfrm>
            <a:off x="1945512" y="4511504"/>
            <a:ext cx="394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.VnArial" panose="020B7200000000000000" pitchFamily="34" charset="0"/>
              </a:rPr>
              <a:t>/</a:t>
            </a:r>
            <a:r>
              <a:rPr lang="en-US" sz="4000" i="0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4000" i="0" dirty="0" err="1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ʤ</a:t>
            </a:r>
            <a:r>
              <a:rPr lang="en-US" sz="4000" i="0" dirty="0" err="1">
                <a:solidFill>
                  <a:srgbClr val="C00000"/>
                </a:solidFill>
                <a:effectLst/>
                <a:latin typeface="Lucida Sans Unicode" panose="020B0602030504020204" pitchFamily="34" charset="0"/>
              </a:rPr>
              <a:t>ə</a:t>
            </a:r>
            <a:r>
              <a:rPr lang="en-US" sz="4000" i="0" dirty="0">
                <a:solidFill>
                  <a:srgbClr val="C00000"/>
                </a:solidFill>
                <a:effectLst/>
                <a:latin typeface=".VnArial" panose="020B7200000000000000" pitchFamily="34" charset="0"/>
              </a:rPr>
              <a:t> </a:t>
            </a:r>
            <a:r>
              <a:rPr lang="en-US" sz="4000" i="0" dirty="0" err="1">
                <a:solidFill>
                  <a:srgbClr val="C00000"/>
                </a:solidFill>
                <a:effectLst/>
                <a:latin typeface="Lucida Sans Unicode" panose="020B0602030504020204" pitchFamily="34" charset="0"/>
              </a:rPr>
              <a:t>hæv</a:t>
            </a:r>
            <a:r>
              <a:rPr lang="en-US" sz="4000" i="0" dirty="0">
                <a:solidFill>
                  <a:srgbClr val="C00000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.VnArial" panose="020B7200000000000000" pitchFamily="34" charset="0"/>
              </a:rPr>
              <a:t>/</a:t>
            </a:r>
          </a:p>
        </p:txBody>
      </p:sp>
      <p:pic>
        <p:nvPicPr>
          <p:cNvPr id="3" name="CD1-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8701" y="52193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D1-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0379" y="4312923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21D7CCE-7EF8-4627-80CB-C287B2C3CA87}"/>
              </a:ext>
            </a:extLst>
          </p:cNvPr>
          <p:cNvGrpSpPr/>
          <p:nvPr/>
        </p:nvGrpSpPr>
        <p:grpSpPr>
          <a:xfrm>
            <a:off x="1572209" y="316570"/>
            <a:ext cx="4197998" cy="812969"/>
            <a:chOff x="4924424" y="454998"/>
            <a:chExt cx="2333626" cy="584775"/>
          </a:xfrm>
        </p:grpSpPr>
        <p:sp>
          <p:nvSpPr>
            <p:cNvPr id="9" name="Rectangle: Rounded Corners 3">
              <a:extLst>
                <a:ext uri="{FF2B5EF4-FFF2-40B4-BE49-F238E27FC236}">
                  <a16:creationId xmlns:a16="http://schemas.microsoft.com/office/drawing/2014/main" id="{CA6033D2-10C3-4B2E-82F0-B5B4621E71D8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01FD1-D110-4CAF-8AE6-0B52F077A6D2}"/>
                </a:ext>
              </a:extLst>
            </p:cNvPr>
            <p:cNvSpPr txBox="1"/>
            <p:nvPr/>
          </p:nvSpPr>
          <p:spPr>
            <a:xfrm>
              <a:off x="5008878" y="485775"/>
              <a:ext cx="1856204" cy="420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ea typeface="Aachen" panose="02020500000000000000" pitchFamily="18" charset="-93"/>
                  <a:cs typeface="Times New Roman" panose="02020603050405020304" pitchFamily="18" charset="0"/>
                </a:rPr>
                <a:t>I/ Pronunciation.</a:t>
              </a:r>
              <a:endParaRPr lang="en-US" sz="3200" b="1" dirty="0">
                <a:latin typeface="Times New Roman" panose="02020603050405020304" pitchFamily="18" charset="0"/>
                <a:ea typeface="Aachen" panose="02020500000000000000" pitchFamily="18" charset="-93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32C1B7-B259-4FDB-A4D7-725E7A548314}"/>
              </a:ext>
            </a:extLst>
          </p:cNvPr>
          <p:cNvSpPr txBox="1"/>
          <p:nvPr/>
        </p:nvSpPr>
        <p:spPr>
          <a:xfrm>
            <a:off x="1649491" y="1856981"/>
            <a:ext cx="10350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u="sng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pants in blue?</a:t>
            </a:r>
            <a:b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u="sng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jacket in green?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2C1B7-B259-4FDB-A4D7-725E7A548314}"/>
              </a:ext>
            </a:extLst>
          </p:cNvPr>
          <p:cNvSpPr txBox="1"/>
          <p:nvPr/>
        </p:nvSpPr>
        <p:spPr>
          <a:xfrm>
            <a:off x="1649491" y="1108169"/>
            <a:ext cx="934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.......?” often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ʤə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hæv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89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build="allAtOnce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927847-B012-4C78-B983-D58A827CC4A9}"/>
              </a:ext>
            </a:extLst>
          </p:cNvPr>
          <p:cNvSpPr txBox="1"/>
          <p:nvPr/>
        </p:nvSpPr>
        <p:spPr>
          <a:xfrm>
            <a:off x="867748" y="1520308"/>
            <a:ext cx="1125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cross out the one with the wrong sound changes.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Do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these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red?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Do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this shirt in pink?</a:t>
            </a:r>
          </a:p>
        </p:txBody>
      </p:sp>
      <p:pic>
        <p:nvPicPr>
          <p:cNvPr id="3" name="CD1-TRACK 59">
            <a:hlinkClick r:id="" action="ppaction://media"/>
            <a:extLst>
              <a:ext uri="{FF2B5EF4-FFF2-40B4-BE49-F238E27FC236}">
                <a16:creationId xmlns:a16="http://schemas.microsoft.com/office/drawing/2014/main" id="{F9CEFCA3-167D-496E-8C75-BE15F5693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8581" y="2406720"/>
            <a:ext cx="406400" cy="406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>
            <a:cxnSpLocks/>
          </p:cNvCxnSpPr>
          <p:nvPr/>
        </p:nvCxnSpPr>
        <p:spPr>
          <a:xfrm>
            <a:off x="1744584" y="2839719"/>
            <a:ext cx="5430657" cy="43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1D7CCE-7EF8-4627-80CB-C287B2C3CA87}"/>
              </a:ext>
            </a:extLst>
          </p:cNvPr>
          <p:cNvGrpSpPr/>
          <p:nvPr/>
        </p:nvGrpSpPr>
        <p:grpSpPr>
          <a:xfrm>
            <a:off x="334207" y="201943"/>
            <a:ext cx="2548951" cy="562920"/>
            <a:chOff x="4924424" y="395106"/>
            <a:chExt cx="2333626" cy="6446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6033D2-10C3-4B2E-82F0-B5B4621E71D8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01FD1-D110-4CAF-8AE6-0B52F077A6D2}"/>
                </a:ext>
              </a:extLst>
            </p:cNvPr>
            <p:cNvSpPr txBox="1"/>
            <p:nvPr/>
          </p:nvSpPr>
          <p:spPr>
            <a:xfrm>
              <a:off x="5050425" y="395106"/>
              <a:ext cx="192786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ea typeface="Aachen" panose="02020500000000000000" pitchFamily="18" charset="-93"/>
                  <a:cs typeface="Times New Roman" panose="02020603050405020304" pitchFamily="18" charset="0"/>
                </a:rPr>
                <a:t>II/ Practice</a:t>
              </a:r>
              <a:endParaRPr lang="en-US" sz="2800" b="1" dirty="0">
                <a:latin typeface="Times New Roman" panose="02020603050405020304" pitchFamily="18" charset="0"/>
                <a:ea typeface="Aachen" panose="02020500000000000000" pitchFamily="18" charset="-93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5B2299-317D-4386-9856-4E829A1A1350}"/>
              </a:ext>
            </a:extLst>
          </p:cNvPr>
          <p:cNvSpPr txBox="1"/>
          <p:nvPr/>
        </p:nvSpPr>
        <p:spPr>
          <a:xfrm>
            <a:off x="1615439" y="972566"/>
            <a:ext cx="771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Practice the conversation. Swap roles and repeat.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75619-3FC6-4349-A591-29200434A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208" y="801940"/>
            <a:ext cx="11333917" cy="59315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FA0F9A-A48D-425E-A537-613CB4F446AD}"/>
              </a:ext>
            </a:extLst>
          </p:cNvPr>
          <p:cNvSpPr/>
          <p:nvPr/>
        </p:nvSpPr>
        <p:spPr>
          <a:xfrm>
            <a:off x="158620" y="727788"/>
            <a:ext cx="11625943" cy="6005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Sales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Hi, can I help you?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Customer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do you have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shirt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Sales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Customer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 a medium size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Sales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Customer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try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on?/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Sales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 changing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room’s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(Later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Sale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assistant: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ok?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Customer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how much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Sale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dollars.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3158" y="216328"/>
            <a:ext cx="83113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a/ </a:t>
            </a:r>
            <a:r>
              <a:rPr lang="en-US" sz="3000" dirty="0">
                <a:solidFill>
                  <a:srgbClr val="FF0000"/>
                </a:solidFill>
              </a:rPr>
              <a:t>Practice the conversation. Swap roles and repeat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U5L1 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4986" y="1672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1D7CCE-7EF8-4627-80CB-C287B2C3CA87}"/>
              </a:ext>
            </a:extLst>
          </p:cNvPr>
          <p:cNvGrpSpPr/>
          <p:nvPr/>
        </p:nvGrpSpPr>
        <p:grpSpPr>
          <a:xfrm>
            <a:off x="334207" y="201943"/>
            <a:ext cx="2548951" cy="562920"/>
            <a:chOff x="4924424" y="395106"/>
            <a:chExt cx="2333626" cy="6446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6033D2-10C3-4B2E-82F0-B5B4621E71D8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01FD1-D110-4CAF-8AE6-0B52F077A6D2}"/>
                </a:ext>
              </a:extLst>
            </p:cNvPr>
            <p:cNvSpPr txBox="1"/>
            <p:nvPr/>
          </p:nvSpPr>
          <p:spPr>
            <a:xfrm>
              <a:off x="5050425" y="395106"/>
              <a:ext cx="192786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ea typeface="Aachen" panose="02020500000000000000" pitchFamily="18" charset="-93"/>
                  <a:cs typeface="Times New Roman" panose="02020603050405020304" pitchFamily="18" charset="0"/>
                </a:rPr>
                <a:t>II/ Practice</a:t>
              </a:r>
              <a:endParaRPr lang="en-US" sz="2800" b="1" dirty="0">
                <a:latin typeface="Times New Roman" panose="02020603050405020304" pitchFamily="18" charset="0"/>
                <a:ea typeface="Aachen" panose="02020500000000000000" pitchFamily="18" charset="-93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5B2299-317D-4386-9856-4E829A1A1350}"/>
              </a:ext>
            </a:extLst>
          </p:cNvPr>
          <p:cNvSpPr txBox="1"/>
          <p:nvPr/>
        </p:nvSpPr>
        <p:spPr>
          <a:xfrm>
            <a:off x="1615439" y="972566"/>
            <a:ext cx="771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Practice the conversation. Swap roles and repeat.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75619-3FC6-4349-A591-29200434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208" y="801940"/>
            <a:ext cx="11333917" cy="5931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3158" y="216328"/>
            <a:ext cx="83113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a/ </a:t>
            </a:r>
            <a:r>
              <a:rPr lang="en-US" sz="3000" dirty="0">
                <a:solidFill>
                  <a:srgbClr val="FF0000"/>
                </a:solidFill>
              </a:rPr>
              <a:t>Practice the conversation. Swap roles and repeat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326" y="768484"/>
            <a:ext cx="11487680" cy="558165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34206" y="6350133"/>
            <a:ext cx="11410799" cy="50186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b/ </a:t>
            </a:r>
            <a:r>
              <a:rPr lang="en-US" sz="3600" dirty="0">
                <a:solidFill>
                  <a:srgbClr val="FF0000"/>
                </a:solidFill>
              </a:rPr>
              <a:t>Practice with your own ideas.</a:t>
            </a:r>
          </a:p>
        </p:txBody>
      </p:sp>
    </p:spTree>
    <p:extLst>
      <p:ext uri="{BB962C8B-B14F-4D97-AF65-F5344CB8AC3E}">
        <p14:creationId xmlns:p14="http://schemas.microsoft.com/office/powerpoint/2010/main" val="943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1245151" y="2069958"/>
            <a:ext cx="8356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III/ Speaking</a:t>
            </a:r>
            <a:endParaRPr lang="en-US" sz="8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44486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615</Words>
  <Application>Microsoft Office PowerPoint</Application>
  <PresentationFormat>Widescreen</PresentationFormat>
  <Paragraphs>103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.VnArial</vt:lpstr>
      <vt:lpstr>Aachen</vt:lpstr>
      <vt:lpstr>Arial</vt:lpstr>
      <vt:lpstr>Arial Black</vt:lpstr>
      <vt:lpstr>Bookman Old Style</vt:lpstr>
      <vt:lpstr>Calibri</vt:lpstr>
      <vt:lpstr>Calibri Light</vt:lpstr>
      <vt:lpstr>Helvetica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ADMIN</cp:lastModifiedBy>
  <cp:revision>43</cp:revision>
  <dcterms:created xsi:type="dcterms:W3CDTF">2021-09-05T02:15:09Z</dcterms:created>
  <dcterms:modified xsi:type="dcterms:W3CDTF">2024-12-10T09:44:33Z</dcterms:modified>
</cp:coreProperties>
</file>