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05" r:id="rId2"/>
    <p:sldId id="294" r:id="rId3"/>
    <p:sldId id="354" r:id="rId4"/>
    <p:sldId id="295" r:id="rId5"/>
    <p:sldId id="296" r:id="rId6"/>
    <p:sldId id="297" r:id="rId7"/>
    <p:sldId id="298" r:id="rId8"/>
    <p:sldId id="299" r:id="rId9"/>
    <p:sldId id="308" r:id="rId10"/>
    <p:sldId id="309" r:id="rId11"/>
  </p:sldIdLst>
  <p:sldSz cx="12192000" cy="6858000"/>
  <p:notesSz cx="6858000" cy="9144000"/>
  <p:embeddedFontLst>
    <p:embeddedFont>
      <p:font typeface="Abadi" panose="020B0604020202020204" charset="0"/>
      <p:regular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dern Love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07D"/>
    <a:srgbClr val="348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5EBB8-4525-4A5E-8ABB-1513B959A350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2E55D-1465-40BE-82D7-5D370145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1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094C5-14D9-4929-9AE2-3651950DC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20292-7BC0-40FC-9498-3664793E4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5DC44-1BAB-43E9-933B-399296DA7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A40-00FF-487A-AA53-6ACD3C94048D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9C2EE-14B0-46EF-A5B7-0E49165C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AF0D6-A8AB-435D-BC48-6EFC7742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9743-B77D-4822-BC6E-16C113B8A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4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05C9E-22B4-4C89-A21F-7242BBDD8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E2631-D3B8-462A-84C4-24E6BE7EA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A7264-8682-4189-B446-8B0DA3AE1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A40-00FF-487A-AA53-6ACD3C94048D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9AC96-9C67-46BE-9C4C-2CCF85004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6CB1A-8A08-46F5-A266-4AD9BE24C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9743-B77D-4822-BC6E-16C113B8A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8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3C8A8D-1D75-4B0F-BAD7-7EE44B84B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53503D-AB39-4183-93FE-8BD2EA084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5002C-090B-4B9A-B8D0-1E61154EB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A40-00FF-487A-AA53-6ACD3C94048D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1FBD9-018E-4E33-8287-3B081A21A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6A916-C018-4709-ADCE-6535555C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9743-B77D-4822-BC6E-16C113B8A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86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35881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FBDB5-BCD8-4ED4-9A47-DB1002F14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D0C47-1E24-4BA5-99CD-1367B7273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CA8E3-6B00-4096-B960-11E70FCD3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A40-00FF-487A-AA53-6ACD3C94048D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58BAF-D414-43C6-92E9-9A97920E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7D83D-A802-46CC-9A11-2A764FCE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9743-B77D-4822-BC6E-16C113B8A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0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4CC82-7898-49A4-8771-598AB8A0A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C54FF-B1D7-4ADE-9F42-0218EBF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50003-FFC3-4289-A9E2-9B1503E0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A40-00FF-487A-AA53-6ACD3C94048D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7AC91-1C09-4250-AF5C-3403F8B21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197F1-B315-4BBB-BFE5-9CEC4C96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9743-B77D-4822-BC6E-16C113B8A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1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49DFB-3306-4E01-BF97-BAFD6B2E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40F57-208E-4096-A68E-A606D447E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D12C7-D280-45AD-A29F-C0A15B58B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B7FF8-54F7-49CE-817F-5BE73435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A40-00FF-487A-AA53-6ACD3C94048D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9A151-748B-4503-B408-4B2F6016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639E4-4889-42AE-8032-6DD4BBB6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9743-B77D-4822-BC6E-16C113B8A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1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497B4-66BD-42D2-8B89-EAA9B264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F58F0-C025-4812-B876-E87807052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FDE5B-C69F-475A-8F24-5A055A4D9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3DFAEA-F2BC-49A7-A986-A6F28494A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E8308D-71ED-4D47-AFE2-5CAEBCA098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ABA6A-4673-4E4A-B93E-341A491E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A40-00FF-487A-AA53-6ACD3C94048D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678890-2551-44F0-8A64-0FFCC4CA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D60794-E864-4DCD-ADBC-1E38FE8A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9743-B77D-4822-BC6E-16C113B8A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00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005E-C5A9-4180-92F2-D30BA2D3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163259-839F-4A7C-8446-3D32DB5D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A40-00FF-487A-AA53-6ACD3C94048D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10761-1BB9-4922-8A46-B856A8CB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9A0EB-0596-4883-B220-C5385664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9743-B77D-4822-BC6E-16C113B8A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70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A479DD-6A85-4095-8E00-640B76BE3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A40-00FF-487A-AA53-6ACD3C94048D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F66663-1141-457F-A0D0-C42BC495E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4DF37-CCC6-469A-980C-2B1DEBFD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9743-B77D-4822-BC6E-16C113B8A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2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95434-F757-468F-A6DA-2A1C24968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EE004-9BD4-476F-B2C0-9FBE163CA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6B161-7D2D-4B7C-A5F6-A0148AE6C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EAC07-8A4B-48D8-BAE9-7B66DC11D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A40-00FF-487A-AA53-6ACD3C94048D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05EDF-7AF8-4DE5-8AF8-70857994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85F8F-1601-4342-AC77-B65F8BD93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9743-B77D-4822-BC6E-16C113B8A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5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C201E-6DF1-4C05-BFCD-55F6FE1EF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974655-15EA-40E3-91F6-D2B2C8385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D5513-9CE8-4767-ACBD-3A9452D17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20993-5DF3-46D9-B60C-50F2FC42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A40-00FF-487A-AA53-6ACD3C94048D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83191-DC3E-496E-9C19-3E92EB33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71BD8-7036-4049-868F-FAAC43018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9743-B77D-4822-BC6E-16C113B8A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4C69D7-340C-4892-8E3E-3186BAA6B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9FC24-0A59-4D06-A294-2ADF11F3B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C8D64-97EF-4211-B430-4007F3008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59A40-00FF-487A-AA53-6ACD3C94048D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BA6D-B044-4334-B245-48FBD9722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11A54-10D1-4294-AB5D-0B0556457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59743-B77D-4822-BC6E-16C113B8A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9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ecklist-task-to-do-list-plan-1295319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terial-icon-plus-icon-add-symbol-2155448/" TargetMode="External"/><Relationship Id="rId7" Type="http://schemas.openxmlformats.org/officeDocument/2006/relationships/hyperlink" Target="https://commons.wikimedia.org/wiki/File:Blue_question_mark_icon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://www.pngall.com/minus-png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ircle-icons-compose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2B3346-C527-4A55-9855-61EBAE7A5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oundRect">
            <a:avLst>
              <a:gd name="adj" fmla="val 30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SG" sz="14900" b="1" dirty="0">
                <a:solidFill>
                  <a:srgbClr val="348A8C"/>
                </a:solidFill>
              </a:rPr>
              <a:t>WARM-UP</a:t>
            </a:r>
            <a:endParaRPr lang="en-US" sz="14900" b="1" dirty="0">
              <a:solidFill>
                <a:srgbClr val="348A8C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0A75888-1D18-4AF8-859D-4926CB112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1" t="19006" r="24769" b="31590"/>
          <a:stretch/>
        </p:blipFill>
        <p:spPr>
          <a:xfrm>
            <a:off x="10789326" y="532661"/>
            <a:ext cx="902105" cy="87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A6FB35-0407-4F28-A8B7-E96F70B8D152}"/>
              </a:ext>
            </a:extLst>
          </p:cNvPr>
          <p:cNvSpPr/>
          <p:nvPr/>
        </p:nvSpPr>
        <p:spPr>
          <a:xfrm>
            <a:off x="1180729" y="730438"/>
            <a:ext cx="8904304" cy="1538056"/>
          </a:xfrm>
          <a:prstGeom prst="roundRect">
            <a:avLst>
              <a:gd name="adj" fmla="val 30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9600" b="1" dirty="0">
                <a:solidFill>
                  <a:srgbClr val="348A8C"/>
                </a:solidFill>
              </a:rPr>
              <a:t>HOMEWORK</a:t>
            </a:r>
            <a:endParaRPr lang="en-US" sz="9600" b="1" dirty="0">
              <a:solidFill>
                <a:srgbClr val="348A8C"/>
              </a:solidFill>
            </a:endParaRP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66D9A7EC-B531-467B-887D-481C1D265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51498" y="2673337"/>
            <a:ext cx="3459517" cy="37288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DCE422-B888-46B6-89E8-0379BA0E71FD}"/>
              </a:ext>
            </a:extLst>
          </p:cNvPr>
          <p:cNvSpPr txBox="1"/>
          <p:nvPr/>
        </p:nvSpPr>
        <p:spPr>
          <a:xfrm>
            <a:off x="2106967" y="2052756"/>
            <a:ext cx="7081605" cy="369332"/>
          </a:xfrm>
          <a:prstGeom prst="rect">
            <a:avLst/>
          </a:prstGeom>
          <a:solidFill>
            <a:srgbClr val="FFE07D"/>
          </a:solidFill>
        </p:spPr>
        <p:txBody>
          <a:bodyPr wrap="square" rtlCol="0">
            <a:spAutoFit/>
          </a:bodyPr>
          <a:lstStyle/>
          <a:p>
            <a:r>
              <a:rPr lang="en-SG" dirty="0"/>
              <a:t>MAKE A PLAN FOR YOUR WEEKEND USING PRESENT CONTINUOUS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1F3F5B-7AE2-4C8B-BB1D-36AA8F8980E3}"/>
              </a:ext>
            </a:extLst>
          </p:cNvPr>
          <p:cNvSpPr txBox="1"/>
          <p:nvPr/>
        </p:nvSpPr>
        <p:spPr>
          <a:xfrm>
            <a:off x="1111928" y="379468"/>
            <a:ext cx="9372601" cy="461665"/>
          </a:xfrm>
          <a:prstGeom prst="rect">
            <a:avLst/>
          </a:prstGeom>
          <a:solidFill>
            <a:srgbClr val="FFE07D"/>
          </a:solidFill>
        </p:spPr>
        <p:txBody>
          <a:bodyPr wrap="square">
            <a:spAutoFit/>
          </a:bodyPr>
          <a:lstStyle/>
          <a:p>
            <a:pPr algn="ctr"/>
            <a:r>
              <a:rPr lang="en-SG" sz="2400" dirty="0">
                <a:solidFill>
                  <a:srgbClr val="348A8C"/>
                </a:solidFill>
                <a:latin typeface="Abadi" panose="020B0604020104020204" pitchFamily="34" charset="0"/>
              </a:rPr>
              <a:t>Watch a video and say the activities that you hear</a:t>
            </a:r>
            <a:r>
              <a:rPr lang="en-SG" sz="2400" dirty="0">
                <a:solidFill>
                  <a:srgbClr val="348A8C"/>
                </a:solidFill>
                <a:latin typeface="Modern Love" panose="04090805081005020601" pitchFamily="82" charset="0"/>
              </a:rPr>
              <a:t>.</a:t>
            </a:r>
            <a:endParaRPr lang="en-US" sz="2400" dirty="0">
              <a:solidFill>
                <a:srgbClr val="348A8C"/>
              </a:solidFill>
              <a:latin typeface="Modern Love" panose="04090805081005020601" pitchFamily="82" charset="0"/>
            </a:endParaRPr>
          </a:p>
        </p:txBody>
      </p:sp>
      <p:pic>
        <p:nvPicPr>
          <p:cNvPr id="4" name="Unit 9 What are you doing this weekend">
            <a:hlinkClick r:id="" action="ppaction://media"/>
            <a:extLst>
              <a:ext uri="{FF2B5EF4-FFF2-40B4-BE49-F238E27FC236}">
                <a16:creationId xmlns:a16="http://schemas.microsoft.com/office/drawing/2014/main" id="{BB46F00C-BED4-46E9-B5AE-6B902C73076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1949" y="1265094"/>
            <a:ext cx="6193655" cy="4645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4DCFBE-C0FE-4D48-8E96-8DDEB9953AC0}"/>
              </a:ext>
            </a:extLst>
          </p:cNvPr>
          <p:cNvSpPr txBox="1"/>
          <p:nvPr/>
        </p:nvSpPr>
        <p:spPr>
          <a:xfrm>
            <a:off x="7106484" y="1191718"/>
            <a:ext cx="40648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400" dirty="0">
                <a:solidFill>
                  <a:srgbClr val="348A8C"/>
                </a:solidFill>
                <a:latin typeface="Abadi" panose="020B0604020104020204" pitchFamily="34" charset="0"/>
              </a:rPr>
              <a:t>1. What activities can you hear in the video? </a:t>
            </a:r>
            <a:endParaRPr lang="en-US" sz="2400" dirty="0">
              <a:solidFill>
                <a:srgbClr val="348A8C"/>
              </a:solidFill>
              <a:latin typeface="Modern Love" panose="04090805081005020601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928B62-0812-4C8E-8600-4408AEC6964F}"/>
              </a:ext>
            </a:extLst>
          </p:cNvPr>
          <p:cNvSpPr txBox="1"/>
          <p:nvPr/>
        </p:nvSpPr>
        <p:spPr>
          <a:xfrm>
            <a:off x="7106484" y="4422140"/>
            <a:ext cx="40648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400" dirty="0">
                <a:solidFill>
                  <a:srgbClr val="348A8C"/>
                </a:solidFill>
                <a:latin typeface="Abadi" panose="020B0604020104020204" pitchFamily="34" charset="0"/>
              </a:rPr>
              <a:t>2. Which tense do they use to make plans in the future?</a:t>
            </a:r>
            <a:endParaRPr lang="en-US" sz="2400" dirty="0">
              <a:solidFill>
                <a:srgbClr val="348A8C"/>
              </a:solidFill>
              <a:latin typeface="Modern Love" panose="04090805081005020601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DCFBE-C0FE-4D48-8E96-8DDEB9953AC0}"/>
              </a:ext>
            </a:extLst>
          </p:cNvPr>
          <p:cNvSpPr txBox="1"/>
          <p:nvPr/>
        </p:nvSpPr>
        <p:spPr>
          <a:xfrm>
            <a:off x="7175897" y="2022715"/>
            <a:ext cx="40648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400" dirty="0" smtClean="0">
                <a:solidFill>
                  <a:srgbClr val="FF0000"/>
                </a:solidFill>
                <a:latin typeface="Abadi" panose="020B0604020104020204" pitchFamily="34" charset="0"/>
              </a:rPr>
              <a:t>Go shopping, make breakfast, do the laundry, take an art class, exercise, go to the movies, visit …parents, meet friends, go to a baseball game,…</a:t>
            </a:r>
            <a:endParaRPr lang="en-US" sz="2400" dirty="0">
              <a:solidFill>
                <a:srgbClr val="FF0000"/>
              </a:solidFill>
              <a:latin typeface="Modern Love" panose="04090805081005020601" pitchFamily="8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28B62-0812-4C8E-8600-4408AEC6964F}"/>
              </a:ext>
            </a:extLst>
          </p:cNvPr>
          <p:cNvSpPr txBox="1"/>
          <p:nvPr/>
        </p:nvSpPr>
        <p:spPr>
          <a:xfrm>
            <a:off x="7175896" y="5344238"/>
            <a:ext cx="40648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400" dirty="0">
                <a:solidFill>
                  <a:srgbClr val="FF0000"/>
                </a:solidFill>
                <a:latin typeface="Abadi" panose="020B0604020104020204" pitchFamily="34" charset="0"/>
              </a:rPr>
              <a:t>p</a:t>
            </a:r>
            <a:r>
              <a:rPr lang="en-SG" sz="2400" dirty="0" smtClean="0">
                <a:solidFill>
                  <a:srgbClr val="FF0000"/>
                </a:solidFill>
                <a:latin typeface="Abadi" panose="020B0604020104020204" pitchFamily="34" charset="0"/>
              </a:rPr>
              <a:t>resent continuous </a:t>
            </a:r>
            <a:endParaRPr lang="en-US" sz="2400" dirty="0">
              <a:solidFill>
                <a:srgbClr val="FF0000"/>
              </a:solidFill>
              <a:latin typeface="Modern Love" panose="04090805081005020601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77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2424" y="2509937"/>
            <a:ext cx="628883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Friends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</a:rPr>
              <a:t>Lesson 2.2: Grammar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</a:rPr>
              <a:t>Page 26</a:t>
            </a:r>
          </a:p>
        </p:txBody>
      </p:sp>
    </p:spTree>
    <p:extLst>
      <p:ext uri="{BB962C8B-B14F-4D97-AF65-F5344CB8AC3E}">
        <p14:creationId xmlns:p14="http://schemas.microsoft.com/office/powerpoint/2010/main" val="2487554367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A6FB35-0407-4F28-A8B7-E96F70B8D152}"/>
              </a:ext>
            </a:extLst>
          </p:cNvPr>
          <p:cNvSpPr/>
          <p:nvPr/>
        </p:nvSpPr>
        <p:spPr>
          <a:xfrm>
            <a:off x="1337860" y="1057795"/>
            <a:ext cx="3849960" cy="910964"/>
          </a:xfrm>
          <a:prstGeom prst="roundRect">
            <a:avLst>
              <a:gd name="adj" fmla="val 30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b="1" dirty="0" smtClean="0">
                <a:solidFill>
                  <a:srgbClr val="348A8C"/>
                </a:solidFill>
              </a:rPr>
              <a:t>1/ Grammar</a:t>
            </a:r>
            <a:endParaRPr lang="en-US" sz="5400" b="1" dirty="0">
              <a:solidFill>
                <a:srgbClr val="348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4ECD788-13BC-4736-B7DF-7DD41AEE01EE}"/>
              </a:ext>
            </a:extLst>
          </p:cNvPr>
          <p:cNvSpPr/>
          <p:nvPr/>
        </p:nvSpPr>
        <p:spPr>
          <a:xfrm>
            <a:off x="1452051" y="1429268"/>
            <a:ext cx="10292181" cy="479016"/>
          </a:xfrm>
          <a:prstGeom prst="roundRect">
            <a:avLst>
              <a:gd name="adj" fmla="val 30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4400" b="1" dirty="0" smtClean="0">
                <a:solidFill>
                  <a:srgbClr val="348A8C"/>
                </a:solidFill>
              </a:rPr>
              <a:t>Present continuous</a:t>
            </a:r>
            <a:endParaRPr lang="en-SG" sz="4400" b="1" dirty="0">
              <a:solidFill>
                <a:srgbClr val="348A8C"/>
              </a:solidFill>
            </a:endParaRPr>
          </a:p>
          <a:p>
            <a:pPr algn="ctr"/>
            <a:endParaRPr lang="en-SG" sz="4400" dirty="0">
              <a:solidFill>
                <a:srgbClr val="348A8C"/>
              </a:solidFill>
              <a:latin typeface="Modern Love" panose="04090805081005020601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DB90D5-90E2-4F9A-9456-85DE6F5DD1A6}"/>
              </a:ext>
            </a:extLst>
          </p:cNvPr>
          <p:cNvSpPr txBox="1"/>
          <p:nvPr/>
        </p:nvSpPr>
        <p:spPr>
          <a:xfrm>
            <a:off x="6529070" y="4258254"/>
            <a:ext cx="5501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>
                <a:latin typeface="Abadi" panose="020B0604020104020204" pitchFamily="34" charset="0"/>
              </a:rPr>
              <a:t>I </a:t>
            </a:r>
            <a:r>
              <a:rPr lang="en-SG" sz="2800" b="1" dirty="0">
                <a:solidFill>
                  <a:srgbClr val="C00000"/>
                </a:solidFill>
                <a:latin typeface="Abadi" panose="020B0604020104020204" pitchFamily="34" charset="0"/>
              </a:rPr>
              <a:t>am watching </a:t>
            </a:r>
            <a:r>
              <a:rPr lang="en-SG" sz="2800" dirty="0">
                <a:latin typeface="Abadi" panose="020B0604020104020204" pitchFamily="34" charset="0"/>
              </a:rPr>
              <a:t>a movie </a:t>
            </a:r>
            <a:r>
              <a:rPr lang="en-SG" sz="2800" dirty="0">
                <a:solidFill>
                  <a:schemeClr val="accent1"/>
                </a:solidFill>
                <a:latin typeface="Abadi" panose="020B0604020104020204" pitchFamily="34" charset="0"/>
              </a:rPr>
              <a:t>tonight</a:t>
            </a:r>
            <a:r>
              <a:rPr lang="en-SG" dirty="0">
                <a:latin typeface="Abadi" panose="020B0604020104020204" pitchFamily="34" charset="0"/>
              </a:rPr>
              <a:t>.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149D32-BB6C-4261-BAA0-544353F65B72}"/>
              </a:ext>
            </a:extLst>
          </p:cNvPr>
          <p:cNvSpPr txBox="1"/>
          <p:nvPr/>
        </p:nvSpPr>
        <p:spPr>
          <a:xfrm>
            <a:off x="6529070" y="4824352"/>
            <a:ext cx="5729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>
                <a:latin typeface="Abadi" panose="020B0604020104020204" pitchFamily="34" charset="0"/>
              </a:rPr>
              <a:t>He </a:t>
            </a:r>
            <a:r>
              <a:rPr lang="en-SG" sz="2800" b="1" dirty="0">
                <a:solidFill>
                  <a:srgbClr val="C00000"/>
                </a:solidFill>
                <a:latin typeface="Abadi" panose="020B0604020104020204" pitchFamily="34" charset="0"/>
              </a:rPr>
              <a:t>is making </a:t>
            </a:r>
            <a:r>
              <a:rPr lang="en-SG" sz="2800" dirty="0">
                <a:latin typeface="Abadi" panose="020B0604020104020204" pitchFamily="34" charset="0"/>
              </a:rPr>
              <a:t>a cake </a:t>
            </a:r>
            <a:r>
              <a:rPr lang="en-SG" sz="2800" dirty="0">
                <a:solidFill>
                  <a:schemeClr val="accent1"/>
                </a:solidFill>
                <a:latin typeface="Abadi" panose="020B0604020104020204" pitchFamily="34" charset="0"/>
              </a:rPr>
              <a:t>tomorrow</a:t>
            </a:r>
            <a:r>
              <a:rPr lang="en-SG" sz="2800" dirty="0">
                <a:latin typeface="Abadi" panose="020B0604020104020204" pitchFamily="34" charset="0"/>
              </a:rPr>
              <a:t>.</a:t>
            </a:r>
            <a:endParaRPr lang="en-US" sz="2800" dirty="0"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0AE9DB-D734-4B09-8441-D5A505CB8401}"/>
              </a:ext>
            </a:extLst>
          </p:cNvPr>
          <p:cNvSpPr txBox="1"/>
          <p:nvPr/>
        </p:nvSpPr>
        <p:spPr>
          <a:xfrm>
            <a:off x="6529070" y="5390450"/>
            <a:ext cx="5383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>
                <a:latin typeface="Abadi" panose="020B0604020104020204" pitchFamily="34" charset="0"/>
              </a:rPr>
              <a:t>We </a:t>
            </a:r>
            <a:r>
              <a:rPr lang="en-SG" sz="2800" b="1" dirty="0">
                <a:solidFill>
                  <a:srgbClr val="C00000"/>
                </a:solidFill>
                <a:latin typeface="Abadi" panose="020B0604020104020204" pitchFamily="34" charset="0"/>
              </a:rPr>
              <a:t>are visiting </a:t>
            </a:r>
            <a:r>
              <a:rPr lang="en-SG" sz="2800" dirty="0">
                <a:latin typeface="Abadi" panose="020B0604020104020204" pitchFamily="34" charset="0"/>
              </a:rPr>
              <a:t>our grandparents </a:t>
            </a:r>
            <a:r>
              <a:rPr lang="en-SG" sz="2800" dirty="0">
                <a:solidFill>
                  <a:schemeClr val="accent1"/>
                </a:solidFill>
                <a:latin typeface="Abadi" panose="020B0604020104020204" pitchFamily="34" charset="0"/>
              </a:rPr>
              <a:t>next weekend</a:t>
            </a:r>
            <a:r>
              <a:rPr lang="en-SG" sz="2800" dirty="0">
                <a:latin typeface="Abadi" panose="020B0604020104020204" pitchFamily="34" charset="0"/>
              </a:rPr>
              <a:t>.</a:t>
            </a:r>
            <a:endParaRPr lang="en-US" sz="2800" dirty="0"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1564EE-0E60-4B96-BED6-CC2F4F513849}"/>
              </a:ext>
            </a:extLst>
          </p:cNvPr>
          <p:cNvSpPr txBox="1"/>
          <p:nvPr/>
        </p:nvSpPr>
        <p:spPr>
          <a:xfrm>
            <a:off x="1452051" y="2113773"/>
            <a:ext cx="10448806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 smtClean="0"/>
              <a:t>	We can use </a:t>
            </a:r>
            <a:r>
              <a:rPr lang="en-US" sz="3200" i="1" dirty="0"/>
              <a:t>the Present Continuous tense </a:t>
            </a:r>
            <a:r>
              <a:rPr lang="en-US" sz="3200" i="1" dirty="0" smtClean="0"/>
              <a:t>for </a:t>
            </a:r>
            <a:r>
              <a:rPr lang="en-US" sz="3200" i="1" dirty="0"/>
              <a:t>fixed future </a:t>
            </a:r>
            <a:r>
              <a:rPr lang="en-US" sz="3200" i="1" dirty="0" smtClean="0"/>
              <a:t>plans</a:t>
            </a:r>
            <a:endParaRPr lang="en-US" sz="3200" i="1" dirty="0"/>
          </a:p>
          <a:p>
            <a:pPr algn="just"/>
            <a:r>
              <a:rPr lang="en-SG" sz="2800" b="1" dirty="0">
                <a:latin typeface="Abadi" panose="020B0604020104020204" pitchFamily="34" charset="0"/>
              </a:rPr>
              <a:t>	</a:t>
            </a:r>
            <a:r>
              <a:rPr lang="en-SG" sz="2800" b="1" dirty="0" err="1" smtClean="0">
                <a:solidFill>
                  <a:srgbClr val="FF0000"/>
                </a:solidFill>
                <a:latin typeface="Abadi" panose="020B0604020104020204" pitchFamily="34" charset="0"/>
              </a:rPr>
              <a:t>Thì</a:t>
            </a:r>
            <a:r>
              <a:rPr lang="en-SG" sz="2800" b="1" dirty="0" smtClean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hiện</a:t>
            </a:r>
            <a:r>
              <a:rPr lang="en-SG" sz="2800" b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tại</a:t>
            </a:r>
            <a:r>
              <a:rPr lang="en-SG" sz="2800" b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tiếp</a:t>
            </a:r>
            <a:r>
              <a:rPr lang="en-SG" sz="2800" b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diễn</a:t>
            </a:r>
            <a:r>
              <a:rPr lang="en-SG" sz="2800" b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SG" sz="2800" b="1" dirty="0" err="1" smtClean="0">
                <a:solidFill>
                  <a:srgbClr val="FF0000"/>
                </a:solidFill>
                <a:latin typeface="Abadi" panose="020B0604020104020204" pitchFamily="34" charset="0"/>
              </a:rPr>
              <a:t>có</a:t>
            </a:r>
            <a:r>
              <a:rPr lang="en-SG" sz="2800" b="1" dirty="0" smtClean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SG" sz="2800" b="1" dirty="0" err="1" smtClean="0">
                <a:solidFill>
                  <a:srgbClr val="FF0000"/>
                </a:solidFill>
                <a:latin typeface="Abadi" panose="020B0604020104020204" pitchFamily="34" charset="0"/>
              </a:rPr>
              <a:t>thể</a:t>
            </a:r>
            <a:r>
              <a:rPr lang="en-SG" sz="2800" b="1" dirty="0" smtClean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được</a:t>
            </a:r>
            <a:r>
              <a:rPr lang="en-SG" sz="2800" b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sử</a:t>
            </a:r>
            <a:r>
              <a:rPr lang="en-SG" sz="2800" b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dụng</a:t>
            </a:r>
            <a:r>
              <a:rPr lang="en-SG" sz="2800" b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SG" sz="2800" b="1" dirty="0" err="1" smtClean="0">
                <a:solidFill>
                  <a:srgbClr val="FF0000"/>
                </a:solidFill>
                <a:latin typeface="Abadi" panose="020B0604020104020204" pitchFamily="34" charset="0"/>
              </a:rPr>
              <a:t>để</a:t>
            </a:r>
            <a:r>
              <a:rPr lang="en-SG" sz="2800" b="1" dirty="0" smtClean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nói</a:t>
            </a:r>
            <a:r>
              <a:rPr lang="en-SG" sz="2800" b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về</a:t>
            </a:r>
            <a:r>
              <a:rPr lang="en-SG" sz="2800" b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một</a:t>
            </a:r>
            <a:r>
              <a:rPr lang="en-SG" sz="2800" b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kế</a:t>
            </a:r>
            <a:r>
              <a:rPr lang="en-SG" sz="2800" b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hoạch</a:t>
            </a:r>
            <a:r>
              <a:rPr lang="en-SG" sz="2800" b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SG" sz="2800" b="1" dirty="0" err="1" smtClean="0">
                <a:solidFill>
                  <a:srgbClr val="FF0000"/>
                </a:solidFill>
                <a:latin typeface="Abadi" panose="020B0604020104020204" pitchFamily="34" charset="0"/>
              </a:rPr>
              <a:t>đã</a:t>
            </a:r>
            <a:r>
              <a:rPr lang="en-SG" sz="2800" b="1" dirty="0" smtClean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SG" sz="2800" b="1" dirty="0" err="1" smtClean="0">
                <a:solidFill>
                  <a:srgbClr val="FF0000"/>
                </a:solidFill>
                <a:latin typeface="Abadi" panose="020B0604020104020204" pitchFamily="34" charset="0"/>
              </a:rPr>
              <a:t>định</a:t>
            </a:r>
            <a:r>
              <a:rPr lang="en-SG" sz="2800" b="1" dirty="0" smtClean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SG" sz="2800" b="1" dirty="0" err="1" smtClean="0">
                <a:solidFill>
                  <a:srgbClr val="FF0000"/>
                </a:solidFill>
                <a:latin typeface="Abadi" panose="020B0604020104020204" pitchFamily="34" charset="0"/>
              </a:rPr>
              <a:t>sẵn</a:t>
            </a:r>
            <a:r>
              <a:rPr lang="en-SG" sz="2800" b="1" dirty="0" smtClean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SG" sz="2800" b="1" dirty="0" err="1" smtClean="0">
                <a:solidFill>
                  <a:srgbClr val="FF0000"/>
                </a:solidFill>
                <a:latin typeface="Abadi" panose="020B0604020104020204" pitchFamily="34" charset="0"/>
              </a:rPr>
              <a:t>sẽ</a:t>
            </a:r>
            <a:r>
              <a:rPr lang="en-SG" sz="2800" b="1" dirty="0" smtClean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làm</a:t>
            </a:r>
            <a:r>
              <a:rPr lang="en-SG" sz="2800" b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trong</a:t>
            </a:r>
            <a:r>
              <a:rPr lang="en-SG" sz="2800" b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Abadi" panose="020B0604020104020204" pitchFamily="34" charset="0"/>
              </a:rPr>
              <a:t>tương</a:t>
            </a:r>
            <a:r>
              <a:rPr lang="en-SG" sz="2800" b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SG" sz="2800" b="1" dirty="0" err="1" smtClean="0">
                <a:solidFill>
                  <a:srgbClr val="FF0000"/>
                </a:solidFill>
                <a:latin typeface="Abadi" panose="020B0604020104020204" pitchFamily="34" charset="0"/>
              </a:rPr>
              <a:t>lai</a:t>
            </a:r>
            <a:r>
              <a:rPr lang="en-SG" sz="2800" b="1" dirty="0" smtClean="0">
                <a:solidFill>
                  <a:srgbClr val="FF0000"/>
                </a:solidFill>
                <a:latin typeface="Abadi" panose="020B0604020104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69A6FB35-0407-4F28-A8B7-E96F70B8D152}"/>
              </a:ext>
            </a:extLst>
          </p:cNvPr>
          <p:cNvSpPr/>
          <p:nvPr/>
        </p:nvSpPr>
        <p:spPr>
          <a:xfrm>
            <a:off x="1319199" y="163225"/>
            <a:ext cx="3849960" cy="910964"/>
          </a:xfrm>
          <a:prstGeom prst="roundRect">
            <a:avLst>
              <a:gd name="adj" fmla="val 30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b="1" dirty="0" smtClean="0">
                <a:solidFill>
                  <a:srgbClr val="348A8C"/>
                </a:solidFill>
              </a:rPr>
              <a:t>1/ Grammar</a:t>
            </a:r>
            <a:endParaRPr lang="en-US" sz="5400" b="1" dirty="0">
              <a:solidFill>
                <a:srgbClr val="348A8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DB90D5-90E2-4F9A-9456-85DE6F5DD1A6}"/>
              </a:ext>
            </a:extLst>
          </p:cNvPr>
          <p:cNvSpPr txBox="1"/>
          <p:nvPr/>
        </p:nvSpPr>
        <p:spPr>
          <a:xfrm>
            <a:off x="1536026" y="1575164"/>
            <a:ext cx="144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 smtClean="0">
                <a:latin typeface="Abadi" panose="020B0604020104020204" pitchFamily="34" charset="0"/>
              </a:rPr>
              <a:t>Usage: 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1564EE-0E60-4B96-BED6-CC2F4F513849}"/>
              </a:ext>
            </a:extLst>
          </p:cNvPr>
          <p:cNvSpPr txBox="1"/>
          <p:nvPr/>
        </p:nvSpPr>
        <p:spPr>
          <a:xfrm>
            <a:off x="516619" y="4113177"/>
            <a:ext cx="5805271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Note:</a:t>
            </a:r>
          </a:p>
          <a:p>
            <a:r>
              <a:rPr lang="en-US" sz="3200" i="1" dirty="0" smtClean="0"/>
              <a:t>Tonight: </a:t>
            </a:r>
            <a:r>
              <a:rPr lang="en-US" sz="3200" i="1" dirty="0" err="1" smtClean="0"/>
              <a:t>tối</a:t>
            </a:r>
            <a:r>
              <a:rPr lang="en-US" sz="3200" i="1" dirty="0" smtClean="0"/>
              <a:t> nay</a:t>
            </a:r>
          </a:p>
          <a:p>
            <a:r>
              <a:rPr lang="en-US" sz="3200" i="1" dirty="0" smtClean="0"/>
              <a:t>Tomorrow: </a:t>
            </a:r>
            <a:r>
              <a:rPr lang="en-US" sz="3200" i="1" dirty="0" err="1" smtClean="0"/>
              <a:t>ngày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mai</a:t>
            </a:r>
            <a:endParaRPr lang="en-US" sz="3200" i="1" dirty="0" smtClean="0"/>
          </a:p>
          <a:p>
            <a:r>
              <a:rPr lang="en-US" sz="3200" i="1" dirty="0" smtClean="0"/>
              <a:t>Next week/…: </a:t>
            </a:r>
            <a:r>
              <a:rPr lang="en-US" sz="3200" i="1" dirty="0" err="1" smtClean="0"/>
              <a:t>tuần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tới</a:t>
            </a:r>
            <a:endParaRPr lang="en-US" sz="3200" i="1" dirty="0" smtClean="0"/>
          </a:p>
          <a:p>
            <a:r>
              <a:rPr lang="en-US" sz="3200" i="1" dirty="0" smtClean="0"/>
              <a:t>This summer/… : </a:t>
            </a:r>
            <a:r>
              <a:rPr lang="en-US" sz="3200" i="1" dirty="0" err="1" smtClean="0"/>
              <a:t>mùa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hè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này</a:t>
            </a:r>
            <a:endParaRPr lang="en-US" sz="28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97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7533298-2E3F-4B6B-9CBE-FE63CD245A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24498" t="4657" r="28317" b="7732"/>
          <a:stretch/>
        </p:blipFill>
        <p:spPr>
          <a:xfrm>
            <a:off x="3055495" y="330777"/>
            <a:ext cx="744238" cy="719736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A652E27-E316-4CCE-84E8-D8351039FCC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08655" y="2330593"/>
            <a:ext cx="980805" cy="7578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8E2255-9C5D-4A6D-A8D3-03D2BE3D18E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084124" y="4357047"/>
            <a:ext cx="629865" cy="62986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1975551-43CC-41F0-8903-AD80C1D71472}"/>
              </a:ext>
            </a:extLst>
          </p:cNvPr>
          <p:cNvSpPr/>
          <p:nvPr/>
        </p:nvSpPr>
        <p:spPr>
          <a:xfrm>
            <a:off x="3979188" y="973192"/>
            <a:ext cx="5850385" cy="1365864"/>
          </a:xfrm>
          <a:prstGeom prst="roundRect">
            <a:avLst>
              <a:gd name="adj" fmla="val 3317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150000"/>
              </a:lnSpc>
            </a:pP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I </a:t>
            </a:r>
            <a:r>
              <a:rPr lang="en-SG" b="1" dirty="0">
                <a:solidFill>
                  <a:srgbClr val="C00000"/>
                </a:solidFill>
                <a:latin typeface="Abadi" panose="020B0604020104020204" pitchFamily="34" charset="0"/>
              </a:rPr>
              <a:t>am watching </a:t>
            </a: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a movie tonight. </a:t>
            </a:r>
          </a:p>
          <a:p>
            <a:pPr lvl="2">
              <a:lnSpc>
                <a:spcPct val="150000"/>
              </a:lnSpc>
            </a:pP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He </a:t>
            </a:r>
            <a:r>
              <a:rPr lang="en-SG" b="1" dirty="0">
                <a:solidFill>
                  <a:srgbClr val="C00000"/>
                </a:solidFill>
                <a:latin typeface="Abadi" panose="020B0604020104020204" pitchFamily="34" charset="0"/>
              </a:rPr>
              <a:t>is making </a:t>
            </a: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a cake tomorrow.</a:t>
            </a:r>
          </a:p>
          <a:p>
            <a:pPr lvl="2">
              <a:lnSpc>
                <a:spcPct val="150000"/>
              </a:lnSpc>
            </a:pP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They </a:t>
            </a:r>
            <a:r>
              <a:rPr lang="en-SG" b="1" dirty="0">
                <a:solidFill>
                  <a:srgbClr val="C00000"/>
                </a:solidFill>
                <a:latin typeface="Abadi" panose="020B0604020104020204" pitchFamily="34" charset="0"/>
              </a:rPr>
              <a:t>are playing </a:t>
            </a: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soccer on the weekend</a:t>
            </a:r>
            <a:r>
              <a:rPr lang="en-SG" dirty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D3F02FF-6088-48DA-BB34-EA9AEC3A8C0C}"/>
              </a:ext>
            </a:extLst>
          </p:cNvPr>
          <p:cNvSpPr/>
          <p:nvPr/>
        </p:nvSpPr>
        <p:spPr>
          <a:xfrm>
            <a:off x="3979188" y="3015710"/>
            <a:ext cx="5850386" cy="1365864"/>
          </a:xfrm>
          <a:prstGeom prst="roundRect">
            <a:avLst>
              <a:gd name="adj" fmla="val 3317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150000"/>
              </a:lnSpc>
            </a:pP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I </a:t>
            </a:r>
            <a:r>
              <a:rPr lang="en-SG" b="1" dirty="0">
                <a:solidFill>
                  <a:srgbClr val="C00000"/>
                </a:solidFill>
                <a:latin typeface="Abadi" panose="020B0604020104020204" pitchFamily="34" charset="0"/>
              </a:rPr>
              <a:t>am </a:t>
            </a:r>
            <a:r>
              <a:rPr lang="en-SG" b="1" dirty="0">
                <a:solidFill>
                  <a:srgbClr val="0070C0"/>
                </a:solidFill>
                <a:latin typeface="Abadi" panose="020B0604020104020204" pitchFamily="34" charset="0"/>
              </a:rPr>
              <a:t>not</a:t>
            </a:r>
            <a:r>
              <a:rPr lang="en-SG" b="1" dirty="0">
                <a:solidFill>
                  <a:srgbClr val="C00000"/>
                </a:solidFill>
                <a:latin typeface="Abadi" panose="020B0604020104020204" pitchFamily="34" charset="0"/>
              </a:rPr>
              <a:t> watching </a:t>
            </a: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a movie tonight. </a:t>
            </a:r>
          </a:p>
          <a:p>
            <a:pPr lvl="2">
              <a:lnSpc>
                <a:spcPct val="150000"/>
              </a:lnSpc>
            </a:pP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He </a:t>
            </a:r>
            <a:r>
              <a:rPr lang="en-SG" b="1" dirty="0">
                <a:solidFill>
                  <a:srgbClr val="C00000"/>
                </a:solidFill>
                <a:latin typeface="Abadi" panose="020B0604020104020204" pitchFamily="34" charset="0"/>
              </a:rPr>
              <a:t>is </a:t>
            </a:r>
            <a:r>
              <a:rPr lang="en-SG" b="1" dirty="0">
                <a:solidFill>
                  <a:srgbClr val="0070C0"/>
                </a:solidFill>
                <a:latin typeface="Abadi" panose="020B0604020104020204" pitchFamily="34" charset="0"/>
              </a:rPr>
              <a:t>not</a:t>
            </a:r>
            <a:r>
              <a:rPr lang="en-SG" b="1" dirty="0">
                <a:solidFill>
                  <a:srgbClr val="C00000"/>
                </a:solidFill>
                <a:latin typeface="Abadi" panose="020B0604020104020204" pitchFamily="34" charset="0"/>
              </a:rPr>
              <a:t> making </a:t>
            </a: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a cake tomorrow.</a:t>
            </a:r>
          </a:p>
          <a:p>
            <a:pPr lvl="2">
              <a:lnSpc>
                <a:spcPct val="150000"/>
              </a:lnSpc>
            </a:pP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They </a:t>
            </a:r>
            <a:r>
              <a:rPr lang="en-SG" b="1" dirty="0">
                <a:solidFill>
                  <a:srgbClr val="C00000"/>
                </a:solidFill>
                <a:latin typeface="Abadi" panose="020B0604020104020204" pitchFamily="34" charset="0"/>
              </a:rPr>
              <a:t>are </a:t>
            </a:r>
            <a:r>
              <a:rPr lang="en-SG" b="1" dirty="0">
                <a:solidFill>
                  <a:srgbClr val="0070C0"/>
                </a:solidFill>
                <a:latin typeface="Abadi" panose="020B0604020104020204" pitchFamily="34" charset="0"/>
              </a:rPr>
              <a:t>not </a:t>
            </a:r>
            <a:r>
              <a:rPr lang="en-SG" b="1" dirty="0">
                <a:solidFill>
                  <a:srgbClr val="C00000"/>
                </a:solidFill>
                <a:latin typeface="Abadi" panose="020B0604020104020204" pitchFamily="34" charset="0"/>
              </a:rPr>
              <a:t>playing </a:t>
            </a: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soccer on the weekend</a:t>
            </a:r>
            <a:r>
              <a:rPr lang="en-SG" dirty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E170772-217D-44DE-A9E0-28170E521E34}"/>
              </a:ext>
            </a:extLst>
          </p:cNvPr>
          <p:cNvSpPr/>
          <p:nvPr/>
        </p:nvSpPr>
        <p:spPr>
          <a:xfrm>
            <a:off x="4091155" y="5034658"/>
            <a:ext cx="5850386" cy="1365864"/>
          </a:xfrm>
          <a:prstGeom prst="roundRect">
            <a:avLst>
              <a:gd name="adj" fmla="val 3317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150000"/>
              </a:lnSpc>
            </a:pP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What </a:t>
            </a:r>
            <a:r>
              <a:rPr lang="en-SG" dirty="0">
                <a:solidFill>
                  <a:srgbClr val="C00000"/>
                </a:solidFill>
                <a:latin typeface="Abadi" panose="020B0604020104020204" pitchFamily="34" charset="0"/>
              </a:rPr>
              <a:t>are</a:t>
            </a: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 you </a:t>
            </a:r>
            <a:r>
              <a:rPr lang="en-SG" dirty="0">
                <a:solidFill>
                  <a:srgbClr val="C00000"/>
                </a:solidFill>
                <a:latin typeface="Abadi" panose="020B0604020104020204" pitchFamily="34" charset="0"/>
              </a:rPr>
              <a:t>doing</a:t>
            </a: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SG" u="sng" dirty="0">
                <a:solidFill>
                  <a:schemeClr val="tx1"/>
                </a:solidFill>
                <a:latin typeface="Abadi" panose="020B0604020104020204" pitchFamily="34" charset="0"/>
              </a:rPr>
              <a:t>tomorrow/next week?</a:t>
            </a:r>
          </a:p>
          <a:p>
            <a:pPr lvl="2">
              <a:lnSpc>
                <a:spcPct val="150000"/>
              </a:lnSpc>
            </a:pPr>
            <a:r>
              <a:rPr lang="en-SG" dirty="0">
                <a:solidFill>
                  <a:srgbClr val="C00000"/>
                </a:solidFill>
                <a:latin typeface="Abadi" panose="020B0604020104020204" pitchFamily="34" charset="0"/>
              </a:rPr>
              <a:t>Are</a:t>
            </a: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 you </a:t>
            </a:r>
            <a:r>
              <a:rPr lang="en-SG" dirty="0">
                <a:solidFill>
                  <a:srgbClr val="C00000"/>
                </a:solidFill>
                <a:latin typeface="Abadi" panose="020B0604020104020204" pitchFamily="34" charset="0"/>
              </a:rPr>
              <a:t>playing</a:t>
            </a: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 badminton tomorrow?</a:t>
            </a:r>
          </a:p>
          <a:p>
            <a:pPr lvl="2">
              <a:lnSpc>
                <a:spcPct val="150000"/>
              </a:lnSpc>
            </a:pPr>
            <a:r>
              <a:rPr lang="en-SG" b="1" dirty="0">
                <a:solidFill>
                  <a:srgbClr val="C00000"/>
                </a:solidFill>
                <a:latin typeface="Abadi" panose="020B0604020104020204" pitchFamily="34" charset="0"/>
              </a:rPr>
              <a:t>Is</a:t>
            </a: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 she </a:t>
            </a:r>
            <a:r>
              <a:rPr lang="en-SG" b="1" dirty="0">
                <a:solidFill>
                  <a:srgbClr val="C00000"/>
                </a:solidFill>
                <a:latin typeface="Abadi" panose="020B0604020104020204" pitchFamily="34" charset="0"/>
              </a:rPr>
              <a:t>making</a:t>
            </a: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 a cake tonight?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55C1CD-D7C2-4711-97D9-F0F11F6BCC9D}"/>
              </a:ext>
            </a:extLst>
          </p:cNvPr>
          <p:cNvSpPr txBox="1"/>
          <p:nvPr/>
        </p:nvSpPr>
        <p:spPr>
          <a:xfrm>
            <a:off x="4198953" y="459813"/>
            <a:ext cx="598355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 err="1">
                <a:latin typeface="Abadi" panose="020B0604020104020204" pitchFamily="34" charset="0"/>
              </a:rPr>
              <a:t>Khẳng</a:t>
            </a:r>
            <a:r>
              <a:rPr lang="en-SG" sz="2400" dirty="0">
                <a:latin typeface="Abadi" panose="020B0604020104020204" pitchFamily="34" charset="0"/>
              </a:rPr>
              <a:t> </a:t>
            </a:r>
            <a:r>
              <a:rPr lang="en-SG" sz="2400" dirty="0" err="1">
                <a:latin typeface="Abadi" panose="020B0604020104020204" pitchFamily="34" charset="0"/>
              </a:rPr>
              <a:t>định</a:t>
            </a:r>
            <a:r>
              <a:rPr lang="en-SG" sz="2400" dirty="0">
                <a:latin typeface="Abadi" panose="020B0604020104020204" pitchFamily="34" charset="0"/>
              </a:rPr>
              <a:t>: S + am/is/are + </a:t>
            </a:r>
            <a:r>
              <a:rPr lang="en-SG" sz="2400" dirty="0" smtClean="0">
                <a:latin typeface="Abadi" panose="020B0604020104020204" pitchFamily="34" charset="0"/>
              </a:rPr>
              <a:t>V-</a:t>
            </a:r>
            <a:r>
              <a:rPr lang="en-SG" sz="2400" dirty="0" err="1" smtClean="0">
                <a:latin typeface="Abadi" panose="020B0604020104020204" pitchFamily="34" charset="0"/>
              </a:rPr>
              <a:t>ing</a:t>
            </a:r>
            <a:r>
              <a:rPr lang="en-SG" sz="2400" dirty="0" smtClean="0">
                <a:latin typeface="Abadi" panose="020B0604020104020204" pitchFamily="34" charset="0"/>
              </a:rPr>
              <a:t>…</a:t>
            </a:r>
            <a:endParaRPr lang="en-US" sz="2400" dirty="0">
              <a:latin typeface="Abadi" panose="020B06040201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3B4010-D98A-466A-852A-1869B62A3AFD}"/>
              </a:ext>
            </a:extLst>
          </p:cNvPr>
          <p:cNvSpPr txBox="1"/>
          <p:nvPr/>
        </p:nvSpPr>
        <p:spPr>
          <a:xfrm>
            <a:off x="4198953" y="2482810"/>
            <a:ext cx="598355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 err="1">
                <a:latin typeface="Abadi" panose="020B0604020104020204" pitchFamily="34" charset="0"/>
              </a:rPr>
              <a:t>Phủ</a:t>
            </a:r>
            <a:r>
              <a:rPr lang="en-SG" sz="2400" dirty="0">
                <a:latin typeface="Abadi" panose="020B0604020104020204" pitchFamily="34" charset="0"/>
              </a:rPr>
              <a:t> </a:t>
            </a:r>
            <a:r>
              <a:rPr lang="en-SG" sz="2400" dirty="0" err="1">
                <a:latin typeface="Abadi" panose="020B0604020104020204" pitchFamily="34" charset="0"/>
              </a:rPr>
              <a:t>định</a:t>
            </a:r>
            <a:r>
              <a:rPr lang="en-SG" sz="2400" dirty="0">
                <a:latin typeface="Abadi" panose="020B0604020104020204" pitchFamily="34" charset="0"/>
              </a:rPr>
              <a:t>: S + am not /isn’t/aren’t + </a:t>
            </a:r>
            <a:r>
              <a:rPr lang="en-SG" sz="2400" dirty="0" smtClean="0">
                <a:latin typeface="Abadi" panose="020B0604020104020204" pitchFamily="34" charset="0"/>
              </a:rPr>
              <a:t>V-</a:t>
            </a:r>
            <a:r>
              <a:rPr lang="en-SG" sz="2400" dirty="0" err="1" smtClean="0">
                <a:latin typeface="Abadi" panose="020B0604020104020204" pitchFamily="34" charset="0"/>
              </a:rPr>
              <a:t>ing</a:t>
            </a:r>
            <a:r>
              <a:rPr lang="en-SG" sz="2400" dirty="0" smtClean="0">
                <a:latin typeface="Abadi" panose="020B0604020104020204" pitchFamily="34" charset="0"/>
              </a:rPr>
              <a:t>…</a:t>
            </a:r>
            <a:endParaRPr lang="en-US" sz="2400" dirty="0">
              <a:latin typeface="Abadi" panose="020B06040201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255038-C17C-4FA4-A138-438966502C40}"/>
              </a:ext>
            </a:extLst>
          </p:cNvPr>
          <p:cNvSpPr txBox="1"/>
          <p:nvPr/>
        </p:nvSpPr>
        <p:spPr>
          <a:xfrm>
            <a:off x="4198953" y="4441148"/>
            <a:ext cx="598355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 err="1">
                <a:latin typeface="Abadi" panose="020B0604020104020204" pitchFamily="34" charset="0"/>
              </a:rPr>
              <a:t>Câu</a:t>
            </a:r>
            <a:r>
              <a:rPr lang="en-SG" sz="2400" dirty="0">
                <a:latin typeface="Abadi" panose="020B0604020104020204" pitchFamily="34" charset="0"/>
              </a:rPr>
              <a:t> </a:t>
            </a:r>
            <a:r>
              <a:rPr lang="en-SG" sz="2400" dirty="0" err="1">
                <a:latin typeface="Abadi" panose="020B0604020104020204" pitchFamily="34" charset="0"/>
              </a:rPr>
              <a:t>hỏi</a:t>
            </a:r>
            <a:r>
              <a:rPr lang="en-SG" sz="2400" dirty="0">
                <a:latin typeface="Abadi" panose="020B0604020104020204" pitchFamily="34" charset="0"/>
              </a:rPr>
              <a:t>:  (</a:t>
            </a:r>
            <a:r>
              <a:rPr lang="en-SG" sz="2400" dirty="0" err="1">
                <a:latin typeface="Abadi" panose="020B0604020104020204" pitchFamily="34" charset="0"/>
              </a:rPr>
              <a:t>Wh</a:t>
            </a:r>
            <a:r>
              <a:rPr lang="en-SG" sz="2400" dirty="0">
                <a:latin typeface="Abadi" panose="020B0604020104020204" pitchFamily="34" charset="0"/>
              </a:rPr>
              <a:t>) Am/Is/Are + S+ V-</a:t>
            </a:r>
            <a:r>
              <a:rPr lang="en-SG" sz="2400" dirty="0" err="1">
                <a:latin typeface="Abadi" panose="020B0604020104020204" pitchFamily="34" charset="0"/>
              </a:rPr>
              <a:t>ing</a:t>
            </a:r>
            <a:r>
              <a:rPr lang="en-SG" sz="2400" dirty="0" smtClean="0">
                <a:latin typeface="Abadi" panose="020B0604020104020204" pitchFamily="34" charset="0"/>
              </a:rPr>
              <a:t>?...</a:t>
            </a:r>
            <a:endParaRPr lang="en-US" sz="2400" dirty="0">
              <a:latin typeface="Abadi" panose="020B0604020104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471CCBD-3A42-438F-B353-567236795E50}"/>
              </a:ext>
            </a:extLst>
          </p:cNvPr>
          <p:cNvSpPr/>
          <p:nvPr/>
        </p:nvSpPr>
        <p:spPr>
          <a:xfrm>
            <a:off x="156712" y="1715926"/>
            <a:ext cx="2161897" cy="602216"/>
          </a:xfrm>
          <a:prstGeom prst="roundRect">
            <a:avLst>
              <a:gd name="adj" fmla="val 30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b="1" dirty="0" smtClean="0">
                <a:solidFill>
                  <a:srgbClr val="348A8C"/>
                </a:solidFill>
              </a:rPr>
              <a:t>Form:</a:t>
            </a:r>
            <a:endParaRPr lang="en-US" sz="4800" b="1" dirty="0">
              <a:solidFill>
                <a:srgbClr val="348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4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17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285376-B2C7-465A-82E7-BAAAAD3D3723}"/>
              </a:ext>
            </a:extLst>
          </p:cNvPr>
          <p:cNvSpPr/>
          <p:nvPr/>
        </p:nvSpPr>
        <p:spPr>
          <a:xfrm>
            <a:off x="4284955" y="315134"/>
            <a:ext cx="3622090" cy="949846"/>
          </a:xfrm>
          <a:prstGeom prst="roundRect">
            <a:avLst>
              <a:gd name="adj" fmla="val 30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 b="1" dirty="0" smtClean="0">
                <a:solidFill>
                  <a:srgbClr val="348A8C"/>
                </a:solidFill>
              </a:rPr>
              <a:t>2/ PRACTICE</a:t>
            </a:r>
            <a:endParaRPr lang="en-US" sz="4400" b="1" dirty="0">
              <a:solidFill>
                <a:srgbClr val="348A8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482C48-1140-4F5A-AA54-1030C41AD5EC}"/>
              </a:ext>
            </a:extLst>
          </p:cNvPr>
          <p:cNvSpPr txBox="1"/>
          <p:nvPr/>
        </p:nvSpPr>
        <p:spPr>
          <a:xfrm>
            <a:off x="1824058" y="1217565"/>
            <a:ext cx="948464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800" dirty="0"/>
              <a:t>            </a:t>
            </a:r>
            <a:r>
              <a:rPr lang="en-SG" sz="2800" dirty="0" err="1" smtClean="0"/>
              <a:t>E.b</a:t>
            </a:r>
            <a:r>
              <a:rPr lang="en-SG" sz="2800" dirty="0" smtClean="0"/>
              <a:t>/ Fill </a:t>
            </a:r>
            <a:r>
              <a:rPr lang="en-SG" sz="2800" dirty="0"/>
              <a:t>in the blanks using the </a:t>
            </a:r>
            <a:r>
              <a:rPr lang="en-SG" sz="2800" smtClean="0"/>
              <a:t>Present Continuous.</a:t>
            </a:r>
            <a:endParaRPr lang="en-US" sz="2800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E7E5CA1-B3B4-4658-99A1-83E940965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82" t="16050" r="4102" b="16925"/>
          <a:stretch/>
        </p:blipFill>
        <p:spPr>
          <a:xfrm>
            <a:off x="816744" y="1711467"/>
            <a:ext cx="10584681" cy="47047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A8A49A-6484-4765-B1EB-2D717AC16A48}"/>
              </a:ext>
            </a:extLst>
          </p:cNvPr>
          <p:cNvSpPr txBox="1"/>
          <p:nvPr/>
        </p:nvSpPr>
        <p:spPr>
          <a:xfrm>
            <a:off x="1622231" y="1917149"/>
            <a:ext cx="8708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1. My brother ______________________(go) shopping on Friday.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73E817-EB3F-4DB3-B3AA-014D438E85A8}"/>
              </a:ext>
            </a:extLst>
          </p:cNvPr>
          <p:cNvSpPr txBox="1"/>
          <p:nvPr/>
        </p:nvSpPr>
        <p:spPr>
          <a:xfrm>
            <a:off x="1540270" y="2464312"/>
            <a:ext cx="7279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2. What </a:t>
            </a:r>
            <a:r>
              <a:rPr lang="en-SG"/>
              <a:t>______</a:t>
            </a:r>
            <a:r>
              <a:rPr lang="en-SG" sz="2400"/>
              <a:t>you (do)________________tomorrow</a:t>
            </a:r>
            <a:r>
              <a:rPr lang="en-SG"/>
              <a:t>?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44B996-2F20-41E6-83A5-049AFB45F1FE}"/>
              </a:ext>
            </a:extLst>
          </p:cNvPr>
          <p:cNvSpPr txBox="1"/>
          <p:nvPr/>
        </p:nvSpPr>
        <p:spPr>
          <a:xfrm>
            <a:off x="1540270" y="2929308"/>
            <a:ext cx="7279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3. I ________________(make) a pizza tomorrow.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D8910E-4777-49C9-8B14-C9B17A88BF9E}"/>
              </a:ext>
            </a:extLst>
          </p:cNvPr>
          <p:cNvSpPr txBox="1"/>
          <p:nvPr/>
        </p:nvSpPr>
        <p:spPr>
          <a:xfrm>
            <a:off x="1508647" y="3364166"/>
            <a:ext cx="10337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4. ___________they (have) ______________a picnic in the park this weekend? 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9E97FB-6A9C-486E-92B6-38F812F06D85}"/>
              </a:ext>
            </a:extLst>
          </p:cNvPr>
          <p:cNvSpPr txBox="1"/>
          <p:nvPr/>
        </p:nvSpPr>
        <p:spPr>
          <a:xfrm>
            <a:off x="1565206" y="3898549"/>
            <a:ext cx="8790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5. She _________________(go) to the mall with Mark on Saturday.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56B3B2-141C-4624-BC3D-4E50487E0ED2}"/>
              </a:ext>
            </a:extLst>
          </p:cNvPr>
          <p:cNvSpPr txBox="1"/>
          <p:nvPr/>
        </p:nvSpPr>
        <p:spPr>
          <a:xfrm>
            <a:off x="1540269" y="4344395"/>
            <a:ext cx="8790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6. We ____________( play) basketball this evening.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5F96D4-8160-4BB8-96F1-F3DDF0C7E793}"/>
              </a:ext>
            </a:extLst>
          </p:cNvPr>
          <p:cNvSpPr txBox="1"/>
          <p:nvPr/>
        </p:nvSpPr>
        <p:spPr>
          <a:xfrm>
            <a:off x="1540269" y="4777043"/>
            <a:ext cx="935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7. ______________he _____________(watch) a movie at home tonight ?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F97364-0EFB-4C39-B65C-DFB53092F04A}"/>
              </a:ext>
            </a:extLst>
          </p:cNvPr>
          <p:cNvSpPr txBox="1"/>
          <p:nvPr/>
        </p:nvSpPr>
        <p:spPr>
          <a:xfrm>
            <a:off x="4284955" y="1951288"/>
            <a:ext cx="198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>
                <a:solidFill>
                  <a:srgbClr val="C00000"/>
                </a:solidFill>
                <a:latin typeface="Abadi" panose="020B0604020104020204" pitchFamily="34" charset="0"/>
              </a:rPr>
              <a:t>is going</a:t>
            </a:r>
            <a:endParaRPr lang="en-US" sz="24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65F5A7-FC04-4B68-B2D6-79D96872CDCB}"/>
              </a:ext>
            </a:extLst>
          </p:cNvPr>
          <p:cNvSpPr txBox="1"/>
          <p:nvPr/>
        </p:nvSpPr>
        <p:spPr>
          <a:xfrm>
            <a:off x="2634053" y="2483674"/>
            <a:ext cx="1074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>
                <a:solidFill>
                  <a:srgbClr val="C00000"/>
                </a:solidFill>
                <a:latin typeface="Abadi" panose="020B0604020104020204" pitchFamily="34" charset="0"/>
              </a:rPr>
              <a:t>are</a:t>
            </a:r>
            <a:endParaRPr lang="en-US" sz="24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B88D65-1869-4C05-9F65-E787714FEA7E}"/>
              </a:ext>
            </a:extLst>
          </p:cNvPr>
          <p:cNvSpPr txBox="1"/>
          <p:nvPr/>
        </p:nvSpPr>
        <p:spPr>
          <a:xfrm>
            <a:off x="4790042" y="2502974"/>
            <a:ext cx="1074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>
                <a:solidFill>
                  <a:srgbClr val="C00000"/>
                </a:solidFill>
                <a:latin typeface="Abadi" panose="020B0604020104020204" pitchFamily="34" charset="0"/>
              </a:rPr>
              <a:t>doing</a:t>
            </a:r>
            <a:endParaRPr lang="en-US" sz="24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A51A95-238C-4965-95AB-A915681A492F}"/>
              </a:ext>
            </a:extLst>
          </p:cNvPr>
          <p:cNvSpPr txBox="1"/>
          <p:nvPr/>
        </p:nvSpPr>
        <p:spPr>
          <a:xfrm>
            <a:off x="2331473" y="2918337"/>
            <a:ext cx="1651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>
                <a:solidFill>
                  <a:srgbClr val="C00000"/>
                </a:solidFill>
                <a:latin typeface="Abadi" panose="020B0604020104020204" pitchFamily="34" charset="0"/>
              </a:rPr>
              <a:t>am making</a:t>
            </a:r>
            <a:endParaRPr lang="en-US" sz="24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144A16-20CB-4DDF-BBB4-CB247B7C1C4B}"/>
              </a:ext>
            </a:extLst>
          </p:cNvPr>
          <p:cNvSpPr txBox="1"/>
          <p:nvPr/>
        </p:nvSpPr>
        <p:spPr>
          <a:xfrm>
            <a:off x="2055182" y="3418715"/>
            <a:ext cx="812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>
                <a:solidFill>
                  <a:srgbClr val="C00000"/>
                </a:solidFill>
                <a:latin typeface="Abadi" panose="020B0604020104020204" pitchFamily="34" charset="0"/>
              </a:rPr>
              <a:t>Are</a:t>
            </a:r>
            <a:endParaRPr lang="en-US" sz="24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CA3B38-7A0B-4879-AAB3-4B4A30624D52}"/>
              </a:ext>
            </a:extLst>
          </p:cNvPr>
          <p:cNvSpPr txBox="1"/>
          <p:nvPr/>
        </p:nvSpPr>
        <p:spPr>
          <a:xfrm>
            <a:off x="5081348" y="3418715"/>
            <a:ext cx="1191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>
                <a:solidFill>
                  <a:srgbClr val="C00000"/>
                </a:solidFill>
                <a:latin typeface="Abadi" panose="020B0604020104020204" pitchFamily="34" charset="0"/>
              </a:rPr>
              <a:t>having</a:t>
            </a:r>
            <a:endParaRPr lang="en-US" sz="24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F3D997-5201-48E8-A1ED-3B1074890762}"/>
              </a:ext>
            </a:extLst>
          </p:cNvPr>
          <p:cNvSpPr txBox="1"/>
          <p:nvPr/>
        </p:nvSpPr>
        <p:spPr>
          <a:xfrm>
            <a:off x="2648023" y="3937273"/>
            <a:ext cx="2476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>
                <a:solidFill>
                  <a:srgbClr val="C00000"/>
                </a:solidFill>
                <a:latin typeface="Abadi" panose="020B0604020104020204" pitchFamily="34" charset="0"/>
              </a:rPr>
              <a:t>is going</a:t>
            </a:r>
            <a:endParaRPr lang="en-US" sz="24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28C6D6-5F2B-4DC4-A2B3-450A63E81D65}"/>
              </a:ext>
            </a:extLst>
          </p:cNvPr>
          <p:cNvSpPr txBox="1"/>
          <p:nvPr/>
        </p:nvSpPr>
        <p:spPr>
          <a:xfrm>
            <a:off x="2623086" y="4369921"/>
            <a:ext cx="1803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>
                <a:solidFill>
                  <a:srgbClr val="C00000"/>
                </a:solidFill>
                <a:latin typeface="Abadi" panose="020B0604020104020204" pitchFamily="34" charset="0"/>
              </a:rPr>
              <a:t>are playing</a:t>
            </a:r>
            <a:endParaRPr lang="en-US" sz="24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331A53-95BB-4089-8462-D2257D90E465}"/>
              </a:ext>
            </a:extLst>
          </p:cNvPr>
          <p:cNvSpPr txBox="1"/>
          <p:nvPr/>
        </p:nvSpPr>
        <p:spPr>
          <a:xfrm>
            <a:off x="2751517" y="4849761"/>
            <a:ext cx="1803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>
                <a:solidFill>
                  <a:srgbClr val="C00000"/>
                </a:solidFill>
                <a:latin typeface="Abadi" panose="020B0604020104020204" pitchFamily="34" charset="0"/>
              </a:rPr>
              <a:t>Is</a:t>
            </a:r>
            <a:endParaRPr lang="en-US" sz="24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D292D7-5316-46A3-B897-76068753096A}"/>
              </a:ext>
            </a:extLst>
          </p:cNvPr>
          <p:cNvSpPr txBox="1"/>
          <p:nvPr/>
        </p:nvSpPr>
        <p:spPr>
          <a:xfrm>
            <a:off x="4578228" y="4796167"/>
            <a:ext cx="177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>
                <a:solidFill>
                  <a:srgbClr val="C00000"/>
                </a:solidFill>
                <a:latin typeface="Abadi" panose="020B0604020104020204" pitchFamily="34" charset="0"/>
              </a:rPr>
              <a:t>watching</a:t>
            </a:r>
            <a:endParaRPr lang="en-US" sz="24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9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BECA87-E74F-4998-8073-77DA5BC25877}"/>
              </a:ext>
            </a:extLst>
          </p:cNvPr>
          <p:cNvSpPr txBox="1"/>
          <p:nvPr/>
        </p:nvSpPr>
        <p:spPr>
          <a:xfrm>
            <a:off x="1953086" y="711014"/>
            <a:ext cx="8730465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800" dirty="0"/>
              <a:t>  </a:t>
            </a:r>
            <a:r>
              <a:rPr lang="en-SG" sz="2800" b="1" dirty="0" err="1" smtClean="0"/>
              <a:t>E.c</a:t>
            </a:r>
            <a:r>
              <a:rPr lang="en-SG" sz="2800" b="1" dirty="0" smtClean="0"/>
              <a:t>/</a:t>
            </a:r>
            <a:r>
              <a:rPr lang="en-SG" sz="2800" dirty="0" smtClean="0"/>
              <a:t> </a:t>
            </a:r>
            <a:r>
              <a:rPr lang="en-SG" sz="2800" dirty="0" smtClean="0">
                <a:latin typeface="Abadi" panose="020B0604020104020204" pitchFamily="34" charset="0"/>
              </a:rPr>
              <a:t>Write </a:t>
            </a:r>
            <a:r>
              <a:rPr lang="en-SG" sz="2800" dirty="0">
                <a:latin typeface="Abadi" panose="020B0604020104020204" pitchFamily="34" charset="0"/>
              </a:rPr>
              <a:t>full sentences </a:t>
            </a:r>
            <a:r>
              <a:rPr lang="en-SG" sz="2800" dirty="0" smtClean="0">
                <a:latin typeface="Abadi" panose="020B0604020104020204" pitchFamily="34" charset="0"/>
              </a:rPr>
              <a:t>using the given words and </a:t>
            </a:r>
            <a:r>
              <a:rPr lang="en-SG" sz="2800" dirty="0">
                <a:latin typeface="Abadi" panose="020B0604020104020204" pitchFamily="34" charset="0"/>
              </a:rPr>
              <a:t>the Present Continuous.</a:t>
            </a:r>
            <a:endParaRPr lang="en-US" sz="2800" dirty="0">
              <a:latin typeface="Abadi" panose="020B060402010402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593EC68-74AC-4B8E-8C7F-08D5348EDC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03781" y="301444"/>
            <a:ext cx="786414" cy="7864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AFA2C6-2D97-425F-BD53-C1B93D35C2CC}"/>
              </a:ext>
            </a:extLst>
          </p:cNvPr>
          <p:cNvSpPr txBox="1"/>
          <p:nvPr/>
        </p:nvSpPr>
        <p:spPr>
          <a:xfrm>
            <a:off x="861134" y="1740023"/>
            <a:ext cx="883531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dirty="0"/>
              <a:t>                       </a:t>
            </a:r>
            <a:r>
              <a:rPr lang="en-SG" sz="2400" dirty="0"/>
              <a:t>1. He/not/have a picnic/ this Saturday.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316576-C2D8-45D8-855C-5E920F55EEBB}"/>
              </a:ext>
            </a:extLst>
          </p:cNvPr>
          <p:cNvSpPr txBox="1"/>
          <p:nvPr/>
        </p:nvSpPr>
        <p:spPr>
          <a:xfrm>
            <a:off x="861134" y="3324915"/>
            <a:ext cx="883531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dirty="0"/>
              <a:t>                       </a:t>
            </a:r>
            <a:r>
              <a:rPr lang="en-SG" sz="2400" dirty="0"/>
              <a:t>3. Emma and Jane / not watch a movie / on  next Sunday.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DA9D1E-FD8E-4E42-861A-C090C50C0315}"/>
              </a:ext>
            </a:extLst>
          </p:cNvPr>
          <p:cNvSpPr txBox="1"/>
          <p:nvPr/>
        </p:nvSpPr>
        <p:spPr>
          <a:xfrm>
            <a:off x="861134" y="4117361"/>
            <a:ext cx="883531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dirty="0"/>
              <a:t>                       </a:t>
            </a:r>
            <a:r>
              <a:rPr lang="en-SG" sz="2400" dirty="0"/>
              <a:t>4. We / make a pizza/ this weekend.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864D41-0953-4360-8723-2632A6F2AFFB}"/>
              </a:ext>
            </a:extLst>
          </p:cNvPr>
          <p:cNvSpPr txBox="1"/>
          <p:nvPr/>
        </p:nvSpPr>
        <p:spPr>
          <a:xfrm>
            <a:off x="861133" y="2532469"/>
            <a:ext cx="883531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dirty="0"/>
              <a:t>                       </a:t>
            </a:r>
            <a:r>
              <a:rPr lang="en-SG" sz="2400" dirty="0"/>
              <a:t>2. I/ have a barbecue/ today.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13A52B-159C-450D-8EBD-08F7C855E542}"/>
              </a:ext>
            </a:extLst>
          </p:cNvPr>
          <p:cNvSpPr txBox="1"/>
          <p:nvPr/>
        </p:nvSpPr>
        <p:spPr>
          <a:xfrm>
            <a:off x="861133" y="4909807"/>
            <a:ext cx="883531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/>
              <a:t>                       5. David / play/ badminton/this </a:t>
            </a:r>
            <a:r>
              <a:rPr lang="en-SG" sz="2400" dirty="0" smtClean="0"/>
              <a:t>evening?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936FF9-31AA-4179-B7F9-4E0E320DDAFA}"/>
              </a:ext>
            </a:extLst>
          </p:cNvPr>
          <p:cNvSpPr txBox="1"/>
          <p:nvPr/>
        </p:nvSpPr>
        <p:spPr>
          <a:xfrm>
            <a:off x="861133" y="5702254"/>
            <a:ext cx="873054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/>
              <a:t>                       6. Maria/watch TV/ with her sister/ </a:t>
            </a:r>
            <a:r>
              <a:rPr lang="en-SG" sz="2400" dirty="0" smtClean="0"/>
              <a:t>tonight?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0A22BD-255A-4485-82E1-DD32932F4D32}"/>
              </a:ext>
            </a:extLst>
          </p:cNvPr>
          <p:cNvSpPr txBox="1"/>
          <p:nvPr/>
        </p:nvSpPr>
        <p:spPr>
          <a:xfrm>
            <a:off x="2077373" y="2132608"/>
            <a:ext cx="5690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C00000"/>
                </a:solidFill>
              </a:rPr>
              <a:t>He isn’t having a picnic this Saturday.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6F44A3-C10A-4C5D-9D3B-454A29F1B579}"/>
              </a:ext>
            </a:extLst>
          </p:cNvPr>
          <p:cNvSpPr txBox="1"/>
          <p:nvPr/>
        </p:nvSpPr>
        <p:spPr>
          <a:xfrm>
            <a:off x="1953085" y="2932330"/>
            <a:ext cx="5690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C00000"/>
                </a:solidFill>
              </a:rPr>
              <a:t>I am having a barbecue today.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4155B-BDED-415D-B426-11C0C9EF8D61}"/>
              </a:ext>
            </a:extLst>
          </p:cNvPr>
          <p:cNvSpPr txBox="1"/>
          <p:nvPr/>
        </p:nvSpPr>
        <p:spPr>
          <a:xfrm>
            <a:off x="1953085" y="3707791"/>
            <a:ext cx="800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C00000"/>
                </a:solidFill>
              </a:rPr>
              <a:t>Emma and Jane aren’t watching a </a:t>
            </a:r>
            <a:r>
              <a:rPr lang="en-SG" sz="2400">
                <a:solidFill>
                  <a:srgbClr val="C00000"/>
                </a:solidFill>
              </a:rPr>
              <a:t>movie </a:t>
            </a:r>
            <a:r>
              <a:rPr lang="en-SG" sz="2400" smtClean="0">
                <a:solidFill>
                  <a:srgbClr val="C00000"/>
                </a:solidFill>
              </a:rPr>
              <a:t>next </a:t>
            </a:r>
            <a:r>
              <a:rPr lang="en-SG" sz="2400" dirty="0">
                <a:solidFill>
                  <a:srgbClr val="C00000"/>
                </a:solidFill>
              </a:rPr>
              <a:t>Sunday.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A6B326-9AA2-459B-9CB4-DC8741A43086}"/>
              </a:ext>
            </a:extLst>
          </p:cNvPr>
          <p:cNvSpPr txBox="1"/>
          <p:nvPr/>
        </p:nvSpPr>
        <p:spPr>
          <a:xfrm>
            <a:off x="1686755" y="4486692"/>
            <a:ext cx="7047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C00000"/>
                </a:solidFill>
              </a:rPr>
              <a:t>We are making a pizza this weekend.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316D13-0FE2-44B5-BD6B-E3A8C413810A}"/>
              </a:ext>
            </a:extLst>
          </p:cNvPr>
          <p:cNvSpPr txBox="1"/>
          <p:nvPr/>
        </p:nvSpPr>
        <p:spPr>
          <a:xfrm>
            <a:off x="1796988" y="5314587"/>
            <a:ext cx="6699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 smtClean="0">
                <a:solidFill>
                  <a:srgbClr val="C00000"/>
                </a:solidFill>
              </a:rPr>
              <a:t>Is David  </a:t>
            </a:r>
            <a:r>
              <a:rPr lang="en-SG" sz="2400" dirty="0">
                <a:solidFill>
                  <a:srgbClr val="C00000"/>
                </a:solidFill>
              </a:rPr>
              <a:t>playing badminton this </a:t>
            </a:r>
            <a:r>
              <a:rPr lang="en-SG" sz="2400" dirty="0" smtClean="0">
                <a:solidFill>
                  <a:srgbClr val="C00000"/>
                </a:solidFill>
              </a:rPr>
              <a:t>evening?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C2413D-8E38-4DDE-B090-CFC18871A862}"/>
              </a:ext>
            </a:extLst>
          </p:cNvPr>
          <p:cNvSpPr txBox="1"/>
          <p:nvPr/>
        </p:nvSpPr>
        <p:spPr>
          <a:xfrm>
            <a:off x="1953084" y="6125369"/>
            <a:ext cx="645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 smtClean="0">
                <a:solidFill>
                  <a:srgbClr val="C00000"/>
                </a:solidFill>
              </a:rPr>
              <a:t>Is Maria </a:t>
            </a:r>
            <a:r>
              <a:rPr lang="en-SG" sz="2400" dirty="0">
                <a:solidFill>
                  <a:srgbClr val="C00000"/>
                </a:solidFill>
              </a:rPr>
              <a:t>is watching TV with her sister </a:t>
            </a:r>
            <a:r>
              <a:rPr lang="en-SG" sz="2400" dirty="0" smtClean="0">
                <a:solidFill>
                  <a:srgbClr val="C00000"/>
                </a:solidFill>
              </a:rPr>
              <a:t>tonight?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3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9A268B-D954-90FA-9CDC-A11CA84F2A39}"/>
              </a:ext>
            </a:extLst>
          </p:cNvPr>
          <p:cNvSpPr txBox="1"/>
          <p:nvPr/>
        </p:nvSpPr>
        <p:spPr>
          <a:xfrm>
            <a:off x="859228" y="1424853"/>
            <a:ext cx="9934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E.d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Now, write true sentences about yourself and then ask your partner.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BD3CD-1511-EE4B-C961-6B1574896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281" y="2738531"/>
            <a:ext cx="10441459" cy="1880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19EEF0-FCD1-7601-C494-CEE3DE6AE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8430" y="4732198"/>
            <a:ext cx="5181600" cy="147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0A22BD-255A-4485-82E1-DD32932F4D32}"/>
              </a:ext>
            </a:extLst>
          </p:cNvPr>
          <p:cNvSpPr txBox="1"/>
          <p:nvPr/>
        </p:nvSpPr>
        <p:spPr>
          <a:xfrm>
            <a:off x="1573520" y="3793457"/>
            <a:ext cx="7206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C00000"/>
                </a:solidFill>
              </a:rPr>
              <a:t>a</a:t>
            </a:r>
            <a:r>
              <a:rPr lang="en-SG" sz="3200" dirty="0" smtClean="0">
                <a:solidFill>
                  <a:srgbClr val="C00000"/>
                </a:solidFill>
              </a:rPr>
              <a:t>m having </a:t>
            </a:r>
            <a:r>
              <a:rPr lang="en-SG" sz="3200" dirty="0">
                <a:solidFill>
                  <a:srgbClr val="C00000"/>
                </a:solidFill>
              </a:rPr>
              <a:t>a </a:t>
            </a:r>
            <a:r>
              <a:rPr lang="en-SG" sz="3200" dirty="0" smtClean="0">
                <a:solidFill>
                  <a:srgbClr val="C00000"/>
                </a:solidFill>
              </a:rPr>
              <a:t>picnic with my friends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0A22BD-255A-4485-82E1-DD32932F4D32}"/>
              </a:ext>
            </a:extLst>
          </p:cNvPr>
          <p:cNvSpPr txBox="1"/>
          <p:nvPr/>
        </p:nvSpPr>
        <p:spPr>
          <a:xfrm>
            <a:off x="1707259" y="2934299"/>
            <a:ext cx="5663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C00000"/>
                </a:solidFill>
              </a:rPr>
              <a:t>a</a:t>
            </a:r>
            <a:r>
              <a:rPr lang="en-SG" sz="3200" dirty="0" smtClean="0">
                <a:solidFill>
                  <a:srgbClr val="C00000"/>
                </a:solidFill>
              </a:rPr>
              <a:t>m doing my homework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525</Words>
  <Application>Microsoft Office PowerPoint</Application>
  <PresentationFormat>Widescreen</PresentationFormat>
  <Paragraphs>73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Abadi</vt:lpstr>
      <vt:lpstr>Arial</vt:lpstr>
      <vt:lpstr>Calibri Light</vt:lpstr>
      <vt:lpstr>Calibri</vt:lpstr>
      <vt:lpstr>Modern Love</vt:lpstr>
      <vt:lpstr>Office Theme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user822</dc:creator>
  <cp:lastModifiedBy>ADMIN</cp:lastModifiedBy>
  <cp:revision>35</cp:revision>
  <dcterms:created xsi:type="dcterms:W3CDTF">2021-08-19T00:18:06Z</dcterms:created>
  <dcterms:modified xsi:type="dcterms:W3CDTF">2025-05-09T03:31:48Z</dcterms:modified>
</cp:coreProperties>
</file>