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2" r:id="rId7"/>
    <p:sldId id="26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tableStyles" Target="tableStyle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theme" Target="theme/theme1.xml" /><Relationship Id="rId5" Type="http://schemas.openxmlformats.org/officeDocument/2006/relationships/slide" Target="slides/slide4.xml" /><Relationship Id="rId10"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êu đề Bản chiếu">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vi-VN" dirty="0"/>
              <a:t>Bấm để sửa kiểu tiêu đề Bản cái</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dirty="0"/>
              <a:t>Bấm để chỉnh sửa kiểu tiêu đề phụ của Bản cái</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5/4/2025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Ảnh Toàn cảnh cùng vớ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vi-VN" dirty="0"/>
              <a:t>Bấm để sửa kiểu tiêu đề Bản cái</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vi-VN" dirty="0"/>
              <a:t>Bấm biểu tượng để thêm hình ảnh</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êu đề và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vi-VN" dirty="0"/>
              <a:t>Bấm để sửa kiểu tiêu đề Bản cái</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rích dẫn cùng vớ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vi-VN" dirty="0"/>
              <a:t>Bấm để sửa kiểu tiêu đề Bản cái</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Danh Thiếp">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vi-VN" dirty="0"/>
              <a:t>Bấm để sửa kiểu tiêu đề Bản cái</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ột">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vi-VN" dirty="0"/>
              <a:t>Bấm để sửa kiểu tiêu đề Bản cái</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dirty="0"/>
              <a:t>Bấm để chỉnh sửa kiểu văn bản của Bản cái</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dirty="0"/>
              <a:t>Bấm để chỉnh sửa kiểu văn bản của Bản cái</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dirty="0"/>
              <a:t>Bấm để chỉnh sửa kiểu văn bản của Bản cái</a:t>
            </a:r>
          </a:p>
        </p:txBody>
      </p:sp>
      <p:sp>
        <p:nvSpPr>
          <p:cNvPr id="3" name="Date Placeholder 2"/>
          <p:cNvSpPr>
            <a:spLocks noGrp="1"/>
          </p:cNvSpPr>
          <p:nvPr>
            <p:ph type="dt" sz="half" idx="10"/>
          </p:nvPr>
        </p:nvSpPr>
        <p:spPr/>
        <p:txBody>
          <a:bodyPr/>
          <a:lstStyle/>
          <a:p>
            <a:fld id="{48A87A34-81AB-432B-8DAE-1953F412C126}" type="datetimeFigureOut">
              <a:rPr lang="en-US" dirty="0"/>
              <a:t>5/4/2025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ột Hình ảnh">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vi-VN" dirty="0"/>
              <a:t>Bấm để sửa kiểu tiêu đề Bản cái</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vi-VN" dirty="0"/>
              <a:t>Bấm biểu tượng để thêm hình ảnh</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dirty="0"/>
              <a:t>Bấm để chỉnh sửa kiểu văn bản của Bản cái</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vi-VN" dirty="0"/>
              <a:t>Bấm biểu tượng để thêm hình ảnh</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dirty="0"/>
              <a:t>Bấm để chỉnh sửa kiểu văn bản của Bản cái</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vi-VN" dirty="0"/>
              <a:t>Bấm biểu tượng để thêm hình ảnh</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dirty="0"/>
              <a:t>Bấm để chỉnh sửa kiểu văn bản của Bản cái</a:t>
            </a:r>
          </a:p>
        </p:txBody>
      </p:sp>
      <p:sp>
        <p:nvSpPr>
          <p:cNvPr id="3" name="Date Placeholder 2"/>
          <p:cNvSpPr>
            <a:spLocks noGrp="1"/>
          </p:cNvSpPr>
          <p:nvPr>
            <p:ph type="dt" sz="half" idx="10"/>
          </p:nvPr>
        </p:nvSpPr>
        <p:spPr/>
        <p:txBody>
          <a:bodyPr/>
          <a:lstStyle/>
          <a:p>
            <a:fld id="{48A87A34-81AB-432B-8DAE-1953F412C126}" type="datetimeFigureOut">
              <a:rPr lang="en-US" dirty="0"/>
              <a:t>5/4/2025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Bấm để sửa kiểu tiêu đề Bản cái</a:t>
            </a:r>
            <a:endParaRPr lang="en-US" dirty="0"/>
          </a:p>
        </p:txBody>
      </p:sp>
      <p:sp>
        <p:nvSpPr>
          <p:cNvPr id="3" name="Vertical Text Placeholder 2"/>
          <p:cNvSpPr>
            <a:spLocks noGrp="1"/>
          </p:cNvSpPr>
          <p:nvPr>
            <p:ph type="body" orient="vert" idx="1"/>
          </p:nvPr>
        </p:nvSpPr>
        <p:spPr/>
        <p:txBody>
          <a:bodyPr vert="eaVert" anchor="t"/>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vi-VN" dirty="0"/>
              <a:t>Bấm để sửa kiểu tiêu đề Bản cái</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Bấm để sửa kiểu tiêu đề Bản cái</a:t>
            </a:r>
            <a:endParaRPr lang="en-US" dirty="0"/>
          </a:p>
        </p:txBody>
      </p:sp>
      <p:sp>
        <p:nvSpPr>
          <p:cNvPr id="3" name="Content Placeholder 2"/>
          <p:cNvSpPr>
            <a:spLocks noGrp="1"/>
          </p:cNvSpPr>
          <p:nvPr>
            <p:ph idx="1"/>
          </p:nvPr>
        </p:nvSpPr>
        <p:spPr/>
        <p:txBody>
          <a:bodyP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vi-VN" dirty="0"/>
              <a:t>Bấm để sửa kiểu tiêu đề Bản cái</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dirty="0"/>
              <a:t>Bấm để chỉnh sửa kiểu văn bản của Bản cái</a:t>
            </a:r>
          </a:p>
        </p:txBody>
      </p:sp>
      <p:sp>
        <p:nvSpPr>
          <p:cNvPr id="4" name="Date Placeholder 3"/>
          <p:cNvSpPr>
            <a:spLocks noGrp="1"/>
          </p:cNvSpPr>
          <p:nvPr>
            <p:ph type="dt" sz="half" idx="10"/>
          </p:nvPr>
        </p:nvSpPr>
        <p:spPr/>
        <p:txBody>
          <a:bodyPr/>
          <a:lstStyle/>
          <a:p>
            <a:fld id="{48A87A34-81AB-432B-8DAE-1953F412C126}" type="datetimeFigureOut">
              <a:rPr lang="en-US" dirty="0"/>
              <a:t>5/4/2025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Bấm để sửa kiểu tiêu đề Bản cái</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vi-VN" dirty="0"/>
              <a:t>Bấm để sửa kiểu tiêu đề Bản cái</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4" name="Content Placeholder 3"/>
          <p:cNvSpPr>
            <a:spLocks noGrp="1"/>
          </p:cNvSpPr>
          <p:nvPr>
            <p:ph sz="half" idx="2"/>
          </p:nvPr>
        </p:nvSpPr>
        <p:spPr>
          <a:xfrm>
            <a:off x="1141410" y="3073397"/>
            <a:ext cx="4878391" cy="2717801"/>
          </a:xfrm>
        </p:spPr>
        <p:txBody>
          <a:bodyP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dirty="0"/>
              <a:t>Bấm để chỉnh sửa kiểu văn bản của Bản cái</a:t>
            </a:r>
          </a:p>
        </p:txBody>
      </p:sp>
      <p:sp>
        <p:nvSpPr>
          <p:cNvPr id="6" name="Content Placeholder 5"/>
          <p:cNvSpPr>
            <a:spLocks noGrp="1"/>
          </p:cNvSpPr>
          <p:nvPr>
            <p:ph sz="quarter" idx="4"/>
          </p:nvPr>
        </p:nvSpPr>
        <p:spPr>
          <a:xfrm>
            <a:off x="6172200" y="3073397"/>
            <a:ext cx="4875210" cy="2717801"/>
          </a:xfrm>
        </p:spPr>
        <p:txBody>
          <a:bodyP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5/4/2025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dirty="0"/>
              <a:t>Bấm để sửa kiểu tiêu đề Bản cái</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5/4/2025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5/4/2025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vi-VN" dirty="0"/>
              <a:t>Bấm để sửa kiểu tiêu đề Bản cái</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vi-VN" dirty="0"/>
              <a:t>Bấm để sửa kiểu tiêu đề Bản cái</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dirty="0"/>
              <a:t>Bấm biểu tượng để thêm hình ảnh</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dirty="0"/>
              <a:t>Bấm để chỉnh sửa kiểu văn bản của Bản cái</a:t>
            </a:r>
          </a:p>
        </p:txBody>
      </p:sp>
      <p:sp>
        <p:nvSpPr>
          <p:cNvPr id="5" name="Date Placeholder 4"/>
          <p:cNvSpPr>
            <a:spLocks noGrp="1"/>
          </p:cNvSpPr>
          <p:nvPr>
            <p:ph type="dt" sz="half" idx="10"/>
          </p:nvPr>
        </p:nvSpPr>
        <p:spPr/>
        <p:txBody>
          <a:bodyPr/>
          <a:lstStyle/>
          <a:p>
            <a:fld id="{48A87A34-81AB-432B-8DAE-1953F412C126}" type="datetimeFigureOut">
              <a:rPr lang="en-US" dirty="0"/>
              <a:t>5/4/2025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vi-VN" dirty="0"/>
              <a:t>Bấm để chỉnh sửa kiểu văn bản của Bản cái</a:t>
            </a:r>
          </a:p>
          <a:p>
            <a:pPr lvl="1"/>
            <a:r>
              <a:rPr lang="vi-VN" dirty="0"/>
              <a:t>Mức hai</a:t>
            </a:r>
          </a:p>
          <a:p>
            <a:pPr lvl="2"/>
            <a:r>
              <a:rPr lang="vi-VN" dirty="0"/>
              <a:t>Mức ba</a:t>
            </a:r>
          </a:p>
          <a:p>
            <a:pPr lvl="3"/>
            <a:r>
              <a:rPr lang="vi-VN" dirty="0"/>
              <a:t>Mức bốn</a:t>
            </a:r>
          </a:p>
          <a:p>
            <a:pPr lvl="4"/>
            <a:r>
              <a:rPr lang="vi-VN" dirty="0"/>
              <a:t>Mức năm</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5/4/2025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2" Type="http://schemas.openxmlformats.org/officeDocument/2006/relationships/image" Target="../media/image5.jpeg" /><Relationship Id="rId1" Type="http://schemas.openxmlformats.org/officeDocument/2006/relationships/slideLayout" Target="../slideLayouts/slideLayout8.xml" /></Relationships>
</file>

<file path=ppt/slides/_rels/slide3.xml.rels><?xml version="1.0" encoding="UTF-8" standalone="yes"?>
<Relationships xmlns="http://schemas.openxmlformats.org/package/2006/relationships"><Relationship Id="rId3" Type="http://schemas.openxmlformats.org/officeDocument/2006/relationships/image" Target="../media/image7.jpeg" /><Relationship Id="rId2" Type="http://schemas.openxmlformats.org/officeDocument/2006/relationships/image" Target="../media/image6.jpeg" /><Relationship Id="rId1" Type="http://schemas.openxmlformats.org/officeDocument/2006/relationships/slideLayout" Target="../slideLayouts/slideLayout4.xml" /></Relationships>
</file>

<file path=ppt/slides/_rels/slide4.xml.rels><?xml version="1.0" encoding="UTF-8" standalone="yes"?>
<Relationships xmlns="http://schemas.openxmlformats.org/package/2006/relationships"><Relationship Id="rId3" Type="http://schemas.openxmlformats.org/officeDocument/2006/relationships/image" Target="../media/image9.jpeg" /><Relationship Id="rId2" Type="http://schemas.openxmlformats.org/officeDocument/2006/relationships/image" Target="../media/image8.jpeg" /><Relationship Id="rId1" Type="http://schemas.openxmlformats.org/officeDocument/2006/relationships/slideLayout" Target="../slideLayouts/slideLayout9.xml" /></Relationships>
</file>

<file path=ppt/slides/_rels/slide5.xml.rels><?xml version="1.0" encoding="UTF-8" standalone="yes"?>
<Relationships xmlns="http://schemas.openxmlformats.org/package/2006/relationships"><Relationship Id="rId3" Type="http://schemas.openxmlformats.org/officeDocument/2006/relationships/image" Target="../media/image11.jpeg" /><Relationship Id="rId2" Type="http://schemas.openxmlformats.org/officeDocument/2006/relationships/image" Target="../media/image10.jpeg" /><Relationship Id="rId1" Type="http://schemas.openxmlformats.org/officeDocument/2006/relationships/slideLayout" Target="../slideLayouts/slideLayout4.xml" /></Relationships>
</file>

<file path=ppt/slides/_rels/slide6.xml.rels><?xml version="1.0" encoding="UTF-8" standalone="yes"?>
<Relationships xmlns="http://schemas.openxmlformats.org/package/2006/relationships"><Relationship Id="rId3" Type="http://schemas.openxmlformats.org/officeDocument/2006/relationships/image" Target="../media/image13.jpeg" /><Relationship Id="rId2" Type="http://schemas.openxmlformats.org/officeDocument/2006/relationships/image" Target="../media/image12.jpeg" /><Relationship Id="rId1" Type="http://schemas.openxmlformats.org/officeDocument/2006/relationships/slideLayout" Target="../slideLayouts/slideLayout9.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0FA34B73-B447-809C-225E-F6A0C0724764}"/>
              </a:ext>
            </a:extLst>
          </p:cNvPr>
          <p:cNvSpPr>
            <a:spLocks noGrp="1"/>
          </p:cNvSpPr>
          <p:nvPr>
            <p:ph type="ctrTitle"/>
          </p:nvPr>
        </p:nvSpPr>
        <p:spPr>
          <a:xfrm>
            <a:off x="2185147" y="0"/>
            <a:ext cx="8791575" cy="1757082"/>
          </a:xfrm>
        </p:spPr>
        <p:txBody>
          <a:bodyPr>
            <a:normAutofit/>
          </a:bodyPr>
          <a:lstStyle/>
          <a:p>
            <a:r>
              <a:rPr lang="vi-VN">
                <a:solidFill>
                  <a:schemeClr val="accent3">
                    <a:lumMod val="50000"/>
                  </a:schemeClr>
                </a:solidFill>
              </a:rPr>
              <a:t>Bài 17: một số dạng năng lượng tái tạo </a:t>
            </a:r>
          </a:p>
        </p:txBody>
      </p:sp>
      <p:pic>
        <p:nvPicPr>
          <p:cNvPr id="4" name="Hình ảnh 3">
            <a:extLst>
              <a:ext uri="{FF2B5EF4-FFF2-40B4-BE49-F238E27FC236}">
                <a16:creationId xmlns:a16="http://schemas.microsoft.com/office/drawing/2014/main" id="{BDDCD82D-A6FE-ACD4-B69C-C7086DC30AE4}"/>
              </a:ext>
            </a:extLst>
          </p:cNvPr>
          <p:cNvPicPr>
            <a:picLocks noChangeAspect="1"/>
          </p:cNvPicPr>
          <p:nvPr/>
        </p:nvPicPr>
        <p:blipFill>
          <a:blip r:embed="rId2"/>
          <a:stretch>
            <a:fillRect/>
          </a:stretch>
        </p:blipFill>
        <p:spPr>
          <a:xfrm>
            <a:off x="5398432" y="1913402"/>
            <a:ext cx="6166037" cy="4944597"/>
          </a:xfrm>
          <a:prstGeom prst="rect">
            <a:avLst/>
          </a:prstGeom>
          <a:effectLst>
            <a:outerShdw blurRad="50800" dist="38100" dir="5400000" algn="t" rotWithShape="0">
              <a:prstClr val="black">
                <a:alpha val="40000"/>
              </a:prstClr>
            </a:outerShdw>
          </a:effectLst>
        </p:spPr>
      </p:pic>
      <p:pic>
        <p:nvPicPr>
          <p:cNvPr id="5" name="Hình ảnh 4">
            <a:extLst>
              <a:ext uri="{FF2B5EF4-FFF2-40B4-BE49-F238E27FC236}">
                <a16:creationId xmlns:a16="http://schemas.microsoft.com/office/drawing/2014/main" id="{05A9136D-8D09-87CF-8365-BA6B94C43912}"/>
              </a:ext>
            </a:extLst>
          </p:cNvPr>
          <p:cNvPicPr>
            <a:picLocks noChangeAspect="1"/>
          </p:cNvPicPr>
          <p:nvPr/>
        </p:nvPicPr>
        <p:blipFill>
          <a:blip r:embed="rId3"/>
          <a:stretch>
            <a:fillRect/>
          </a:stretch>
        </p:blipFill>
        <p:spPr>
          <a:xfrm>
            <a:off x="0" y="1913403"/>
            <a:ext cx="5253318" cy="4944597"/>
          </a:xfrm>
          <a:prstGeom prst="rect">
            <a:avLst/>
          </a:prstGeom>
        </p:spPr>
      </p:pic>
    </p:spTree>
    <p:extLst>
      <p:ext uri="{BB962C8B-B14F-4D97-AF65-F5344CB8AC3E}">
        <p14:creationId xmlns:p14="http://schemas.microsoft.com/office/powerpoint/2010/main" val="3854062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94A3788-04E4-8978-61E4-21A0A324CE99}"/>
              </a:ext>
            </a:extLst>
          </p:cNvPr>
          <p:cNvSpPr>
            <a:spLocks noGrp="1"/>
          </p:cNvSpPr>
          <p:nvPr>
            <p:ph type="title"/>
          </p:nvPr>
        </p:nvSpPr>
        <p:spPr>
          <a:xfrm>
            <a:off x="1146705" y="609601"/>
            <a:ext cx="3856037" cy="457199"/>
          </a:xfrm>
        </p:spPr>
        <p:txBody>
          <a:bodyPr>
            <a:normAutofit fontScale="90000"/>
          </a:bodyPr>
          <a:lstStyle/>
          <a:p>
            <a:r>
              <a:rPr lang="vi-VN">
                <a:solidFill>
                  <a:schemeClr val="accent4"/>
                </a:solidFill>
              </a:rPr>
              <a:t>I. Năng lượng tái tạo</a:t>
            </a:r>
            <a:r>
              <a:rPr lang="vi-VN"/>
              <a:t> </a:t>
            </a:r>
          </a:p>
        </p:txBody>
      </p:sp>
      <p:sp>
        <p:nvSpPr>
          <p:cNvPr id="3" name="Chỗ dành sẵn cho Nội dung 2">
            <a:extLst>
              <a:ext uri="{FF2B5EF4-FFF2-40B4-BE49-F238E27FC236}">
                <a16:creationId xmlns:a16="http://schemas.microsoft.com/office/drawing/2014/main" id="{E67CE203-9DE5-ECA7-C442-5186A21F6938}"/>
              </a:ext>
            </a:extLst>
          </p:cNvPr>
          <p:cNvSpPr>
            <a:spLocks noGrp="1"/>
          </p:cNvSpPr>
          <p:nvPr>
            <p:ph idx="1"/>
          </p:nvPr>
        </p:nvSpPr>
        <p:spPr/>
        <p:txBody>
          <a:bodyPr/>
          <a:lstStyle/>
          <a:p>
            <a:r>
              <a:rPr lang="vi-VN">
                <a:solidFill>
                  <a:schemeClr val="bg1">
                    <a:lumMod val="90000"/>
                    <a:lumOff val="10000"/>
                  </a:schemeClr>
                </a:solidFill>
              </a:rPr>
              <a:t>Năng lượng tái tạo là năng lượng đến từ các nguồn năng lực có sẵn trong thiên nhiên, liên tục được bổ sung thông qua các quá trình tự nhiên.</a:t>
            </a:r>
          </a:p>
          <a:p>
            <a:r>
              <a:rPr lang="vi-VN">
                <a:solidFill>
                  <a:schemeClr val="bg1">
                    <a:lumMod val="90000"/>
                    <a:lumOff val="10000"/>
                  </a:schemeClr>
                </a:solidFill>
              </a:rPr>
              <a:t>Năng lượng tái tạo gồm: năng lượng mặt trời,năng lượng từ gió, năng lượng từ sóng biển, năng lượng từ dòng sông, năng lượng sinh khối,năng lượng địa nhiệt.</a:t>
            </a:r>
          </a:p>
        </p:txBody>
      </p:sp>
      <p:sp>
        <p:nvSpPr>
          <p:cNvPr id="5" name="Chỗ dành sẵn cho Văn bản 4">
            <a:extLst>
              <a:ext uri="{FF2B5EF4-FFF2-40B4-BE49-F238E27FC236}">
                <a16:creationId xmlns:a16="http://schemas.microsoft.com/office/drawing/2014/main" id="{E1416297-928F-B171-C02F-88E98BE1D324}"/>
              </a:ext>
            </a:extLst>
          </p:cNvPr>
          <p:cNvSpPr>
            <a:spLocks noGrp="1"/>
          </p:cNvSpPr>
          <p:nvPr>
            <p:ph type="body" sz="half" idx="2"/>
          </p:nvPr>
        </p:nvSpPr>
        <p:spPr/>
        <p:txBody>
          <a:bodyPr/>
          <a:lstStyle/>
          <a:p>
            <a:endParaRPr lang="vi-VN"/>
          </a:p>
        </p:txBody>
      </p:sp>
      <p:pic>
        <p:nvPicPr>
          <p:cNvPr id="4" name="Hình ảnh 3">
            <a:extLst>
              <a:ext uri="{FF2B5EF4-FFF2-40B4-BE49-F238E27FC236}">
                <a16:creationId xmlns:a16="http://schemas.microsoft.com/office/drawing/2014/main" id="{88ECCAB1-4AE3-6E5C-7455-436B97EE185E}"/>
              </a:ext>
            </a:extLst>
          </p:cNvPr>
          <p:cNvPicPr>
            <a:picLocks noChangeAspect="1"/>
          </p:cNvPicPr>
          <p:nvPr/>
        </p:nvPicPr>
        <p:blipFill>
          <a:blip r:embed="rId2"/>
          <a:stretch>
            <a:fillRect/>
          </a:stretch>
        </p:blipFill>
        <p:spPr>
          <a:xfrm>
            <a:off x="34262" y="1639884"/>
            <a:ext cx="5121938" cy="4608515"/>
          </a:xfrm>
          <a:prstGeom prst="rect">
            <a:avLst/>
          </a:prstGeom>
        </p:spPr>
      </p:pic>
    </p:spTree>
    <p:extLst>
      <p:ext uri="{BB962C8B-B14F-4D97-AF65-F5344CB8AC3E}">
        <p14:creationId xmlns:p14="http://schemas.microsoft.com/office/powerpoint/2010/main" val="18538259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B75A3209-9C55-8DCD-6ED5-47B8FFD4B99C}"/>
              </a:ext>
            </a:extLst>
          </p:cNvPr>
          <p:cNvSpPr>
            <a:spLocks noGrp="1"/>
          </p:cNvSpPr>
          <p:nvPr>
            <p:ph type="title"/>
          </p:nvPr>
        </p:nvSpPr>
        <p:spPr>
          <a:xfrm>
            <a:off x="0" y="349577"/>
            <a:ext cx="9905998" cy="242094"/>
          </a:xfrm>
        </p:spPr>
        <p:txBody>
          <a:bodyPr>
            <a:normAutofit fontScale="90000"/>
          </a:bodyPr>
          <a:lstStyle/>
          <a:p>
            <a:r>
              <a:rPr lang="vi-VN">
                <a:solidFill>
                  <a:schemeClr val="accent6">
                    <a:lumMod val="50000"/>
                  </a:schemeClr>
                </a:solidFill>
              </a:rPr>
              <a:t>Ii. Ưu điểm và nhược điểm của một số dạng năng lượng tái tạo </a:t>
            </a:r>
          </a:p>
        </p:txBody>
      </p:sp>
      <p:sp>
        <p:nvSpPr>
          <p:cNvPr id="3" name="Chỗ dành sẵn cho Nội dung 2">
            <a:extLst>
              <a:ext uri="{FF2B5EF4-FFF2-40B4-BE49-F238E27FC236}">
                <a16:creationId xmlns:a16="http://schemas.microsoft.com/office/drawing/2014/main" id="{0E846E87-D48C-727A-0FFF-DAD5F65E2415}"/>
              </a:ext>
            </a:extLst>
          </p:cNvPr>
          <p:cNvSpPr>
            <a:spLocks noGrp="1"/>
          </p:cNvSpPr>
          <p:nvPr>
            <p:ph sz="half" idx="2"/>
          </p:nvPr>
        </p:nvSpPr>
        <p:spPr>
          <a:xfrm>
            <a:off x="0" y="886851"/>
            <a:ext cx="7225553" cy="6123549"/>
          </a:xfrm>
        </p:spPr>
        <p:txBody>
          <a:bodyPr>
            <a:normAutofit lnSpcReduction="10000"/>
          </a:bodyPr>
          <a:lstStyle/>
          <a:p>
            <a:pPr marL="457200" indent="-457200">
              <a:buFont typeface="+mj-lt"/>
              <a:buAutoNum type="arabicPeriod"/>
            </a:pPr>
            <a:r>
              <a:rPr lang="vi-VN">
                <a:solidFill>
                  <a:srgbClr val="7030A0"/>
                </a:solidFill>
              </a:rPr>
              <a:t> Năng lượng mặt trời</a:t>
            </a:r>
          </a:p>
          <a:p>
            <a:r>
              <a:rPr lang="vi-VN">
                <a:solidFill>
                  <a:schemeClr val="bg1"/>
                </a:solidFill>
              </a:rPr>
              <a:t>Ưu điểm: có sẵn trong thiên nhiên,khó có thể bị cạn kiệt,khi dùng không gây ra tiếng ồn,không phát thải các chất gây ô nhiễm môi trường hay hiệu ứng nhà kính, dùng làm chiếu sáng ,sấy khô nông sản,... Được khai thác để làm nóng nước,chạy nhà máy nhiệt điện </a:t>
            </a:r>
          </a:p>
          <a:p>
            <a:r>
              <a:rPr lang="vi-VN">
                <a:solidFill>
                  <a:schemeClr val="bg1"/>
                </a:solidFill>
              </a:rPr>
              <a:t>Nhược điểm: giá thành sản xuất cao,hệ thống thu nhiệt có hiệu suất chuyển hóa thấp ,khi hết hạn sẽ tạo ra rác điện tử, chất rắn khó phân hủy ,...lắp đặt quá nhiều tấm pin mặt trời hệ thống thu nhiệt trong thành phố sẽ phản xạ ánh sáng gây ô nhiễm ánh sáng.Nhà máy thủy điện chiếm diện tích gây ảnh hưởng đến hệ sinh thái </a:t>
            </a:r>
          </a:p>
          <a:p>
            <a:endParaRPr lang="vi-VN"/>
          </a:p>
          <a:p>
            <a:endParaRPr lang="vi-VN"/>
          </a:p>
        </p:txBody>
      </p:sp>
      <p:pic>
        <p:nvPicPr>
          <p:cNvPr id="15" name="Hình ảnh 14">
            <a:extLst>
              <a:ext uri="{FF2B5EF4-FFF2-40B4-BE49-F238E27FC236}">
                <a16:creationId xmlns:a16="http://schemas.microsoft.com/office/drawing/2014/main" id="{9CAF6DCF-8C20-2D73-4436-047E434F840D}"/>
              </a:ext>
            </a:extLst>
          </p:cNvPr>
          <p:cNvPicPr>
            <a:picLocks noChangeAspect="1"/>
          </p:cNvPicPr>
          <p:nvPr/>
        </p:nvPicPr>
        <p:blipFill>
          <a:blip r:embed="rId2"/>
          <a:stretch>
            <a:fillRect/>
          </a:stretch>
        </p:blipFill>
        <p:spPr>
          <a:xfrm>
            <a:off x="7512424" y="430400"/>
            <a:ext cx="4679576" cy="2998600"/>
          </a:xfrm>
          <a:prstGeom prst="rect">
            <a:avLst/>
          </a:prstGeom>
        </p:spPr>
      </p:pic>
      <p:pic>
        <p:nvPicPr>
          <p:cNvPr id="16" name="Hình ảnh 15">
            <a:extLst>
              <a:ext uri="{FF2B5EF4-FFF2-40B4-BE49-F238E27FC236}">
                <a16:creationId xmlns:a16="http://schemas.microsoft.com/office/drawing/2014/main" id="{5D178A4D-D83B-26D0-727D-4DB3D331116F}"/>
              </a:ext>
            </a:extLst>
          </p:cNvPr>
          <p:cNvPicPr>
            <a:picLocks noChangeAspect="1"/>
          </p:cNvPicPr>
          <p:nvPr/>
        </p:nvPicPr>
        <p:blipFill>
          <a:blip r:embed="rId3"/>
          <a:stretch>
            <a:fillRect/>
          </a:stretch>
        </p:blipFill>
        <p:spPr>
          <a:xfrm>
            <a:off x="7512424" y="3509823"/>
            <a:ext cx="4679576" cy="3413687"/>
          </a:xfrm>
          <a:prstGeom prst="rect">
            <a:avLst/>
          </a:prstGeom>
        </p:spPr>
      </p:pic>
    </p:spTree>
    <p:extLst>
      <p:ext uri="{BB962C8B-B14F-4D97-AF65-F5344CB8AC3E}">
        <p14:creationId xmlns:p14="http://schemas.microsoft.com/office/powerpoint/2010/main" val="421056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6AAABEF3-9BFE-00F6-532B-E5376AF31CDB}"/>
              </a:ext>
            </a:extLst>
          </p:cNvPr>
          <p:cNvSpPr>
            <a:spLocks noGrp="1"/>
          </p:cNvSpPr>
          <p:nvPr>
            <p:ph type="title"/>
          </p:nvPr>
        </p:nvSpPr>
        <p:spPr>
          <a:xfrm>
            <a:off x="693177" y="-210342"/>
            <a:ext cx="5934508" cy="1639886"/>
          </a:xfrm>
        </p:spPr>
        <p:txBody>
          <a:bodyPr/>
          <a:lstStyle/>
          <a:p>
            <a:r>
              <a:rPr lang="vi-VN">
                <a:solidFill>
                  <a:schemeClr val="accent4">
                    <a:lumMod val="50000"/>
                  </a:schemeClr>
                </a:solidFill>
              </a:rPr>
              <a:t>2.Năng lượng từ gió </a:t>
            </a:r>
            <a:br>
              <a:rPr lang="vi-VN">
                <a:solidFill>
                  <a:schemeClr val="accent4">
                    <a:lumMod val="50000"/>
                  </a:schemeClr>
                </a:solidFill>
              </a:rPr>
            </a:br>
            <a:endParaRPr lang="vi-VN">
              <a:solidFill>
                <a:schemeClr val="accent4">
                  <a:lumMod val="50000"/>
                </a:schemeClr>
              </a:solidFill>
            </a:endParaRPr>
          </a:p>
        </p:txBody>
      </p:sp>
      <p:sp>
        <p:nvSpPr>
          <p:cNvPr id="4" name="Chỗ dành sẵn cho Nội dung 3">
            <a:extLst>
              <a:ext uri="{FF2B5EF4-FFF2-40B4-BE49-F238E27FC236}">
                <a16:creationId xmlns:a16="http://schemas.microsoft.com/office/drawing/2014/main" id="{C048D52D-D20B-F79F-D519-E992E721ADE5}"/>
              </a:ext>
            </a:extLst>
          </p:cNvPr>
          <p:cNvSpPr>
            <a:spLocks noGrp="1"/>
          </p:cNvSpPr>
          <p:nvPr>
            <p:ph type="body" sz="half" idx="2"/>
          </p:nvPr>
        </p:nvSpPr>
        <p:spPr/>
        <p:txBody>
          <a:bodyPr>
            <a:normAutofit fontScale="92500" lnSpcReduction="10000"/>
          </a:bodyPr>
          <a:lstStyle/>
          <a:p>
            <a:pPr marL="342900" indent="-342900">
              <a:buFont typeface="Arial" panose="020B0604020202020204" pitchFamily="34" charset="0"/>
              <a:buChar char="•"/>
            </a:pPr>
            <a:r>
              <a:rPr lang="vi-VN" sz="2000">
                <a:solidFill>
                  <a:schemeClr val="bg1"/>
                </a:solidFill>
              </a:rPr>
              <a:t>Ưu điểm: luôn có sẵn trong thiên nhiên, không phát thải các chất gây ô nhiễm môi trường hay hiệu ứng nhà kính, được xem là một trong những giải pháp nhằm giảm biến đổi khí hậu </a:t>
            </a:r>
          </a:p>
          <a:p>
            <a:pPr marL="342900" indent="-342900">
              <a:buFont typeface="Arial" panose="020B0604020202020204" pitchFamily="34" charset="0"/>
              <a:buChar char="•"/>
            </a:pPr>
            <a:r>
              <a:rPr lang="vi-VN" sz="2000">
                <a:solidFill>
                  <a:schemeClr val="bg1"/>
                </a:solidFill>
              </a:rPr>
              <a:t>Nhược điểm: hiệu suất chuyển đổi năng lượng thấp, giá thành đầu tư cao, phát ra tiếng ồn gây ảnh hưởng đến môi trường sống của sinh vật.Tua-bin làm nhiễu tín hiệu phát thanh, ảnh hưởng đến vùng hoạt động của các loài chim và dơi </a:t>
            </a:r>
          </a:p>
        </p:txBody>
      </p:sp>
      <p:pic>
        <p:nvPicPr>
          <p:cNvPr id="11" name="Chỗ dành sẵn cho Hình ảnh 10">
            <a:extLst>
              <a:ext uri="{FF2B5EF4-FFF2-40B4-BE49-F238E27FC236}">
                <a16:creationId xmlns:a16="http://schemas.microsoft.com/office/drawing/2014/main" id="{1FCE45BD-CFAC-7BEE-83E1-BF0683C0C62F}"/>
              </a:ext>
            </a:extLst>
          </p:cNvPr>
          <p:cNvPicPr>
            <a:picLocks noGrp="1" noChangeAspect="1"/>
          </p:cNvPicPr>
          <p:nvPr>
            <p:ph type="pic" idx="1"/>
          </p:nvPr>
        </p:nvPicPr>
        <p:blipFill>
          <a:blip r:embed="rId2"/>
          <a:srcRect l="26452" r="26452"/>
          <a:stretch/>
        </p:blipFill>
        <p:spPr>
          <a:xfrm>
            <a:off x="8373035" y="151744"/>
            <a:ext cx="3693459" cy="3810656"/>
          </a:xfrm>
        </p:spPr>
      </p:pic>
      <p:pic>
        <p:nvPicPr>
          <p:cNvPr id="12" name="Hình ảnh 11">
            <a:extLst>
              <a:ext uri="{FF2B5EF4-FFF2-40B4-BE49-F238E27FC236}">
                <a16:creationId xmlns:a16="http://schemas.microsoft.com/office/drawing/2014/main" id="{4AF2F9D5-A07E-0BCB-DEE6-1B0E0FC40ECB}"/>
              </a:ext>
            </a:extLst>
          </p:cNvPr>
          <p:cNvPicPr>
            <a:picLocks noChangeAspect="1"/>
          </p:cNvPicPr>
          <p:nvPr/>
        </p:nvPicPr>
        <p:blipFill>
          <a:blip r:embed="rId3"/>
          <a:stretch>
            <a:fillRect/>
          </a:stretch>
        </p:blipFill>
        <p:spPr>
          <a:xfrm>
            <a:off x="7966822" y="3316286"/>
            <a:ext cx="4225178" cy="3541714"/>
          </a:xfrm>
          <a:prstGeom prst="rect">
            <a:avLst/>
          </a:prstGeom>
        </p:spPr>
      </p:pic>
    </p:spTree>
    <p:extLst>
      <p:ext uri="{BB962C8B-B14F-4D97-AF65-F5344CB8AC3E}">
        <p14:creationId xmlns:p14="http://schemas.microsoft.com/office/powerpoint/2010/main" val="3215056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hỗ dành sẵn cho Nội dung 2">
            <a:extLst>
              <a:ext uri="{FF2B5EF4-FFF2-40B4-BE49-F238E27FC236}">
                <a16:creationId xmlns:a16="http://schemas.microsoft.com/office/drawing/2014/main" id="{CF01481C-C239-20F4-BBAC-CBF3EA4EAA87}"/>
              </a:ext>
            </a:extLst>
          </p:cNvPr>
          <p:cNvSpPr>
            <a:spLocks noGrp="1"/>
          </p:cNvSpPr>
          <p:nvPr>
            <p:ph sz="half" idx="1"/>
          </p:nvPr>
        </p:nvSpPr>
        <p:spPr>
          <a:xfrm>
            <a:off x="143435" y="268941"/>
            <a:ext cx="5876365" cy="6589059"/>
          </a:xfrm>
        </p:spPr>
        <p:txBody>
          <a:bodyPr>
            <a:normAutofit lnSpcReduction="10000"/>
          </a:bodyPr>
          <a:lstStyle/>
          <a:p>
            <a:pPr marL="0" indent="0">
              <a:buNone/>
            </a:pPr>
            <a:r>
              <a:rPr lang="vi-VN">
                <a:solidFill>
                  <a:schemeClr val="accent4">
                    <a:lumMod val="50000"/>
                  </a:schemeClr>
                </a:solidFill>
              </a:rPr>
              <a:t>3. Năng lượng từ sóng biển</a:t>
            </a:r>
          </a:p>
          <a:p>
            <a:r>
              <a:rPr lang="vi-VN">
                <a:solidFill>
                  <a:schemeClr val="bg1"/>
                </a:solidFill>
              </a:rPr>
              <a:t>Ưu điểm:  điểm: luôn có sẵn trong tự nhiên,không tạo chất thải, được khai thác bằng công nghệ hiện đại và chuyển hoá thành điện năng phục vụ cho nhu cầu của con người.</a:t>
            </a:r>
          </a:p>
          <a:p>
            <a:r>
              <a:rPr lang="vi-VN">
                <a:solidFill>
                  <a:schemeClr val="bg1"/>
                </a:solidFill>
              </a:rPr>
              <a:t>Nhược điểm: để có được công suất điện lớn và ổn định cần nhiều máy phát điện đặt trong không gian rộng,gây ảnh hưởng đến giao thông đường biển ,hệ sinh thái ,giá đầu tư cao và phụ thuộc nhiều vào các mùa trong năm và chịu nhiều ảnh hưởng của thiên tài.</a:t>
            </a:r>
          </a:p>
        </p:txBody>
      </p:sp>
      <p:pic>
        <p:nvPicPr>
          <p:cNvPr id="10" name="Hình ảnh 9">
            <a:extLst>
              <a:ext uri="{FF2B5EF4-FFF2-40B4-BE49-F238E27FC236}">
                <a16:creationId xmlns:a16="http://schemas.microsoft.com/office/drawing/2014/main" id="{D2BE8085-A8DD-476D-C5E8-5E9890D0A69F}"/>
              </a:ext>
            </a:extLst>
          </p:cNvPr>
          <p:cNvPicPr>
            <a:picLocks noChangeAspect="1"/>
          </p:cNvPicPr>
          <p:nvPr/>
        </p:nvPicPr>
        <p:blipFill>
          <a:blip r:embed="rId2"/>
          <a:stretch>
            <a:fillRect/>
          </a:stretch>
        </p:blipFill>
        <p:spPr>
          <a:xfrm>
            <a:off x="7256208" y="3106270"/>
            <a:ext cx="4792357" cy="3688976"/>
          </a:xfrm>
          <a:prstGeom prst="rect">
            <a:avLst/>
          </a:prstGeom>
        </p:spPr>
      </p:pic>
      <p:pic>
        <p:nvPicPr>
          <p:cNvPr id="11" name="Hình ảnh 10">
            <a:extLst>
              <a:ext uri="{FF2B5EF4-FFF2-40B4-BE49-F238E27FC236}">
                <a16:creationId xmlns:a16="http://schemas.microsoft.com/office/drawing/2014/main" id="{EB3D870F-0E07-C324-B3D4-0E0A4401C844}"/>
              </a:ext>
            </a:extLst>
          </p:cNvPr>
          <p:cNvPicPr>
            <a:picLocks noChangeAspect="1"/>
          </p:cNvPicPr>
          <p:nvPr/>
        </p:nvPicPr>
        <p:blipFill>
          <a:blip r:embed="rId3"/>
          <a:stretch>
            <a:fillRect/>
          </a:stretch>
        </p:blipFill>
        <p:spPr>
          <a:xfrm>
            <a:off x="7462196" y="62754"/>
            <a:ext cx="4586369" cy="2837329"/>
          </a:xfrm>
          <a:prstGeom prst="rect">
            <a:avLst/>
          </a:prstGeom>
        </p:spPr>
      </p:pic>
    </p:spTree>
    <p:extLst>
      <p:ext uri="{BB962C8B-B14F-4D97-AF65-F5344CB8AC3E}">
        <p14:creationId xmlns:p14="http://schemas.microsoft.com/office/powerpoint/2010/main" val="7930925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84BB2499-1229-4954-E5E8-6FA075DDAB5C}"/>
              </a:ext>
            </a:extLst>
          </p:cNvPr>
          <p:cNvSpPr>
            <a:spLocks noGrp="1"/>
          </p:cNvSpPr>
          <p:nvPr>
            <p:ph type="title"/>
          </p:nvPr>
        </p:nvSpPr>
        <p:spPr/>
        <p:txBody>
          <a:bodyPr/>
          <a:lstStyle/>
          <a:p>
            <a:r>
              <a:rPr lang="vi-VN">
                <a:solidFill>
                  <a:schemeClr val="accent4">
                    <a:lumMod val="50000"/>
                  </a:schemeClr>
                </a:solidFill>
              </a:rPr>
              <a:t>4. Năng lượng từ dòng sông </a:t>
            </a:r>
          </a:p>
        </p:txBody>
      </p:sp>
      <p:pic>
        <p:nvPicPr>
          <p:cNvPr id="5" name="Chỗ dành sẵn cho Hình ảnh 4">
            <a:extLst>
              <a:ext uri="{FF2B5EF4-FFF2-40B4-BE49-F238E27FC236}">
                <a16:creationId xmlns:a16="http://schemas.microsoft.com/office/drawing/2014/main" id="{B3E532D2-5117-CDA8-70F9-BA6BE76F03C6}"/>
              </a:ext>
            </a:extLst>
          </p:cNvPr>
          <p:cNvPicPr>
            <a:picLocks noGrp="1" noChangeAspect="1"/>
          </p:cNvPicPr>
          <p:nvPr>
            <p:ph type="pic" idx="1"/>
          </p:nvPr>
        </p:nvPicPr>
        <p:blipFill>
          <a:blip r:embed="rId2"/>
          <a:srcRect l="28023" r="28023"/>
          <a:stretch/>
        </p:blipFill>
        <p:spPr>
          <a:xfrm>
            <a:off x="7667592" y="62098"/>
            <a:ext cx="4524408" cy="3626222"/>
          </a:xfrm>
        </p:spPr>
      </p:pic>
      <p:sp>
        <p:nvSpPr>
          <p:cNvPr id="4" name="Chỗ dành sẵn cho Nội dung 3">
            <a:extLst>
              <a:ext uri="{FF2B5EF4-FFF2-40B4-BE49-F238E27FC236}">
                <a16:creationId xmlns:a16="http://schemas.microsoft.com/office/drawing/2014/main" id="{3CE38F16-1629-4E8E-A360-408A61807B8E}"/>
              </a:ext>
            </a:extLst>
          </p:cNvPr>
          <p:cNvSpPr>
            <a:spLocks noGrp="1"/>
          </p:cNvSpPr>
          <p:nvPr>
            <p:ph type="body" sz="half" idx="2"/>
          </p:nvPr>
        </p:nvSpPr>
        <p:spPr/>
        <p:txBody>
          <a:bodyPr/>
          <a:lstStyle/>
          <a:p>
            <a:pPr marL="285750" indent="-285750">
              <a:buFont typeface="Arial" panose="020B0604020202020204" pitchFamily="34" charset="0"/>
              <a:buChar char="•"/>
            </a:pPr>
            <a:r>
              <a:rPr lang="vi-VN">
                <a:solidFill>
                  <a:schemeClr val="bg1"/>
                </a:solidFill>
              </a:rPr>
              <a:t>Ưu điểm:  luôn có sẵn trong tự nhiên,không tạo chất thải, được khai thác bằng công nghệ hiện đại và chuyển hoá thành điện năng phục vụ cho nhu cầu  của con người. </a:t>
            </a:r>
          </a:p>
          <a:p>
            <a:pPr marL="285750" indent="-285750">
              <a:buFont typeface="Arial" panose="020B0604020202020204" pitchFamily="34" charset="0"/>
              <a:buChar char="•"/>
            </a:pPr>
            <a:r>
              <a:rPr lang="vi-VN">
                <a:solidFill>
                  <a:schemeClr val="bg1"/>
                </a:solidFill>
              </a:rPr>
              <a:t>Nhược điểm: sử dụng đập để tích trữ nước có nguy cơ ảnh hưởng đến môi trường, làm diện tích rừng bị suy giảm, tác động đến chất lượng nước và việc khai thác và sử dụng nước.Đặc biệt là các nhà máy có công suất lớn phải di chuyển dân cư ra khỏi vùng sinh sống ở gần sông làm thay đổi văn hóa và tập quán sinh sống của họ</a:t>
            </a:r>
          </a:p>
          <a:p>
            <a:pPr marL="285750" indent="-285750">
              <a:buFont typeface="Arial" panose="020B0604020202020204" pitchFamily="34" charset="0"/>
              <a:buChar char="•"/>
            </a:pPr>
            <a:endParaRPr lang="vi-VN">
              <a:solidFill>
                <a:schemeClr val="bg1"/>
              </a:solidFill>
            </a:endParaRPr>
          </a:p>
        </p:txBody>
      </p:sp>
      <p:pic>
        <p:nvPicPr>
          <p:cNvPr id="6" name="Hình ảnh 5">
            <a:extLst>
              <a:ext uri="{FF2B5EF4-FFF2-40B4-BE49-F238E27FC236}">
                <a16:creationId xmlns:a16="http://schemas.microsoft.com/office/drawing/2014/main" id="{35D992AF-265F-CE63-C441-91815183BEDF}"/>
              </a:ext>
            </a:extLst>
          </p:cNvPr>
          <p:cNvPicPr>
            <a:picLocks noChangeAspect="1"/>
          </p:cNvPicPr>
          <p:nvPr/>
        </p:nvPicPr>
        <p:blipFill>
          <a:blip r:embed="rId3"/>
          <a:stretch>
            <a:fillRect/>
          </a:stretch>
        </p:blipFill>
        <p:spPr>
          <a:xfrm>
            <a:off x="7439865" y="3688320"/>
            <a:ext cx="4752135" cy="3162330"/>
          </a:xfrm>
          <a:prstGeom prst="rect">
            <a:avLst/>
          </a:prstGeom>
        </p:spPr>
      </p:pic>
    </p:spTree>
    <p:extLst>
      <p:ext uri="{BB962C8B-B14F-4D97-AF65-F5344CB8AC3E}">
        <p14:creationId xmlns:p14="http://schemas.microsoft.com/office/powerpoint/2010/main" val="6919160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716ED93C-8F9E-DD82-B520-F66EF0588B8F}"/>
              </a:ext>
            </a:extLst>
          </p:cNvPr>
          <p:cNvSpPr>
            <a:spLocks noGrp="1"/>
          </p:cNvSpPr>
          <p:nvPr>
            <p:ph type="title"/>
          </p:nvPr>
        </p:nvSpPr>
        <p:spPr/>
        <p:txBody>
          <a:bodyPr/>
          <a:lstStyle/>
          <a:p>
            <a:r>
              <a:rPr lang="vi-VN">
                <a:solidFill>
                  <a:schemeClr val="accent3"/>
                </a:solidFill>
              </a:rPr>
              <a:t>Iii. Một số biện pháp sử dụng hiệu quả năng lượng và bảo vệ môi trường </a:t>
            </a:r>
          </a:p>
        </p:txBody>
      </p:sp>
      <p:sp>
        <p:nvSpPr>
          <p:cNvPr id="3" name="Chỗ dành sẵn cho Nội dung 2">
            <a:extLst>
              <a:ext uri="{FF2B5EF4-FFF2-40B4-BE49-F238E27FC236}">
                <a16:creationId xmlns:a16="http://schemas.microsoft.com/office/drawing/2014/main" id="{A5D4AFFF-6386-9A10-A7EF-6A9A54C13B99}"/>
              </a:ext>
            </a:extLst>
          </p:cNvPr>
          <p:cNvSpPr>
            <a:spLocks noGrp="1"/>
          </p:cNvSpPr>
          <p:nvPr>
            <p:ph idx="1"/>
          </p:nvPr>
        </p:nvSpPr>
        <p:spPr/>
        <p:txBody>
          <a:bodyPr/>
          <a:lstStyle/>
          <a:p>
            <a:r>
              <a:rPr lang="vi-VN">
                <a:solidFill>
                  <a:schemeClr val="bg1"/>
                </a:solidFill>
              </a:rPr>
              <a:t>Sử dụng một số biện pháp tiết kiệm năng lượng,tận dụng ánh sáng và gió tự nhiên,sử dụng thiết bị điện đúng cách giúp sử dụng hiệu quả năng lượng làm giảm năng lượng hao phí, giảm khai thác tài nguyên giúp bảo vệ môi trường.</a:t>
            </a:r>
          </a:p>
          <a:p>
            <a:r>
              <a:rPr lang="vi-VN">
                <a:solidFill>
                  <a:schemeClr val="bg1"/>
                </a:solidFill>
              </a:rPr>
              <a:t>Tạo ý thức tiết kiệm năng lượng, sử dụng phương tiện giao thông công cộng thay các phương tiện cá nhân góp phầm tiết kiệm năng lượng và giảm thiểu phát thải khí thải.</a:t>
            </a:r>
          </a:p>
        </p:txBody>
      </p:sp>
    </p:spTree>
    <p:extLst>
      <p:ext uri="{BB962C8B-B14F-4D97-AF65-F5344CB8AC3E}">
        <p14:creationId xmlns:p14="http://schemas.microsoft.com/office/powerpoint/2010/main" val="2796777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Mạch điện">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Màn hình rộng</PresentationFormat>
  <Slides>7</Slides>
  <Notes>0</Notes>
  <HiddenSlides>0</HiddenSlides>
  <ScaleCrop>false</ScaleCrop>
  <HeadingPairs>
    <vt:vector size="4" baseType="variant">
      <vt:variant>
        <vt:lpstr>Chủ đề</vt:lpstr>
      </vt:variant>
      <vt:variant>
        <vt:i4>1</vt:i4>
      </vt:variant>
      <vt:variant>
        <vt:lpstr>Tiêu đề Bản chiếu</vt:lpstr>
      </vt:variant>
      <vt:variant>
        <vt:i4>7</vt:i4>
      </vt:variant>
    </vt:vector>
  </HeadingPairs>
  <TitlesOfParts>
    <vt:vector size="8" baseType="lpstr">
      <vt:lpstr>Mạch điện</vt:lpstr>
      <vt:lpstr>Bài 17: một số dạng năng lượng tái tạo </vt:lpstr>
      <vt:lpstr>I. Năng lượng tái tạo </vt:lpstr>
      <vt:lpstr>Ii. Ưu điểm và nhược điểm của một số dạng năng lượng tái tạo </vt:lpstr>
      <vt:lpstr>2.Năng lượng từ gió  </vt:lpstr>
      <vt:lpstr>Bản trình bày PowerPoint</vt:lpstr>
      <vt:lpstr>4. Năng lượng từ dòng sông </vt:lpstr>
      <vt:lpstr>Iii. Một số biện pháp sử dụng hiệu quả năng lượng và bảo vệ môi trường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nguyenthithanhtam2142008@gmail.com</dc:creator>
  <cp:lastModifiedBy>nguyenthithanhtam2142008@gmail.com</cp:lastModifiedBy>
  <cp:revision>3</cp:revision>
  <dcterms:created xsi:type="dcterms:W3CDTF">2025-05-04T11:09:55Z</dcterms:created>
  <dcterms:modified xsi:type="dcterms:W3CDTF">2025-05-04T13:27:05Z</dcterms:modified>
</cp:coreProperties>
</file>