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3/24/2023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3/24/2023</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42.png"/><Relationship Id="rId5" Type="http://schemas.openxmlformats.org/officeDocument/2006/relationships/image" Target="../media/image5.png"/><Relationship Id="rId10" Type="http://schemas.openxmlformats.org/officeDocument/2006/relationships/image" Target="../media/image41.png"/><Relationship Id="rId4" Type="http://schemas.openxmlformats.org/officeDocument/2006/relationships/image" Target="../media/image4.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45.png"/><Relationship Id="rId5" Type="http://schemas.openxmlformats.org/officeDocument/2006/relationships/image" Target="../media/image6.svg"/><Relationship Id="rId10" Type="http://schemas.openxmlformats.org/officeDocument/2006/relationships/image" Target="../media/image44.png"/><Relationship Id="rId4" Type="http://schemas.openxmlformats.org/officeDocument/2006/relationships/image" Target="../media/image5.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svg"/><Relationship Id="rId7" Type="http://schemas.openxmlformats.org/officeDocument/2006/relationships/image" Target="../media/image25.svg"/><Relationship Id="rId12"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60.png"/><Relationship Id="rId5" Type="http://schemas.openxmlformats.org/officeDocument/2006/relationships/image" Target="../media/image6.svg"/><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50.png"/><Relationship Id="rId5" Type="http://schemas.openxmlformats.org/officeDocument/2006/relationships/audio" Target="../media/audio2.wav"/><Relationship Id="rId4" Type="http://schemas.openxmlformats.org/officeDocument/2006/relationships/audio" Target="../media/audio4.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6.sv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1497141"/>
          </a:xfrm>
          <a:prstGeom prst="rect">
            <a:avLst/>
          </a:prstGeom>
        </p:spPr>
        <p:txBody>
          <a:bodyPr wrap="square" lIns="0" tIns="0" rIns="0" bIns="0" rtlCol="0" anchor="t">
            <a:spAutoFit/>
          </a:bodyPr>
          <a:lstStyle/>
          <a:p>
            <a:pPr algn="ctr">
              <a:lnSpc>
                <a:spcPct val="150000"/>
              </a:lnSpc>
            </a:pPr>
            <a:r>
              <a:rPr lang="en-US" sz="7400" b="1" dirty="0">
                <a:solidFill>
                  <a:srgbClr val="3A3031"/>
                </a:solidFill>
                <a:latin typeface="Arial" panose="020B0604020202020204" pitchFamily="34" charset="0"/>
                <a:cs typeface="Arial" panose="020B0604020202020204" pitchFamily="34" charset="0"/>
              </a:rPr>
              <a:t>BÀI TẬP CUỐI CHƯƠNG II</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2.30 (SGK - tr39)</a:t>
            </a: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-1,25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-2,3.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trong</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hai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âm</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nào</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có</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giá</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trị</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tuyệt</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đối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lớn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là</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bé</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-12,7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-7,12.</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a:latin typeface="Arial" panose="020B0604020202020204" pitchFamily="34" charset="0"/>
                <a:cs typeface="Arial" panose="020B0604020202020204" pitchFamily="34" charset="0"/>
              </a:rPr>
              <a:t>&gt; </a:t>
            </a:r>
            <a:r>
              <a:rPr lang="vi-VN" sz="4400" dirty="0">
                <a:latin typeface="Arial" panose="020B0604020202020204" pitchFamily="34" charset="0"/>
                <a:cs typeface="Arial" panose="020B0604020202020204" pitchFamily="34" charset="0"/>
              </a:rPr>
              <a:t>b nhưng |a|</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1,25</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2,3</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 nên</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4173200" y="7312049"/>
            <a:ext cx="3210153" cy="2507932"/>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2.30 (SGK - tr39)</a:t>
            </a: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2,1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Muốn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ta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trị</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tuyệt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đối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chúng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rồi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đặt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kết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quả</a:t>
            </a:r>
            <a:r>
              <a:rPr lang="en-US" sz="4000" i="1"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(-2,5). 3.</a:t>
            </a:r>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a:srcRect/>
          <a:stretch>
            <a:fillRect/>
          </a:stretch>
        </p:blipFill>
        <p:spPr>
          <a:xfrm>
            <a:off x="457200" y="2705100"/>
            <a:ext cx="1974904" cy="1626827"/>
          </a:xfrm>
          <a:prstGeom prst="rect">
            <a:avLst/>
          </a:prstGeom>
        </p:spPr>
      </p:pic>
      <p:sp>
        <p:nvSpPr>
          <p:cNvPr id="15" name="Rectangle 14"/>
          <p:cNvSpPr/>
          <p:nvPr/>
        </p:nvSpPr>
        <p:spPr>
          <a:xfrm>
            <a:off x="5145218" y="24838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 2,1⋅(-5,2) = -2,1⋅ 5,2 </a:t>
            </a:r>
          </a:p>
          <a:p>
            <a:pPr algn="just">
              <a:lnSpc>
                <a:spcPct val="150000"/>
              </a:lnSpc>
            </a:pPr>
            <a:r>
              <a:rPr lang="en-US" sz="4000" dirty="0">
                <a:latin typeface="Arial" panose="020B0604020202020204" pitchFamily="34" charset="0"/>
                <a:cs typeface="Arial" panose="020B0604020202020204" pitchFamily="34" charset="0"/>
              </a:rPr>
              <a:t>|a|. |b| = 2,1⋅ 5,2 </a:t>
            </a: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 |3|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 3 = -7,5.</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2.28 (SGK - tr39)</a:t>
            </a: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với kết quả của Bài tập 2.27.</a:t>
            </a:r>
            <a:endParaRPr lang="en-US" sz="4000" dirty="0"/>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tretch>
            <a:fillRect/>
          </a:stretch>
        </p:blipFill>
        <p:spPr>
          <a:xfrm>
            <a:off x="5638800" y="868680"/>
            <a:ext cx="6288670" cy="286000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1,4 (cm)</a:t>
                </a:r>
              </a:p>
              <a:p>
                <a:pPr>
                  <a:lnSpc>
                    <a:spcPct val="150000"/>
                  </a:lnSpc>
                </a:pP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khúc</a:t>
                </a:r>
                <a:r>
                  <a:rPr lang="en-US" sz="4000" dirty="0">
                    <a:latin typeface="Arial" panose="020B0604020202020204" pitchFamily="34" charset="0"/>
                    <a:cs typeface="Arial" panose="020B0604020202020204" pitchFamily="34" charset="0"/>
                  </a:rPr>
                  <a:t> ABC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2,2 + 1,4 = 3,6 (cm)</a:t>
                </a:r>
              </a:p>
            </p:txBody>
          </p:sp>
        </mc:Choice>
        <mc:Fallback xmlns="">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Cùng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a:xfrm>
            <a:off x="8250223" y="8115300"/>
            <a:ext cx="3636977" cy="1231235"/>
            <a:chOff x="0" y="0"/>
            <a:chExt cx="4849303" cy="1641646"/>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2413000" y="190500"/>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67000" y="364848"/>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2.29 (SGK - tr39)</a:t>
            </a:r>
          </a:p>
        </p:txBody>
      </p:sp>
      <p:sp>
        <p:nvSpPr>
          <p:cNvPr id="11" name="Rectangle 10"/>
          <p:cNvSpPr/>
          <p:nvPr/>
        </p:nvSpPr>
        <p:spPr>
          <a:xfrm>
            <a:off x="2667000" y="1531590"/>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914771" y="1468600"/>
                <a:ext cx="10883107" cy="1268681"/>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1,(428571) (m)</a:t>
                </a:r>
              </a:p>
            </p:txBody>
          </p:sp>
        </mc:Choice>
        <mc:Fallback xmlns="">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a:latin typeface="Arial" panose="020B0604020202020204" pitchFamily="34" charset="0"/>
                    <a:cs typeface="Arial" panose="020B0604020202020204" pitchFamily="34" charset="0"/>
                  </a:rPr>
                  <a:t>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5,(714285) ≈ 5,71 (m).</a:t>
                </a:r>
              </a:p>
              <a:p>
                <a:pPr algn="just">
                  <a:lnSpc>
                    <a:spcPct val="150000"/>
                  </a:lnSpc>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p>
            </p:txBody>
          </p:sp>
        </mc:Choice>
        <mc:Fallback xmlns="">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a:solidFill>
                  <a:srgbClr val="1D2226"/>
                </a:solidFill>
                <a:latin typeface="Arial" panose="020B0604020202020204" pitchFamily="34" charset="0"/>
                <a:cs typeface="Arial" panose="020B0604020202020204" pitchFamily="34" charset="0"/>
              </a:rPr>
              <a:t>HƯỚNG DẪN VỀ NHÀ</a:t>
            </a: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1</a:t>
            </a: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II</a:t>
            </a: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3</a:t>
            </a: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8: </a:t>
            </a:r>
            <a:r>
              <a:rPr lang="en-US" sz="4000" b="1" dirty="0" err="1">
                <a:latin typeface="Arial" panose="020B0604020202020204" pitchFamily="34" charset="0"/>
                <a:cs typeface="Arial" panose="020B0604020202020204" pitchFamily="34" charset="0"/>
              </a:rPr>
              <a:t>Góc</a:t>
            </a:r>
            <a:r>
              <a:rPr lang="en-US" sz="4000" b="1" dirty="0">
                <a:latin typeface="Arial" panose="020B0604020202020204" pitchFamily="34" charset="0"/>
                <a:cs typeface="Arial" panose="020B0604020202020204" pitchFamily="34" charset="0"/>
              </a:rPr>
              <a:t> 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24315" y="7712022"/>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6"/>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a:solidFill>
                  <a:srgbClr val="3A3031"/>
                </a:solidFill>
                <a:latin typeface="Arial" panose="020B0604020202020204" pitchFamily="34" charset="0"/>
                <a:cs typeface="Arial" panose="020B0604020202020204" pitchFamily="34" charset="0"/>
              </a:rPr>
              <a:t>CẢM ƠN CÁC EM ĐÃ THEO DÕI BÀI GIẢNG NGÀY HÔM NAY!</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15324845" y="2697697"/>
            <a:ext cx="3333268" cy="4137764"/>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a:solidFill>
                  <a:prstClr val="black"/>
                </a:solidFill>
                <a:latin typeface="Arial" panose="020B0604020202020204" pitchFamily="34" charset="0"/>
                <a:cs typeface="Arial" panose="020B0604020202020204" pitchFamily="34" charset="0"/>
              </a:rPr>
              <a:t>1: </a:t>
            </a:r>
            <a:r>
              <a:rPr lang="vi-VN" sz="4400" b="1" noProof="1">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Tìm x sao cho |x| = 2</a:t>
            </a:r>
            <a:r>
              <a:rPr lang="vi-VN" sz="4400" noProof="1">
                <a:solidFill>
                  <a:prstClr val="black"/>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a:solidFill>
                  <a:schemeClr val="tx1"/>
                </a:solidFill>
                <a:latin typeface="Arial" panose="020B0604020202020204" pitchFamily="34" charset="0"/>
                <a:cs typeface="Arial" panose="020B0604020202020204" pitchFamily="34" charset="0"/>
              </a:rPr>
              <a:t>Câu</a:t>
            </a:r>
            <a:r>
              <a:rPr lang="en-US" sz="4000" b="1" noProof="1">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A.</a:t>
            </a:r>
            <a:r>
              <a:rPr lang="en-US" sz="4400" noProof="1">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 </a:t>
                </a:r>
                <a:r>
                  <a:rPr lang="vi-VN" sz="4200" b="1" noProof="1">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a:t>
            </a:r>
            <a:r>
              <a:rPr lang="en-US" sz="4400" b="1" noProof="1">
                <a:solidFill>
                  <a:prstClr val="black"/>
                </a:solidFill>
                <a:latin typeface="Arial" panose="020B0604020202020204" pitchFamily="34" charset="0"/>
                <a:cs typeface="Arial" panose="020B0604020202020204" pitchFamily="34" charset="0"/>
              </a:rPr>
              <a:t> 4: </a:t>
            </a:r>
            <a:r>
              <a:rPr lang="en-US" sz="4400" noProof="1">
                <a:solidFill>
                  <a:prstClr val="black"/>
                </a:solidFill>
                <a:latin typeface="Arial" panose="020B0604020202020204" pitchFamily="34" charset="0"/>
                <a:cs typeface="Arial" panose="020B0604020202020204" pitchFamily="34" charset="0"/>
              </a:rPr>
              <a:t>Chọn khẳng định </a:t>
            </a:r>
            <a:r>
              <a:rPr lang="en-US" sz="4400" b="1" noProof="1">
                <a:solidFill>
                  <a:prstClr val="black"/>
                </a:solidFill>
                <a:latin typeface="Arial" panose="020B0604020202020204" pitchFamily="34" charset="0"/>
                <a:cs typeface="Arial" panose="020B0604020202020204" pitchFamily="34" charset="0"/>
              </a:rPr>
              <a:t>sai</a:t>
            </a:r>
            <a:r>
              <a:rPr lang="vi-VN" sz="4400" noProof="1">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a:t>
                </a:r>
                <a:r>
                  <a:rPr lang="en-US" sz="4400" noProof="1">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a:solidFill>
                      <a:prstClr val="white"/>
                    </a:solidFill>
                    <a:latin typeface="Arial" panose="020B0604020202020204" pitchFamily="34" charset="0"/>
                    <a:cs typeface="Arial" panose="020B0604020202020204" pitchFamily="34" charset="0"/>
                  </a:rPr>
                  <a:t> </a:t>
                </a: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BÀI TẬP CUỐI CHƯƠNG II</a:t>
            </a:r>
          </a:p>
          <a:p>
            <a:pPr algn="ctr">
              <a:lnSpc>
                <a:spcPct val="150000"/>
              </a:lnSpc>
            </a:pPr>
            <a:r>
              <a:rPr lang="en-US" sz="8000" b="1" dirty="0">
                <a:latin typeface="Arial" panose="020B0604020202020204" pitchFamily="34" charset="0"/>
                <a:cs typeface="Arial" panose="020B0604020202020204" pitchFamily="34" charset="0"/>
              </a:rPr>
              <a:t>(1 </a:t>
            </a:r>
            <a:r>
              <a:rPr lang="en-US" sz="8000" b="1" dirty="0" err="1">
                <a:latin typeface="Arial" panose="020B0604020202020204" pitchFamily="34" charset="0"/>
                <a:cs typeface="Arial" panose="020B0604020202020204" pitchFamily="34" charset="0"/>
              </a:rPr>
              <a:t>Tiết</a:t>
            </a:r>
            <a:r>
              <a:rPr lang="en-US" sz="8000" b="1"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a:latin typeface="Arial" panose="020B0604020202020204" pitchFamily="34" charset="0"/>
                <a:cs typeface="Arial" panose="020B0604020202020204" pitchFamily="34" charset="0"/>
              </a:rPr>
              <a:t>Đ</a:t>
            </a:r>
            <a:r>
              <a:rPr lang="vi-VN" sz="4000" i="1" dirty="0">
                <a:latin typeface="Arial" panose="020B0604020202020204" pitchFamily="34" charset="0"/>
                <a:cs typeface="Arial" panose="020B0604020202020204" pitchFamily="34" charset="0"/>
              </a:rPr>
              <a:t>ại diện từng nhóm lên trình bày về sơ đồ tư duy của 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đã</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giao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về</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từ</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buổi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77" y="952500"/>
            <a:ext cx="1749704" cy="1249788"/>
          </a:xfrm>
          <a:prstGeom prst="rect">
            <a:avLst/>
          </a:prstGeom>
        </p:spPr>
      </p:pic>
      <p:pic>
        <p:nvPicPr>
          <p:cNvPr id="10" name="Picture 9"/>
          <p:cNvPicPr/>
          <p:nvPr/>
        </p:nvPicPr>
        <p:blipFill>
          <a:blip r:embed="rId3"/>
          <a:stretch>
            <a:fillRect/>
          </a:stretch>
        </p:blipFill>
        <p:spPr>
          <a:xfrm>
            <a:off x="3733800" y="2726392"/>
            <a:ext cx="10778473" cy="7200384"/>
          </a:xfrm>
          <a:prstGeom prst="rect">
            <a:avLst/>
          </a:prstGeom>
        </p:spPr>
      </p:pic>
      <p:pic>
        <p:nvPicPr>
          <p:cNvPr id="11" name="Picture 2"/>
          <p:cNvPicPr>
            <a:picLocks noChangeAspect="1"/>
          </p:cNvPicPr>
          <p:nvPr/>
        </p:nvPicPr>
        <p:blipFill>
          <a:blip r:embed="rId4"/>
          <a:srcRect/>
          <a:stretch>
            <a:fillRect/>
          </a:stretch>
        </p:blipFill>
        <p:spPr>
          <a:xfrm rot="20360123">
            <a:off x="14499610" y="7928643"/>
            <a:ext cx="3272882" cy="1480979"/>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2.27 (SGK - tr39)</a:t>
            </a: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92" y="-333401"/>
            <a:ext cx="3789651" cy="3321349"/>
          </a:xfrm>
          <a:prstGeom prst="rect">
            <a:avLst/>
          </a:prstGeom>
        </p:spPr>
      </p:pic>
      <mc:AlternateContent xmlns:mc="http://schemas.openxmlformats.org/markup-compatibility/2006">
        <mc:Choice xmlns:a14="http://schemas.microsoft.com/office/drawing/2010/main" Requires="a14">
          <p:sp>
            <p:nvSpPr>
              <p:cNvPr id="14" name="TextBox 13"/>
              <p:cNvSpPr txBox="1"/>
              <p:nvPr/>
            </p:nvSpPr>
            <p:spPr>
              <a:xfrm>
                <a:off x="3543830" y="4479558"/>
                <a:ext cx="12268417" cy="295869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Sử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a:t>
                </a:r>
              </a:p>
            </p:txBody>
          </p:sp>
        </mc:Choice>
        <mc:Fallback>
          <p:sp>
            <p:nvSpPr>
              <p:cNvPr id="14" name="TextBox 13"/>
              <p:cNvSpPr txBox="1">
                <a:spLocks noRot="1" noChangeAspect="1" noMove="1" noResize="1" noEditPoints="1" noAdjustHandles="1" noChangeArrowheads="1" noChangeShapeType="1" noTextEdit="1"/>
              </p:cNvSpPr>
              <p:nvPr/>
            </p:nvSpPr>
            <p:spPr>
              <a:xfrm>
                <a:off x="3543830" y="4479558"/>
                <a:ext cx="12268417" cy="2958695"/>
              </a:xfrm>
              <a:prstGeom prst="rect">
                <a:avLst/>
              </a:prstGeom>
              <a:blipFill>
                <a:blip r:embed="rId10"/>
                <a:stretch>
                  <a:fillRect l="-1739" r="-1739" b="-41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4849203" y="7646423"/>
                <a:ext cx="13286397" cy="1921295"/>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a</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1,4142…≈</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 và b</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2,2360679</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a:solidFill>
                      <a:srgbClr val="002060"/>
                    </a:solidFill>
                    <a:latin typeface="Arial" panose="020B0604020202020204" pitchFamily="34" charset="0"/>
                    <a:cs typeface="Arial" panose="020B0604020202020204" pitchFamily="34" charset="0"/>
                  </a:rPr>
                  <a:t>1,4 + 2,2 = 3,6</a:t>
                </a:r>
                <a:r>
                  <a:rPr lang="vi-VN" sz="4000" dirty="0">
                    <a:solidFill>
                      <a:srgbClr val="002060"/>
                    </a:solidFill>
                    <a:latin typeface="Arial" panose="020B0604020202020204" pitchFamily="34" charset="0"/>
                    <a:cs typeface="Arial" panose="020B0604020202020204" pitchFamily="34" charset="0"/>
                  </a:rPr>
                  <a:t>.</a:t>
                </a:r>
              </a:p>
            </p:txBody>
          </p:sp>
        </mc:Choice>
        <mc:Fallback>
          <p:sp>
            <p:nvSpPr>
              <p:cNvPr id="15" name="Rectangle 14"/>
              <p:cNvSpPr>
                <a:spLocks noRot="1" noChangeAspect="1" noMove="1" noResize="1" noEditPoints="1" noAdjustHandles="1" noChangeArrowheads="1" noChangeShapeType="1" noTextEdit="1"/>
              </p:cNvSpPr>
              <p:nvPr/>
            </p:nvSpPr>
            <p:spPr>
              <a:xfrm>
                <a:off x="4849203" y="7646423"/>
                <a:ext cx="13286397" cy="1921295"/>
              </a:xfrm>
              <a:prstGeom prst="rect">
                <a:avLst/>
              </a:prstGeom>
              <a:blipFill>
                <a:blip r:embed="rId11"/>
                <a:stretch>
                  <a:fillRect l="-1606" b="-12342"/>
                </a:stretch>
              </a:blipFill>
            </p:spPr>
            <p:txBody>
              <a:bodyPr/>
              <a:lstStyle/>
              <a:p>
                <a:r>
                  <a:rPr lang="en-US">
                    <a:noFill/>
                  </a:rPr>
                  <a:t> </a:t>
                </a:r>
              </a:p>
            </p:txBody>
          </p:sp>
        </mc:Fallback>
      </mc:AlternateContent>
      <p:sp>
        <p:nvSpPr>
          <p:cNvPr id="16" name="Oval Callout 15"/>
          <p:cNvSpPr/>
          <p:nvPr/>
        </p:nvSpPr>
        <p:spPr>
          <a:xfrm>
            <a:off x="3057014" y="7286168"/>
            <a:ext cx="1828800" cy="905332"/>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892</Words>
  <Application>Microsoft Office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Calibri Light</vt:lpstr>
      <vt:lpstr>Calibri</vt:lpstr>
      <vt:lpstr>Cambria Math</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Ha Le Duc</cp:lastModifiedBy>
  <cp:revision>17</cp:revision>
  <dcterms:created xsi:type="dcterms:W3CDTF">2006-08-16T00:00:00Z</dcterms:created>
  <dcterms:modified xsi:type="dcterms:W3CDTF">2023-03-23T17:24:55Z</dcterms:modified>
  <dc:identifier>DAFARKD_w7U</dc:identifier>
</cp:coreProperties>
</file>