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74" r:id="rId5"/>
    <p:sldId id="266" r:id="rId6"/>
    <p:sldId id="268" r:id="rId7"/>
    <p:sldId id="278" r:id="rId8"/>
    <p:sldId id="261" r:id="rId9"/>
    <p:sldId id="260" r:id="rId10"/>
    <p:sldId id="263" r:id="rId11"/>
    <p:sldId id="281" r:id="rId12"/>
    <p:sldId id="275" r:id="rId13"/>
    <p:sldId id="279" r:id="rId14"/>
    <p:sldId id="273" r:id="rId15"/>
    <p:sldId id="257" r:id="rId16"/>
    <p:sldId id="262" r:id="rId17"/>
    <p:sldId id="282" r:id="rId18"/>
    <p:sldId id="265" r:id="rId19"/>
    <p:sldId id="283" r:id="rId20"/>
    <p:sldId id="264" r:id="rId21"/>
    <p:sldId id="267" r:id="rId22"/>
    <p:sldId id="276" r:id="rId23"/>
    <p:sldId id="269" r:id="rId24"/>
    <p:sldId id="284" r:id="rId25"/>
    <p:sldId id="277" r:id="rId26"/>
    <p:sldId id="280" r:id="rId27"/>
    <p:sldId id="285" r:id="rId28"/>
    <p:sldId id="270" r:id="rId29"/>
    <p:sldId id="271" r:id="rId30"/>
    <p:sldId id="286"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53" d="100"/>
          <a:sy n="53" d="100"/>
        </p:scale>
        <p:origin x="62"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3.svg"/><Relationship Id="rId7" Type="http://schemas.openxmlformats.org/officeDocument/2006/relationships/image" Target="../media/image23.svg"/><Relationship Id="rId12" Type="http://schemas.openxmlformats.org/officeDocument/2006/relationships/image" Target="../media/image108.png"/><Relationship Id="rId2" Type="http://schemas.openxmlformats.org/officeDocument/2006/relationships/image" Target="../media/image102.png"/><Relationship Id="rId16" Type="http://schemas.openxmlformats.org/officeDocument/2006/relationships/image" Target="../media/image10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07.svg"/><Relationship Id="rId5" Type="http://schemas.openxmlformats.org/officeDocument/2006/relationships/image" Target="../media/image28.svg"/><Relationship Id="rId10" Type="http://schemas.openxmlformats.org/officeDocument/2006/relationships/image" Target="../media/image106.png"/><Relationship Id="rId4" Type="http://schemas.openxmlformats.org/officeDocument/2006/relationships/image" Target="../media/image27.png"/><Relationship Id="rId9" Type="http://schemas.openxmlformats.org/officeDocument/2006/relationships/image" Target="../media/image105.png"/></Relationships>
</file>

<file path=ppt/slides/_rels/slide11.xml.rels><?xml version="1.0" encoding="UTF-8" standalone="yes"?>
<Relationships xmlns="http://schemas.openxmlformats.org/package/2006/relationships"><Relationship Id="rId21" Type="http://schemas.openxmlformats.org/officeDocument/2006/relationships/image" Target="../media/image110.png"/><Relationship Id="rId25" Type="http://schemas.openxmlformats.org/officeDocument/2006/relationships/image" Target="../media/image46.svg"/><Relationship Id="rId1" Type="http://schemas.openxmlformats.org/officeDocument/2006/relationships/slideLayout" Target="../slideLayouts/slideLayout7.xml"/><Relationship Id="rId24" Type="http://schemas.openxmlformats.org/officeDocument/2006/relationships/image" Target="../media/image45.png"/><Relationship Id="rId23" Type="http://schemas.openxmlformats.org/officeDocument/2006/relationships/image" Target="../media/image44.svg"/><Relationship Id="rId22" Type="http://schemas.openxmlformats.org/officeDocument/2006/relationships/image" Target="../media/image43.png"/></Relationships>
</file>

<file path=ppt/slides/_rels/slide12.xml.rels><?xml version="1.0" encoding="UTF-8" standalone="yes"?>
<Relationships xmlns="http://schemas.openxmlformats.org/package/2006/relationships"><Relationship Id="rId18" Type="http://schemas.openxmlformats.org/officeDocument/2006/relationships/image" Target="../media/image117.png"/><Relationship Id="rId20" Type="http://schemas.openxmlformats.org/officeDocument/2006/relationships/image" Target="../media/image111.png"/><Relationship Id="rId1" Type="http://schemas.openxmlformats.org/officeDocument/2006/relationships/slideLayout" Target="../slideLayouts/slideLayout7.xml"/><Relationship Id="rId19" Type="http://schemas.openxmlformats.org/officeDocument/2006/relationships/image" Target="../media/image109.png"/></Relationships>
</file>

<file path=ppt/slides/_rels/slide1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4.png"/><Relationship Id="rId21" Type="http://schemas.openxmlformats.org/officeDocument/2006/relationships/image" Target="../media/image143.png"/><Relationship Id="rId2" Type="http://schemas.openxmlformats.org/officeDocument/2006/relationships/image" Target="../media/image113.png"/><Relationship Id="rId20" Type="http://schemas.openxmlformats.org/officeDocument/2006/relationships/image" Target="../media/image1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6.svg"/><Relationship Id="rId7" Type="http://schemas.openxmlformats.org/officeDocument/2006/relationships/image" Target="../media/image85.svg"/><Relationship Id="rId17" Type="http://schemas.openxmlformats.org/officeDocument/2006/relationships/image" Target="../media/image120.png"/><Relationship Id="rId2" Type="http://schemas.openxmlformats.org/officeDocument/2006/relationships/image" Target="../media/image115.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119.svg"/><Relationship Id="rId15" Type="http://schemas.openxmlformats.org/officeDocument/2006/relationships/image" Target="../media/image150.png"/><Relationship Id="rId4" Type="http://schemas.openxmlformats.org/officeDocument/2006/relationships/image" Target="../media/image118.png"/><Relationship Id="rId14" Type="http://schemas.openxmlformats.org/officeDocument/2006/relationships/image" Target="../media/image149.png"/></Relationships>
</file>

<file path=ppt/slides/_rels/slide16.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21.svg"/><Relationship Id="rId3" Type="http://schemas.openxmlformats.org/officeDocument/2006/relationships/image" Target="../media/image3.svg"/><Relationship Id="rId7" Type="http://schemas.openxmlformats.org/officeDocument/2006/relationships/image" Target="../media/image124.svg"/><Relationship Id="rId12" Type="http://schemas.openxmlformats.org/officeDocument/2006/relationships/image" Target="../media/image20.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123.png"/><Relationship Id="rId11" Type="http://schemas.openxmlformats.org/officeDocument/2006/relationships/image" Target="../media/image128.svg"/><Relationship Id="rId5" Type="http://schemas.openxmlformats.org/officeDocument/2006/relationships/image" Target="../media/image122.svg"/><Relationship Id="rId15" Type="http://schemas.openxmlformats.org/officeDocument/2006/relationships/image" Target="../media/image130.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svg"/><Relationship Id="rId14" Type="http://schemas.openxmlformats.org/officeDocument/2006/relationships/image" Target="../media/image129.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2.svg"/><Relationship Id="rId7" Type="http://schemas.openxmlformats.org/officeDocument/2006/relationships/image" Target="../media/image134.sv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99.svg"/><Relationship Id="rId15" Type="http://schemas.openxmlformats.org/officeDocument/2006/relationships/image" Target="../media/image164.png"/><Relationship Id="rId10" Type="http://schemas.openxmlformats.org/officeDocument/2006/relationships/image" Target="../media/image135.png"/><Relationship Id="rId4" Type="http://schemas.openxmlformats.org/officeDocument/2006/relationships/image" Target="../media/image98.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1.svg"/><Relationship Id="rId18" Type="http://schemas.openxmlformats.org/officeDocument/2006/relationships/image" Target="../media/image148.png"/><Relationship Id="rId3" Type="http://schemas.openxmlformats.org/officeDocument/2006/relationships/image" Target="../media/image137.svg"/><Relationship Id="rId7" Type="http://schemas.openxmlformats.org/officeDocument/2006/relationships/image" Target="../media/image119.svg"/><Relationship Id="rId12" Type="http://schemas.openxmlformats.org/officeDocument/2006/relationships/image" Target="../media/image140.png"/><Relationship Id="rId17" Type="http://schemas.openxmlformats.org/officeDocument/2006/relationships/image" Target="../media/image147.svg"/><Relationship Id="rId2" Type="http://schemas.openxmlformats.org/officeDocument/2006/relationships/image" Target="../media/image136.png"/><Relationship Id="rId16"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39.svg"/><Relationship Id="rId5" Type="http://schemas.openxmlformats.org/officeDocument/2006/relationships/image" Target="../media/image116.svg"/><Relationship Id="rId15" Type="http://schemas.openxmlformats.org/officeDocument/2006/relationships/image" Target="../media/image145.svg"/><Relationship Id="rId10" Type="http://schemas.openxmlformats.org/officeDocument/2006/relationships/image" Target="../media/image138.png"/><Relationship Id="rId19" Type="http://schemas.openxmlformats.org/officeDocument/2006/relationships/image" Target="../media/image114.png"/><Relationship Id="rId4" Type="http://schemas.openxmlformats.org/officeDocument/2006/relationships/image" Target="../media/image115.png"/><Relationship Id="rId9" Type="http://schemas.openxmlformats.org/officeDocument/2006/relationships/image" Target="../media/image21.svg"/><Relationship Id="rId14" Type="http://schemas.openxmlformats.org/officeDocument/2006/relationships/image" Target="../media/image144.png"/></Relationships>
</file>

<file path=ppt/slides/_rels/slide19.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72.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2" Type="http://schemas.openxmlformats.org/officeDocument/2006/relationships/image" Target="../media/image63.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153.svg"/><Relationship Id="rId1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1.svg"/><Relationship Id="rId18" Type="http://schemas.openxmlformats.org/officeDocument/2006/relationships/image" Target="../media/image183.png"/><Relationship Id="rId3" Type="http://schemas.openxmlformats.org/officeDocument/2006/relationships/image" Target="../media/image155.svg"/><Relationship Id="rId7" Type="http://schemas.openxmlformats.org/officeDocument/2006/relationships/image" Target="../media/image74.svg"/><Relationship Id="rId12" Type="http://schemas.openxmlformats.org/officeDocument/2006/relationships/image" Target="../media/image160.png"/><Relationship Id="rId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159.svg"/><Relationship Id="rId5" Type="http://schemas.openxmlformats.org/officeDocument/2006/relationships/image" Target="../media/image157.svg"/><Relationship Id="rId10" Type="http://schemas.openxmlformats.org/officeDocument/2006/relationships/image" Target="../media/image158.png"/><Relationship Id="rId19" Type="http://schemas.openxmlformats.org/officeDocument/2006/relationships/image" Target="../media/image184.png"/><Relationship Id="rId4" Type="http://schemas.openxmlformats.org/officeDocument/2006/relationships/image" Target="../media/image156.png"/><Relationship Id="rId9" Type="http://schemas.openxmlformats.org/officeDocument/2006/relationships/image" Target="../media/image11.svg"/><Relationship Id="rId14" Type="http://schemas.openxmlformats.org/officeDocument/2006/relationships/image" Target="../media/image162.png"/></Relationships>
</file>

<file path=ppt/slides/_rels/slide2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64.svg"/><Relationship Id="rId7" Type="http://schemas.openxmlformats.org/officeDocument/2006/relationships/image" Target="../media/image99.svg"/><Relationship Id="rId2" Type="http://schemas.openxmlformats.org/officeDocument/2006/relationships/image" Target="../media/image163.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28.svg"/><Relationship Id="rId5" Type="http://schemas.openxmlformats.org/officeDocument/2006/relationships/image" Target="../media/image132.svg"/><Relationship Id="rId10" Type="http://schemas.openxmlformats.org/officeDocument/2006/relationships/image" Target="../media/image27.png"/><Relationship Id="rId4" Type="http://schemas.openxmlformats.org/officeDocument/2006/relationships/image" Target="../media/image131.png"/><Relationship Id="rId9" Type="http://schemas.openxmlformats.org/officeDocument/2006/relationships/image" Target="../media/image134.svg"/><Relationship Id="rId14" Type="http://schemas.openxmlformats.org/officeDocument/2006/relationships/image" Target="../media/image186.png"/></Relationships>
</file>

<file path=ppt/slides/_rels/slide22.xml.rels><?xml version="1.0" encoding="UTF-8" standalone="yes"?>
<Relationships xmlns="http://schemas.openxmlformats.org/package/2006/relationships"><Relationship Id="rId18" Type="http://schemas.openxmlformats.org/officeDocument/2006/relationships/image" Target="../media/image165.png"/><Relationship Id="rId17" Type="http://schemas.openxmlformats.org/officeDocument/2006/relationships/image" Target="../media/image19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67.svg"/><Relationship Id="rId7" Type="http://schemas.openxmlformats.org/officeDocument/2006/relationships/image" Target="../media/image55.svg"/><Relationship Id="rId2"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69.svg"/><Relationship Id="rId23" Type="http://schemas.openxmlformats.org/officeDocument/2006/relationships/image" Target="../media/image201.png"/><Relationship Id="rId10" Type="http://schemas.openxmlformats.org/officeDocument/2006/relationships/image" Target="../media/image109.png"/><Relationship Id="rId4" Type="http://schemas.openxmlformats.org/officeDocument/2006/relationships/image" Target="../media/image168.png"/><Relationship Id="rId9" Type="http://schemas.openxmlformats.org/officeDocument/2006/relationships/image" Target="../media/image128.svg"/></Relationships>
</file>

<file path=ppt/slides/_rels/slide24.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7.svg"/><Relationship Id="rId7" Type="http://schemas.openxmlformats.org/officeDocument/2006/relationships/image" Target="../media/image11.svg"/><Relationship Id="rId12" Type="http://schemas.openxmlformats.org/officeDocument/2006/relationships/image" Target="../media/image170.jpg"/><Relationship Id="rId2" Type="http://schemas.openxmlformats.org/officeDocument/2006/relationships/image" Target="../media/image15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1.svg"/><Relationship Id="rId5" Type="http://schemas.openxmlformats.org/officeDocument/2006/relationships/image" Target="../media/image74.svg"/><Relationship Id="rId10" Type="http://schemas.openxmlformats.org/officeDocument/2006/relationships/image" Target="../media/image160.png"/><Relationship Id="rId4" Type="http://schemas.openxmlformats.org/officeDocument/2006/relationships/image" Target="../media/image73.png"/><Relationship Id="rId9" Type="http://schemas.openxmlformats.org/officeDocument/2006/relationships/image" Target="../media/image159.svg"/></Relationships>
</file>

<file path=ppt/slides/_rels/slide25.xml.rels><?xml version="1.0" encoding="UTF-8" standalone="yes"?>
<Relationships xmlns="http://schemas.openxmlformats.org/package/2006/relationships"><Relationship Id="rId18" Type="http://schemas.openxmlformats.org/officeDocument/2006/relationships/image" Target="../media/image171.png"/><Relationship Id="rId17" Type="http://schemas.openxmlformats.org/officeDocument/2006/relationships/image" Target="../media/image211.png"/><Relationship Id="rId16" Type="http://schemas.openxmlformats.org/officeDocument/2006/relationships/image" Target="../media/image2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7" Type="http://schemas.openxmlformats.org/officeDocument/2006/relationships/image" Target="../media/image2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76.png"/><Relationship Id="rId4" Type="http://schemas.openxmlformats.org/officeDocument/2006/relationships/image" Target="../media/image175.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4.svg"/><Relationship Id="rId7" Type="http://schemas.openxmlformats.org/officeDocument/2006/relationships/image" Target="../media/image180.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svg"/><Relationship Id="rId4" Type="http://schemas.openxmlformats.org/officeDocument/2006/relationships/image" Target="../media/image177.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svg"/><Relationship Id="rId19" Type="http://schemas.openxmlformats.org/officeDocument/2006/relationships/image" Target="../media/image49.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48.svg"/><Relationship Id="rId7" Type="http://schemas.openxmlformats.org/officeDocument/2006/relationships/image" Target="../media/image15.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image" Target="../media/image47.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5.svg"/><Relationship Id="rId5" Type="http://schemas.openxmlformats.org/officeDocument/2006/relationships/image" Target="../media/image51.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svg"/><Relationship Id="rId14"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7.xml.rels><?xml version="1.0" encoding="UTF-8" standalone="yes"?>
<Relationships xmlns="http://schemas.openxmlformats.org/package/2006/relationships"><Relationship Id="rId18" Type="http://schemas.openxmlformats.org/officeDocument/2006/relationships/image" Target="../media/image75.png"/><Relationship Id="rId17" Type="http://schemas.openxmlformats.org/officeDocument/2006/relationships/image" Target="../media/image730.png"/><Relationship Id="rId1" Type="http://schemas.openxmlformats.org/officeDocument/2006/relationships/slideLayout" Target="../slideLayouts/slideLayout7.xml"/><Relationship Id="rId19" Type="http://schemas.openxmlformats.org/officeDocument/2006/relationships/image" Target="../media/image750.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85.svg"/><Relationship Id="rId26" Type="http://schemas.openxmlformats.org/officeDocument/2006/relationships/image" Target="../media/image840.pn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6.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28" Type="http://schemas.openxmlformats.org/officeDocument/2006/relationships/image" Target="../media/image860.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57.svg"/><Relationship Id="rId14" Type="http://schemas.openxmlformats.org/officeDocument/2006/relationships/image" Target="../media/image86.png"/><Relationship Id="rId27" Type="http://schemas.openxmlformats.org/officeDocument/2006/relationships/image" Target="../media/image87.png"/><Relationship Id="rId30" Type="http://schemas.openxmlformats.org/officeDocument/2006/relationships/image" Target="../media/image89.png"/></Relationships>
</file>

<file path=ppt/slides/_rels/slide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74.sv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73.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101.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5653" y="6457634"/>
            <a:ext cx="1339228" cy="2800666"/>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a:solidFill>
                  <a:srgbClr val="002060"/>
                </a:solidFill>
                <a:latin typeface="Arial" panose="020B0604020202020204" pitchFamily="34" charset="0"/>
                <a:cs typeface="Arial" panose="020B0604020202020204" pitchFamily="34" charset="0"/>
              </a:rPr>
              <a:t>BÀI 7: TẬP HỢP CÁC SỐ THỰC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Chú</a:t>
            </a:r>
            <a:r>
              <a:rPr lang="en-US" sz="4000" b="1" dirty="0">
                <a:solidFill>
                  <a:srgbClr val="C00000"/>
                </a:solidFill>
                <a:latin typeface="Arial" panose="020B0604020202020204" pitchFamily="34" charset="0"/>
                <a:cs typeface="Arial" panose="020B0604020202020204" pitchFamily="34" charset="0"/>
              </a:rPr>
              <a:t> ý</a:t>
            </a: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a:latin typeface="Arial" panose="020B0604020202020204" pitchFamily="34" charset="0"/>
                <a:cs typeface="Arial" panose="020B0604020202020204" pitchFamily="34" charset="0"/>
              </a:rPr>
              <a:t>Hình</a:t>
            </a:r>
            <a:r>
              <a:rPr lang="en-US" sz="3600" i="1" dirty="0">
                <a:latin typeface="Arial" panose="020B0604020202020204" pitchFamily="34" charset="0"/>
                <a:cs typeface="Arial" panose="020B0604020202020204" pitchFamily="34" charset="0"/>
              </a:rPr>
              <a:t> 2.4</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a:solidFill>
                      <a:srgbClr val="002060"/>
                    </a:solidFill>
                    <a:latin typeface="Arial" panose="020B0604020202020204" pitchFamily="34" charset="0"/>
                    <a:cs typeface="Arial" panose="020B0604020202020204" pitchFamily="34" charset="0"/>
                  </a:rPr>
                  <a:t>Điểm </a:t>
                </a:r>
                <a:r>
                  <a:rPr lang="en-US" sz="4000" dirty="0" err="1">
                    <a:solidFill>
                      <a:srgbClr val="002060"/>
                    </a:solidFill>
                    <a:latin typeface="Arial" panose="020B0604020202020204" pitchFamily="34" charset="0"/>
                    <a:cs typeface="Arial" panose="020B0604020202020204" pitchFamily="34" charset="0"/>
                  </a:rPr>
                  <a:t>nào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trong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Hình</a:t>
                </a:r>
                <a:r>
                  <a:rPr lang="en-US" sz="4000" dirty="0">
                    <a:solidFill>
                      <a:srgbClr val="002060"/>
                    </a:solidFill>
                    <a:latin typeface="Arial" panose="020B0604020202020204" pitchFamily="34" charset="0"/>
                    <a:cs typeface="Arial" panose="020B0604020202020204" pitchFamily="34" charset="0"/>
                  </a:rPr>
                  <a:t> 2.4 </a:t>
                </a:r>
                <a:r>
                  <a:rPr lang="en-US" sz="4000" dirty="0" err="1">
                    <a:solidFill>
                      <a:srgbClr val="002060"/>
                    </a:solidFill>
                    <a:latin typeface="Arial" panose="020B0604020202020204" pitchFamily="34" charset="0"/>
                    <a:cs typeface="Arial" panose="020B0604020202020204" pitchFamily="34" charset="0"/>
                  </a:rPr>
                  <a:t>biểu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diễn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số</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 </a:t>
                </a:r>
                <a:r>
                  <a:rPr lang="en-US" sz="4000" dirty="0" err="1">
                    <a:solidFill>
                      <a:srgbClr val="002060"/>
                    </a:solidFill>
                    <a:latin typeface="Arial" panose="020B0604020202020204" pitchFamily="34" charset="0"/>
                    <a:cs typeface="Arial" panose="020B0604020202020204" pitchFamily="34" charset="0"/>
                  </a:rPr>
                  <a:t>Em</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có</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xét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gì</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điểm</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biểu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diễn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hai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số</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6494855">
            <a:off x="-1368294" y="7296429"/>
            <a:ext cx="3112593" cy="4933505"/>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a:solidFill>
                  <a:schemeClr val="accent1">
                    <a:lumMod val="50000"/>
                  </a:schemeClr>
                </a:solidFill>
                <a:latin typeface="Arial" panose="020B0604020202020204" pitchFamily="34" charset="0"/>
                <a:cs typeface="Arial" panose="020B0604020202020204" pitchFamily="34" charset="0"/>
              </a:rPr>
              <a:t>Luyện</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tập</a:t>
            </a:r>
            <a:r>
              <a:rPr lang="en-US" sz="4400" b="1" dirty="0">
                <a:solidFill>
                  <a:schemeClr val="accent1">
                    <a:lumMod val="50000"/>
                  </a:schemeClr>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6"/>
          <p:cNvGrpSpPr/>
          <p:nvPr/>
        </p:nvGrpSpPr>
        <p:grpSpPr>
          <a:xfrm>
            <a:off x="486348" y="1250720"/>
            <a:ext cx="16746198" cy="826158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2" y="1257300"/>
            <a:ext cx="16461344" cy="80010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8" name="Picture 1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661682" y="1913747"/>
            <a:ext cx="191597" cy="275859"/>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a:latin typeface="Arial" panose="020B060402020202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a:solidFill>
                  <a:schemeClr val="accent5">
                    <a:lumMod val="50000"/>
                  </a:schemeClr>
                </a:solidFill>
                <a:latin typeface="Arial" panose="020B0604020202020204" pitchFamily="34" charset="0"/>
                <a:cs typeface="Arial" panose="020B0604020202020204" pitchFamily="34" charset="0"/>
              </a:rPr>
              <a:t>2. </a:t>
            </a:r>
            <a:r>
              <a:rPr lang="en-US" sz="4800" b="1" dirty="0" err="1">
                <a:solidFill>
                  <a:schemeClr val="accent5">
                    <a:lumMod val="50000"/>
                  </a:schemeClr>
                </a:solidFill>
                <a:latin typeface="Arial" panose="020B0604020202020204" pitchFamily="34" charset="0"/>
                <a:cs typeface="Arial" panose="020B0604020202020204" pitchFamily="34" charset="0"/>
              </a:rPr>
              <a:t>Thứ</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tự</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trong</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tập</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hợp</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số</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800647" y="8886600"/>
            <a:ext cx="284578" cy="409733"/>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a:latin typeface="Arial" panose="020B0604020202020204" pitchFamily="34" charset="0"/>
                <a:cs typeface="Arial" panose="020B0604020202020204" pitchFamily="34" charset="0"/>
              </a:rPr>
              <a:t>Ta c</a:t>
            </a:r>
            <a:r>
              <a:rPr lang="vi-VN" sz="4000" i="1" dirty="0">
                <a:latin typeface="Arial" panose="020B0604020202020204" pitchFamily="34" charset="0"/>
                <a:cs typeface="Arial" panose="020B0604020202020204" pitchFamily="34" charset="0"/>
              </a:rPr>
              <a:t>ó 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Nếu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a:latin typeface="Arial" panose="020B0604020202020204" pitchFamily="34" charset="0"/>
                    <a:cs typeface="Arial" panose="020B0604020202020204" pitchFamily="34" charset="0"/>
                  </a:rPr>
                  <a:t>?</a:t>
                </a: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Luyện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3</a:t>
            </a: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So </a:t>
            </a:r>
            <a:r>
              <a:rPr lang="en-US" sz="4400" dirty="0" err="1">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a:latin typeface="Arial" panose="020B0604020202020204" pitchFamily="34" charset="0"/>
                    <a:cs typeface="Arial" panose="020B0604020202020204" pitchFamily="34" charset="0"/>
                  </a:rPr>
                  <a:t>1,313233...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2,36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&gt; 5.</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a:solidFill>
                  <a:schemeClr val="accent5">
                    <a:lumMod val="50000"/>
                  </a:schemeClr>
                </a:solidFill>
                <a:latin typeface="Arial" panose="020B0604020202020204" pitchFamily="34" charset="0"/>
                <a:cs typeface="Arial" panose="020B0604020202020204" pitchFamily="34" charset="0"/>
              </a:rPr>
              <a:t>3. </a:t>
            </a:r>
            <a:r>
              <a:rPr lang="en-US" sz="4400" b="1" dirty="0" err="1">
                <a:solidFill>
                  <a:schemeClr val="accent5">
                    <a:lumMod val="50000"/>
                  </a:schemeClr>
                </a:solidFill>
                <a:latin typeface="Arial" panose="020B0604020202020204" pitchFamily="34" charset="0"/>
                <a:cs typeface="Arial" panose="020B0604020202020204" pitchFamily="34" charset="0"/>
              </a:rPr>
              <a:t>Giá</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trị</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tuyệt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đối</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của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một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số</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để</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HĐ1</a:t>
            </a: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a:solidFill>
                  <a:srgbClr val="0070C0"/>
                </a:solidFill>
                <a:latin typeface="Arial" panose="020B0604020202020204" pitchFamily="34" charset="0"/>
                <a:cs typeface="Arial" panose="020B0604020202020204" pitchFamily="34" charset="0"/>
              </a:rPr>
              <a:t>Cách</a:t>
            </a:r>
            <a:r>
              <a:rPr lang="en-US" sz="3600" dirty="0">
                <a:solidFill>
                  <a:srgbClr val="0070C0"/>
                </a:solidFill>
                <a:latin typeface="Arial" panose="020B0604020202020204" pitchFamily="34" charset="0"/>
                <a:cs typeface="Arial" panose="020B0604020202020204" pitchFamily="34" charset="0"/>
              </a:rPr>
              <a:t> 2 </a:t>
            </a:r>
            <a:r>
              <a:rPr lang="en-US" sz="3600" dirty="0" err="1">
                <a:solidFill>
                  <a:srgbClr val="0070C0"/>
                </a:solidFill>
                <a:latin typeface="Arial" panose="020B0604020202020204" pitchFamily="34" charset="0"/>
                <a:cs typeface="Arial" panose="020B0604020202020204" pitchFamily="34" charset="0"/>
              </a:rPr>
              <a:t>đơn</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a:solidFill>
                  <a:srgbClr val="0070C0"/>
                </a:solidFill>
                <a:latin typeface="Arial" panose="020B0604020202020204" pitchFamily="34" charset="0"/>
                <a:cs typeface="Arial" panose="020B0604020202020204" pitchFamily="34" charset="0"/>
              </a:rPr>
              <a:t>Cách</a:t>
            </a:r>
            <a:r>
              <a:rPr lang="en-US" sz="3600" dirty="0">
                <a:solidFill>
                  <a:srgbClr val="0070C0"/>
                </a:solidFill>
                <a:latin typeface="Arial" panose="020B0604020202020204" pitchFamily="34" charset="0"/>
                <a:cs typeface="Arial" panose="020B0604020202020204" pitchFamily="34" charset="0"/>
              </a:rPr>
              <a:t> 3 </a:t>
            </a:r>
            <a:r>
              <a:rPr lang="en-US" sz="3600" dirty="0" err="1">
                <a:solidFill>
                  <a:srgbClr val="0070C0"/>
                </a:solidFill>
                <a:latin typeface="Arial" panose="020B0604020202020204" pitchFamily="34" charset="0"/>
                <a:cs typeface="Arial" panose="020B0604020202020204" pitchFamily="34" charset="0"/>
              </a:rPr>
              <a:t>đơn</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HĐ2</a:t>
            </a: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-4; -1; 0; 1; 4.</a:t>
            </a: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a:solidFill>
                  <a:schemeClr val="accent6">
                    <a:lumMod val="75000"/>
                  </a:schemeClr>
                </a:solidFill>
                <a:latin typeface="Arial" panose="020B0604020202020204" pitchFamily="34" charset="0"/>
                <a:cs typeface="Arial" panose="020B0604020202020204" pitchFamily="34" charset="0"/>
              </a:rPr>
              <a:t>Khái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niệm</a:t>
            </a:r>
            <a:r>
              <a:rPr lang="en-US" sz="4400" b="1" dirty="0">
                <a:solidFill>
                  <a:schemeClr val="accent6">
                    <a:lumMod val="75000"/>
                  </a:schemeClr>
                </a:solidFill>
                <a:latin typeface="Arial" panose="020B0604020202020204" pitchFamily="34" charset="0"/>
                <a:cs typeface="Arial" panose="020B0604020202020204" pitchFamily="34" charset="0"/>
              </a:rPr>
              <a:t>:</a:t>
            </a: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0.</a:t>
                </a: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5"/>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HĐ1</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 -2; 0; 4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-4.</a:t>
            </a:r>
          </a:p>
        </p:txBody>
      </p:sp>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|-2| = 2;      |0| = 0;       |4| = 4;       |-4|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a:solidFill>
                  <a:srgbClr val="002060"/>
                </a:solidFill>
                <a:latin typeface="Arial" panose="020B0604020202020204" pitchFamily="34" charset="0"/>
                <a:cs typeface="Arial" panose="020B0604020202020204" pitchFamily="34" charset="0"/>
              </a:rPr>
              <a:t>Suy</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nghĩ</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và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lời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câu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hỏi</a:t>
            </a:r>
            <a:r>
              <a:rPr lang="en-US" sz="40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a:solidFill>
                  <a:srgbClr val="C00000"/>
                </a:solidFill>
                <a:latin typeface="Arial" panose="020B0604020202020204" pitchFamily="34" charset="0"/>
                <a:cs typeface="Arial" panose="020B0604020202020204" pitchFamily="34" charset="0"/>
              </a:rPr>
              <a:t>Nhận</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Nhờ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Minh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|-2,5| = - 2,5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hay </a:t>
            </a:r>
            <a:r>
              <a:rPr lang="en-US" sz="3600" dirty="0" err="1">
                <a:latin typeface="Arial" panose="020B0604020202020204" pitchFamily="34" charset="0"/>
                <a:cs typeface="Arial" panose="020B0604020202020204" pitchFamily="34" charset="0"/>
              </a:rPr>
              <a:t>sai</a:t>
            </a:r>
            <a:r>
              <a:rPr lang="en-US" sz="3600" dirty="0">
                <a:latin typeface="Arial" panose="020B0604020202020204" pitchFamily="34" charset="0"/>
                <a:cs typeface="Arial" panose="020B0604020202020204" pitchFamily="34" charset="0"/>
              </a:rPr>
              <a:t>?</a:t>
            </a: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Sai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|-2,5| = 2,5.</a:t>
            </a: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a:latin typeface="Arial" panose="020B0604020202020204" pitchFamily="34" charset="0"/>
                    <a:cs typeface="Arial" panose="020B060402020202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5124" y="4066776"/>
            <a:ext cx="5229876" cy="578758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Thử</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thách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nhỏ</a:t>
            </a:r>
            <a:r>
              <a:rPr lang="en-US" sz="4000" b="1" dirty="0">
                <a:solidFill>
                  <a:srgbClr val="C0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Liệt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p>
              <a:p>
                <a:pPr algn="ctr">
                  <a:lnSpc>
                    <a:spcPct val="150000"/>
                  </a:lnSpc>
                </a:pPr>
                <a:r>
                  <a:rPr lang="en-US" sz="4000" dirty="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a:latin typeface="Arial" panose="020B0604020202020204" pitchFamily="34" charset="0"/>
                    <a:cs typeface="Arial" panose="020B0604020202020204" pitchFamily="34" charset="0"/>
                  </a:rPr>
                  <a:t>, |x| &lt; 5}</a:t>
                </a: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4"/>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6"/>
          <p:cNvGrpSpPr/>
          <p:nvPr/>
        </p:nvGrpSpPr>
        <p:grpSpPr>
          <a:xfrm>
            <a:off x="1028700" y="1180472"/>
            <a:ext cx="15840406" cy="8215058"/>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430498"/>
            <a:ext cx="15417252" cy="7810158"/>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20" name="Picture 2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259300" y="314342"/>
            <a:ext cx="220418" cy="317356"/>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a:solidFill>
                  <a:schemeClr val="accent5">
                    <a:lumMod val="50000"/>
                  </a:schemeClr>
                </a:solidFill>
                <a:latin typeface="Arial" panose="020B0604020202020204" pitchFamily="34" charset="0"/>
                <a:cs typeface="Arial" panose="020B0604020202020204" pitchFamily="34" charset="0"/>
              </a:rPr>
              <a:t>LUYỆN TẬP</a:t>
            </a: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a:solidFill>
                  <a:schemeClr val="accent4">
                    <a:lumMod val="50000"/>
                  </a:schemeClr>
                </a:solidFill>
                <a:latin typeface="Arial" panose="020B0604020202020204" pitchFamily="34" charset="0"/>
                <a:cs typeface="Arial" panose="020B0604020202020204" pitchFamily="34" charset="0"/>
              </a:rPr>
              <a:t>Bài</a:t>
            </a:r>
            <a:r>
              <a:rPr lang="en-US" sz="4000" b="1" dirty="0">
                <a:solidFill>
                  <a:schemeClr val="accent4">
                    <a:lumMod val="50000"/>
                  </a:schemeClr>
                </a:solidFill>
                <a:latin typeface="Arial" panose="020B0604020202020204" pitchFamily="34" charset="0"/>
                <a:cs typeface="Arial" panose="020B0604020202020204" pitchFamily="34" charset="0"/>
              </a:rPr>
              <a:t> 2.13 (SGK - tr36)</a:t>
            </a: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C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a:t>
                </a: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74731" y="6354477"/>
            <a:ext cx="583359" cy="583359"/>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2.14 (SGK - tr36)</a:t>
            </a: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2.13.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2.15 (SGK - tr36)</a:t>
            </a: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B, C, D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0,65</a:t>
            </a: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0,95</a:t>
            </a: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4,615</a:t>
            </a: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4,65</a:t>
            </a: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a:solidFill>
                  <a:schemeClr val="accent2">
                    <a:lumMod val="75000"/>
                  </a:schemeClr>
                </a:solidFill>
                <a:latin typeface="Arial" panose="020B0604020202020204" pitchFamily="34" charset="0"/>
                <a:cs typeface="Arial" panose="020B0604020202020204" pitchFamily="34" charset="0"/>
              </a:rPr>
              <a:t>Bài</a:t>
            </a:r>
            <a:r>
              <a:rPr lang="en-US" sz="4400" b="1" dirty="0">
                <a:solidFill>
                  <a:schemeClr val="accent2">
                    <a:lumMod val="75000"/>
                  </a:schemeClr>
                </a:solidFill>
                <a:latin typeface="Arial" panose="020B0604020202020204" pitchFamily="34" charset="0"/>
                <a:cs typeface="Arial" panose="020B0604020202020204" pitchFamily="34" charset="0"/>
              </a:rPr>
              <a:t> 2.16 (SGK - tr36)</a:t>
            </a: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a:latin typeface="Arial" panose="020B0604020202020204" pitchFamily="34" charset="0"/>
                    <a:cs typeface="Arial" panose="020B0604020202020204" pitchFamily="34" charset="0"/>
                  </a:rPr>
                  <a:t>;        c) |0|;         d) |2,0(3)|</a:t>
                </a: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c) |0| = 0;                           d) |2,0(3)| = 2,0(3).</a:t>
                </a: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2"/>
          <p:cNvGrpSpPr/>
          <p:nvPr/>
        </p:nvGrpSpPr>
        <p:grpSpPr>
          <a:xfrm>
            <a:off x="1130720" y="1123096"/>
            <a:ext cx="15796570" cy="8226224"/>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a:solidFill>
                  <a:schemeClr val="accent4">
                    <a:lumMod val="50000"/>
                  </a:schemeClr>
                </a:solidFill>
                <a:latin typeface="Arial" panose="020B0604020202020204" pitchFamily="34" charset="0"/>
                <a:cs typeface="Arial" panose="020B0604020202020204" pitchFamily="34" charset="0"/>
              </a:rPr>
              <a:t>VẬN DỤNG</a:t>
            </a: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2.17 (SGK - tr36)</a:t>
            </a: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 = -1,414213562...</a:t>
            </a: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 1,25;</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4,1;</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|c| = 1,414213562…</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20" name="Picture 2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259300" y="314342"/>
            <a:ext cx="220418" cy="317356"/>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a:solidFill>
                  <a:srgbClr val="8064A2">
                    <a:lumMod val="50000"/>
                  </a:srgbClr>
                </a:solidFill>
                <a:latin typeface="Arial" panose="020B0604020202020204" pitchFamily="34" charset="0"/>
                <a:cs typeface="Arial" panose="020B0604020202020204" pitchFamily="34" charset="0"/>
              </a:rPr>
              <a:t>Bài</a:t>
            </a:r>
            <a:r>
              <a:rPr lang="en-US" sz="4400" b="1" dirty="0">
                <a:solidFill>
                  <a:srgbClr val="8064A2">
                    <a:lumMod val="50000"/>
                  </a:srgbClr>
                </a:solidFill>
                <a:latin typeface="Arial" panose="020B0604020202020204" pitchFamily="34" charset="0"/>
                <a:cs typeface="Arial" panose="020B0604020202020204" pitchFamily="34" charset="0"/>
              </a:rPr>
              <a:t> 2.18 (SGK - tr36)</a:t>
            </a: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x </a:t>
            </a:r>
            <a:r>
              <a:rPr lang="en-US" sz="4400" dirty="0" err="1">
                <a:latin typeface="Arial" panose="020B0604020202020204" pitchFamily="34" charset="0"/>
                <a:cs typeface="Arial" panose="020B0604020202020204" pitchFamily="34" charset="0"/>
              </a:rPr>
              <a:t>thỏa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kiện</a:t>
            </a:r>
            <a:r>
              <a:rPr lang="en-US" sz="4400" dirty="0">
                <a:latin typeface="Arial" panose="020B0604020202020204" pitchFamily="34" charset="0"/>
                <a:cs typeface="Arial" panose="020B0604020202020204" pitchFamily="34" charset="0"/>
              </a:rPr>
              <a:t> |x| = 2,5.</a:t>
            </a: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a:solidFill>
                      <a:srgbClr val="C00000"/>
                    </a:solidFill>
                    <a:latin typeface="Arial" panose="020B0604020202020204" pitchFamily="34" charset="0"/>
                    <a:cs typeface="Arial" panose="020B0604020202020204" pitchFamily="34" charset="0"/>
                  </a:rPr>
                  <a:t> {-2,5; 2,5}</a:t>
                </a: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a:solidFill>
                  <a:srgbClr val="3F3A6D"/>
                </a:solidFill>
                <a:latin typeface="Arial" panose="020B0604020202020204" pitchFamily="34" charset="0"/>
                <a:cs typeface="Arial" panose="020B0604020202020204" pitchFamily="34" charset="0"/>
              </a:rPr>
              <a:t>HƯỚNG DẪN VỀ NHÀ </a:t>
            </a: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1</a:t>
            </a: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2</a:t>
            </a: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3</a:t>
            </a: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Thực 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1. </a:t>
            </a: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và</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trục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2. </a:t>
            </a:r>
            <a:r>
              <a:rPr lang="en-US" sz="4400" b="1" dirty="0" err="1">
                <a:latin typeface="Arial" panose="020B0604020202020204" pitchFamily="34" charset="0"/>
                <a:cs typeface="Arial" panose="020B0604020202020204" pitchFamily="34" charset="0"/>
              </a:rPr>
              <a:t>Thứ</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tự</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trong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hợp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các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3. </a:t>
            </a:r>
            <a:r>
              <a:rPr lang="en-US" sz="4400" b="1" dirty="0" err="1">
                <a:latin typeface="Arial" panose="020B0604020202020204" pitchFamily="34" charset="0"/>
                <a:cs typeface="Arial" panose="020B0604020202020204" pitchFamily="34" charset="0"/>
              </a:rPr>
              <a:t>Giá</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trị</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tuyệt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đối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của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một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a:solidFill>
                  <a:srgbClr val="4F81BD">
                    <a:lumMod val="50000"/>
                  </a:srgbClr>
                </a:solidFill>
                <a:latin typeface="Arial" panose="020B0604020202020204" pitchFamily="34" charset="0"/>
                <a:cs typeface="Arial" panose="020B0604020202020204" pitchFamily="34" charset="0"/>
              </a:rPr>
              <a:t>HẸN GẶP LẠI CÁC EM TRONG TIẾT HỌC SAU!</a:t>
            </a: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525671">
            <a:off x="-2876147" y="-579603"/>
            <a:ext cx="4374440" cy="3997144"/>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a:solidFill>
                  <a:schemeClr val="accent4">
                    <a:lumMod val="50000"/>
                  </a:schemeClr>
                </a:solidFill>
                <a:latin typeface="Arial" panose="020B0604020202020204" pitchFamily="34" charset="0"/>
                <a:cs typeface="Arial" panose="020B0604020202020204" pitchFamily="34" charset="0"/>
              </a:rPr>
              <a:t>1. </a:t>
            </a:r>
            <a:r>
              <a:rPr lang="en-US" sz="4800" b="1" dirty="0" err="1">
                <a:solidFill>
                  <a:schemeClr val="accent4">
                    <a:lumMod val="50000"/>
                  </a:schemeClr>
                </a:solidFill>
                <a:latin typeface="Arial" panose="020B0604020202020204" pitchFamily="34" charset="0"/>
                <a:cs typeface="Arial" panose="020B0604020202020204" pitchFamily="34" charset="0"/>
              </a:rPr>
              <a:t>Khái</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niệm</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số</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thực</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và</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trục</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số</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Khái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Tập 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a:latin typeface="Arial" panose="020B0604020202020204" pitchFamily="34" charset="0"/>
                    <a:cs typeface="Arial" panose="020B0604020202020204" pitchFamily="34"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a:t>
            </a: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03916" y="8274324"/>
            <a:ext cx="2070512" cy="1592412"/>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Cũng 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Trong 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a:latin typeface="Arial" panose="020B0604020202020204" pitchFamily="34" charset="0"/>
                    <a:cs typeface="Arial" panose="020B0604020202020204" pitchFamily="34" charset="0"/>
                  </a:rPr>
                  <a:t>Cách </a:t>
                </a: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a:solidFill>
                  <a:srgbClr val="0070C0"/>
                </a:solidFill>
                <a:latin typeface="Arial" panose="020B0604020202020204" pitchFamily="34" charset="0"/>
                <a:cs typeface="Arial" panose="020B0604020202020204" pitchFamily="34" charset="0"/>
              </a:rPr>
              <a:t>-5,08(299)</a:t>
            </a: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Vẽ</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vuông</a:t>
            </a:r>
            <a:r>
              <a:rPr lang="en-US" sz="3600" dirty="0">
                <a:latin typeface="Arial" panose="020B0604020202020204" pitchFamily="34" charset="0"/>
                <a:cs typeface="Arial" panose="020B0604020202020204" pitchFamily="34" charset="0"/>
              </a:rPr>
              <a:t> MNPQ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chéo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này</a:t>
            </a:r>
            <a:r>
              <a:rPr lang="en-US" sz="36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Vẽ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tâm</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ME.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vừa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vẽ</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tia</a:t>
                </a:r>
                <a:r>
                  <a:rPr lang="en-US" sz="3600" dirty="0">
                    <a:latin typeface="Arial" panose="020B0604020202020204" pitchFamily="34" charset="0"/>
                    <a:cs typeface="Arial" panose="020B0604020202020204" pitchFamily="34" charset="0"/>
                  </a:rPr>
                  <a:t> Ox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a:latin typeface="Arial" panose="020B0604020202020204" pitchFamily="34" charset="0"/>
                    <a:cs typeface="Arial" panose="020B0604020202020204" pitchFamily="34" charset="0"/>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a:solidFill>
                  <a:schemeClr val="accent4">
                    <a:lumMod val="50000"/>
                  </a:schemeClr>
                </a:solidFill>
                <a:latin typeface="Arial" panose="020B0604020202020204" pitchFamily="34" charset="0"/>
                <a:cs typeface="Arial" panose="020B0604020202020204" pitchFamily="34" charset="0"/>
              </a:rPr>
              <a:t>Ghi</a:t>
            </a:r>
            <a:r>
              <a:rPr lang="en-US" sz="5400" b="1" dirty="0">
                <a:solidFill>
                  <a:schemeClr val="accent4">
                    <a:lumMod val="50000"/>
                  </a:schemeClr>
                </a:solidFill>
                <a:latin typeface="Arial" panose="020B0604020202020204" pitchFamily="34" charset="0"/>
                <a:cs typeface="Arial" panose="020B0604020202020204" pitchFamily="34" charset="0"/>
              </a:rPr>
              <a:t> </a:t>
            </a:r>
            <a:r>
              <a:rPr lang="en-US" sz="5400" b="1" dirty="0" err="1">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1500</Words>
  <Application>Microsoft Office PowerPoint</Application>
  <PresentationFormat>Custom</PresentationFormat>
  <Paragraphs>130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Cambria Math</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 Le Duc</cp:lastModifiedBy>
  <cp:revision>38</cp:revision>
  <dcterms:created xsi:type="dcterms:W3CDTF">2006-08-16T00:00:00Z</dcterms:created>
  <dcterms:modified xsi:type="dcterms:W3CDTF">2023-03-23T17:16:41Z</dcterms:modified>
  <dc:identifier>DAFCm-7J2_Y</dc:identifier>
</cp:coreProperties>
</file>