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302"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Bebas Neue" panose="020B0606020202050201" pitchFamily="34" charset="0"/>
      <p:regular r:id="rId28"/>
    </p:embeddedFont>
    <p:embeddedFont>
      <p:font typeface="Cambria Math" panose="02040503050406030204" pitchFamily="18" charset="0"/>
      <p:regular r:id="rId29"/>
    </p:embeddedFont>
    <p:embeddedFont>
      <p:font typeface="Didact Gothic" panose="00000500000000000000" pitchFamily="2" charset="0"/>
      <p:regular r:id="rId30"/>
    </p:embeddedFont>
    <p:embeddedFont>
      <p:font typeface="Secular One"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35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6.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4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0"/>
        <p:cNvGrpSpPr/>
        <p:nvPr/>
      </p:nvGrpSpPr>
      <p:grpSpPr>
        <a:xfrm>
          <a:off x="0" y="0"/>
          <a:ext cx="0" cy="0"/>
          <a:chOff x="0" y="0"/>
          <a:chExt cx="0" cy="0"/>
        </a:xfrm>
      </p:grpSpPr>
      <p:sp>
        <p:nvSpPr>
          <p:cNvPr id="661" name="Google Shape;661;p39"/>
          <p:cNvSpPr/>
          <p:nvPr/>
        </p:nvSpPr>
        <p:spPr>
          <a:xfrm>
            <a:off x="1232228" y="720549"/>
            <a:ext cx="7334675" cy="327813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extLst>
      <p:ext uri="{BB962C8B-B14F-4D97-AF65-F5344CB8AC3E}">
        <p14:creationId xmlns:p14="http://schemas.microsoft.com/office/powerpoint/2010/main" val="1630898796"/>
      </p:ext>
    </p:extLst>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3" name="Google Shape;263;p30"/>
          <p:cNvSpPr/>
          <p:nvPr/>
        </p:nvSpPr>
        <p:spPr>
          <a:xfrm>
            <a:off x="325848" y="309070"/>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584325" y="561068"/>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sp>
        <p:nvSpPr>
          <p:cNvPr id="320" name="Google Shape;320;p32"/>
          <p:cNvSpPr/>
          <p:nvPr/>
        </p:nvSpPr>
        <p:spPr>
          <a:xfrm>
            <a:off x="584325" y="410325"/>
            <a:ext cx="6114018"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4" name="Google Shape;424;p32"/>
          <p:cNvPicPr preferRelativeResize="0"/>
          <p:nvPr/>
        </p:nvPicPr>
        <p:blipFill>
          <a:blip r:embed="rId3">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a:latin typeface="+mn-lt"/>
                    <a:ea typeface="Times New Roman" panose="02020603050405020304" pitchFamily="18" charset="0"/>
                    <a:cs typeface="Times New Roman" panose="02020603050405020304" pitchFamily="18" charset="0"/>
                  </a:rPr>
                  <a:t> = -0,181818... = -0,(18)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1367" y="2854004"/>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368" y="53681"/>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42" name="Google Shape;442;p34"/>
          <p:cNvSpPr/>
          <p:nvPr/>
        </p:nvSpPr>
        <p:spPr>
          <a:xfrm>
            <a:off x="200145" y="169989"/>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524792" y="239434"/>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a:solidFill>
                  <a:srgbClr val="C00000"/>
                </a:solidFill>
              </a:rPr>
              <a:t>0,3</a:t>
            </a: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a:solidFill>
                  <a:srgbClr val="C00000"/>
                </a:solidFill>
              </a:rPr>
              <a:t>0,32</a:t>
            </a: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a:solidFill>
                  <a:srgbClr val="C00000"/>
                </a:solidFill>
              </a:rPr>
              <a:t>0,318</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6"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strips(downRigh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up)">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cBhvr>
                                        <p:cTn id="88" dur="500" fill="hold"/>
                                        <p:tgtEl>
                                          <p:spTgt spid="105"/>
                                        </p:tgtEl>
                                        <p:attrNameLst>
                                          <p:attrName>ppt_w</p:attrName>
                                        </p:attrNameLst>
                                      </p:cBhvr>
                                      <p:tavLst>
                                        <p:tav tm="0">
                                          <p:val>
                                            <p:fltVal val="0"/>
                                          </p:val>
                                        </p:tav>
                                        <p:tav tm="100000">
                                          <p:val>
                                            <p:strVal val="#ppt_w"/>
                                          </p:val>
                                        </p:tav>
                                      </p:tavLst>
                                    </p:anim>
                                    <p:anim calcmode="lin" valueType="num">
                                      <p:cBhvr>
                                        <p:cTn id="89" dur="500" fill="hold"/>
                                        <p:tgtEl>
                                          <p:spTgt spid="105"/>
                                        </p:tgtEl>
                                        <p:attrNameLst>
                                          <p:attrName>ppt_h</p:attrName>
                                        </p:attrNameLst>
                                      </p:cBhvr>
                                      <p:tavLst>
                                        <p:tav tm="0">
                                          <p:val>
                                            <p:fltVal val="0"/>
                                          </p:val>
                                        </p:tav>
                                        <p:tav tm="100000">
                                          <p:val>
                                            <p:strVal val="#ppt_h"/>
                                          </p:val>
                                        </p:tav>
                                      </p:tavLst>
                                    </p:anim>
                                    <p:animEffect transition="in" filter="fade">
                                      <p:cBhvr>
                                        <p:cTn id="9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628"/>
        <p:cNvGrpSpPr/>
        <p:nvPr/>
      </p:nvGrpSpPr>
      <p:grpSpPr>
        <a:xfrm>
          <a:off x="0" y="0"/>
          <a:ext cx="0" cy="0"/>
          <a:chOff x="0" y="0"/>
          <a:chExt cx="0" cy="0"/>
        </a:xfrm>
      </p:grpSpPr>
      <p:sp>
        <p:nvSpPr>
          <p:cNvPr id="630" name="Google Shape;630;p38"/>
          <p:cNvSpPr/>
          <p:nvPr/>
        </p:nvSpPr>
        <p:spPr>
          <a:xfrm>
            <a:off x="1365441" y="2939664"/>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18"/>
        <p:cNvGrpSpPr/>
        <p:nvPr/>
      </p:nvGrpSpPr>
      <p:grpSpPr>
        <a:xfrm>
          <a:off x="0" y="0"/>
          <a:ext cx="0" cy="0"/>
          <a:chOff x="0" y="0"/>
          <a:chExt cx="0" cy="0"/>
        </a:xfrm>
      </p:grpSpPr>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73"/>
        <p:cNvGrpSpPr/>
        <p:nvPr/>
      </p:nvGrpSpPr>
      <p:grpSpPr>
        <a:xfrm>
          <a:off x="0" y="0"/>
          <a:ext cx="0" cy="0"/>
          <a:chOff x="0" y="0"/>
          <a:chExt cx="0" cy="0"/>
        </a:xfrm>
      </p:grpSpPr>
      <p:sp>
        <p:nvSpPr>
          <p:cNvPr id="4" name="Rounded Rectangle 3"/>
          <p:cNvSpPr/>
          <p:nvPr/>
        </p:nvSpPr>
        <p:spPr>
          <a:xfrm>
            <a:off x="995427" y="188492"/>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78850"/>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98" y="1045921"/>
            <a:ext cx="823060" cy="10105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403" y="1175146"/>
            <a:ext cx="1596869" cy="854883"/>
          </a:xfrm>
          <a:prstGeom prst="rect">
            <a:avLst/>
          </a:prstGeom>
        </p:spPr>
      </p:pic>
      <p:sp>
        <p:nvSpPr>
          <p:cNvPr id="11" name="TextBox 10"/>
          <p:cNvSpPr txBox="1"/>
          <p:nvPr/>
        </p:nvSpPr>
        <p:spPr>
          <a:xfrm>
            <a:off x="3835210" y="1348736"/>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057383" y="2037483"/>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50,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trăm</a:t>
                </a:r>
                <a:r>
                  <a:rPr lang="en-US" sz="2000" dirty="0"/>
                  <a:t>. </a:t>
                </a:r>
                <a:r>
                  <a:rPr lang="en-US" sz="2000" dirty="0" err="1"/>
                  <a:t>Áp</a:t>
                </a:r>
                <a:r>
                  <a:rPr lang="en-US" sz="2000" dirty="0"/>
                  <a:t> </a:t>
                </a:r>
                <a:r>
                  <a:rPr lang="en-US" sz="2000" dirty="0" err="1"/>
                  <a:t>dụng</a:t>
                </a:r>
                <a:r>
                  <a:rPr lang="en-US" sz="2000" dirty="0"/>
                  <a:t> </a:t>
                </a:r>
                <a:r>
                  <a:rPr lang="en-US" sz="2000" dirty="0" err="1"/>
                  <a:t>quy</a:t>
                </a:r>
                <a:r>
                  <a:rPr lang="en-US" sz="2000" dirty="0"/>
                  <a:t> </a:t>
                </a:r>
                <a:r>
                  <a:rPr lang="en-US" sz="2000" dirty="0" err="1"/>
                  <a:t>tắc</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p:sp>
            <p:nvSpPr>
              <p:cNvPr id="8" name="TextBox 7"/>
              <p:cNvSpPr txBox="1">
                <a:spLocks noRot="1" noChangeAspect="1" noMove="1" noResize="1" noEditPoints="1" noAdjustHandles="1" noChangeArrowheads="1" noChangeShapeType="1" noTextEdit="1"/>
              </p:cNvSpPr>
              <p:nvPr/>
            </p:nvSpPr>
            <p:spPr>
              <a:xfrm>
                <a:off x="1057383" y="2037483"/>
                <a:ext cx="7898159" cy="1938992"/>
              </a:xfrm>
              <a:prstGeom prst="rect">
                <a:avLst/>
              </a:prstGeom>
              <a:blipFill>
                <a:blip r:embed="rId5"/>
                <a:stretch>
                  <a:fillRect l="-772" r="-849" b="-1887"/>
                </a:stretch>
              </a:blipFill>
            </p:spPr>
            <p:txBody>
              <a:bodyPr/>
              <a:lstStyle/>
              <a:p>
                <a:r>
                  <a:rPr 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46"/>
        <p:cNvGrpSpPr/>
        <p:nvPr/>
      </p:nvGrpSpPr>
      <p:grpSpPr>
        <a:xfrm>
          <a:off x="0" y="0"/>
          <a:ext cx="0" cy="0"/>
          <a:chOff x="0" y="0"/>
          <a:chExt cx="0" cy="0"/>
        </a:xfrm>
      </p:grpSpPr>
      <p:sp>
        <p:nvSpPr>
          <p:cNvPr id="547" name="Google Shape;547;p37"/>
          <p:cNvSpPr/>
          <p:nvPr/>
        </p:nvSpPr>
        <p:spPr>
          <a:xfrm>
            <a:off x="956042" y="399475"/>
            <a:ext cx="7282358"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807" y="3023864"/>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pic>
        <p:nvPicPr>
          <p:cNvPr id="308" name="Google Shape;308;p31"/>
          <p:cNvPicPr preferRelativeResize="0"/>
          <p:nvPr/>
        </p:nvPicPr>
        <p:blipFill>
          <a:blip r:embed="rId3">
            <a:alphaModFix/>
          </a:blip>
          <a:stretch>
            <a:fillRect/>
          </a:stretch>
        </p:blipFill>
        <p:spPr>
          <a:xfrm>
            <a:off x="-568217" y="2106192"/>
            <a:ext cx="1516775" cy="1513725"/>
          </a:xfrm>
          <a:prstGeom prst="rect">
            <a:avLst/>
          </a:prstGeom>
          <a:noFill/>
          <a:ln>
            <a:noFill/>
          </a:ln>
        </p:spPr>
      </p:pic>
      <p:sp>
        <p:nvSpPr>
          <p:cNvPr id="4" name="Pentagon 3"/>
          <p:cNvSpPr/>
          <p:nvPr/>
        </p:nvSpPr>
        <p:spPr>
          <a:xfrm>
            <a:off x="780836" y="27654"/>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484876"/>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4915578" y="105012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09578" y="100587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13" name="Pentagon 12"/>
          <p:cNvSpPr/>
          <p:nvPr/>
        </p:nvSpPr>
        <p:spPr>
          <a:xfrm>
            <a:off x="780836" y="1618721"/>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130206"/>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
        <p:nvSpPr>
          <p:cNvPr id="8" name="Rectangle 7"/>
          <p:cNvSpPr/>
          <p:nvPr/>
        </p:nvSpPr>
        <p:spPr>
          <a:xfrm>
            <a:off x="2438400" y="3463860"/>
            <a:ext cx="6551906" cy="1420325"/>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149059"/>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Google Shape;137;p26"/>
          <p:cNvSpPr/>
          <p:nvPr/>
        </p:nvSpPr>
        <p:spPr>
          <a:xfrm>
            <a:off x="779834" y="397305"/>
            <a:ext cx="73695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544749" y="3174712"/>
            <a:ext cx="1516775" cy="83872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sp>
        <p:nvSpPr>
          <p:cNvPr id="86" name="TextBox 85"/>
          <p:cNvSpPr txBox="1"/>
          <p:nvPr/>
        </p:nvSpPr>
        <p:spPr>
          <a:xfrm rot="21443910">
            <a:off x="1241469" y="1729489"/>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anim calcmode="lin" valueType="num">
                                      <p:cBhvr>
                                        <p:cTn id="13" dur="500" fill="hold"/>
                                        <p:tgtEl>
                                          <p:spTgt spid="86"/>
                                        </p:tgtEl>
                                        <p:attrNameLst>
                                          <p:attrName>ppt_x</p:attrName>
                                        </p:attrNameLst>
                                      </p:cBhvr>
                                      <p:tavLst>
                                        <p:tav tm="0">
                                          <p:val>
                                            <p:strVal val="#ppt_x"/>
                                          </p:val>
                                        </p:tav>
                                        <p:tav tm="100000">
                                          <p:val>
                                            <p:strVal val="#ppt_x"/>
                                          </p:val>
                                        </p:tav>
                                      </p:tavLst>
                                    </p:anim>
                                    <p:anim calcmode="lin" valueType="num">
                                      <p:cBhvr>
                                        <p:cTn id="14" dur="500" fill="hold"/>
                                        <p:tgtEl>
                                          <p:spTgt spid="8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40;p44"/>
          <p:cNvPicPr preferRelativeResize="0"/>
          <p:nvPr/>
        </p:nvPicPr>
        <p:blipFill>
          <a:blip r:embed="rId2">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45" y="0"/>
            <a:ext cx="1062176" cy="1066326"/>
          </a:xfrm>
          <a:prstGeom prst="rect">
            <a:avLst/>
          </a:prstGeom>
        </p:spPr>
      </p:pic>
      <p:sp>
        <p:nvSpPr>
          <p:cNvPr id="6" name="TextBox 5"/>
          <p:cNvSpPr txBox="1"/>
          <p:nvPr/>
        </p:nvSpPr>
        <p:spPr>
          <a:xfrm>
            <a:off x="166316" y="368444"/>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1285750" y="389512"/>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968070" y="114610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709487"/>
            <a:ext cx="1089020" cy="1059102"/>
          </a:xfrm>
          <a:prstGeom prst="rect">
            <a:avLst/>
          </a:prstGeom>
        </p:spPr>
      </p:pic>
      <p:sp>
        <p:nvSpPr>
          <p:cNvPr id="4" name="TextBox 3"/>
          <p:cNvSpPr txBox="1"/>
          <p:nvPr/>
        </p:nvSpPr>
        <p:spPr>
          <a:xfrm>
            <a:off x="821973" y="259219"/>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693824"/>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012818"/>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2203847" y="1886220"/>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t>
                </a:r>
                <a:r>
                  <a:rPr lang="en-US" sz="2000" dirty="0" err="1"/>
                  <a:t>tròn</a:t>
                </a:r>
                <a:r>
                  <a:rPr lang="en-US" sz="2000" dirty="0"/>
                  <a:t> </a:t>
                </a:r>
                <a:r>
                  <a:rPr lang="en-US" sz="2000" dirty="0" err="1"/>
                  <a:t>số</a:t>
                </a:r>
                <a:r>
                  <a:rPr lang="en-US" sz="2000" dirty="0"/>
                  <a:t> 3,14159...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p:sp>
            <p:nvSpPr>
              <p:cNvPr id="8" name="TextBox 7"/>
              <p:cNvSpPr txBox="1">
                <a:spLocks noRot="1" noChangeAspect="1" noMove="1" noResize="1" noEditPoints="1" noAdjustHandles="1" noChangeArrowheads="1" noChangeShapeType="1" noTextEdit="1"/>
              </p:cNvSpPr>
              <p:nvPr/>
            </p:nvSpPr>
            <p:spPr>
              <a:xfrm>
                <a:off x="2203847" y="1886220"/>
                <a:ext cx="6000108" cy="1015663"/>
              </a:xfrm>
              <a:prstGeom prst="rect">
                <a:avLst/>
              </a:prstGeom>
              <a:blipFill>
                <a:blip r:embed="rId4"/>
                <a:stretch>
                  <a:fillRect l="-1118" r="-1016" b="-41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088183" y="3021558"/>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p:sp>
            <p:nvSpPr>
              <p:cNvPr id="9" name="Rectangle 8"/>
              <p:cNvSpPr>
                <a:spLocks noRot="1" noChangeAspect="1" noMove="1" noResize="1" noEditPoints="1" noAdjustHandles="1" noChangeArrowheads="1" noChangeShapeType="1" noTextEdit="1"/>
              </p:cNvSpPr>
              <p:nvPr/>
            </p:nvSpPr>
            <p:spPr>
              <a:xfrm>
                <a:off x="1088183" y="3021558"/>
                <a:ext cx="7192788" cy="1015663"/>
              </a:xfrm>
              <a:prstGeom prst="rect">
                <a:avLst/>
              </a:prstGeom>
              <a:blipFill>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3"/>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1" name="Google Shape;761;p41"/>
          <p:cNvPicPr preferRelativeResize="0"/>
          <p:nvPr/>
        </p:nvPicPr>
        <p:blipFill>
          <a:blip r:embed="rId3">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a:t>
            </a:r>
          </a:p>
          <a:p>
            <a:pPr algn="ctr">
              <a:lnSpc>
                <a:spcPct val="150000"/>
              </a:lnSpc>
            </a:pPr>
            <a:r>
              <a:rPr lang="en-US" sz="2000" b="1" dirty="0" err="1"/>
              <a:t>Số</a:t>
            </a:r>
            <a:r>
              <a:rPr lang="en-US" sz="2000" b="1" dirty="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XIN CHÀO VÀ HẸN GẶP LẠI CÁC EM Ở TIẾT HỌC SAU !</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Google Shape;137;p26"/>
          <p:cNvSpPr/>
          <p:nvPr/>
        </p:nvSpPr>
        <p:spPr>
          <a:xfrm>
            <a:off x="1006991" y="395338"/>
            <a:ext cx="7144472"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60"/>
        <p:cNvGrpSpPr/>
        <p:nvPr/>
      </p:nvGrpSpPr>
      <p:grpSpPr>
        <a:xfrm>
          <a:off x="0" y="0"/>
          <a:ext cx="0" cy="0"/>
          <a:chOff x="0" y="0"/>
          <a:chExt cx="0" cy="0"/>
        </a:xfrm>
      </p:grpSpPr>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latin typeface="+mn-lt"/>
              </a:rPr>
              <a:t>BÀI 5: LÀM QUEN VỚI SỐ </a:t>
            </a:r>
            <a:br>
              <a:rPr lang="en-US" sz="3200" b="1" dirty="0">
                <a:latin typeface="+mn-lt"/>
              </a:rPr>
            </a:br>
            <a:r>
              <a:rPr lang="en-US" sz="3200" b="1" dirty="0">
                <a:latin typeface="+mn-lt"/>
              </a:rPr>
              <a:t>THẬP PHÂN VÔ HẠN TUẦN HOÀN </a:t>
            </a:r>
            <a:br>
              <a:rPr lang="en-US" sz="3200" b="1" dirty="0">
                <a:latin typeface="+mn-lt"/>
              </a:rPr>
            </a:br>
            <a:r>
              <a:rPr lang="en-US" sz="3200" b="1" dirty="0">
                <a:latin typeface="+mn-lt"/>
              </a:rPr>
              <a:t>(2 </a:t>
            </a:r>
            <a:r>
              <a:rPr lang="en-US" sz="3200" b="1" dirty="0" err="1">
                <a:latin typeface="+mn-lt"/>
              </a:rPr>
              <a:t>Tiết</a:t>
            </a:r>
            <a:r>
              <a:rPr lang="en-US" sz="3200" b="1" dirty="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7" name="Google Shape;667;p39"/>
          <p:cNvPicPr preferRelativeResize="0"/>
          <p:nvPr/>
        </p:nvPicPr>
        <p:blipFill>
          <a:blip r:embed="rId5">
            <a:alphaModFix/>
          </a:blip>
          <a:stretch>
            <a:fillRect/>
          </a:stretch>
        </p:blipFill>
        <p:spPr>
          <a:xfrm flipH="1">
            <a:off x="8111415" y="267085"/>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27"/>
          <p:cNvSpPr/>
          <p:nvPr/>
        </p:nvSpPr>
        <p:spPr>
          <a:xfrm>
            <a:off x="1520838" y="551617"/>
            <a:ext cx="6686619"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142355" y="3281082"/>
            <a:ext cx="1582781" cy="1457502"/>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6" name="Google Shape;186;p28"/>
          <p:cNvPicPr preferRelativeResize="0"/>
          <p:nvPr/>
        </p:nvPicPr>
        <p:blipFill>
          <a:blip r:embed="rId3">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4">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5">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6">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t>
                </a:r>
                <a:r>
                  <a:rPr lang="en-US" sz="2000" dirty="0" err="1"/>
                  <a:t>viết</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18, </a:t>
            </a: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86278" y="1840243"/>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3692" y="3432628"/>
            <a:ext cx="2009882" cy="200988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sp>
        <p:nvSpPr>
          <p:cNvPr id="534" name="Google Shape;534;p36"/>
          <p:cNvSpPr/>
          <p:nvPr/>
        </p:nvSpPr>
        <p:spPr>
          <a:xfrm>
            <a:off x="858794" y="726418"/>
            <a:ext cx="6256317" cy="323598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6761010" y="-465945"/>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a:t>, 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1420</Words>
  <Application>Microsoft Office PowerPoint</Application>
  <PresentationFormat>On-screen Show (16:9)</PresentationFormat>
  <Paragraphs>135</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Adobe Fangsong Std R</vt:lpstr>
      <vt:lpstr>Secular One</vt:lpstr>
      <vt:lpstr>Didact Gothic</vt:lpstr>
      <vt:lpstr>Cambria Math</vt:lpstr>
      <vt:lpstr>Arial</vt:lpstr>
      <vt:lpstr>Bebas Neue</vt:lpstr>
      <vt:lpstr>Happy World Water Day! Minitheme by Slidesgo</vt:lpstr>
      <vt:lpstr>BÀI 5: LÀM QUEN VỚI SỐ  THẬP PHÂN VÔ HẠN TUẦN HOÀN  (2 Tiết)</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XIN CHÀO VÀ HẸN GẶP LẠI CÁC EM Ở TIẾT HỌC SAU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World Water Day ! Minitheme</dc:title>
  <dc:creator>User</dc:creator>
  <cp:lastModifiedBy>Ha Le Duc</cp:lastModifiedBy>
  <cp:revision>34</cp:revision>
  <dcterms:modified xsi:type="dcterms:W3CDTF">2023-03-23T16:36:48Z</dcterms:modified>
</cp:coreProperties>
</file>