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98" r:id="rId2"/>
  </p:sldMasterIdLst>
  <p:notesMasterIdLst>
    <p:notesMasterId r:id="rId12"/>
  </p:notesMasterIdLst>
  <p:sldIdLst>
    <p:sldId id="257" r:id="rId3"/>
    <p:sldId id="372" r:id="rId4"/>
    <p:sldId id="374" r:id="rId5"/>
    <p:sldId id="390" r:id="rId6"/>
    <p:sldId id="391" r:id="rId7"/>
    <p:sldId id="387" r:id="rId8"/>
    <p:sldId id="380" r:id="rId9"/>
    <p:sldId id="392" r:id="rId10"/>
    <p:sldId id="383" r:id="rId11"/>
  </p:sldIdLst>
  <p:sldSz cx="18288000" cy="10287000"/>
  <p:notesSz cx="6858000" cy="9144000"/>
  <p:embeddedFontLst>
    <p:embeddedFont>
      <p:font typeface="等线" panose="02010600030101010101" pitchFamily="2" charset="-122"/>
      <p:regular r:id="rId13"/>
    </p:embeddedFont>
    <p:embeddedFont>
      <p:font typeface="#9Slide03 AmpleSoft Bold" panose="02000000000000000000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958" autoAdjust="0"/>
  </p:normalViewPr>
  <p:slideViewPr>
    <p:cSldViewPr>
      <p:cViewPr varScale="1">
        <p:scale>
          <a:sx n="49" d="100"/>
          <a:sy n="49" d="100"/>
        </p:scale>
        <p:origin x="104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02AA0-6A96-4E1C-8C31-23C16CD91975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E7F07-1D92-4D40-B57A-FA9E2A4A5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0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76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D72F8-2455-4B98-A339-33B9729612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18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D72F8-2455-4B98-A339-33B9729612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33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D72F8-2455-4B98-A339-33B9729612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656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D72F8-2455-4B98-A339-33B9729612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78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D72F8-2455-4B98-A339-33B9729612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57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D72F8-2455-4B98-A339-33B9729612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42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D72F8-2455-4B98-A339-33B9729612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648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D72F8-2455-4B98-A339-33B9729612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4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300688"/>
      </p:ext>
    </p:extLst>
  </p:cSld>
  <p:clrMapOvr>
    <a:masterClrMapping/>
  </p:clrMapOvr>
  <p:transition spd="slow" advTm="4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829177"/>
      </p:ext>
    </p:extLst>
  </p:cSld>
  <p:clrMapOvr>
    <a:masterClrMapping/>
  </p:clrMapOvr>
  <p:transition spd="slow" advTm="4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169079"/>
      </p:ext>
    </p:extLst>
  </p:cSld>
  <p:clrMapOvr>
    <a:masterClrMapping/>
  </p:clrMapOvr>
  <p:transition spd="slow" advTm="4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" y="0"/>
            <a:ext cx="18286997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1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3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997486"/>
      </p:ext>
    </p:extLst>
  </p:cSld>
  <p:clrMapOvr>
    <a:masterClrMapping/>
  </p:clrMapOvr>
  <p:transition spd="slow" advTm="4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409450"/>
      </p:ext>
    </p:extLst>
  </p:cSld>
  <p:clrMapOvr>
    <a:masterClrMapping/>
  </p:clrMapOvr>
  <p:transition spd="slow" advTm="4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945212"/>
      </p:ext>
    </p:extLst>
  </p:cSld>
  <p:clrMapOvr>
    <a:masterClrMapping/>
  </p:clrMapOvr>
  <p:transition spd="slow" advTm="4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215147"/>
      </p:ext>
    </p:extLst>
  </p:cSld>
  <p:clrMapOvr>
    <a:masterClrMapping/>
  </p:clrMapOvr>
  <p:transition spd="slow" advTm="4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668822"/>
      </p:ext>
    </p:extLst>
  </p:cSld>
  <p:clrMapOvr>
    <a:masterClrMapping/>
  </p:clrMapOvr>
  <p:transition spd="slow" advTm="4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287074"/>
      </p:ext>
    </p:extLst>
  </p:cSld>
  <p:clrMapOvr>
    <a:masterClrMapping/>
  </p:clrMapOvr>
  <p:transition spd="slow" advTm="4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58669"/>
      </p:ext>
    </p:extLst>
  </p:cSld>
  <p:clrMapOvr>
    <a:masterClrMapping/>
  </p:clrMapOvr>
  <p:transition spd="slow" advTm="4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088740"/>
      </p:ext>
    </p:extLst>
  </p:cSld>
  <p:clrMapOvr>
    <a:masterClrMapping/>
  </p:clrMapOvr>
  <p:transition spd="slow" advTm="4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14248023" y="5573694"/>
            <a:ext cx="4039977" cy="471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7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583" y="548671"/>
            <a:ext cx="15772836" cy="1986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583" y="2738835"/>
            <a:ext cx="15772836" cy="6527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584" y="9535120"/>
            <a:ext cx="4113671" cy="546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619" y="9535120"/>
            <a:ext cx="6172764" cy="546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6748" y="9535120"/>
            <a:ext cx="4113671" cy="546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12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23900" y="558798"/>
            <a:ext cx="16840200" cy="92202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defRPr/>
            </a:pPr>
            <a:endParaRPr lang="zh-CN" altLang="en-US" sz="270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5" t="6730" r="36369" b="58266"/>
          <a:stretch/>
        </p:blipFill>
        <p:spPr>
          <a:xfrm>
            <a:off x="10466313" y="1526649"/>
            <a:ext cx="1574799" cy="13539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 rot="21307783">
            <a:off x="4197276" y="4437283"/>
            <a:ext cx="85924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altLang="zh-CN" sz="14400" b="1" dirty="0" err="1">
                <a:ln w="38100">
                  <a:solidFill>
                    <a:prstClr val="black"/>
                  </a:solidFill>
                </a:ln>
                <a:solidFill>
                  <a:srgbClr val="FF0000"/>
                </a:solidFill>
                <a:latin typeface="#9Slide03 AmpleSoft Bold" panose="02000000000000000000" pitchFamily="2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Ôn</a:t>
            </a:r>
            <a:r>
              <a:rPr lang="en-US" altLang="zh-CN" sz="14400" b="1" dirty="0">
                <a:ln w="38100">
                  <a:solidFill>
                    <a:prstClr val="black"/>
                  </a:solidFill>
                </a:ln>
                <a:solidFill>
                  <a:srgbClr val="FF0000"/>
                </a:solidFill>
                <a:latin typeface="#9Slide03 AmpleSoft Bold" panose="02000000000000000000" pitchFamily="2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400" b="1" dirty="0" err="1">
                <a:ln w="38100">
                  <a:solidFill>
                    <a:prstClr val="black"/>
                  </a:solidFill>
                </a:ln>
                <a:solidFill>
                  <a:srgbClr val="FF0000"/>
                </a:solidFill>
                <a:latin typeface="#9Slide03 AmpleSoft Bold" panose="02000000000000000000" pitchFamily="2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tập</a:t>
            </a:r>
            <a:endParaRPr lang="zh-CN" altLang="en-US" sz="14400" b="1" dirty="0">
              <a:ln w="38100">
                <a:solidFill>
                  <a:prstClr val="black"/>
                </a:solidFill>
              </a:ln>
              <a:solidFill>
                <a:srgbClr val="FF0000"/>
              </a:solidFill>
              <a:latin typeface="#9Slide03 AmpleSoft Bold" panose="02000000000000000000" pitchFamily="2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3B2B7C10-98F2-8B14-AF1D-4BAA881D3924}"/>
              </a:ext>
            </a:extLst>
          </p:cNvPr>
          <p:cNvSpPr txBox="1"/>
          <p:nvPr/>
        </p:nvSpPr>
        <p:spPr>
          <a:xfrm>
            <a:off x="750176" y="1526649"/>
            <a:ext cx="16230600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dirty="0" err="1">
                <a:solidFill>
                  <a:srgbClr val="D66A69"/>
                </a:solidFill>
                <a:latin typeface="#9Slide07 SVNBrandon Printed Sh" panose="02000000000000000000" pitchFamily="2" charset="0"/>
              </a:rPr>
              <a:t>Bài</a:t>
            </a:r>
            <a:r>
              <a:rPr lang="en-US" sz="7200" dirty="0">
                <a:solidFill>
                  <a:srgbClr val="D66A69"/>
                </a:solidFill>
                <a:latin typeface="#9Slide07 SVNBrandon Printed Sh" panose="02000000000000000000" pitchFamily="2" charset="0"/>
              </a:rPr>
              <a:t> 1. </a:t>
            </a:r>
          </a:p>
          <a:p>
            <a:pPr algn="ctr"/>
            <a:r>
              <a:rPr lang="en-US" sz="7200" dirty="0" err="1">
                <a:solidFill>
                  <a:srgbClr val="D66A69"/>
                </a:solidFill>
                <a:latin typeface="#9Slide07 SVNBrandon Printed Sh" panose="02000000000000000000" pitchFamily="2" charset="0"/>
              </a:rPr>
              <a:t>thương</a:t>
            </a:r>
            <a:r>
              <a:rPr lang="en-US" sz="7200" dirty="0">
                <a:solidFill>
                  <a:srgbClr val="D66A69"/>
                </a:solidFill>
                <a:latin typeface="#9Slide07 SVNBrandon Printed Sh" panose="02000000000000000000" pitchFamily="2" charset="0"/>
              </a:rPr>
              <a:t> </a:t>
            </a:r>
            <a:r>
              <a:rPr lang="en-US" sz="7200" dirty="0" err="1">
                <a:solidFill>
                  <a:srgbClr val="D66A69"/>
                </a:solidFill>
                <a:latin typeface="#9Slide07 SVNBrandon Printed Sh" panose="02000000000000000000" pitchFamily="2" charset="0"/>
              </a:rPr>
              <a:t>nhớ</a:t>
            </a:r>
            <a:r>
              <a:rPr lang="en-US" sz="7200" dirty="0">
                <a:solidFill>
                  <a:srgbClr val="D66A69"/>
                </a:solidFill>
                <a:latin typeface="#9Slide07 SVNBrandon Printed Sh" panose="02000000000000000000" pitchFamily="2" charset="0"/>
              </a:rPr>
              <a:t> </a:t>
            </a:r>
            <a:r>
              <a:rPr lang="en-US" sz="7200" dirty="0" err="1">
                <a:solidFill>
                  <a:srgbClr val="D66A69"/>
                </a:solidFill>
                <a:latin typeface="#9Slide07 SVNBrandon Printed Sh" panose="02000000000000000000" pitchFamily="2" charset="0"/>
              </a:rPr>
              <a:t>quê</a:t>
            </a:r>
            <a:r>
              <a:rPr lang="en-US" sz="7200" dirty="0">
                <a:solidFill>
                  <a:srgbClr val="D66A69"/>
                </a:solidFill>
                <a:latin typeface="#9Slide07 SVNBrandon Printed Sh" panose="02000000000000000000" pitchFamily="2" charset="0"/>
              </a:rPr>
              <a:t> </a:t>
            </a:r>
            <a:r>
              <a:rPr lang="en-US" sz="7200" dirty="0" err="1">
                <a:solidFill>
                  <a:srgbClr val="D66A69"/>
                </a:solidFill>
                <a:latin typeface="#9Slide07 SVNBrandon Printed Sh" panose="02000000000000000000" pitchFamily="2" charset="0"/>
              </a:rPr>
              <a:t>hương</a:t>
            </a:r>
            <a:endParaRPr lang="en-US" sz="7200" dirty="0">
              <a:solidFill>
                <a:srgbClr val="D66A69"/>
              </a:solidFill>
              <a:latin typeface="#9Slide07 SVNBrandon Printed 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05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574F1B1-F168-7601-3CD4-D245C19E702B}"/>
              </a:ext>
            </a:extLst>
          </p:cNvPr>
          <p:cNvSpPr txBox="1"/>
          <p:nvPr/>
        </p:nvSpPr>
        <p:spPr>
          <a:xfrm>
            <a:off x="762000" y="571500"/>
            <a:ext cx="16916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cấu của một bài thơ được thể hiện ở những phương diện nào?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8200" y="2857500"/>
            <a:ext cx="9144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vi-VN" sz="4400" dirty="0">
                <a:latin typeface="+mj-lt"/>
              </a:rPr>
              <a:t>+ Thể thơ</a:t>
            </a:r>
          </a:p>
          <a:p>
            <a:pPr algn="just"/>
            <a:r>
              <a:rPr lang="vi-VN" sz="4400" dirty="0">
                <a:latin typeface="+mj-lt"/>
              </a:rPr>
              <a:t>+ Bố cục</a:t>
            </a:r>
          </a:p>
          <a:p>
            <a:pPr algn="just"/>
            <a:r>
              <a:rPr lang="vi-VN" sz="4400" dirty="0">
                <a:latin typeface="+mj-lt"/>
              </a:rPr>
              <a:t>+ Triển khai mạch cảm xúc</a:t>
            </a:r>
          </a:p>
          <a:p>
            <a:pPr algn="just"/>
            <a:r>
              <a:rPr lang="vi-VN" sz="4400" dirty="0">
                <a:latin typeface="+mj-lt"/>
              </a:rPr>
              <a:t>+ Vần, nhịp</a:t>
            </a:r>
          </a:p>
          <a:p>
            <a:pPr algn="just"/>
            <a:r>
              <a:rPr lang="vi-VN" sz="4400" dirty="0">
                <a:latin typeface="+mj-lt"/>
              </a:rPr>
              <a:t>+ Hình ảnh thơ</a:t>
            </a:r>
          </a:p>
          <a:p>
            <a:pPr algn="just"/>
            <a:r>
              <a:rPr lang="vi-VN" sz="4400" dirty="0">
                <a:latin typeface="+mj-lt"/>
              </a:rPr>
              <a:t>+ Biện pháp tu từ,...</a:t>
            </a:r>
            <a:endParaRPr lang="vi-VN" sz="44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646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606374"/>
              </p:ext>
            </p:extLst>
          </p:nvPr>
        </p:nvGraphicFramePr>
        <p:xfrm>
          <a:off x="533400" y="342900"/>
          <a:ext cx="17373600" cy="97993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31792259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416526259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401489856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538315636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just"/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 hương</a:t>
                      </a:r>
                      <a:endParaRPr lang="vi-VN" sz="4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Bếp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endParaRPr lang="en-US" sz="4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4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602339"/>
                  </a:ext>
                </a:extLst>
              </a:tr>
              <a:tr h="2620963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endParaRPr lang="en-US" sz="4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ình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thuyền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hăng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tuấn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phăng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chèo</a:t>
                      </a:r>
                      <a:endParaRPr lang="en-US" sz="44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buồm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giương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mảnh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rướn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en-US" sz="44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chài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da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ngăm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rám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nồng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thở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xăm</a:t>
                      </a:r>
                      <a:endParaRPr lang="en-US" sz="44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bếp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chờn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vờn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sương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ấp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nồng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đượm</a:t>
                      </a:r>
                      <a:endParaRPr lang="en-US" sz="4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niềm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dẳng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cháu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cháu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bếp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ấp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iu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nồng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đượm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tím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giọt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giắt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nương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hối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xôn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xao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endParaRPr lang="en-US" sz="4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nguyện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hót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776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431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057757"/>
              </p:ext>
            </p:extLst>
          </p:nvPr>
        </p:nvGraphicFramePr>
        <p:xfrm>
          <a:off x="533400" y="342900"/>
          <a:ext cx="17373600" cy="9220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31792259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416526259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401489856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538315636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just"/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 hương</a:t>
                      </a:r>
                      <a:endParaRPr lang="vi-VN" sz="4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Bếp lửa</a:t>
                      </a:r>
                      <a:endParaRPr lang="en-US" sz="4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4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602339"/>
                  </a:ext>
                </a:extLst>
              </a:tr>
              <a:tr h="2016125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endParaRPr lang="en-US" sz="4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4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so </a:t>
                      </a:r>
                      <a:r>
                        <a:rPr lang="en-US" sz="44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390262"/>
                  </a:ext>
                </a:extLst>
              </a:tr>
              <a:tr h="1411288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4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xăm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khơi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rụi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bùi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endParaRPr lang="en-US" sz="44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minh/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chiện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ca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1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76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53753"/>
              </p:ext>
            </p:extLst>
          </p:nvPr>
        </p:nvGraphicFramePr>
        <p:xfrm>
          <a:off x="533400" y="342900"/>
          <a:ext cx="17373600" cy="98907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317922597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4165262590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401489856"/>
                    </a:ext>
                  </a:extLst>
                </a:gridCol>
                <a:gridCol w="7086600">
                  <a:extLst>
                    <a:ext uri="{9D8B030D-6E8A-4147-A177-3AD203B41FA5}">
                      <a16:colId xmlns:a16="http://schemas.microsoft.com/office/drawing/2014/main" val="1538315636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just"/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 hương</a:t>
                      </a:r>
                      <a:endParaRPr lang="vi-VN" sz="4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Bếp lửa</a:t>
                      </a:r>
                      <a:endParaRPr lang="en-US" sz="4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4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602339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4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bếp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suốt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liêng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nguyện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tươi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892473"/>
                  </a:ext>
                </a:extLst>
              </a:tr>
              <a:tr h="1411288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endParaRPr lang="en-US" sz="4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4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bếp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thiêng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liêng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nhen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ngợi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hứng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nguyện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dâng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4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725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225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3000" y="876300"/>
            <a:ext cx="10744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solidFill>
                  <a:srgbClr val="000000"/>
                </a:solidFill>
                <a:latin typeface="+mj-lt"/>
              </a:rPr>
              <a:t>Câu 3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.</a:t>
            </a:r>
            <a:r>
              <a:rPr lang="vi-VN" sz="4400" b="1" dirty="0">
                <a:solidFill>
                  <a:srgbClr val="000000"/>
                </a:solidFill>
                <a:latin typeface="+mj-lt"/>
              </a:rPr>
              <a:t> </a:t>
            </a:r>
            <a:r>
              <a:rPr lang="vi-VN" sz="4400" dirty="0">
                <a:solidFill>
                  <a:srgbClr val="000000"/>
                </a:solidFill>
                <a:latin typeface="+mj-lt"/>
              </a:rPr>
              <a:t>Viết một câu có sử dụng biện pháp chơi chữ và nêu tác dụng của biện pháp này.</a:t>
            </a:r>
            <a:endParaRPr lang="en-US" sz="44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3372075"/>
            <a:ext cx="13182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miên</a:t>
            </a:r>
            <a:r>
              <a:rPr lang="en-US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4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mịt</a:t>
            </a:r>
            <a:r>
              <a:rPr lang="en-US" sz="4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4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Điệp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âm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“m”</a:t>
            </a:r>
          </a:p>
          <a:p>
            <a:pPr lvl="0" algn="just">
              <a:defRPr/>
            </a:pP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Diễn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tả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vẻ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mịt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mờ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ấn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tượng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thú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vị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sâu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sắc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thơ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5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876300"/>
            <a:ext cx="1554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solidFill>
                  <a:srgbClr val="000000"/>
                </a:solidFill>
                <a:latin typeface="+mj-lt"/>
              </a:rPr>
              <a:t>Câu 4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.</a:t>
            </a:r>
            <a:r>
              <a:rPr lang="vi-VN" sz="4400" b="1" dirty="0">
                <a:solidFill>
                  <a:srgbClr val="000000"/>
                </a:solidFill>
                <a:latin typeface="+mj-lt"/>
              </a:rPr>
              <a:t> </a:t>
            </a:r>
            <a:r>
              <a:rPr lang="vi-VN" sz="4400" dirty="0">
                <a:solidFill>
                  <a:srgbClr val="000000"/>
                </a:solidFill>
                <a:latin typeface="+mj-lt"/>
              </a:rPr>
              <a:t>Chỉ ra những yếu tố làm nên sự hài hòa về âm thanh trong hai dòng thơ dưới đây</a:t>
            </a:r>
            <a:endParaRPr lang="vi-VN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ADA59B-D968-3AB3-4385-0C3DED7C2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894" y="3008317"/>
            <a:ext cx="6963105" cy="4572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15CC7C-C4C3-D4AA-19F1-52A70FD25F1B}"/>
              </a:ext>
            </a:extLst>
          </p:cNvPr>
          <p:cNvSpPr/>
          <p:nvPr/>
        </p:nvSpPr>
        <p:spPr>
          <a:xfrm>
            <a:off x="304800" y="3924300"/>
            <a:ext cx="10058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i="1" dirty="0">
                <a:solidFill>
                  <a:srgbClr val="000000"/>
                </a:solidFill>
                <a:latin typeface="+mj-lt"/>
              </a:rPr>
              <a:t>Em ơi, Ba Lan mùa tuyết tan</a:t>
            </a:r>
            <a:endParaRPr lang="vi-VN" sz="44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vi-VN" sz="4400" i="1" dirty="0">
                <a:solidFill>
                  <a:srgbClr val="000000"/>
                </a:solidFill>
                <a:latin typeface="+mj-lt"/>
              </a:rPr>
              <a:t>Đường bạch dương sương trắng nắng tràn</a:t>
            </a:r>
            <a:endParaRPr lang="vi-VN" sz="4400" dirty="0">
              <a:solidFill>
                <a:srgbClr val="000000"/>
              </a:solidFill>
              <a:latin typeface="+mj-lt"/>
            </a:endParaRPr>
          </a:p>
          <a:p>
            <a:pPr algn="r"/>
            <a:r>
              <a:rPr lang="vi-VN" sz="4400" dirty="0">
                <a:solidFill>
                  <a:srgbClr val="000000"/>
                </a:solidFill>
                <a:latin typeface="+mj-lt"/>
              </a:rPr>
              <a:t>(Tố Hữu, em ơi… Ba Lan…)</a:t>
            </a:r>
            <a:endParaRPr lang="vi-VN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502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315CC7C-C4C3-D4AA-19F1-52A70FD25F1B}"/>
              </a:ext>
            </a:extLst>
          </p:cNvPr>
          <p:cNvSpPr/>
          <p:nvPr/>
        </p:nvSpPr>
        <p:spPr>
          <a:xfrm>
            <a:off x="4114800" y="492204"/>
            <a:ext cx="10058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 ơi, Ba Lan mùa tuyết tan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Đường bạch dương sương trắng nắng tràn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(Tố Hữu, em ơi… Ba Lan…)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318927"/>
              </p:ext>
            </p:extLst>
          </p:nvPr>
        </p:nvGraphicFramePr>
        <p:xfrm>
          <a:off x="647700" y="3512820"/>
          <a:ext cx="16992600" cy="505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3705">
                  <a:extLst>
                    <a:ext uri="{9D8B030D-6E8A-4147-A177-3AD203B41FA5}">
                      <a16:colId xmlns:a16="http://schemas.microsoft.com/office/drawing/2014/main" val="236266253"/>
                    </a:ext>
                  </a:extLst>
                </a:gridCol>
                <a:gridCol w="14018895">
                  <a:extLst>
                    <a:ext uri="{9D8B030D-6E8A-4147-A177-3AD203B41FA5}">
                      <a16:colId xmlns:a16="http://schemas.microsoft.com/office/drawing/2014/main" val="1350721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4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+ 2/2/3</a:t>
                      </a:r>
                    </a:p>
                    <a:p>
                      <a:pPr algn="just"/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+ 3/2/2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32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endParaRPr lang="en-US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“an” (Lan – tan –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(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sương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(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447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endParaRPr lang="en-US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4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4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467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62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76EEA840-638A-DC0A-0573-821D4C469D21}"/>
              </a:ext>
            </a:extLst>
          </p:cNvPr>
          <p:cNvGrpSpPr/>
          <p:nvPr/>
        </p:nvGrpSpPr>
        <p:grpSpPr>
          <a:xfrm>
            <a:off x="990600" y="3288044"/>
            <a:ext cx="4419600" cy="5589256"/>
            <a:chOff x="0" y="0"/>
            <a:chExt cx="753833" cy="128703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2145D33-980E-030C-763A-8D03D3379A71}"/>
                </a:ext>
              </a:extLst>
            </p:cNvPr>
            <p:cNvSpPr/>
            <p:nvPr/>
          </p:nvSpPr>
          <p:spPr>
            <a:xfrm>
              <a:off x="0" y="0"/>
              <a:ext cx="753833" cy="1287037"/>
            </a:xfrm>
            <a:custGeom>
              <a:avLst/>
              <a:gdLst/>
              <a:ahLst/>
              <a:cxnLst/>
              <a:rect l="l" t="t" r="r" b="b"/>
              <a:pathLst>
                <a:path w="753833" h="1287037">
                  <a:moveTo>
                    <a:pt x="53229" y="0"/>
                  </a:moveTo>
                  <a:lnTo>
                    <a:pt x="700604" y="0"/>
                  </a:lnTo>
                  <a:cubicBezTo>
                    <a:pt x="730002" y="0"/>
                    <a:pt x="753833" y="23832"/>
                    <a:pt x="753833" y="53229"/>
                  </a:cubicBezTo>
                  <a:lnTo>
                    <a:pt x="753833" y="1233808"/>
                  </a:lnTo>
                  <a:cubicBezTo>
                    <a:pt x="753833" y="1263205"/>
                    <a:pt x="730002" y="1287037"/>
                    <a:pt x="700604" y="1287037"/>
                  </a:cubicBezTo>
                  <a:lnTo>
                    <a:pt x="53229" y="1287037"/>
                  </a:lnTo>
                  <a:cubicBezTo>
                    <a:pt x="23832" y="1287037"/>
                    <a:pt x="0" y="1263205"/>
                    <a:pt x="0" y="1233808"/>
                  </a:cubicBezTo>
                  <a:lnTo>
                    <a:pt x="0" y="53229"/>
                  </a:lnTo>
                  <a:cubicBezTo>
                    <a:pt x="0" y="23832"/>
                    <a:pt x="23832" y="0"/>
                    <a:pt x="53229" y="0"/>
                  </a:cubicBezTo>
                  <a:close/>
                </a:path>
              </a:pathLst>
            </a:custGeom>
            <a:solidFill>
              <a:srgbClr val="FBF1DE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987481-B928-0BEE-E93E-59D839AF0B5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6">
            <a:extLst>
              <a:ext uri="{FF2B5EF4-FFF2-40B4-BE49-F238E27FC236}">
                <a16:creationId xmlns:a16="http://schemas.microsoft.com/office/drawing/2014/main" id="{6E8AF762-07E1-9C45-5991-FBCC8844A193}"/>
              </a:ext>
            </a:extLst>
          </p:cNvPr>
          <p:cNvGrpSpPr/>
          <p:nvPr/>
        </p:nvGrpSpPr>
        <p:grpSpPr>
          <a:xfrm>
            <a:off x="5908316" y="3288044"/>
            <a:ext cx="6713734" cy="5589256"/>
            <a:chOff x="0" y="0"/>
            <a:chExt cx="753833" cy="1287037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8000B24-52D9-B22E-4957-8997AD338AE0}"/>
                </a:ext>
              </a:extLst>
            </p:cNvPr>
            <p:cNvSpPr/>
            <p:nvPr/>
          </p:nvSpPr>
          <p:spPr>
            <a:xfrm>
              <a:off x="0" y="0"/>
              <a:ext cx="753833" cy="1287037"/>
            </a:xfrm>
            <a:custGeom>
              <a:avLst/>
              <a:gdLst/>
              <a:ahLst/>
              <a:cxnLst/>
              <a:rect l="l" t="t" r="r" b="b"/>
              <a:pathLst>
                <a:path w="753833" h="1287037">
                  <a:moveTo>
                    <a:pt x="53229" y="0"/>
                  </a:moveTo>
                  <a:lnTo>
                    <a:pt x="700604" y="0"/>
                  </a:lnTo>
                  <a:cubicBezTo>
                    <a:pt x="730002" y="0"/>
                    <a:pt x="753833" y="23832"/>
                    <a:pt x="753833" y="53229"/>
                  </a:cubicBezTo>
                  <a:lnTo>
                    <a:pt x="753833" y="1233808"/>
                  </a:lnTo>
                  <a:cubicBezTo>
                    <a:pt x="753833" y="1263205"/>
                    <a:pt x="730002" y="1287037"/>
                    <a:pt x="700604" y="1287037"/>
                  </a:cubicBezTo>
                  <a:lnTo>
                    <a:pt x="53229" y="1287037"/>
                  </a:lnTo>
                  <a:cubicBezTo>
                    <a:pt x="23832" y="1287037"/>
                    <a:pt x="0" y="1263205"/>
                    <a:pt x="0" y="1233808"/>
                  </a:cubicBezTo>
                  <a:lnTo>
                    <a:pt x="0" y="53229"/>
                  </a:lnTo>
                  <a:cubicBezTo>
                    <a:pt x="0" y="23832"/>
                    <a:pt x="23832" y="0"/>
                    <a:pt x="53229" y="0"/>
                  </a:cubicBezTo>
                  <a:close/>
                </a:path>
              </a:pathLst>
            </a:custGeom>
            <a:solidFill>
              <a:srgbClr val="F4DAC3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5F096383-68E7-A574-423E-EF550E6FB5A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E0EA7600-A2CF-63A1-A08D-12C77875627D}"/>
              </a:ext>
            </a:extLst>
          </p:cNvPr>
          <p:cNvGrpSpPr/>
          <p:nvPr/>
        </p:nvGrpSpPr>
        <p:grpSpPr>
          <a:xfrm>
            <a:off x="13098751" y="3288044"/>
            <a:ext cx="4274849" cy="5589256"/>
            <a:chOff x="0" y="0"/>
            <a:chExt cx="753833" cy="1287037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1EE8943-B907-8329-82EB-EA295CDD567B}"/>
                </a:ext>
              </a:extLst>
            </p:cNvPr>
            <p:cNvSpPr/>
            <p:nvPr/>
          </p:nvSpPr>
          <p:spPr>
            <a:xfrm>
              <a:off x="0" y="0"/>
              <a:ext cx="753833" cy="1287037"/>
            </a:xfrm>
            <a:custGeom>
              <a:avLst/>
              <a:gdLst/>
              <a:ahLst/>
              <a:cxnLst/>
              <a:rect l="l" t="t" r="r" b="b"/>
              <a:pathLst>
                <a:path w="753833" h="1287037">
                  <a:moveTo>
                    <a:pt x="53229" y="0"/>
                  </a:moveTo>
                  <a:lnTo>
                    <a:pt x="700604" y="0"/>
                  </a:lnTo>
                  <a:cubicBezTo>
                    <a:pt x="730002" y="0"/>
                    <a:pt x="753833" y="23832"/>
                    <a:pt x="753833" y="53229"/>
                  </a:cubicBezTo>
                  <a:lnTo>
                    <a:pt x="753833" y="1233808"/>
                  </a:lnTo>
                  <a:cubicBezTo>
                    <a:pt x="753833" y="1263205"/>
                    <a:pt x="730002" y="1287037"/>
                    <a:pt x="700604" y="1287037"/>
                  </a:cubicBezTo>
                  <a:lnTo>
                    <a:pt x="53229" y="1287037"/>
                  </a:lnTo>
                  <a:cubicBezTo>
                    <a:pt x="23832" y="1287037"/>
                    <a:pt x="0" y="1263205"/>
                    <a:pt x="0" y="1233808"/>
                  </a:cubicBezTo>
                  <a:lnTo>
                    <a:pt x="0" y="53229"/>
                  </a:lnTo>
                  <a:cubicBezTo>
                    <a:pt x="0" y="23832"/>
                    <a:pt x="23832" y="0"/>
                    <a:pt x="53229" y="0"/>
                  </a:cubicBezTo>
                  <a:close/>
                </a:path>
              </a:pathLst>
            </a:custGeom>
            <a:solidFill>
              <a:srgbClr val="FBF1DE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4B4272C9-2938-4A55-DBC9-AB2A514F6C9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C93428E-0537-54BA-2333-B63D8BC12446}"/>
              </a:ext>
            </a:extLst>
          </p:cNvPr>
          <p:cNvSpPr txBox="1"/>
          <p:nvPr/>
        </p:nvSpPr>
        <p:spPr>
          <a:xfrm>
            <a:off x="786282" y="342900"/>
            <a:ext cx="16916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dirty="0">
                <a:latin typeface="+mj-lt"/>
              </a:rPr>
              <a:t>Câu 6</a:t>
            </a:r>
            <a:r>
              <a:rPr lang="en-US" sz="4400" b="1" dirty="0">
                <a:latin typeface="+mj-lt"/>
              </a:rPr>
              <a:t>.</a:t>
            </a:r>
            <a:r>
              <a:rPr lang="vi-VN" sz="4400" b="1" dirty="0">
                <a:latin typeface="+mj-lt"/>
              </a:rPr>
              <a:t> </a:t>
            </a:r>
            <a:r>
              <a:rPr lang="vi-VN" sz="4400" dirty="0">
                <a:latin typeface="+mj-lt"/>
              </a:rPr>
              <a:t>Đoạn văn chia sẻ cảm nghĩ về một bài thơ tám chữ có đặc điểm gì về nội dung và hình thức?</a:t>
            </a:r>
            <a:endParaRPr lang="en-US" sz="44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15D924-3E52-264E-4A23-9ADAE7F2B1B7}"/>
              </a:ext>
            </a:extLst>
          </p:cNvPr>
          <p:cNvSpPr txBox="1"/>
          <p:nvPr/>
        </p:nvSpPr>
        <p:spPr>
          <a:xfrm>
            <a:off x="1143001" y="3288044"/>
            <a:ext cx="411479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latin typeface="+mj-lt"/>
              </a:rPr>
              <a:t>Mở đoạn:</a:t>
            </a:r>
            <a:r>
              <a:rPr lang="vi-VN" sz="4400" dirty="0">
                <a:latin typeface="+mj-lt"/>
              </a:rPr>
              <a:t> giới thiệu nhan đề bài thơ, tác giả và cảm nghĩ chung của người viết về bài thơ bằng một câu (câu chủ đề).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F18826-BA39-1128-A530-3554196A04F3}"/>
              </a:ext>
            </a:extLst>
          </p:cNvPr>
          <p:cNvSpPr txBox="1"/>
          <p:nvPr/>
        </p:nvSpPr>
        <p:spPr>
          <a:xfrm>
            <a:off x="13440150" y="3288044"/>
            <a:ext cx="364051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latin typeface="+mj-lt"/>
              </a:rPr>
              <a:t>Kết</a:t>
            </a:r>
            <a:r>
              <a:rPr lang="en-US" sz="4400" b="1" dirty="0">
                <a:latin typeface="+mj-lt"/>
              </a:rPr>
              <a:t> </a:t>
            </a:r>
            <a:r>
              <a:rPr lang="vi-VN" sz="4400" b="1" dirty="0">
                <a:latin typeface="+mj-lt"/>
              </a:rPr>
              <a:t>đoạn:</a:t>
            </a:r>
            <a:endParaRPr lang="en-US" sz="4400" dirty="0">
              <a:latin typeface="+mj-lt"/>
            </a:endParaRPr>
          </a:p>
          <a:p>
            <a:pPr algn="just"/>
            <a:r>
              <a:rPr lang="vi-VN" sz="4400" dirty="0">
                <a:latin typeface="+mj-lt"/>
              </a:rPr>
              <a:t>khẳng định lại cảm nghĩ về bài thơ và ý nghĩa của bài thơ đối với bản thân.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E6CC12-D87B-1D3C-7E07-6A60927A8F1D}"/>
              </a:ext>
            </a:extLst>
          </p:cNvPr>
          <p:cNvSpPr txBox="1"/>
          <p:nvPr/>
        </p:nvSpPr>
        <p:spPr>
          <a:xfrm>
            <a:off x="6068364" y="3293487"/>
            <a:ext cx="635223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dirty="0">
                <a:latin typeface="+mj-lt"/>
              </a:rPr>
              <a:t>Thân đoạn:</a:t>
            </a:r>
            <a:r>
              <a:rPr lang="vi-VN" sz="4400" dirty="0">
                <a:latin typeface="+mj-lt"/>
              </a:rPr>
              <a:t> trình bày cảm xúc, suy nghĩ của bản thân về một hoặc vài nét đặc sắc trong nội dung và hình thức nghệ thuật của bài thơ; làm rõ cảm xúc, suy nghĩ về những hình ảnh, từ ngữ được trích từ bài thơ.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1409700"/>
            <a:ext cx="9144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vi-VN" sz="44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vi-V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 Nội dung: </a:t>
            </a:r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Có cấu trúc ba phần: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90600" y="8648700"/>
            <a:ext cx="133922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4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vi-V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- Hình thức: </a:t>
            </a:r>
            <a:r>
              <a:rPr lang="vi-V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Là một bài thơ, mỗi câu thơ có 8 chữ</a:t>
            </a:r>
          </a:p>
        </p:txBody>
      </p:sp>
    </p:spTree>
    <p:extLst>
      <p:ext uri="{BB962C8B-B14F-4D97-AF65-F5344CB8AC3E}">
        <p14:creationId xmlns:p14="http://schemas.microsoft.com/office/powerpoint/2010/main" val="348138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9" grpId="0"/>
      <p:bldP spid="3" grpId="0"/>
      <p:bldP spid="1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自定义 5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5D04"/>
      </a:accent1>
      <a:accent2>
        <a:srgbClr val="92D050"/>
      </a:accent2>
      <a:accent3>
        <a:srgbClr val="FC5D04"/>
      </a:accent3>
      <a:accent4>
        <a:srgbClr val="92D050"/>
      </a:accent4>
      <a:accent5>
        <a:srgbClr val="FC5D04"/>
      </a:accent5>
      <a:accent6>
        <a:srgbClr val="92D050"/>
      </a:accent6>
      <a:hlink>
        <a:srgbClr val="FC5D04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948</Words>
  <Application>Microsoft Office PowerPoint</Application>
  <PresentationFormat>Custom</PresentationFormat>
  <Paragraphs>90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#9Slide03 AmpleSoft Bold</vt:lpstr>
      <vt:lpstr>Arial</vt:lpstr>
      <vt:lpstr>Calibri</vt:lpstr>
      <vt:lpstr>等线</vt:lpstr>
      <vt:lpstr>#9Slide07 SVNBrandon Printed Sh</vt:lpstr>
      <vt:lpstr>Times New Roman</vt:lpstr>
      <vt:lpstr>Calibri Light</vt:lpstr>
      <vt:lpstr>Office 主题​​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Red Welcome Back to School Educational Presentation</dc:title>
  <dc:creator>Thanh Nhan</dc:creator>
  <cp:lastModifiedBy>Khoa Le</cp:lastModifiedBy>
  <cp:revision>47</cp:revision>
  <dcterms:created xsi:type="dcterms:W3CDTF">2006-08-16T00:00:00Z</dcterms:created>
  <dcterms:modified xsi:type="dcterms:W3CDTF">2024-07-15T09:09:38Z</dcterms:modified>
  <dc:identifier>DAFqW-l1-Os</dc:identifier>
</cp:coreProperties>
</file>