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111" d="100"/>
          <a:sy n="111" d="100"/>
        </p:scale>
        <p:origin x="3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10/09/2024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5.bin"/><Relationship Id="rId15" Type="http://schemas.openxmlformats.org/officeDocument/2006/relationships/image" Target="../media/image20.wmf"/><Relationship Id="rId10" Type="http://schemas.openxmlformats.org/officeDocument/2006/relationships/oleObject" Target="../embeddings/oleObject8.bin"/><Relationship Id="rId4" Type="http://schemas.openxmlformats.org/officeDocument/2006/relationships/image" Target="../media/image15.wmf"/><Relationship Id="rId9" Type="http://schemas.openxmlformats.org/officeDocument/2006/relationships/image" Target="../media/image17.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0.png"/><Relationship Id="rId5" Type="http://schemas.openxmlformats.org/officeDocument/2006/relationships/image" Target="../media/image250.png"/><Relationship Id="rId10" Type="http://schemas.openxmlformats.org/officeDocument/2006/relationships/image" Target="../media/image4.png"/><Relationship Id="rId4" Type="http://schemas.openxmlformats.org/officeDocument/2006/relationships/image" Target="../media/image240.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4.wmf"/><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5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oleObject" Target="../embeddings/oleObject18.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6.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
        <p:nvSpPr>
          <p:cNvPr id="2" name="TextBox 1">
            <a:extLst>
              <a:ext uri="{FF2B5EF4-FFF2-40B4-BE49-F238E27FC236}">
                <a16:creationId xmlns:a16="http://schemas.microsoft.com/office/drawing/2014/main" id="{9E2EEE41-A30F-81F2-6791-9C5E8BCD47ED}"/>
              </a:ext>
            </a:extLst>
          </p:cNvPr>
          <p:cNvSpPr txBox="1"/>
          <p:nvPr/>
        </p:nvSpPr>
        <p:spPr>
          <a:xfrm>
            <a:off x="487680" y="2269245"/>
            <a:ext cx="11216640" cy="923330"/>
          </a:xfrm>
          <a:prstGeom prst="rect">
            <a:avLst/>
          </a:prstGeom>
          <a:noFill/>
        </p:spPr>
        <p:txBody>
          <a:bodyPr wrap="square" rtlCol="0">
            <a:spAutoFit/>
          </a:bodyPr>
          <a:lstStyle/>
          <a:p>
            <a:pPr algn="ctr"/>
            <a:r>
              <a:rPr lang="en-US" sz="5400" b="1" dirty="0">
                <a:solidFill>
                  <a:srgbClr val="FF0000"/>
                </a:solidFill>
              </a:rPr>
              <a:t>BÀI 1. TẬP HỢP CÁC SỐ HỮU TỈ</a:t>
            </a:r>
          </a:p>
        </p:txBody>
      </p:sp>
    </p:spTree>
    <p:extLst>
      <p:ext uri="{BB962C8B-B14F-4D97-AF65-F5344CB8AC3E}">
        <p14:creationId xmlns:p14="http://schemas.microsoft.com/office/powerpoint/2010/main" val="94594088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62647" y="900192"/>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1833545943"/>
              </p:ext>
            </p:extLst>
          </p:nvPr>
        </p:nvGraphicFramePr>
        <p:xfrm>
          <a:off x="6541144" y="3201833"/>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1144" y="3201833"/>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2817061669"/>
              </p:ext>
            </p:extLst>
          </p:nvPr>
        </p:nvGraphicFramePr>
        <p:xfrm>
          <a:off x="9122911" y="3149600"/>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2911" y="3149600"/>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A6EA4AA3-45AB-4B53-AA68-795E53F7F50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901319833"/>
              </p:ext>
            </p:extLst>
          </p:nvPr>
        </p:nvGraphicFramePr>
        <p:xfrm>
          <a:off x="2278063" y="3148013"/>
          <a:ext cx="498475" cy="817562"/>
        </p:xfrm>
        <a:graphic>
          <a:graphicData uri="http://schemas.openxmlformats.org/presentationml/2006/ole">
            <mc:AlternateContent xmlns:mc="http://schemas.openxmlformats.org/markup-compatibility/2006">
              <mc:Choice xmlns:v="urn:schemas-microsoft-com:vml" Requires="v">
                <p:oleObj name="Equation" r:id="rId3" imgW="279360" imgH="457200" progId="Equation.DSMT4">
                  <p:embed/>
                </p:oleObj>
              </mc:Choice>
              <mc:Fallback>
                <p:oleObj name="Equation" r:id="rId3" imgW="279360" imgH="45720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8063" y="3148013"/>
                        <a:ext cx="498475" cy="817562"/>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602855759"/>
              </p:ext>
            </p:extLst>
          </p:nvPr>
        </p:nvGraphicFramePr>
        <p:xfrm>
          <a:off x="6657975" y="4211638"/>
          <a:ext cx="4294188" cy="931862"/>
        </p:xfrm>
        <a:graphic>
          <a:graphicData uri="http://schemas.openxmlformats.org/presentationml/2006/ole">
            <mc:AlternateContent xmlns:mc="http://schemas.openxmlformats.org/markup-compatibility/2006">
              <mc:Choice xmlns:v="urn:schemas-microsoft-com:vml" Requires="v">
                <p:oleObj name="Equation" r:id="rId5" imgW="2336760" imgH="507960" progId="Equation.DSMT4">
                  <p:embed/>
                </p:oleObj>
              </mc:Choice>
              <mc:Fallback>
                <p:oleObj name="Equation" r:id="rId5" imgW="233676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657975" y="4211638"/>
                        <a:ext cx="4294188" cy="931862"/>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39E6002A-2F8A-4CEF-BAC3-9A8BD3FA12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nêu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pic>
        <p:nvPicPr>
          <p:cNvPr id="16" name="Picture 15">
            <a:extLst>
              <a:ext uri="{FF2B5EF4-FFF2-40B4-BE49-F238E27FC236}">
                <a16:creationId xmlns:a16="http://schemas.microsoft.com/office/drawing/2014/main" id="{67318823-7C2B-4AEA-8BD4-03607EB8D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33948852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221478"/>
            <a:ext cx="8337261" cy="939106"/>
            <a:chOff x="859493" y="82879"/>
            <a:chExt cx="4767584" cy="1584004"/>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9" name="Rectangle 8"/>
                <p:cNvSpPr/>
                <p:nvPr/>
              </p:nvSpPr>
              <p:spPr>
                <a:xfrm>
                  <a:off x="1395878" y="82879"/>
                  <a:ext cx="3874782" cy="1568857"/>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2800" b="0" i="1" u="none" strike="noStrike" kern="0" cap="none" spc="0" normalizeH="0" baseline="0" noProof="0" dirty="0" smtClean="0">
                              <a:ln>
                                <a:noFill/>
                              </a:ln>
                              <a:solidFill>
                                <a:srgbClr val="000000"/>
                              </a:solidFill>
                              <a:effectLst/>
                              <a:uLnTx/>
                              <a:uFillTx/>
                              <a:latin typeface="Cambria Math" panose="02040503050406030204" pitchFamily="18" charset="0"/>
                              <a:ea typeface="+mn-ea"/>
                              <a:sym typeface="Arial"/>
                            </a:rPr>
                          </m:ctrlPr>
                        </m:fPr>
                        <m:num>
                          <m:r>
                            <a:rPr kumimoji="0" lang="en-US" sz="2800" b="0" i="0" u="none" strike="noStrike" kern="0" cap="none" spc="0" normalizeH="0" baseline="0" noProof="0" dirty="0" err="1">
                              <a:ln>
                                <a:noFill/>
                              </a:ln>
                              <a:solidFill>
                                <a:srgbClr val="000000"/>
                              </a:solidFill>
                              <a:effectLst/>
                              <a:uLnTx/>
                              <a:uFillTx/>
                              <a:latin typeface="Cambria Math" panose="02040503050406030204" pitchFamily="18" charset="0"/>
                              <a:ea typeface="+mn-ea"/>
                              <a:sym typeface="Arial"/>
                            </a:rPr>
                            <m:t>3</m:t>
                          </m:r>
                        </m:num>
                        <m:den>
                          <m:r>
                            <a:rPr kumimoji="0" lang="en-US" sz="2800" b="0" i="0" u="none" strike="noStrike" kern="0" cap="none" spc="0" normalizeH="0" baseline="0" noProof="0" dirty="0" err="1">
                              <a:ln>
                                <a:noFill/>
                              </a:ln>
                              <a:solidFill>
                                <a:srgbClr val="000000"/>
                              </a:solidFill>
                              <a:effectLst/>
                              <a:uLnTx/>
                              <a:uFillTx/>
                              <a:latin typeface="Cambria Math" panose="02040503050406030204" pitchFamily="18" charset="0"/>
                              <a:ea typeface="+mn-ea"/>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mc:Choice>
          <mc:Fallback xmlns="">
            <p:sp>
              <p:nvSpPr>
                <p:cNvPr id="9" name="Rectangle 8"/>
                <p:cNvSpPr>
                  <a:spLocks noRot="1" noChangeAspect="1" noMove="1" noResize="1" noEditPoints="1" noAdjustHandles="1" noChangeArrowheads="1" noChangeShapeType="1" noTextEdit="1"/>
                </p:cNvSpPr>
                <p:nvPr/>
              </p:nvSpPr>
              <p:spPr>
                <a:xfrm>
                  <a:off x="1395878" y="82879"/>
                  <a:ext cx="3874782" cy="1568857"/>
                </a:xfrm>
                <a:prstGeom prst="rect">
                  <a:avLst/>
                </a:prstGeom>
                <a:blipFill>
                  <a:blip r:embed="rId3"/>
                  <a:stretch>
                    <a:fillRect b="-6536"/>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4"/>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6"/>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7"/>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8"/>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9"/>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pic>
        <p:nvPicPr>
          <p:cNvPr id="35" name="Picture 34">
            <a:extLst>
              <a:ext uri="{FF2B5EF4-FFF2-40B4-BE49-F238E27FC236}">
                <a16:creationId xmlns:a16="http://schemas.microsoft.com/office/drawing/2014/main" id="{354A8AA4-ED4D-4416-843A-474C7487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4397290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240988" y="176334"/>
            <a:ext cx="11178863" cy="1499066"/>
            <a:chOff x="2259224" y="0"/>
            <a:chExt cx="8767693"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59224" y="0"/>
              <a:ext cx="8767693" cy="1135001"/>
              <a:chOff x="767657" y="316058"/>
              <a:chExt cx="4555707"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150;p48">
                <a:extLst>
                  <a:ext uri="{FF2B5EF4-FFF2-40B4-BE49-F238E27FC236}">
                    <a16:creationId xmlns:a16="http://schemas.microsoft.com/office/drawing/2014/main" id="{8E60677C-D2D0-42E4-90CD-D6F73DEF46D6}"/>
                  </a:ext>
                </a:extLst>
              </p:cNvPr>
              <p:cNvSpPr/>
              <p:nvPr/>
            </p:nvSpPr>
            <p:spPr>
              <a:xfrm>
                <a:off x="767657" y="363407"/>
                <a:ext cx="4057123" cy="1173503"/>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69FAC103-7531-4D7C-9762-E5E86FE2DB7E}"/>
                  </a:ext>
                </a:extLst>
              </p:cNvPr>
              <p:cNvSpPr/>
              <p:nvPr/>
            </p:nvSpPr>
            <p:spPr>
              <a:xfrm>
                <a:off x="1266241" y="680368"/>
                <a:ext cx="4057123" cy="574121"/>
              </a:xfrm>
              <a:prstGeom prst="rect">
                <a:avLst/>
              </a:prstGeom>
            </p:spPr>
            <p:txBody>
              <a:bodyPr wrap="square">
                <a:spAutoFit/>
              </a:bodyPr>
              <a:lstStyle/>
              <a:p>
                <a:pPr marL="0" marR="0" lvl="0" indent="0" defTabSz="1219170" rtl="0" eaLnBrk="1" fontAlgn="auto" latinLnBrk="0" hangingPunct="1">
                  <a:lnSpc>
                    <a:spcPct val="150000"/>
                  </a:lnSpc>
                  <a:spcBef>
                    <a:spcPts val="0"/>
                  </a:spcBef>
                  <a:spcAft>
                    <a:spcPts val="0"/>
                  </a:spcAft>
                  <a:buClr>
                    <a:srgbClr val="000000"/>
                  </a:buClr>
                  <a:buSzTx/>
                  <a:buFontTx/>
                  <a:buNone/>
                  <a:tabLst/>
                  <a:defRPr/>
                </a:pPr>
                <a:r>
                  <a:rPr lang="en-US" sz="2400" kern="0" dirty="0" err="1">
                    <a:solidFill>
                      <a:srgbClr val="000000"/>
                    </a:solidFill>
                    <a:latin typeface="Arial"/>
                    <a:cs typeface="Arial"/>
                    <a:sym typeface="Arial"/>
                  </a:rPr>
                  <a:t>Trên</a:t>
                </a:r>
                <a:r>
                  <a:rPr lang="en-US" sz="2400" kern="0" dirty="0">
                    <a:solidFill>
                      <a:srgbClr val="000000"/>
                    </a:solidFill>
                    <a:latin typeface="Arial"/>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lang="en-US" sz="2400" kern="0" dirty="0" err="1">
                    <a:solidFill>
                      <a:srgbClr val="000000"/>
                    </a:solidFill>
                    <a:latin typeface="Arial"/>
                    <a:cs typeface="Arial"/>
                    <a:sym typeface="Arial"/>
                  </a:rPr>
                  <a:t>các</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điểm</a:t>
                </a:r>
                <a:r>
                  <a:rPr lang="en-US" sz="2400" kern="0" dirty="0">
                    <a:solidFill>
                      <a:srgbClr val="000000"/>
                    </a:solidFill>
                    <a:latin typeface="Arial"/>
                    <a:cs typeface="Arial"/>
                    <a:sym typeface="Arial"/>
                  </a:rPr>
                  <a:t> A, B,C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889924"/>
              </a:xfrm>
              <a:prstGeom prst="rect">
                <a:avLst/>
              </a:prstGeom>
            </p:spPr>
            <p:txBody>
              <a:bodyPr wrap="square">
                <a:spAutoFit/>
              </a:bodyPr>
              <a:lstStyle/>
              <a:p>
                <a:pPr algn="ctr"/>
                <a14:m>
                  <m:oMath xmlns:m="http://schemas.openxmlformats.org/officeDocument/2006/math">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𝟏𝟎</m:t>
                        </m:r>
                      </m:num>
                      <m:den>
                        <m:r>
                          <a:rPr lang="en-US" sz="3600" b="1" i="1" smtClean="0">
                            <a:solidFill>
                              <a:srgbClr val="FF0000"/>
                            </a:solidFill>
                            <a:latin typeface="Cambria Math" panose="02040503050406030204" pitchFamily="18" charset="0"/>
                          </a:rPr>
                          <m:t>𝟔</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13</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id="{B641570A-D096-41DD-8F4B-7865A034504E}"/>
                  </a:ext>
                </a:extLst>
              </p:cNvPr>
              <p:cNvSpPr>
                <a:spLocks noRot="1" noChangeAspect="1" noMove="1" noResize="1" noEditPoints="1" noAdjustHandles="1" noChangeArrowheads="1" noChangeShapeType="1" noTextEdit="1"/>
              </p:cNvSpPr>
              <p:nvPr/>
            </p:nvSpPr>
            <p:spPr>
              <a:xfrm>
                <a:off x="4400822" y="5498123"/>
                <a:ext cx="2756118" cy="889924"/>
              </a:xfrm>
              <a:prstGeom prst="rect">
                <a:avLst/>
              </a:prstGeom>
              <a:blipFill>
                <a:blip r:embed="rId4"/>
                <a:stretch>
                  <a:fillRect b="-10959"/>
                </a:stretch>
              </a:blipFill>
            </p:spPr>
            <p:txBody>
              <a:bodyPr/>
              <a:lstStyle/>
              <a:p>
                <a:r>
                  <a:rPr lang="vi-VN">
                    <a:noFill/>
                  </a:rPr>
                  <a:t> </a:t>
                </a:r>
              </a:p>
            </p:txBody>
          </p:sp>
        </mc:Fallback>
      </mc:AlternateContent>
    </p:spTree>
    <p:extLst>
      <p:ext uri="{BB962C8B-B14F-4D97-AF65-F5344CB8AC3E}">
        <p14:creationId xmlns:p14="http://schemas.microsoft.com/office/powerpoint/2010/main" val="292486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pic>
        <p:nvPicPr>
          <p:cNvPr id="26" name="Picture 25">
            <a:extLst>
              <a:ext uri="{FF2B5EF4-FFF2-40B4-BE49-F238E27FC236}">
                <a16:creationId xmlns:a16="http://schemas.microsoft.com/office/drawing/2014/main" id="{9D5EE43E-6FA6-4518-8A51-D7F6EC153E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pic>
        <p:nvPicPr>
          <p:cNvPr id="13" name="Picture 12">
            <a:extLst>
              <a:ext uri="{FF2B5EF4-FFF2-40B4-BE49-F238E27FC236}">
                <a16:creationId xmlns:a16="http://schemas.microsoft.com/office/drawing/2014/main" id="{28F8393D-D0B5-49AD-9CBF-5A772B9E0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B81EA7-380D-4D99-8F66-03FCC5331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pic>
        <p:nvPicPr>
          <p:cNvPr id="11" name="Picture 10">
            <a:extLst>
              <a:ext uri="{FF2B5EF4-FFF2-40B4-BE49-F238E27FC236}">
                <a16:creationId xmlns:a16="http://schemas.microsoft.com/office/drawing/2014/main" id="{8698089D-1ABB-4788-86B9-AD49DC20C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8075598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5" y="909841"/>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4155135161"/>
              </p:ext>
            </p:extLst>
          </p:nvPr>
        </p:nvGraphicFramePr>
        <p:xfrm>
          <a:off x="6491983" y="909841"/>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0,42 và nhỏ hơn hoặc bằng 0,52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dirty="0">
                          <a:solidFill>
                            <a:schemeClr val="tx2">
                              <a:lumMod val="25000"/>
                            </a:schemeClr>
                          </a:solidFill>
                          <a:effectLst/>
                        </a:rPr>
                        <a:t>Hơi béo</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pic>
        <p:nvPicPr>
          <p:cNvPr id="5" name="Picture 4">
            <a:extLst>
              <a:ext uri="{FF2B5EF4-FFF2-40B4-BE49-F238E27FC236}">
                <a16:creationId xmlns:a16="http://schemas.microsoft.com/office/drawing/2014/main" id="{1C3D8C2A-2754-40EE-8250-5B262F214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4139307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pic>
        <p:nvPicPr>
          <p:cNvPr id="16" name="Picture 15">
            <a:extLst>
              <a:ext uri="{FF2B5EF4-FFF2-40B4-BE49-F238E27FC236}">
                <a16:creationId xmlns:a16="http://schemas.microsoft.com/office/drawing/2014/main" id="{EB77EECD-9EBF-448F-B73C-4F189B92F5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41032286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56" name="Google Shape;1056;p43"/>
          <p:cNvGrpSpPr/>
          <p:nvPr/>
        </p:nvGrpSpPr>
        <p:grpSpPr>
          <a:xfrm>
            <a:off x="0" y="101996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282620" y="188605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82344" y="2359106"/>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563824" y="931519"/>
            <a:ext cx="8961620" cy="469070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3D23FAA4-556F-4629-927D-400655B0C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A83AA373-C439-46B2-BFB7-3ADAC0E7D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pic>
        <p:nvPicPr>
          <p:cNvPr id="38" name="Picture 37">
            <a:extLst>
              <a:ext uri="{FF2B5EF4-FFF2-40B4-BE49-F238E27FC236}">
                <a16:creationId xmlns:a16="http://schemas.microsoft.com/office/drawing/2014/main" id="{AC004337-31FC-4F50-8908-D2D4071F9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pic>
        <p:nvPicPr>
          <p:cNvPr id="9" name="Picture 8">
            <a:extLst>
              <a:ext uri="{FF2B5EF4-FFF2-40B4-BE49-F238E27FC236}">
                <a16:creationId xmlns:a16="http://schemas.microsoft.com/office/drawing/2014/main" id="{E36F2881-AA93-4198-AD2A-6FF898600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err="1">
                <a:solidFill>
                  <a:srgbClr val="000000"/>
                </a:solidFill>
                <a:latin typeface="Arial"/>
                <a:cs typeface="Arial"/>
                <a:sym typeface="Arial"/>
              </a:rPr>
              <a:t>Sắp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xếp</a:t>
            </a:r>
            <a:r>
              <a:rPr lang="en-US" sz="2667" kern="0">
                <a:solidFill>
                  <a:srgbClr val="000000"/>
                </a:solidFill>
                <a:latin typeface="Arial"/>
                <a:cs typeface="Arial"/>
                <a:sym typeface="Arial"/>
              </a:rPr>
              <a:t> 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pic>
        <p:nvPicPr>
          <p:cNvPr id="9" name="Picture 8">
            <a:extLst>
              <a:ext uri="{FF2B5EF4-FFF2-40B4-BE49-F238E27FC236}">
                <a16:creationId xmlns:a16="http://schemas.microsoft.com/office/drawing/2014/main" id="{06A8C482-18FF-42C9-9704-1A1E24772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pic>
        <p:nvPicPr>
          <p:cNvPr id="17" name="Picture 16">
            <a:extLst>
              <a:ext uri="{FF2B5EF4-FFF2-40B4-BE49-F238E27FC236}">
                <a16:creationId xmlns:a16="http://schemas.microsoft.com/office/drawing/2014/main" id="{49C8B4F4-D9B4-4DE0-B7B7-AD4FAC1C0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58701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pic>
        <p:nvPicPr>
          <p:cNvPr id="12" name="Picture 11">
            <a:extLst>
              <a:ext uri="{FF2B5EF4-FFF2-40B4-BE49-F238E27FC236}">
                <a16:creationId xmlns:a16="http://schemas.microsoft.com/office/drawing/2014/main" id="{9A5FFFC6-AA96-47AA-B2E3-B72D94514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382765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pic>
        <p:nvPicPr>
          <p:cNvPr id="17" name="Picture 16">
            <a:extLst>
              <a:ext uri="{FF2B5EF4-FFF2-40B4-BE49-F238E27FC236}">
                <a16:creationId xmlns:a16="http://schemas.microsoft.com/office/drawing/2014/main" id="{4031EB50-F1A7-4427-A240-B89E08C6F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pic>
        <p:nvPicPr>
          <p:cNvPr id="10" name="Picture 9">
            <a:extLst>
              <a:ext uri="{FF2B5EF4-FFF2-40B4-BE49-F238E27FC236}">
                <a16:creationId xmlns:a16="http://schemas.microsoft.com/office/drawing/2014/main" id="{FDEC549C-B516-40D1-A2E7-FC5B941F04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881276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pic>
        <p:nvPicPr>
          <p:cNvPr id="19" name="Picture 18">
            <a:extLst>
              <a:ext uri="{FF2B5EF4-FFF2-40B4-BE49-F238E27FC236}">
                <a16:creationId xmlns:a16="http://schemas.microsoft.com/office/drawing/2014/main" id="{B61F34E9-C57C-41C3-9967-39AF94CB5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200917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39CDF9EC-4DCD-49B0-AB10-B8C6911EA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512526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pic>
        <p:nvPicPr>
          <p:cNvPr id="15" name="Picture 14">
            <a:extLst>
              <a:ext uri="{FF2B5EF4-FFF2-40B4-BE49-F238E27FC236}">
                <a16:creationId xmlns:a16="http://schemas.microsoft.com/office/drawing/2014/main" id="{6CFE024B-D825-4E34-96C7-A41D5E449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pic>
        <p:nvPicPr>
          <p:cNvPr id="20" name="Picture 19">
            <a:extLst>
              <a:ext uri="{FF2B5EF4-FFF2-40B4-BE49-F238E27FC236}">
                <a16:creationId xmlns:a16="http://schemas.microsoft.com/office/drawing/2014/main" id="{0262EDEC-9D53-42E8-BE0B-52DA3C9A8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602726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3182621F-FC05-4527-BDD6-3CBA267D6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2552804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2975715" y="233421"/>
            <a:ext cx="866283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a:t>
            </a:r>
          </a:p>
          <a:p>
            <a:pPr algn="just" defTabSz="1219170">
              <a:lnSpc>
                <a:spcPct val="150000"/>
              </a:lnSpc>
              <a:buClr>
                <a:srgbClr val="000000"/>
              </a:buClr>
            </a:pPr>
            <a:r>
              <a:rPr lang="vi-VN" sz="2667" kern="0" dirty="0">
                <a:solidFill>
                  <a:srgbClr val="000000"/>
                </a:solidFill>
                <a:latin typeface="Arial"/>
                <a:cs typeface="Arial"/>
                <a:sym typeface="Arial"/>
              </a:rPr>
              <a:t>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pic>
        <p:nvPicPr>
          <p:cNvPr id="32" name="Picture 31">
            <a:extLst>
              <a:ext uri="{FF2B5EF4-FFF2-40B4-BE49-F238E27FC236}">
                <a16:creationId xmlns:a16="http://schemas.microsoft.com/office/drawing/2014/main" id="{B6F74F2C-3433-4291-B53F-D1EF7532A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pic>
        <p:nvPicPr>
          <p:cNvPr id="26" name="Picture 25">
            <a:extLst>
              <a:ext uri="{FF2B5EF4-FFF2-40B4-BE49-F238E27FC236}">
                <a16:creationId xmlns:a16="http://schemas.microsoft.com/office/drawing/2014/main" id="{83EF0759-6049-445A-9FCA-3D55156CC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pic>
        <p:nvPicPr>
          <p:cNvPr id="16" name="Picture 15">
            <a:extLst>
              <a:ext uri="{FF2B5EF4-FFF2-40B4-BE49-F238E27FC236}">
                <a16:creationId xmlns:a16="http://schemas.microsoft.com/office/drawing/2014/main" id="{7FF94520-5C69-412A-97CD-E9E416572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94277A92-5752-409E-B90F-D43A435FEC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pic>
        <p:nvPicPr>
          <p:cNvPr id="22" name="Picture 21">
            <a:extLst>
              <a:ext uri="{FF2B5EF4-FFF2-40B4-BE49-F238E27FC236}">
                <a16:creationId xmlns:a16="http://schemas.microsoft.com/office/drawing/2014/main" id="{1A8D51ED-B9ED-485E-BF21-BAAF35AA5F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extLst>
      <p:ext uri="{BB962C8B-B14F-4D97-AF65-F5344CB8AC3E}">
        <p14:creationId xmlns:p14="http://schemas.microsoft.com/office/powerpoint/2010/main" val="1426974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47833" y="59507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cs typeface="Arial"/>
                    <a:sym typeface="Arial"/>
                  </a:rPr>
                  <a:t>viết</a:t>
                </a:r>
                <a:r>
                  <a:rPr lang="en-US" sz="3200" b="1" kern="0" dirty="0">
                    <a:solidFill>
                      <a:srgbClr val="000000"/>
                    </a:solidFill>
                    <a:cs typeface="Arial"/>
                    <a:sym typeface="Arial"/>
                  </a:rPr>
                  <a:t> </a:t>
                </a:r>
                <a:r>
                  <a:rPr lang="en-US" sz="3200" b="1" kern="0" dirty="0" err="1">
                    <a:solidFill>
                      <a:srgbClr val="000000"/>
                    </a:solidFill>
                    <a:cs typeface="Arial"/>
                    <a:sym typeface="Arial"/>
                  </a:rPr>
                  <a:t>được</a:t>
                </a:r>
                <a:r>
                  <a:rPr lang="en-US" sz="3200" b="1" kern="0" dirty="0">
                    <a:solidFill>
                      <a:srgbClr val="000000"/>
                    </a:solidFill>
                    <a:cs typeface="Arial"/>
                    <a:sym typeface="Arial"/>
                  </a:rPr>
                  <a:t> </a:t>
                </a:r>
                <a:r>
                  <a:rPr lang="en-US" sz="3200" b="1" kern="0" dirty="0" err="1">
                    <a:solidFill>
                      <a:srgbClr val="000000"/>
                    </a:solidFill>
                    <a:cs typeface="Arial"/>
                    <a:sym typeface="Arial"/>
                  </a:rPr>
                  <a:t>dưới</a:t>
                </a:r>
                <a:r>
                  <a:rPr lang="en-US" sz="3200" b="1" kern="0" dirty="0">
                    <a:solidFill>
                      <a:srgbClr val="000000"/>
                    </a:solidFil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pic>
        <p:nvPicPr>
          <p:cNvPr id="30" name="Picture 29">
            <a:extLst>
              <a:ext uri="{FF2B5EF4-FFF2-40B4-BE49-F238E27FC236}">
                <a16:creationId xmlns:a16="http://schemas.microsoft.com/office/drawing/2014/main" id="{7331F3A3-009B-40C1-900F-6D48C43B1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96" y="24829"/>
            <a:ext cx="1097295" cy="109421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1835</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Administrator</cp:lastModifiedBy>
  <cp:revision>74</cp:revision>
  <dcterms:created xsi:type="dcterms:W3CDTF">2022-02-25T15:36:39Z</dcterms:created>
  <dcterms:modified xsi:type="dcterms:W3CDTF">2024-09-10T06:28:57Z</dcterms:modified>
</cp:coreProperties>
</file>