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72" r:id="rId5"/>
    <p:sldId id="258" r:id="rId6"/>
    <p:sldId id="261" r:id="rId7"/>
    <p:sldId id="262" r:id="rId8"/>
    <p:sldId id="264" r:id="rId9"/>
    <p:sldId id="260" r:id="rId10"/>
    <p:sldId id="273" r:id="rId11"/>
    <p:sldId id="265" r:id="rId12"/>
    <p:sldId id="267" r:id="rId13"/>
    <p:sldId id="263" r:id="rId14"/>
    <p:sldId id="275" r:id="rId15"/>
    <p:sldId id="274" r:id="rId16"/>
    <p:sldId id="276" r:id="rId17"/>
    <p:sldId id="266" r:id="rId18"/>
    <p:sldId id="277" r:id="rId19"/>
    <p:sldId id="279" r:id="rId20"/>
    <p:sldId id="278" r:id="rId21"/>
    <p:sldId id="269" r:id="rId22"/>
    <p:sldId id="268" r:id="rId23"/>
    <p:sldId id="270" r:id="rId24"/>
    <p:sldId id="271"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4A3D-B1F1-20AB-4F2C-5D1AF3886C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10FC37EA-8BB7-A30F-39B0-C54596EC99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CCCCECC9-7177-6F26-571D-DEA40F495369}"/>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5" name="Footer Placeholder 4">
            <a:extLst>
              <a:ext uri="{FF2B5EF4-FFF2-40B4-BE49-F238E27FC236}">
                <a16:creationId xmlns:a16="http://schemas.microsoft.com/office/drawing/2014/main" id="{1C3DB62D-6301-764F-72EE-42FD903297F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C682965-70DA-9E49-47AE-6D296EF5700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527299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EE7F-B6EC-8F9E-B165-8C881A84C5E8}"/>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96CDBBAF-D02B-ADF0-BCED-8CADFEAFE0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725FE632-E702-0F55-2115-A869BB631FA2}"/>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5" name="Footer Placeholder 4">
            <a:extLst>
              <a:ext uri="{FF2B5EF4-FFF2-40B4-BE49-F238E27FC236}">
                <a16:creationId xmlns:a16="http://schemas.microsoft.com/office/drawing/2014/main" id="{9A84582E-00D6-1044-59B8-5CB5989E615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B619E94-45C9-F15B-27BA-A977CC1FC031}"/>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99041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3B783-51D3-34C5-3942-88A642F17F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0D662D30-2557-2B74-1E6C-18B981995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49DBE1E-4271-F569-7112-42601291DC94}"/>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5" name="Footer Placeholder 4">
            <a:extLst>
              <a:ext uri="{FF2B5EF4-FFF2-40B4-BE49-F238E27FC236}">
                <a16:creationId xmlns:a16="http://schemas.microsoft.com/office/drawing/2014/main" id="{7D10D6EB-774A-FBE8-F024-F07C131A724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BE706FF-B25D-89C6-3D67-A1C68499D7AD}"/>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764764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7E5C-4FD1-F73C-94D8-7B62E409FA8A}"/>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12BDAE4E-27C3-8EC0-B07F-7EC1933F40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85BE0FA-FD8B-5EE8-74EF-8005771AAA2E}"/>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5" name="Footer Placeholder 4">
            <a:extLst>
              <a:ext uri="{FF2B5EF4-FFF2-40B4-BE49-F238E27FC236}">
                <a16:creationId xmlns:a16="http://schemas.microsoft.com/office/drawing/2014/main" id="{502C0A3F-1DA9-5FFF-8A80-95BF02FA46B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89DEACC-1FC2-675D-F8B2-3DF5236AA217}"/>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60389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53C58-2B7F-1999-014F-63A21DBF35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76C6D563-C7B0-AD14-9BC7-19B99A3FE1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B9EB6E-9597-09FB-A6B7-04AE680C3F44}"/>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5" name="Footer Placeholder 4">
            <a:extLst>
              <a:ext uri="{FF2B5EF4-FFF2-40B4-BE49-F238E27FC236}">
                <a16:creationId xmlns:a16="http://schemas.microsoft.com/office/drawing/2014/main" id="{B8948109-1A54-DDEA-D73B-DDE6AD9DEDA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4A73C86-E7A7-D314-7A5D-4ECDEF2BDAF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318274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DE1D-C949-2629-C3EB-9F999A931A15}"/>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FCF9AFD-37B7-E9EB-A89A-42BB5BDFE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0EB89B62-E208-9205-A9F9-B910BFACF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CB3E85BF-9DA9-0439-D0CC-EE2D4F7FD4C5}"/>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6" name="Footer Placeholder 5">
            <a:extLst>
              <a:ext uri="{FF2B5EF4-FFF2-40B4-BE49-F238E27FC236}">
                <a16:creationId xmlns:a16="http://schemas.microsoft.com/office/drawing/2014/main" id="{DCEED397-16AD-F379-D471-954BA384BFF3}"/>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9A5ABCB-3CFE-D41D-F525-93466C77A0E6}"/>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583119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7B963-1534-7F1A-F951-46783845E48B}"/>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D224D562-D6D0-055C-5231-07D5D4B7DC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FBD782-DED6-B02C-4A60-2825FCC5F5A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7637416B-CB68-AD75-6E6D-4F09FE14C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7C3EAD-2867-F68C-3148-04E58B759A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570ED7F-29EB-7411-73BA-1BDB6314B96C}"/>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8" name="Footer Placeholder 7">
            <a:extLst>
              <a:ext uri="{FF2B5EF4-FFF2-40B4-BE49-F238E27FC236}">
                <a16:creationId xmlns:a16="http://schemas.microsoft.com/office/drawing/2014/main" id="{05F620F9-280B-BFF6-E2B4-CBFFF14DCAFD}"/>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1B6E6D49-D3DD-D109-681A-68E3E7F7D932}"/>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43010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A8D0-5587-B41B-3EC4-6F28613FD2F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4071B6B-BF67-A065-602B-8F34441F71EF}"/>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4" name="Footer Placeholder 3">
            <a:extLst>
              <a:ext uri="{FF2B5EF4-FFF2-40B4-BE49-F238E27FC236}">
                <a16:creationId xmlns:a16="http://schemas.microsoft.com/office/drawing/2014/main" id="{B24F15EA-A63A-15E8-1FEA-31BF6A83821F}"/>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897AAF4B-314B-7C88-22BA-1FC70AB5BA1C}"/>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796066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99B67-6880-4BA8-5633-8E619C652EF2}"/>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3" name="Footer Placeholder 2">
            <a:extLst>
              <a:ext uri="{FF2B5EF4-FFF2-40B4-BE49-F238E27FC236}">
                <a16:creationId xmlns:a16="http://schemas.microsoft.com/office/drawing/2014/main" id="{9F675981-DACE-22CA-1DC4-C0EA7228A7F8}"/>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CED2C57A-C6E0-3770-3F88-61212793360F}"/>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197672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E74F-E119-79D5-09B1-27F9DAAD55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5F863CE6-3B24-0998-EE68-C02700693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E8708E3D-19F3-3910-BB82-912B71365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191859-A723-D027-F590-0628D1698C0E}"/>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6" name="Footer Placeholder 5">
            <a:extLst>
              <a:ext uri="{FF2B5EF4-FFF2-40B4-BE49-F238E27FC236}">
                <a16:creationId xmlns:a16="http://schemas.microsoft.com/office/drawing/2014/main" id="{CEC9B29D-1ED9-51F9-058C-EA15D395CA9B}"/>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C2DEEBB6-FF62-B0EF-91D4-C9C766FF407B}"/>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218184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80E21-D7A9-D1AF-3C54-D7342C8BF3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913896C1-4783-F9ED-9AB6-6DEA32BBC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843735C0-FB42-0D54-0A0D-BCB3746810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09464D-285C-D15F-2CDC-A4290008B154}"/>
              </a:ext>
            </a:extLst>
          </p:cNvPr>
          <p:cNvSpPr>
            <a:spLocks noGrp="1"/>
          </p:cNvSpPr>
          <p:nvPr>
            <p:ph type="dt" sz="half" idx="10"/>
          </p:nvPr>
        </p:nvSpPr>
        <p:spPr/>
        <p:txBody>
          <a:bodyPr/>
          <a:lstStyle/>
          <a:p>
            <a:fld id="{F83C9A16-D79C-4743-9223-621ECD9B1EE1}" type="datetimeFigureOut">
              <a:rPr lang="en-SG" smtClean="0"/>
              <a:t>6/5/2025</a:t>
            </a:fld>
            <a:endParaRPr lang="en-SG"/>
          </a:p>
        </p:txBody>
      </p:sp>
      <p:sp>
        <p:nvSpPr>
          <p:cNvPr id="6" name="Footer Placeholder 5">
            <a:extLst>
              <a:ext uri="{FF2B5EF4-FFF2-40B4-BE49-F238E27FC236}">
                <a16:creationId xmlns:a16="http://schemas.microsoft.com/office/drawing/2014/main" id="{8541AE81-CA9D-E0F4-9352-979BBF2F2560}"/>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996F2258-9375-A2C6-5889-BB00F2259C79}"/>
              </a:ext>
            </a:extLst>
          </p:cNvPr>
          <p:cNvSpPr>
            <a:spLocks noGrp="1"/>
          </p:cNvSpPr>
          <p:nvPr>
            <p:ph type="sldNum" sz="quarter" idx="12"/>
          </p:nvPr>
        </p:nvSpPr>
        <p:spPr/>
        <p:txBody>
          <a:bodyPr/>
          <a:lstStyle/>
          <a:p>
            <a:fld id="{A0755DE1-4AFA-46E7-ADFE-359F1A4D601A}" type="slidenum">
              <a:rPr lang="en-SG" smtClean="0"/>
              <a:t>‹#›</a:t>
            </a:fld>
            <a:endParaRPr lang="en-SG"/>
          </a:p>
        </p:txBody>
      </p:sp>
    </p:spTree>
    <p:extLst>
      <p:ext uri="{BB962C8B-B14F-4D97-AF65-F5344CB8AC3E}">
        <p14:creationId xmlns:p14="http://schemas.microsoft.com/office/powerpoint/2010/main" val="366660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A181C0-E5DA-8E8A-7D31-C40A51F034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F2BE413-AB32-97B2-4045-F7B2E6FF4C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55D9A172-6A0E-E482-8611-6C130F0B3A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C9A16-D79C-4743-9223-621ECD9B1EE1}" type="datetimeFigureOut">
              <a:rPr lang="en-SG" smtClean="0"/>
              <a:t>6/5/2025</a:t>
            </a:fld>
            <a:endParaRPr lang="en-SG"/>
          </a:p>
        </p:txBody>
      </p:sp>
      <p:sp>
        <p:nvSpPr>
          <p:cNvPr id="5" name="Footer Placeholder 4">
            <a:extLst>
              <a:ext uri="{FF2B5EF4-FFF2-40B4-BE49-F238E27FC236}">
                <a16:creationId xmlns:a16="http://schemas.microsoft.com/office/drawing/2014/main" id="{1652F9B4-501F-FB7D-A263-8FF8B92A7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6E0AD50E-C0E3-F1BA-E4D0-453B54E84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55DE1-4AFA-46E7-ADFE-359F1A4D601A}" type="slidenum">
              <a:rPr lang="en-SG" smtClean="0"/>
              <a:t>‹#›</a:t>
            </a:fld>
            <a:endParaRPr lang="en-SG"/>
          </a:p>
        </p:txBody>
      </p:sp>
    </p:spTree>
    <p:extLst>
      <p:ext uri="{BB962C8B-B14F-4D97-AF65-F5344CB8AC3E}">
        <p14:creationId xmlns:p14="http://schemas.microsoft.com/office/powerpoint/2010/main" val="1127330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16703C-961D-A020-4056-D69DAB8B6A42}"/>
              </a:ext>
            </a:extLst>
          </p:cNvPr>
          <p:cNvSpPr txBox="1"/>
          <p:nvPr/>
        </p:nvSpPr>
        <p:spPr>
          <a:xfrm>
            <a:off x="2943225" y="1714500"/>
            <a:ext cx="6838950" cy="1200329"/>
          </a:xfrm>
          <a:prstGeom prst="rect">
            <a:avLst/>
          </a:prstGeom>
          <a:noFill/>
        </p:spPr>
        <p:txBody>
          <a:bodyPr wrap="square" rtlCol="0">
            <a:spAutoFit/>
          </a:bodyPr>
          <a:lstStyle/>
          <a:p>
            <a:pPr algn="ctr"/>
            <a:r>
              <a:rPr lang="vi-VN" sz="36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3600" b="1" dirty="0">
                <a:solidFill>
                  <a:srgbClr val="FF0000"/>
                </a:solidFill>
                <a:latin typeface="Times New Roman" panose="02020603050405020304" pitchFamily="18" charset="0"/>
                <a:cs typeface="Times New Roman" panose="02020603050405020304" pitchFamily="18" charset="0"/>
              </a:rPr>
              <a:t>(1428 -1527)</a:t>
            </a:r>
            <a:endParaRPr lang="en-SG" sz="36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E82ACD1-580D-3D4F-981A-1725373A7B91}"/>
              </a:ext>
            </a:extLst>
          </p:cNvPr>
          <p:cNvPicPr>
            <a:picLocks noChangeAspect="1"/>
          </p:cNvPicPr>
          <p:nvPr/>
        </p:nvPicPr>
        <p:blipFill>
          <a:blip r:embed="rId3"/>
          <a:stretch>
            <a:fillRect/>
          </a:stretch>
        </p:blipFill>
        <p:spPr>
          <a:xfrm>
            <a:off x="10956132" y="-178594"/>
            <a:ext cx="1366837" cy="1366837"/>
          </a:xfrm>
          <a:prstGeom prst="rect">
            <a:avLst/>
          </a:prstGeom>
        </p:spPr>
      </p:pic>
    </p:spTree>
    <p:extLst>
      <p:ext uri="{BB962C8B-B14F-4D97-AF65-F5344CB8AC3E}">
        <p14:creationId xmlns:p14="http://schemas.microsoft.com/office/powerpoint/2010/main" val="602754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CB7F-2175-2B31-F761-93EEA836A0DC}"/>
              </a:ext>
            </a:extLst>
          </p:cNvPr>
          <p:cNvPicPr>
            <a:picLocks noChangeAspect="1"/>
          </p:cNvPicPr>
          <p:nvPr/>
        </p:nvPicPr>
        <p:blipFill>
          <a:blip r:embed="rId2"/>
          <a:stretch>
            <a:fillRect/>
          </a:stretch>
        </p:blipFill>
        <p:spPr>
          <a:xfrm>
            <a:off x="3976391" y="118600"/>
            <a:ext cx="4239217" cy="6620799"/>
          </a:xfrm>
          <a:prstGeom prst="rect">
            <a:avLst/>
          </a:prstGeom>
        </p:spPr>
      </p:pic>
    </p:spTree>
    <p:extLst>
      <p:ext uri="{BB962C8B-B14F-4D97-AF65-F5344CB8AC3E}">
        <p14:creationId xmlns:p14="http://schemas.microsoft.com/office/powerpoint/2010/main" val="3639492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1569660"/>
          </a:xfrm>
          <a:prstGeom prst="rect">
            <a:avLst/>
          </a:prstGeom>
          <a:noFill/>
        </p:spPr>
        <p:txBody>
          <a:bodyPr wrap="square" rtlCol="0">
            <a:spAutoFit/>
          </a:bodyPr>
          <a:lstStyle/>
          <a:p>
            <a:r>
              <a:rPr lang="vi-VN" sz="3200" b="1" dirty="0">
                <a:solidFill>
                  <a:schemeClr val="bg1"/>
                </a:solidFill>
                <a:latin typeface="Times New Roman" panose="02020603050405020304" pitchFamily="18" charset="0"/>
                <a:cs typeface="Times New Roman" panose="02020603050405020304" pitchFamily="18" charset="0"/>
              </a:rPr>
              <a:t>3. Phát triển văn hóa - giáo dục</a:t>
            </a:r>
          </a:p>
          <a:p>
            <a:r>
              <a:rPr lang="vi-VN" sz="3200" b="1" dirty="0">
                <a:solidFill>
                  <a:schemeClr val="bg1"/>
                </a:solidFill>
                <a:latin typeface="Times New Roman" panose="02020603050405020304" pitchFamily="18" charset="0"/>
                <a:cs typeface="Times New Roman" panose="02020603050405020304" pitchFamily="18" charset="0"/>
              </a:rPr>
              <a:t>* Văn hóa:</a:t>
            </a:r>
            <a:endParaRPr lang="en-SG" sz="32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8617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50E1E2-2272-9315-B57D-4B3CE69DC1BD}"/>
              </a:ext>
            </a:extLst>
          </p:cNvPr>
          <p:cNvSpPr txBox="1"/>
          <p:nvPr/>
        </p:nvSpPr>
        <p:spPr>
          <a:xfrm>
            <a:off x="3048000" y="763364"/>
            <a:ext cx="6096000" cy="830997"/>
          </a:xfrm>
          <a:prstGeom prst="rect">
            <a:avLst/>
          </a:prstGeom>
          <a:noFill/>
        </p:spPr>
        <p:txBody>
          <a:bodyPr wrap="square">
            <a:spAutoFit/>
          </a:bodyPr>
          <a:lstStyle/>
          <a:p>
            <a:pPr marL="0" marR="0" algn="ctr">
              <a:spcBef>
                <a:spcPts val="0"/>
              </a:spcBef>
              <a:spcAft>
                <a:spcPts val="0"/>
              </a:spcAft>
            </a:pPr>
            <a:r>
              <a:rPr lang="vi-VN" sz="2400" dirty="0">
                <a:solidFill>
                  <a:srgbClr val="FF0000"/>
                </a:solidFill>
                <a:effectLst/>
                <a:latin typeface="Times New Roman" panose="02020603050405020304" pitchFamily="18" charset="0"/>
                <a:ea typeface="Times New Roman" panose="02020603050405020304" pitchFamily="18" charset="0"/>
              </a:rPr>
              <a:t>Nghiên cứu nội dung mục 3 SGK trang 86, 87 và hoàn thành phiếu học tập sau </a:t>
            </a:r>
            <a:endParaRPr lang="en-SG" sz="24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5" name="Table 5">
            <a:extLst>
              <a:ext uri="{FF2B5EF4-FFF2-40B4-BE49-F238E27FC236}">
                <a16:creationId xmlns:a16="http://schemas.microsoft.com/office/drawing/2014/main" id="{A61B831C-D9CF-6A45-6558-45BF22E5CC66}"/>
              </a:ext>
            </a:extLst>
          </p:cNvPr>
          <p:cNvGraphicFramePr>
            <a:graphicFrameLocks noGrp="1"/>
          </p:cNvGraphicFramePr>
          <p:nvPr>
            <p:extLst>
              <p:ext uri="{D42A27DB-BD31-4B8C-83A1-F6EECF244321}">
                <p14:modId xmlns:p14="http://schemas.microsoft.com/office/powerpoint/2010/main" val="3102391472"/>
              </p:ext>
            </p:extLst>
          </p:nvPr>
        </p:nvGraphicFramePr>
        <p:xfrm>
          <a:off x="985520" y="1795990"/>
          <a:ext cx="10119360" cy="4462571"/>
        </p:xfrm>
        <a:graphic>
          <a:graphicData uri="http://schemas.openxmlformats.org/drawingml/2006/table">
            <a:tbl>
              <a:tblPr firstRow="1" bandRow="1">
                <a:tableStyleId>{073A0DAA-6AF3-43AB-8588-CEC1D06C72B9}</a:tableStyleId>
              </a:tblPr>
              <a:tblGrid>
                <a:gridCol w="3885676">
                  <a:extLst>
                    <a:ext uri="{9D8B030D-6E8A-4147-A177-3AD203B41FA5}">
                      <a16:colId xmlns:a16="http://schemas.microsoft.com/office/drawing/2014/main" val="2306422284"/>
                    </a:ext>
                  </a:extLst>
                </a:gridCol>
                <a:gridCol w="6233684">
                  <a:extLst>
                    <a:ext uri="{9D8B030D-6E8A-4147-A177-3AD203B41FA5}">
                      <a16:colId xmlns:a16="http://schemas.microsoft.com/office/drawing/2014/main" val="3801601306"/>
                    </a:ext>
                  </a:extLst>
                </a:gridCol>
              </a:tblGrid>
              <a:tr h="557849">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Lĩnh vực</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vi-VN" sz="2400" dirty="0">
                          <a:solidFill>
                            <a:schemeClr val="bg1"/>
                          </a:solidFill>
                          <a:effectLst/>
                          <a:latin typeface="Times New Roman" panose="02020603050405020304" pitchFamily="18" charset="0"/>
                          <a:ea typeface="Times New Roman" panose="02020603050405020304" pitchFamily="18" charset="0"/>
                        </a:rPr>
                        <a:t>Thành tựu tiêu biểu</a:t>
                      </a:r>
                      <a:endParaRPr lang="en-SG" sz="24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30799979"/>
                  </a:ext>
                </a:extLst>
              </a:tr>
              <a:tr h="650787">
                <a:tc>
                  <a:txBody>
                    <a:bodyPr/>
                    <a:lstStyle/>
                    <a:p>
                      <a:pPr marL="0" marR="0" algn="just">
                        <a:lnSpc>
                          <a:spcPct val="150000"/>
                        </a:lnSpc>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Tôn giáo</a:t>
                      </a:r>
                      <a:endParaRPr lang="en-SG"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3924751059"/>
                  </a:ext>
                </a:extLst>
              </a:tr>
              <a:tr h="650787">
                <a:tc>
                  <a:txBody>
                    <a:bodyPr/>
                    <a:lstStyle/>
                    <a:p>
                      <a:pPr marL="0" marR="0" algn="just">
                        <a:lnSpc>
                          <a:spcPct val="150000"/>
                        </a:lnSpc>
                        <a:spcBef>
                          <a:spcPts val="0"/>
                        </a:spcBef>
                        <a:spcAft>
                          <a:spcPts val="0"/>
                        </a:spcAft>
                      </a:pPr>
                      <a:r>
                        <a:rPr lang="vi-VN" sz="2800">
                          <a:solidFill>
                            <a:srgbClr val="000000"/>
                          </a:solidFill>
                          <a:effectLst/>
                          <a:latin typeface="Times New Roman" panose="02020603050405020304" pitchFamily="18" charset="0"/>
                          <a:ea typeface="Times New Roman" panose="02020603050405020304" pitchFamily="18" charset="0"/>
                        </a:rPr>
                        <a:t>Văn học</a:t>
                      </a:r>
                      <a:endParaRPr lang="en-SG"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1699331885"/>
                  </a:ext>
                </a:extLst>
              </a:tr>
              <a:tr h="650787">
                <a:tc>
                  <a:txBody>
                    <a:bodyPr/>
                    <a:lstStyle/>
                    <a:p>
                      <a:pPr marL="0" marR="0" algn="just">
                        <a:lnSpc>
                          <a:spcPct val="150000"/>
                        </a:lnSpc>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Sử học</a:t>
                      </a:r>
                      <a:endParaRPr lang="en-SG"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88945286"/>
                  </a:ext>
                </a:extLst>
              </a:tr>
              <a:tr h="650787">
                <a:tc>
                  <a:txBody>
                    <a:bodyPr/>
                    <a:lstStyle/>
                    <a:p>
                      <a:pPr marL="0" marR="0" algn="just">
                        <a:lnSpc>
                          <a:spcPct val="150000"/>
                        </a:lnSpc>
                        <a:spcBef>
                          <a:spcPts val="0"/>
                        </a:spcBef>
                        <a:spcAft>
                          <a:spcPts val="0"/>
                        </a:spcAft>
                      </a:pPr>
                      <a:r>
                        <a:rPr lang="vi-VN" sz="2800">
                          <a:solidFill>
                            <a:srgbClr val="000000"/>
                          </a:solidFill>
                          <a:effectLst/>
                          <a:latin typeface="Times New Roman" panose="02020603050405020304" pitchFamily="18" charset="0"/>
                          <a:ea typeface="Times New Roman" panose="02020603050405020304" pitchFamily="18" charset="0"/>
                        </a:rPr>
                        <a:t>Toán học</a:t>
                      </a:r>
                      <a:endParaRPr lang="en-SG"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1890508672"/>
                  </a:ext>
                </a:extLst>
              </a:tr>
              <a:tr h="650787">
                <a:tc>
                  <a:txBody>
                    <a:bodyPr/>
                    <a:lstStyle/>
                    <a:p>
                      <a:pPr marL="0" marR="0" algn="just">
                        <a:lnSpc>
                          <a:spcPct val="150000"/>
                        </a:lnSpc>
                        <a:spcBef>
                          <a:spcPts val="0"/>
                        </a:spcBef>
                        <a:spcAft>
                          <a:spcPts val="0"/>
                        </a:spcAft>
                      </a:pPr>
                      <a:r>
                        <a:rPr lang="vi-VN" sz="2800">
                          <a:solidFill>
                            <a:srgbClr val="000000"/>
                          </a:solidFill>
                          <a:effectLst/>
                          <a:latin typeface="Times New Roman" panose="02020603050405020304" pitchFamily="18" charset="0"/>
                          <a:ea typeface="Times New Roman" panose="02020603050405020304" pitchFamily="18" charset="0"/>
                        </a:rPr>
                        <a:t>Kiến trúc – điêu khắc</a:t>
                      </a:r>
                      <a:endParaRPr lang="en-SG"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1990353105"/>
                  </a:ext>
                </a:extLst>
              </a:tr>
              <a:tr h="650787">
                <a:tc>
                  <a:txBody>
                    <a:bodyPr/>
                    <a:lstStyle/>
                    <a:p>
                      <a:pPr marL="0" marR="0" algn="just">
                        <a:lnSpc>
                          <a:spcPct val="150000"/>
                        </a:lnSpc>
                        <a:spcBef>
                          <a:spcPts val="0"/>
                        </a:spcBef>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Y học</a:t>
                      </a:r>
                      <a:endParaRPr lang="en-SG"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365906708"/>
                  </a:ext>
                </a:extLst>
              </a:tr>
            </a:tbl>
          </a:graphicData>
        </a:graphic>
      </p:graphicFrame>
    </p:spTree>
    <p:extLst>
      <p:ext uri="{BB962C8B-B14F-4D97-AF65-F5344CB8AC3E}">
        <p14:creationId xmlns:p14="http://schemas.microsoft.com/office/powerpoint/2010/main" val="23547914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3. Phát triển văn hóa - giáo dục</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42B117FC-DB89-5580-7982-E5EBCDCDE05B}"/>
              </a:ext>
            </a:extLst>
          </p:cNvPr>
          <p:cNvSpPr txBox="1"/>
          <p:nvPr/>
        </p:nvSpPr>
        <p:spPr>
          <a:xfrm>
            <a:off x="733425" y="1805151"/>
            <a:ext cx="4838699" cy="2246769"/>
          </a:xfrm>
          <a:prstGeom prst="rect">
            <a:avLst/>
          </a:prstGeom>
          <a:noFill/>
        </p:spPr>
        <p:txBody>
          <a:bodyPr wrap="square">
            <a:spAutoFit/>
          </a:bodyPr>
          <a:lstStyle/>
          <a:p>
            <a:pPr marL="0" marR="0"/>
            <a:r>
              <a:rPr lang="vi-VN" sz="2000" dirty="0">
                <a:solidFill>
                  <a:schemeClr val="bg1"/>
                </a:solidFill>
                <a:effectLst/>
                <a:latin typeface="Times New Roman" panose="02020603050405020304" pitchFamily="18" charset="0"/>
                <a:ea typeface="Times New Roman" panose="02020603050405020304" pitchFamily="18" charset="0"/>
              </a:rPr>
              <a:t>* GIÁO DỤC:</a:t>
            </a:r>
          </a:p>
          <a:p>
            <a:pPr marL="0" marR="0"/>
            <a:r>
              <a:rPr lang="vi-VN" sz="2000" dirty="0">
                <a:solidFill>
                  <a:schemeClr val="bg1"/>
                </a:solidFill>
                <a:effectLst/>
                <a:latin typeface="Times New Roman" panose="02020603050405020304" pitchFamily="18" charset="0"/>
                <a:ea typeface="Times New Roman" panose="02020603050405020304" pitchFamily="18" charset="0"/>
              </a:rPr>
              <a:t>- Giáo dục rất phát triển: </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Dựng lại Quốc Tử Giám, lập nhiều trường học, tổ chức đều các khoa thi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r>
              <a:rPr lang="vi-VN" sz="2000" dirty="0">
                <a:solidFill>
                  <a:schemeClr val="bg1"/>
                </a:solidFill>
                <a:effectLst/>
                <a:latin typeface="Times New Roman" panose="02020603050405020304" pitchFamily="18" charset="0"/>
                <a:ea typeface="Times New Roman" panose="02020603050405020304" pitchFamily="18" charset="0"/>
              </a:rPr>
              <a:t>+ Nội dung học tập, thi cử: đạo nho</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+tổ chức được 26 khoa thi tiến sĩ, lấy đỗ 989 tiến sĩ và 20 trạng nguyên</a:t>
            </a:r>
            <a:endParaRPr lang="en-SG" sz="2000" dirty="0">
              <a:solidFill>
                <a:schemeClr val="bg1"/>
              </a:solidFill>
            </a:endParaRPr>
          </a:p>
        </p:txBody>
      </p:sp>
      <p:sp>
        <p:nvSpPr>
          <p:cNvPr id="10" name="TextBox 9">
            <a:extLst>
              <a:ext uri="{FF2B5EF4-FFF2-40B4-BE49-F238E27FC236}">
                <a16:creationId xmlns:a16="http://schemas.microsoft.com/office/drawing/2014/main" id="{CCB48247-BA2D-B100-FEC0-B6D8140B5BB4}"/>
              </a:ext>
            </a:extLst>
          </p:cNvPr>
          <p:cNvSpPr txBox="1"/>
          <p:nvPr/>
        </p:nvSpPr>
        <p:spPr>
          <a:xfrm>
            <a:off x="6353175" y="1437520"/>
            <a:ext cx="4772024" cy="2554545"/>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1.Nhận xét về các thành tựu văn hóa thời Lê Sơ so với thời Trần? Giải thích nguyên nhân?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Ở thời Lê Sơ tình hình giáo dục , thi cử ở nước ta phát triển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3.</a:t>
            </a:r>
            <a:r>
              <a:rPr lang="vi-VN" sz="2000" b="1" dirty="0">
                <a:solidFill>
                  <a:srgbClr val="FF0000"/>
                </a:solidFill>
                <a:effectLst/>
                <a:latin typeface="Times New Roman" panose="02020603050405020304" pitchFamily="18" charset="0"/>
                <a:ea typeface="Times New Roman" panose="02020603050405020304" pitchFamily="18" charset="0"/>
              </a:rPr>
              <a:t> Khai thác tư liệu 2 và thông tin SGK, hãy cho biết vì sao nhà Lê Sơ chú trọng phát triển giáo dục, khoa cử?</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618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 calcmode="lin" valueType="num">
                                      <p:cBhvr additive="base">
                                        <p:cTn id="17"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 calcmode="lin" valueType="num">
                                      <p:cBhvr additive="base">
                                        <p:cTn id="23"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 calcmode="lin" valueType="num">
                                      <p:cBhvr additive="base">
                                        <p:cTn id="2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1DB35D-DAE7-8F87-3A63-C842292BA8F3}"/>
              </a:ext>
            </a:extLst>
          </p:cNvPr>
          <p:cNvPicPr>
            <a:picLocks noChangeAspect="1"/>
          </p:cNvPicPr>
          <p:nvPr/>
        </p:nvPicPr>
        <p:blipFill>
          <a:blip r:embed="rId2"/>
          <a:stretch>
            <a:fillRect/>
          </a:stretch>
        </p:blipFill>
        <p:spPr>
          <a:xfrm>
            <a:off x="927966" y="399627"/>
            <a:ext cx="10336067" cy="6058746"/>
          </a:xfrm>
          <a:prstGeom prst="rect">
            <a:avLst/>
          </a:prstGeom>
        </p:spPr>
      </p:pic>
    </p:spTree>
    <p:extLst>
      <p:ext uri="{BB962C8B-B14F-4D97-AF65-F5344CB8AC3E}">
        <p14:creationId xmlns:p14="http://schemas.microsoft.com/office/powerpoint/2010/main" val="663369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DFB9F-9CBD-5FCC-D05C-F97559F2B82D}"/>
              </a:ext>
            </a:extLst>
          </p:cNvPr>
          <p:cNvPicPr>
            <a:picLocks noChangeAspect="1"/>
          </p:cNvPicPr>
          <p:nvPr/>
        </p:nvPicPr>
        <p:blipFill>
          <a:blip r:embed="rId2"/>
          <a:stretch>
            <a:fillRect/>
          </a:stretch>
        </p:blipFill>
        <p:spPr>
          <a:xfrm>
            <a:off x="932729" y="442495"/>
            <a:ext cx="10326541" cy="5973009"/>
          </a:xfrm>
          <a:prstGeom prst="rect">
            <a:avLst/>
          </a:prstGeom>
        </p:spPr>
      </p:pic>
    </p:spTree>
    <p:extLst>
      <p:ext uri="{BB962C8B-B14F-4D97-AF65-F5344CB8AC3E}">
        <p14:creationId xmlns:p14="http://schemas.microsoft.com/office/powerpoint/2010/main" val="332188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3102CF-4FCF-5814-291B-9549EAD2AA54}"/>
              </a:ext>
            </a:extLst>
          </p:cNvPr>
          <p:cNvPicPr>
            <a:picLocks noChangeAspect="1"/>
          </p:cNvPicPr>
          <p:nvPr/>
        </p:nvPicPr>
        <p:blipFill>
          <a:blip r:embed="rId2"/>
          <a:stretch>
            <a:fillRect/>
          </a:stretch>
        </p:blipFill>
        <p:spPr>
          <a:xfrm>
            <a:off x="966071" y="509180"/>
            <a:ext cx="10259857" cy="5839640"/>
          </a:xfrm>
          <a:prstGeom prst="rect">
            <a:avLst/>
          </a:prstGeom>
        </p:spPr>
      </p:pic>
    </p:spTree>
    <p:extLst>
      <p:ext uri="{BB962C8B-B14F-4D97-AF65-F5344CB8AC3E}">
        <p14:creationId xmlns:p14="http://schemas.microsoft.com/office/powerpoint/2010/main" val="1113086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5172075"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4.Một số danh nhân văn hóa tiêu biểu</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982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3BBE85-1856-BDEB-7D20-D6AC2C0C1A87}"/>
              </a:ext>
            </a:extLst>
          </p:cNvPr>
          <p:cNvSpPr txBox="1"/>
          <p:nvPr/>
        </p:nvSpPr>
        <p:spPr>
          <a:xfrm>
            <a:off x="2362200" y="1307515"/>
            <a:ext cx="7188200" cy="830997"/>
          </a:xfrm>
          <a:prstGeom prst="rect">
            <a:avLst/>
          </a:prstGeom>
          <a:noFill/>
        </p:spPr>
        <p:txBody>
          <a:bodyPr wrap="square">
            <a:spAutoFit/>
          </a:bodyPr>
          <a:lstStyle/>
          <a:p>
            <a:r>
              <a:rPr lang="vi-VN" sz="2400" b="1" dirty="0">
                <a:solidFill>
                  <a:srgbClr val="FF0000"/>
                </a:solidFill>
                <a:effectLst/>
                <a:latin typeface="Times New Roman" panose="02020603050405020304" pitchFamily="18" charset="0"/>
                <a:ea typeface="Times New Roman" panose="02020603050405020304" pitchFamily="18" charset="0"/>
              </a:rPr>
              <a:t>Nghiên cứu nội dung </a:t>
            </a:r>
            <a:r>
              <a:rPr lang="vi-VN" sz="2400" b="1">
                <a:solidFill>
                  <a:srgbClr val="FF0000"/>
                </a:solidFill>
                <a:effectLst/>
                <a:latin typeface="Times New Roman" panose="02020603050405020304" pitchFamily="18" charset="0"/>
                <a:ea typeface="Times New Roman" panose="02020603050405020304" pitchFamily="18" charset="0"/>
              </a:rPr>
              <a:t>mục 4 </a:t>
            </a:r>
            <a:r>
              <a:rPr lang="vi-VN" sz="2400" b="1" dirty="0">
                <a:solidFill>
                  <a:srgbClr val="FF0000"/>
                </a:solidFill>
                <a:effectLst/>
                <a:latin typeface="Times New Roman" panose="02020603050405020304" pitchFamily="18" charset="0"/>
                <a:ea typeface="Times New Roman" panose="02020603050405020304" pitchFamily="18" charset="0"/>
              </a:rPr>
              <a:t>SGK trang 87, 88 và tra cứu mạng internet để hoàn thành phiếu học tập sau:</a:t>
            </a:r>
            <a:endParaRPr lang="en-SG" sz="2400" b="1" dirty="0">
              <a:solidFill>
                <a:srgbClr val="FF0000"/>
              </a:solidFill>
            </a:endParaRPr>
          </a:p>
        </p:txBody>
      </p:sp>
      <p:graphicFrame>
        <p:nvGraphicFramePr>
          <p:cNvPr id="5" name="Table 5">
            <a:extLst>
              <a:ext uri="{FF2B5EF4-FFF2-40B4-BE49-F238E27FC236}">
                <a16:creationId xmlns:a16="http://schemas.microsoft.com/office/drawing/2014/main" id="{EE4D1607-B1F2-C542-B291-62BA0EC2BCC5}"/>
              </a:ext>
            </a:extLst>
          </p:cNvPr>
          <p:cNvGraphicFramePr>
            <a:graphicFrameLocks noGrp="1"/>
          </p:cNvGraphicFramePr>
          <p:nvPr>
            <p:extLst>
              <p:ext uri="{D42A27DB-BD31-4B8C-83A1-F6EECF244321}">
                <p14:modId xmlns:p14="http://schemas.microsoft.com/office/powerpoint/2010/main" val="4184354415"/>
              </p:ext>
            </p:extLst>
          </p:nvPr>
        </p:nvGraphicFramePr>
        <p:xfrm>
          <a:off x="2011680" y="2560320"/>
          <a:ext cx="8148320" cy="2455150"/>
        </p:xfrm>
        <a:graphic>
          <a:graphicData uri="http://schemas.openxmlformats.org/drawingml/2006/table">
            <a:tbl>
              <a:tblPr firstRow="1" bandRow="1">
                <a:tableStyleId>{5940675A-B579-460E-94D1-54222C63F5DA}</a:tableStyleId>
              </a:tblPr>
              <a:tblGrid>
                <a:gridCol w="1130579">
                  <a:extLst>
                    <a:ext uri="{9D8B030D-6E8A-4147-A177-3AD203B41FA5}">
                      <a16:colId xmlns:a16="http://schemas.microsoft.com/office/drawing/2014/main" val="1280540400"/>
                    </a:ext>
                  </a:extLst>
                </a:gridCol>
                <a:gridCol w="2312086">
                  <a:extLst>
                    <a:ext uri="{9D8B030D-6E8A-4147-A177-3AD203B41FA5}">
                      <a16:colId xmlns:a16="http://schemas.microsoft.com/office/drawing/2014/main" val="550108901"/>
                    </a:ext>
                  </a:extLst>
                </a:gridCol>
                <a:gridCol w="2210232">
                  <a:extLst>
                    <a:ext uri="{9D8B030D-6E8A-4147-A177-3AD203B41FA5}">
                      <a16:colId xmlns:a16="http://schemas.microsoft.com/office/drawing/2014/main" val="1595068197"/>
                    </a:ext>
                  </a:extLst>
                </a:gridCol>
                <a:gridCol w="2495423">
                  <a:extLst>
                    <a:ext uri="{9D8B030D-6E8A-4147-A177-3AD203B41FA5}">
                      <a16:colId xmlns:a16="http://schemas.microsoft.com/office/drawing/2014/main" val="2127262804"/>
                    </a:ext>
                  </a:extLst>
                </a:gridCol>
              </a:tblGrid>
              <a:tr h="936286">
                <a:tc>
                  <a:txBody>
                    <a:bodyPr/>
                    <a:lstStyle/>
                    <a:p>
                      <a:r>
                        <a:rPr lang="vi-VN" dirty="0">
                          <a:latin typeface="Times New Roman" panose="02020603050405020304" pitchFamily="18" charset="0"/>
                          <a:cs typeface="Times New Roman" panose="02020603050405020304" pitchFamily="18" charset="0"/>
                        </a:rPr>
                        <a:t>Số TT</a:t>
                      </a:r>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Tên các danh nhân</a:t>
                      </a:r>
                      <a:endParaRPr lang="en-SG"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1200" dirty="0">
                          <a:solidFill>
                            <a:schemeClr val="tx1"/>
                          </a:solidFill>
                          <a:effectLst/>
                          <a:latin typeface="Times New Roman" panose="02020603050405020304" pitchFamily="18" charset="0"/>
                          <a:ea typeface="+mn-ea"/>
                          <a:cs typeface="Times New Roman" panose="02020603050405020304" pitchFamily="18" charset="0"/>
                        </a:rPr>
                        <a:t>Lĩnh vực đóng góp</a:t>
                      </a:r>
                      <a:endParaRPr lang="en-SG" sz="1800" kern="1200" dirty="0">
                        <a:solidFill>
                          <a:schemeClr val="tx1"/>
                        </a:solidFill>
                        <a:effectLst/>
                        <a:latin typeface="Times New Roman" panose="02020603050405020304" pitchFamily="18" charset="0"/>
                        <a:ea typeface="+mn-ea"/>
                        <a:cs typeface="Times New Roman" panose="02020603050405020304" pitchFamily="18" charset="0"/>
                      </a:endParaRPr>
                    </a:p>
                    <a:p>
                      <a:endParaRPr lang="en-SG" dirty="0">
                        <a:latin typeface="Times New Roman" panose="02020603050405020304" pitchFamily="18" charset="0"/>
                        <a:cs typeface="Times New Roman" panose="02020603050405020304" pitchFamily="18" charset="0"/>
                      </a:endParaRPr>
                    </a:p>
                  </a:txBody>
                  <a:tcPr/>
                </a:tc>
                <a:tc>
                  <a:txBody>
                    <a:bodyPr/>
                    <a:lstStyle/>
                    <a:p>
                      <a:r>
                        <a:rPr lang="vi-VN" sz="1800" kern="1200" dirty="0">
                          <a:solidFill>
                            <a:schemeClr val="tx1"/>
                          </a:solidFill>
                          <a:effectLst/>
                          <a:latin typeface="Times New Roman" panose="02020603050405020304" pitchFamily="18" charset="0"/>
                          <a:ea typeface="+mn-ea"/>
                          <a:cs typeface="Times New Roman" panose="02020603050405020304" pitchFamily="18" charset="0"/>
                        </a:rPr>
                        <a:t>Tác phẩm/ Câu nói/ sự kiện nổi bật của các danh nhân </a:t>
                      </a:r>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11564496"/>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64680399"/>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75322477"/>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8390388"/>
                  </a:ext>
                </a:extLst>
              </a:tr>
              <a:tr h="379716">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a:latin typeface="Times New Roman" panose="02020603050405020304" pitchFamily="18" charset="0"/>
                        <a:cs typeface="Times New Roman" panose="02020603050405020304" pitchFamily="18" charset="0"/>
                      </a:endParaRPr>
                    </a:p>
                  </a:txBody>
                  <a:tcPr/>
                </a:tc>
                <a:tc>
                  <a:txBody>
                    <a:bodyPr/>
                    <a:lstStyle/>
                    <a:p>
                      <a:endParaRPr lang="en-SG"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16514651"/>
                  </a:ext>
                </a:extLst>
              </a:tr>
            </a:tbl>
          </a:graphicData>
        </a:graphic>
      </p:graphicFrame>
    </p:spTree>
    <p:extLst>
      <p:ext uri="{BB962C8B-B14F-4D97-AF65-F5344CB8AC3E}">
        <p14:creationId xmlns:p14="http://schemas.microsoft.com/office/powerpoint/2010/main" val="536910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316480" y="46736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9CD3ECB-6D0A-7ADB-6196-4854C6FD8544}"/>
              </a:ext>
            </a:extLst>
          </p:cNvPr>
          <p:cNvSpPr txBox="1"/>
          <p:nvPr/>
        </p:nvSpPr>
        <p:spPr>
          <a:xfrm>
            <a:off x="1270000" y="2753360"/>
            <a:ext cx="9154160" cy="2308324"/>
          </a:xfrm>
          <a:prstGeom prst="rect">
            <a:avLst/>
          </a:prstGeom>
          <a:noFill/>
        </p:spPr>
        <p:txBody>
          <a:bodyPr wrap="square" rtlCol="0">
            <a:spAutoFit/>
          </a:bodyPr>
          <a:lstStyle/>
          <a:p>
            <a:r>
              <a:rPr lang="vi-VN" dirty="0"/>
              <a:t>VD: Nguyễn Trãi</a:t>
            </a:r>
          </a:p>
          <a:p>
            <a:pPr marL="0" marR="0" algn="just">
              <a:lnSpc>
                <a:spcPct val="150000"/>
              </a:lnSpc>
              <a:spcBef>
                <a:spcPts val="0"/>
              </a:spcBef>
              <a:spcAft>
                <a:spcPts val="0"/>
              </a:spcAft>
            </a:pPr>
            <a:r>
              <a:rPr lang="vi-VN" sz="1800" b="1"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 Ông là người được UNESCO công nhận là danh nhân văn hóa thế giới?</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Năm 1442 bị khép vào tội “ tru di tam tộc”</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Ông tham gia k/n Lam Sơn</a:t>
            </a:r>
            <a:endParaRPr lang="en-SG" sz="1800" dirty="0">
              <a:effectLs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vi-VN" sz="1800" dirty="0">
                <a:effectLst/>
                <a:latin typeface="Times New Roman" panose="02020603050405020304" pitchFamily="18" charset="0"/>
                <a:ea typeface="Times New Roman" panose="02020603050405020304" pitchFamily="18" charset="0"/>
              </a:rPr>
              <a:t>- Hiệu là Ức Trai</a:t>
            </a:r>
            <a:endParaRPr lang="en-SG" sz="1800" dirty="0">
              <a:effectLst/>
              <a:latin typeface="Times New Roman" panose="02020603050405020304" pitchFamily="18" charset="0"/>
              <a:ea typeface="Times New Roman" panose="02020603050405020304" pitchFamily="18" charset="0"/>
            </a:endParaRPr>
          </a:p>
          <a:p>
            <a:endParaRPr lang="en-SG" dirty="0"/>
          </a:p>
        </p:txBody>
      </p:sp>
    </p:spTree>
    <p:extLst>
      <p:ext uri="{BB962C8B-B14F-4D97-AF65-F5344CB8AC3E}">
        <p14:creationId xmlns:p14="http://schemas.microsoft.com/office/powerpoint/2010/main" val="3485403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vương triều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3868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Punched Tape 1">
            <a:extLst>
              <a:ext uri="{FF2B5EF4-FFF2-40B4-BE49-F238E27FC236}">
                <a16:creationId xmlns:a16="http://schemas.microsoft.com/office/drawing/2014/main" id="{36057226-017F-ADAA-65C5-B27A36F7D0A9}"/>
              </a:ext>
            </a:extLst>
          </p:cNvPr>
          <p:cNvSpPr/>
          <p:nvPr/>
        </p:nvSpPr>
        <p:spPr>
          <a:xfrm>
            <a:off x="2265680" y="589280"/>
            <a:ext cx="6736080" cy="1615440"/>
          </a:xfrm>
          <a:prstGeom prst="flowChartPunchedTap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Times New Roman" panose="02020603050405020304" pitchFamily="18" charset="0"/>
                <a:cs typeface="Times New Roman" panose="02020603050405020304" pitchFamily="18" charset="0"/>
              </a:rPr>
              <a:t> ÔNG LÀ AI?</a:t>
            </a:r>
            <a:endParaRPr lang="en-SG"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429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guyễn Trãi – Chốn Thiêng">
            <a:extLst>
              <a:ext uri="{FF2B5EF4-FFF2-40B4-BE49-F238E27FC236}">
                <a16:creationId xmlns:a16="http://schemas.microsoft.com/office/drawing/2014/main" id="{9F2FE26E-9C8F-D0AB-8A20-A64508BD7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213360"/>
            <a:ext cx="9936479" cy="765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624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24EC63-130B-1BF9-3DD5-C5A5B0556032}"/>
              </a:ext>
            </a:extLst>
          </p:cNvPr>
          <p:cNvSpPr txBox="1"/>
          <p:nvPr/>
        </p:nvSpPr>
        <p:spPr>
          <a:xfrm>
            <a:off x="715567" y="1366837"/>
            <a:ext cx="5172075"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4.Một số danh nhân văn hóa tiêu biểu</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F0CCFFD-7C9C-B4AA-4E50-4D6B736D7FF1}"/>
              </a:ext>
            </a:extLst>
          </p:cNvPr>
          <p:cNvSpPr txBox="1"/>
          <p:nvPr/>
        </p:nvSpPr>
        <p:spPr>
          <a:xfrm>
            <a:off x="934720" y="1919169"/>
            <a:ext cx="6096000" cy="1785104"/>
          </a:xfrm>
          <a:prstGeom prst="rect">
            <a:avLst/>
          </a:prstGeom>
          <a:noFill/>
        </p:spPr>
        <p:txBody>
          <a:bodyPr wrap="square">
            <a:spAutoFit/>
          </a:bodyPr>
          <a:lstStyle/>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a. Nguyễn Trãi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b. Lê thánh Tông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vi-VN" sz="2000" dirty="0">
                <a:solidFill>
                  <a:schemeClr val="bg1"/>
                </a:solidFill>
                <a:effectLst/>
                <a:latin typeface="Times New Roman" panose="02020603050405020304" pitchFamily="18" charset="0"/>
                <a:ea typeface="Times New Roman" panose="02020603050405020304" pitchFamily="18" charset="0"/>
              </a:rPr>
              <a:t>c. Lương Thế Vinh</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dirty="0">
                <a:solidFill>
                  <a:schemeClr val="bg1"/>
                </a:solidFill>
                <a:effectLst/>
                <a:latin typeface="Times New Roman" panose="02020603050405020304" pitchFamily="18" charset="0"/>
                <a:ea typeface="Times New Roman" panose="02020603050405020304" pitchFamily="18" charset="0"/>
              </a:rPr>
              <a:t>d. Ngô Sỹ Liêm</a:t>
            </a:r>
            <a:endParaRPr lang="en-SG" sz="2000" dirty="0">
              <a:solidFill>
                <a:schemeClr val="bg1"/>
              </a:solidFill>
            </a:endParaRPr>
          </a:p>
        </p:txBody>
      </p:sp>
    </p:spTree>
    <p:extLst>
      <p:ext uri="{BB962C8B-B14F-4D97-AF65-F5344CB8AC3E}">
        <p14:creationId xmlns:p14="http://schemas.microsoft.com/office/powerpoint/2010/main" val="3105121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BE1448ED-F091-63BC-3B21-170E95886DFF}"/>
              </a:ext>
            </a:extLst>
          </p:cNvPr>
          <p:cNvPicPr>
            <a:picLocks noChangeAspect="1"/>
          </p:cNvPicPr>
          <p:nvPr/>
        </p:nvPicPr>
        <p:blipFill>
          <a:blip r:embed="rId2"/>
          <a:stretch>
            <a:fillRect/>
          </a:stretch>
        </p:blipFill>
        <p:spPr>
          <a:xfrm>
            <a:off x="1085532" y="732790"/>
            <a:ext cx="10599251" cy="2081530"/>
          </a:xfrm>
          <a:prstGeom prst="rect">
            <a:avLst/>
          </a:prstGeom>
        </p:spPr>
      </p:pic>
    </p:spTree>
    <p:extLst>
      <p:ext uri="{BB962C8B-B14F-4D97-AF65-F5344CB8AC3E}">
        <p14:creationId xmlns:p14="http://schemas.microsoft.com/office/powerpoint/2010/main" val="4289071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75A1A2-3720-D84F-3043-E63B6406F755}"/>
              </a:ext>
            </a:extLst>
          </p:cNvPr>
          <p:cNvPicPr>
            <a:picLocks noChangeAspect="1"/>
          </p:cNvPicPr>
          <p:nvPr/>
        </p:nvPicPr>
        <p:blipFill>
          <a:blip r:embed="rId2"/>
          <a:stretch>
            <a:fillRect/>
          </a:stretch>
        </p:blipFill>
        <p:spPr>
          <a:xfrm>
            <a:off x="1713888" y="1128391"/>
            <a:ext cx="8764223" cy="4601217"/>
          </a:xfrm>
          <a:prstGeom prst="rect">
            <a:avLst/>
          </a:prstGeom>
        </p:spPr>
      </p:pic>
    </p:spTree>
    <p:extLst>
      <p:ext uri="{BB962C8B-B14F-4D97-AF65-F5344CB8AC3E}">
        <p14:creationId xmlns:p14="http://schemas.microsoft.com/office/powerpoint/2010/main" val="1985751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26D0BD-1195-F008-D430-496D44188CB4}"/>
              </a:ext>
            </a:extLst>
          </p:cNvPr>
          <p:cNvGrpSpPr/>
          <p:nvPr/>
        </p:nvGrpSpPr>
        <p:grpSpPr>
          <a:xfrm>
            <a:off x="1532747" y="-38904"/>
            <a:ext cx="8993014" cy="6414304"/>
            <a:chOff x="1532747" y="-38904"/>
            <a:chExt cx="8993014" cy="6414304"/>
          </a:xfrm>
        </p:grpSpPr>
        <p:pic>
          <p:nvPicPr>
            <p:cNvPr id="2" name="Picture 1">
              <a:extLst>
                <a:ext uri="{FF2B5EF4-FFF2-40B4-BE49-F238E27FC236}">
                  <a16:creationId xmlns:a16="http://schemas.microsoft.com/office/drawing/2014/main" id="{4447C037-F1B7-9EA4-695F-964CDA019E37}"/>
                </a:ext>
              </a:extLst>
            </p:cNvPr>
            <p:cNvPicPr>
              <a:picLocks noChangeAspect="1"/>
            </p:cNvPicPr>
            <p:nvPr/>
          </p:nvPicPr>
          <p:blipFill>
            <a:blip r:embed="rId2"/>
            <a:stretch>
              <a:fillRect/>
            </a:stretch>
          </p:blipFill>
          <p:spPr>
            <a:xfrm>
              <a:off x="1532748" y="-38904"/>
              <a:ext cx="3878077" cy="2904024"/>
            </a:xfrm>
            <a:prstGeom prst="rect">
              <a:avLst/>
            </a:prstGeom>
          </p:spPr>
        </p:pic>
        <p:pic>
          <p:nvPicPr>
            <p:cNvPr id="3" name="Picture 2" descr="Rồng đá điện Kính Thiên “kêu cứu” | Văn hóa xã hội">
              <a:extLst>
                <a:ext uri="{FF2B5EF4-FFF2-40B4-BE49-F238E27FC236}">
                  <a16:creationId xmlns:a16="http://schemas.microsoft.com/office/drawing/2014/main" id="{A8C1235E-DD51-6E56-26D4-3908B3367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2747" y="3012440"/>
              <a:ext cx="8993013" cy="3362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ành bậc đá điện Kính Thiên - tuyệt tác kiến trúc điêu khắc thời Lê sơ |  Văn hóa">
              <a:extLst>
                <a:ext uri="{FF2B5EF4-FFF2-40B4-BE49-F238E27FC236}">
                  <a16:creationId xmlns:a16="http://schemas.microsoft.com/office/drawing/2014/main" id="{2246BABB-8BAA-B22A-B145-01812503B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043" y="0"/>
              <a:ext cx="4998718" cy="29159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6407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5BE6ED-2459-7E03-D369-821DA3EB52F2}"/>
              </a:ext>
            </a:extLst>
          </p:cNvPr>
          <p:cNvSpPr txBox="1"/>
          <p:nvPr/>
        </p:nvSpPr>
        <p:spPr>
          <a:xfrm>
            <a:off x="2861188" y="1623622"/>
            <a:ext cx="6096000" cy="830997"/>
          </a:xfrm>
          <a:prstGeom prst="rect">
            <a:avLst/>
          </a:prstGeom>
          <a:noFill/>
        </p:spPr>
        <p:txBody>
          <a:bodyPr wrap="square">
            <a:spAutoFit/>
          </a:bodyPr>
          <a:lstStyle/>
          <a:p>
            <a:pPr algn="ctr"/>
            <a:r>
              <a:rPr lang="vi-VN" sz="2400" b="1" dirty="0">
                <a:solidFill>
                  <a:srgbClr val="FF0000"/>
                </a:solidFill>
                <a:effectLst/>
                <a:latin typeface="Times New Roman" panose="02020603050405020304" pitchFamily="18" charset="0"/>
                <a:ea typeface="Times New Roman" panose="02020603050405020304" pitchFamily="18" charset="0"/>
              </a:rPr>
              <a:t>Em hãy dựa vào nội dung mục 1 SGK hoàn thành phiếu học tập sau </a:t>
            </a:r>
            <a:endParaRPr lang="en-SG" sz="2400" b="1" dirty="0">
              <a:solidFill>
                <a:srgbClr val="FF0000"/>
              </a:solidFill>
            </a:endParaRPr>
          </a:p>
        </p:txBody>
      </p:sp>
      <p:sp>
        <p:nvSpPr>
          <p:cNvPr id="6" name="Rectangle: Rounded Corners 5">
            <a:extLst>
              <a:ext uri="{FF2B5EF4-FFF2-40B4-BE49-F238E27FC236}">
                <a16:creationId xmlns:a16="http://schemas.microsoft.com/office/drawing/2014/main" id="{EE731847-82CC-CECA-F4D7-3B62C08DCEA0}"/>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HOẠT ĐỘNG CÁ NHÂN</a:t>
            </a:r>
            <a:endParaRPr lang="en-SG"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8" name="Table 8">
            <a:extLst>
              <a:ext uri="{FF2B5EF4-FFF2-40B4-BE49-F238E27FC236}">
                <a16:creationId xmlns:a16="http://schemas.microsoft.com/office/drawing/2014/main" id="{1B4F153E-298C-812B-4799-851EB81E23BA}"/>
              </a:ext>
            </a:extLst>
          </p:cNvPr>
          <p:cNvGraphicFramePr>
            <a:graphicFrameLocks noGrp="1"/>
          </p:cNvGraphicFramePr>
          <p:nvPr>
            <p:extLst>
              <p:ext uri="{D42A27DB-BD31-4B8C-83A1-F6EECF244321}">
                <p14:modId xmlns:p14="http://schemas.microsoft.com/office/powerpoint/2010/main" val="800401164"/>
              </p:ext>
            </p:extLst>
          </p:nvPr>
        </p:nvGraphicFramePr>
        <p:xfrm>
          <a:off x="645160" y="2686805"/>
          <a:ext cx="10901680" cy="3584960"/>
        </p:xfrm>
        <a:graphic>
          <a:graphicData uri="http://schemas.openxmlformats.org/drawingml/2006/table">
            <a:tbl>
              <a:tblPr firstRow="1" bandRow="1">
                <a:tableStyleId>{5940675A-B579-460E-94D1-54222C63F5DA}</a:tableStyleId>
              </a:tblPr>
              <a:tblGrid>
                <a:gridCol w="6091275">
                  <a:extLst>
                    <a:ext uri="{9D8B030D-6E8A-4147-A177-3AD203B41FA5}">
                      <a16:colId xmlns:a16="http://schemas.microsoft.com/office/drawing/2014/main" val="1941376792"/>
                    </a:ext>
                  </a:extLst>
                </a:gridCol>
                <a:gridCol w="4810405">
                  <a:extLst>
                    <a:ext uri="{9D8B030D-6E8A-4147-A177-3AD203B41FA5}">
                      <a16:colId xmlns:a16="http://schemas.microsoft.com/office/drawing/2014/main" val="3434498917"/>
                    </a:ext>
                  </a:extLst>
                </a:gridCol>
              </a:tblGrid>
              <a:tr h="264596">
                <a:tc>
                  <a:txBody>
                    <a:bodyPr/>
                    <a:lstStyle/>
                    <a:p>
                      <a:pPr algn="ctr"/>
                      <a:r>
                        <a:rPr lang="vi-VN" dirty="0"/>
                        <a:t>Sự kiện</a:t>
                      </a:r>
                      <a:endParaRPr lang="en-SG" dirty="0"/>
                    </a:p>
                  </a:txBody>
                  <a:tcPr/>
                </a:tc>
                <a:tc>
                  <a:txBody>
                    <a:bodyPr/>
                    <a:lstStyle/>
                    <a:p>
                      <a:pPr algn="ctr"/>
                      <a:r>
                        <a:rPr lang="vi-VN" dirty="0"/>
                        <a:t>Nội dung</a:t>
                      </a:r>
                      <a:endParaRPr lang="en-SG" dirty="0"/>
                    </a:p>
                  </a:txBody>
                  <a:tcPr/>
                </a:tc>
                <a:extLst>
                  <a:ext uri="{0D108BD9-81ED-4DB2-BD59-A6C34878D82A}">
                    <a16:rowId xmlns:a16="http://schemas.microsoft.com/office/drawing/2014/main" val="754620622"/>
                  </a:ext>
                </a:extLst>
              </a:tr>
              <a:tr h="370840">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1.Nhà Lê Sơ được thành lập vào năm:</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3358050430"/>
                  </a:ext>
                </a:extLst>
              </a:tr>
              <a:tr h="370840">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2.Quốc hiệu là:</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898636520"/>
                  </a:ext>
                </a:extLst>
              </a:tr>
              <a:tr h="370840">
                <a:tc>
                  <a:txBody>
                    <a:bodyPr/>
                    <a:lstStyle/>
                    <a:p>
                      <a:pPr marL="0" marR="0">
                        <a:lnSpc>
                          <a:spcPct val="150000"/>
                        </a:lnSpc>
                        <a:spcBef>
                          <a:spcPts val="0"/>
                        </a:spcBef>
                        <a:spcAft>
                          <a:spcPts val="0"/>
                        </a:spcAft>
                      </a:pPr>
                      <a:r>
                        <a:rPr lang="vi-VN" sz="2000">
                          <a:effectLst/>
                          <a:latin typeface="Times New Roman" panose="02020603050405020304" pitchFamily="18" charset="0"/>
                          <a:cs typeface="Times New Roman" panose="02020603050405020304" pitchFamily="18" charset="0"/>
                        </a:rPr>
                        <a:t>3.Kinh đô đóng ở</a:t>
                      </a:r>
                      <a:endParaRPr lang="en-SG"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421781145"/>
                  </a:ext>
                </a:extLst>
              </a:tr>
              <a:tr h="370840">
                <a:tc>
                  <a:txBody>
                    <a:bodyPr/>
                    <a:lstStyle/>
                    <a:p>
                      <a:pPr marL="0" marR="0">
                        <a:lnSpc>
                          <a:spcPct val="150000"/>
                        </a:lnSpc>
                        <a:spcBef>
                          <a:spcPts val="0"/>
                        </a:spcBef>
                        <a:spcAft>
                          <a:spcPts val="0"/>
                        </a:spcAft>
                      </a:pPr>
                      <a:r>
                        <a:rPr lang="vi-VN" sz="2000">
                          <a:effectLst/>
                          <a:latin typeface="Times New Roman" panose="02020603050405020304" pitchFamily="18" charset="0"/>
                          <a:cs typeface="Times New Roman" panose="02020603050405020304" pitchFamily="18" charset="0"/>
                        </a:rPr>
                        <a:t>4.Đứng đầu nhà nước là</a:t>
                      </a:r>
                      <a:endParaRPr lang="en-SG"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a:p>
                  </a:txBody>
                  <a:tcPr/>
                </a:tc>
                <a:extLst>
                  <a:ext uri="{0D108BD9-81ED-4DB2-BD59-A6C34878D82A}">
                    <a16:rowId xmlns:a16="http://schemas.microsoft.com/office/drawing/2014/main" val="1391027785"/>
                  </a:ext>
                </a:extLst>
              </a:tr>
              <a:tr h="370840">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5. Quân đội bao gồm </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3588373171"/>
                  </a:ext>
                </a:extLst>
              </a:tr>
              <a:tr h="370840">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6. Quân được tổ chức theo lối</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843566801"/>
                  </a:ext>
                </a:extLst>
              </a:tr>
              <a:tr h="370840">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7. Ban hành bộ luật</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937523129"/>
                  </a:ext>
                </a:extLst>
              </a:tr>
              <a:tr h="370840">
                <a:tc>
                  <a:txBody>
                    <a:bodyPr/>
                    <a:lstStyle/>
                    <a:p>
                      <a:pPr marL="0" marR="0">
                        <a:lnSpc>
                          <a:spcPct val="150000"/>
                        </a:lnSpc>
                        <a:spcBef>
                          <a:spcPts val="0"/>
                        </a:spcBef>
                        <a:spcAft>
                          <a:spcPts val="0"/>
                        </a:spcAft>
                      </a:pPr>
                      <a:r>
                        <a:rPr lang="vi-VN" sz="2000" dirty="0">
                          <a:effectLst/>
                          <a:latin typeface="Times New Roman" panose="02020603050405020304" pitchFamily="18" charset="0"/>
                          <a:cs typeface="Times New Roman" panose="02020603050405020304" pitchFamily="18" charset="0"/>
                        </a:rPr>
                        <a:t>8</a:t>
                      </a:r>
                      <a:r>
                        <a:rPr lang="vi-VN" sz="2000">
                          <a:effectLst/>
                          <a:latin typeface="Times New Roman" panose="02020603050405020304" pitchFamily="18" charset="0"/>
                          <a:cs typeface="Times New Roman" panose="02020603050405020304" pitchFamily="18" charset="0"/>
                        </a:rPr>
                        <a:t>. </a:t>
                      </a:r>
                      <a:r>
                        <a:rPr lang="vi-VN" sz="2000" dirty="0">
                          <a:effectLst/>
                          <a:latin typeface="Times New Roman" panose="02020603050405020304" pitchFamily="18" charset="0"/>
                          <a:cs typeface="Times New Roman" panose="02020603050405020304" pitchFamily="18" charset="0"/>
                        </a:rPr>
                        <a:t>Đến năm 1471 lãnh thổ Đại  Việt được mở rộng tới</a:t>
                      </a:r>
                      <a:endParaRPr lang="en-SG"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SG" dirty="0"/>
                    </a:p>
                  </a:txBody>
                  <a:tcPr/>
                </a:tc>
                <a:extLst>
                  <a:ext uri="{0D108BD9-81ED-4DB2-BD59-A6C34878D82A}">
                    <a16:rowId xmlns:a16="http://schemas.microsoft.com/office/drawing/2014/main" val="2313488352"/>
                  </a:ext>
                </a:extLst>
              </a:tr>
            </a:tbl>
          </a:graphicData>
        </a:graphic>
      </p:graphicFrame>
    </p:spTree>
    <p:extLst>
      <p:ext uri="{BB962C8B-B14F-4D97-AF65-F5344CB8AC3E}">
        <p14:creationId xmlns:p14="http://schemas.microsoft.com/office/powerpoint/2010/main" val="103844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D1C966-0694-AB51-2114-D6181A770767}"/>
              </a:ext>
            </a:extLst>
          </p:cNvPr>
          <p:cNvPicPr>
            <a:picLocks noChangeAspect="1"/>
          </p:cNvPicPr>
          <p:nvPr/>
        </p:nvPicPr>
        <p:blipFill>
          <a:blip r:embed="rId2"/>
          <a:stretch>
            <a:fillRect/>
          </a:stretch>
        </p:blipFill>
        <p:spPr>
          <a:xfrm>
            <a:off x="1300480" y="-91440"/>
            <a:ext cx="9398000" cy="6868160"/>
          </a:xfrm>
          <a:prstGeom prst="rect">
            <a:avLst/>
          </a:prstGeom>
        </p:spPr>
      </p:pic>
    </p:spTree>
    <p:extLst>
      <p:ext uri="{BB962C8B-B14F-4D97-AF65-F5344CB8AC3E}">
        <p14:creationId xmlns:p14="http://schemas.microsoft.com/office/powerpoint/2010/main" val="373742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1.Sự thành lập vương triều Lê Sơ</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418BF2E-62E0-EEF6-4058-0D6478FEF236}"/>
              </a:ext>
            </a:extLst>
          </p:cNvPr>
          <p:cNvSpPr txBox="1"/>
          <p:nvPr/>
        </p:nvSpPr>
        <p:spPr>
          <a:xfrm>
            <a:off x="828675" y="1638791"/>
            <a:ext cx="5362574" cy="3785652"/>
          </a:xfrm>
          <a:prstGeom prst="rect">
            <a:avLst/>
          </a:prstGeom>
          <a:noFill/>
        </p:spPr>
        <p:txBody>
          <a:bodyPr wrap="square">
            <a:spAutoFit/>
          </a:bodyPr>
          <a:lstStyle/>
          <a:p>
            <a:pPr marL="0" marR="0" algn="just"/>
            <a:r>
              <a:rPr lang="vi-VN" sz="2000" dirty="0">
                <a:solidFill>
                  <a:schemeClr val="bg1"/>
                </a:solidFill>
                <a:effectLst/>
                <a:latin typeface="Times New Roman" panose="02020603050405020304" pitchFamily="18" charset="0"/>
                <a:ea typeface="Times New Roman" panose="02020603050405020304" pitchFamily="18" charset="0"/>
              </a:rPr>
              <a:t>- </a:t>
            </a:r>
            <a:r>
              <a:rPr lang="vi-VN" sz="2000" i="1" dirty="0">
                <a:solidFill>
                  <a:schemeClr val="bg1"/>
                </a:solidFill>
                <a:effectLst/>
                <a:latin typeface="Times New Roman" panose="02020603050405020304" pitchFamily="18" charset="0"/>
                <a:ea typeface="Times New Roman" panose="02020603050405020304" pitchFamily="18" charset="0"/>
              </a:rPr>
              <a:t>Năm 1428 Lê Lợi lên ngôi hoàng đế lấy quốc hiệu là Đại Việt, đóng đô ở Đông Kinh (Thăng Long)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Hoàng đế nắm mọi quyền hành, là tổng chỉ huy quân đội</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 Đất nước chia thành các đạo, dưới đạo là các phủ, huyện ( châu), xã (sách, động)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-Quân đội được tổ chức theo chính sách ngụ binh ư nông.</a:t>
            </a:r>
            <a:endParaRPr lang="en-SG" sz="2000" dirty="0">
              <a:solidFill>
                <a:schemeClr val="bg1"/>
              </a:solidFill>
              <a:effectLst/>
              <a:latin typeface="Times New Roman" panose="02020603050405020304" pitchFamily="18" charset="0"/>
              <a:ea typeface="Times New Roman" panose="02020603050405020304" pitchFamily="18" charset="0"/>
            </a:endParaRPr>
          </a:p>
          <a:p>
            <a:pPr marL="0" marR="0" algn="just"/>
            <a:r>
              <a:rPr lang="vi-VN" sz="2000" i="1" dirty="0">
                <a:solidFill>
                  <a:schemeClr val="bg1"/>
                </a:solidFill>
                <a:effectLst/>
                <a:latin typeface="Times New Roman" panose="02020603050405020304" pitchFamily="18" charset="0"/>
                <a:ea typeface="Times New Roman" panose="02020603050405020304" pitchFamily="18" charset="0"/>
              </a:rPr>
              <a:t>Luật pháp được coi trọng, ban hành Quốc triều hình luật với nhiều nội dung tiến bộ</a:t>
            </a:r>
            <a:endParaRPr lang="en-SG" sz="2000" dirty="0">
              <a:solidFill>
                <a:schemeClr val="bg1"/>
              </a:solidFill>
              <a:effectLst/>
              <a:latin typeface="Times New Roman" panose="02020603050405020304" pitchFamily="18" charset="0"/>
              <a:ea typeface="Times New Roman" panose="02020603050405020304" pitchFamily="18" charset="0"/>
            </a:endParaRPr>
          </a:p>
          <a:p>
            <a:r>
              <a:rPr lang="vi-VN" sz="2000" i="1" dirty="0">
                <a:solidFill>
                  <a:schemeClr val="bg1"/>
                </a:solidFill>
                <a:effectLst/>
                <a:latin typeface="Times New Roman" panose="02020603050405020304" pitchFamily="18" charset="0"/>
                <a:ea typeface="Times New Roman" panose="02020603050405020304" pitchFamily="18" charset="0"/>
              </a:rPr>
              <a:t>-Coi trọng việc bảo vệ lãnh thổ</a:t>
            </a:r>
            <a:endParaRPr lang="en-SG" sz="2000" dirty="0">
              <a:solidFill>
                <a:schemeClr val="bg1"/>
              </a:solidFill>
            </a:endParaRPr>
          </a:p>
        </p:txBody>
      </p:sp>
      <p:sp>
        <p:nvSpPr>
          <p:cNvPr id="10" name="TextBox 9">
            <a:extLst>
              <a:ext uri="{FF2B5EF4-FFF2-40B4-BE49-F238E27FC236}">
                <a16:creationId xmlns:a16="http://schemas.microsoft.com/office/drawing/2014/main" id="{1677D841-A5FB-AB09-933E-25013ADEB940}"/>
              </a:ext>
            </a:extLst>
          </p:cNvPr>
          <p:cNvSpPr txBox="1"/>
          <p:nvPr/>
        </p:nvSpPr>
        <p:spPr>
          <a:xfrm>
            <a:off x="6315075" y="2002253"/>
            <a:ext cx="5124450" cy="2246769"/>
          </a:xfrm>
          <a:prstGeom prst="rect">
            <a:avLst/>
          </a:prstGeom>
          <a:noFill/>
        </p:spPr>
        <p:txBody>
          <a:bodyPr wrap="square">
            <a:spAutoFit/>
          </a:bodyPr>
          <a:lstStyle/>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1</a:t>
            </a:r>
            <a:r>
              <a:rPr lang="vi-VN" sz="2000" b="1" dirty="0">
                <a:solidFill>
                  <a:srgbClr val="FF0000"/>
                </a:solidFill>
                <a:effectLst/>
                <a:latin typeface="Times New Roman" panose="02020603050405020304" pitchFamily="18" charset="0"/>
                <a:ea typeface="Times New Roman" panose="02020603050405020304" pitchFamily="18" charset="0"/>
              </a:rPr>
              <a:t>, Trao đổi với bạn bên cạnh để rút ra điểm giống nhau và khác nhau về tổ chức nhà nước, luật pháp của Đại Việt thời Lê Sơ với thời nhà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2000" b="1" dirty="0">
                <a:solidFill>
                  <a:srgbClr val="FF0000"/>
                </a:solidFill>
                <a:latin typeface="Times New Roman" panose="02020603050405020304" pitchFamily="18" charset="0"/>
                <a:ea typeface="Times New Roman" panose="02020603050405020304" pitchFamily="18" charset="0"/>
              </a:rPr>
              <a:t>2</a:t>
            </a:r>
            <a:r>
              <a:rPr lang="vi-VN" sz="2000" b="1" dirty="0">
                <a:solidFill>
                  <a:srgbClr val="FF0000"/>
                </a:solidFill>
                <a:effectLst/>
                <a:latin typeface="Times New Roman" panose="02020603050405020304" pitchFamily="18" charset="0"/>
                <a:ea typeface="Times New Roman" panose="02020603050405020304" pitchFamily="18" charset="0"/>
              </a:rPr>
              <a:t>. Tư liệu 1 và nội dung SGK đã thể hiện quyết tâm bảo vệ chủ quyền lãnh thổ của nhà Lê Sơ như thế nào?</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57935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33463-93AF-8718-E459-9587027155CC}"/>
              </a:ext>
            </a:extLst>
          </p:cNvPr>
          <p:cNvPicPr>
            <a:picLocks noChangeAspect="1"/>
          </p:cNvPicPr>
          <p:nvPr/>
        </p:nvPicPr>
        <p:blipFill>
          <a:blip r:embed="rId2"/>
          <a:stretch>
            <a:fillRect/>
          </a:stretch>
        </p:blipFill>
        <p:spPr>
          <a:xfrm>
            <a:off x="6570171" y="104775"/>
            <a:ext cx="4080857" cy="6858000"/>
          </a:xfrm>
          <a:prstGeom prst="rect">
            <a:avLst/>
          </a:prstGeom>
        </p:spPr>
      </p:pic>
      <p:pic>
        <p:nvPicPr>
          <p:cNvPr id="3" name="Picture 2">
            <a:extLst>
              <a:ext uri="{FF2B5EF4-FFF2-40B4-BE49-F238E27FC236}">
                <a16:creationId xmlns:a16="http://schemas.microsoft.com/office/drawing/2014/main" id="{3E0AC0CB-BA56-586B-8F6A-72912B36D675}"/>
              </a:ext>
            </a:extLst>
          </p:cNvPr>
          <p:cNvPicPr>
            <a:picLocks noChangeAspect="1"/>
          </p:cNvPicPr>
          <p:nvPr/>
        </p:nvPicPr>
        <p:blipFill>
          <a:blip r:embed="rId3"/>
          <a:stretch>
            <a:fillRect/>
          </a:stretch>
        </p:blipFill>
        <p:spPr>
          <a:xfrm>
            <a:off x="574243" y="0"/>
            <a:ext cx="4166464" cy="6858000"/>
          </a:xfrm>
          <a:prstGeom prst="rect">
            <a:avLst/>
          </a:prstGeom>
        </p:spPr>
      </p:pic>
      <p:sp>
        <p:nvSpPr>
          <p:cNvPr id="4" name="Arrow: Right 3">
            <a:extLst>
              <a:ext uri="{FF2B5EF4-FFF2-40B4-BE49-F238E27FC236}">
                <a16:creationId xmlns:a16="http://schemas.microsoft.com/office/drawing/2014/main" id="{8DA416AC-E5E2-38A5-644B-8DAB0C61E4B0}"/>
              </a:ext>
            </a:extLst>
          </p:cNvPr>
          <p:cNvSpPr/>
          <p:nvPr/>
        </p:nvSpPr>
        <p:spPr>
          <a:xfrm>
            <a:off x="4962525" y="3000375"/>
            <a:ext cx="1352550" cy="8286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862190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828675" y="1088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kinh tế, xã hội</a:t>
            </a:r>
            <a:endParaRPr lang="en-SG"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966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A560CF-D9A2-8EF6-DF4B-1165D4507715}"/>
              </a:ext>
            </a:extLst>
          </p:cNvPr>
          <p:cNvSpPr txBox="1"/>
          <p:nvPr/>
        </p:nvSpPr>
        <p:spPr>
          <a:xfrm>
            <a:off x="2895600" y="1449164"/>
            <a:ext cx="6096000" cy="1200329"/>
          </a:xfrm>
          <a:prstGeom prst="rect">
            <a:avLst/>
          </a:prstGeom>
          <a:noFill/>
        </p:spPr>
        <p:txBody>
          <a:bodyPr wrap="square">
            <a:spAutoFit/>
          </a:bodyPr>
          <a:lstStyle/>
          <a:p>
            <a:pPr marL="0" marR="0" algn="ctr">
              <a:spcBef>
                <a:spcPts val="0"/>
              </a:spcBef>
              <a:spcAft>
                <a:spcPts val="0"/>
              </a:spcAft>
            </a:pPr>
            <a:r>
              <a:rPr lang="vi-VN" sz="2400" b="1" dirty="0">
                <a:solidFill>
                  <a:srgbClr val="FF0000"/>
                </a:solidFill>
                <a:effectLst/>
                <a:latin typeface="Times New Roman" panose="02020603050405020304" pitchFamily="18" charset="0"/>
                <a:ea typeface="Times New Roman" panose="02020603050405020304" pitchFamily="18" charset="0"/>
              </a:rPr>
              <a:t>Nghiên cứu nội dung mục 2 SGK trang 85, 86 và vẽ sơ đồ tư duy tóm tắt hoạt động kinh tế thời Lê Sơ?</a:t>
            </a:r>
          </a:p>
        </p:txBody>
      </p:sp>
      <p:sp>
        <p:nvSpPr>
          <p:cNvPr id="4" name="Rectangle: Rounded Corners 3">
            <a:extLst>
              <a:ext uri="{FF2B5EF4-FFF2-40B4-BE49-F238E27FC236}">
                <a16:creationId xmlns:a16="http://schemas.microsoft.com/office/drawing/2014/main" id="{5D48B43C-D539-6CD6-F34A-E63CC9333B2E}"/>
              </a:ext>
            </a:extLst>
          </p:cNvPr>
          <p:cNvSpPr/>
          <p:nvPr/>
        </p:nvSpPr>
        <p:spPr>
          <a:xfrm>
            <a:off x="4129547" y="560439"/>
            <a:ext cx="4965291" cy="8309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HOẠT ĐỘNG NHÓM</a:t>
            </a:r>
          </a:p>
          <a:p>
            <a:pPr algn="ctr"/>
            <a:r>
              <a:rPr lang="vi-VN" sz="2000" dirty="0">
                <a:solidFill>
                  <a:schemeClr val="tx1"/>
                </a:solidFill>
                <a:latin typeface="Times New Roman" panose="02020603050405020304" pitchFamily="18" charset="0"/>
                <a:cs typeface="Times New Roman" panose="02020603050405020304" pitchFamily="18" charset="0"/>
              </a:rPr>
              <a:t>(KT DH DỰ ÁN)</a:t>
            </a:r>
            <a:endParaRPr lang="en-SG" sz="2000" dirty="0">
              <a:solidFill>
                <a:schemeClr val="tx1"/>
              </a:solidFill>
              <a:latin typeface="Times New Roman" panose="02020603050405020304" pitchFamily="18" charset="0"/>
              <a:cs typeface="Times New Roman" panose="02020603050405020304" pitchFamily="18" charset="0"/>
            </a:endParaRPr>
          </a:p>
        </p:txBody>
      </p:sp>
      <p:pic>
        <p:nvPicPr>
          <p:cNvPr id="11" name="Graphic 10" descr="Back with solid fill">
            <a:extLst>
              <a:ext uri="{FF2B5EF4-FFF2-40B4-BE49-F238E27FC236}">
                <a16:creationId xmlns:a16="http://schemas.microsoft.com/office/drawing/2014/main" id="{01033A40-7BA3-A7BD-079C-A2E44BCDE1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3426" y="3750563"/>
            <a:ext cx="914400" cy="914400"/>
          </a:xfrm>
          <a:prstGeom prst="rect">
            <a:avLst/>
          </a:prstGeom>
        </p:spPr>
      </p:pic>
      <p:pic>
        <p:nvPicPr>
          <p:cNvPr id="13" name="Graphic 12" descr="Back with solid fill">
            <a:extLst>
              <a:ext uri="{FF2B5EF4-FFF2-40B4-BE49-F238E27FC236}">
                <a16:creationId xmlns:a16="http://schemas.microsoft.com/office/drawing/2014/main" id="{26C7E02F-EC5F-46D1-E8B5-CC0CD1B5F2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839789">
            <a:off x="4679026" y="3829616"/>
            <a:ext cx="914400" cy="914400"/>
          </a:xfrm>
          <a:prstGeom prst="rect">
            <a:avLst/>
          </a:prstGeom>
        </p:spPr>
      </p:pic>
      <p:pic>
        <p:nvPicPr>
          <p:cNvPr id="14" name="Graphic 13" descr="Back with solid fill">
            <a:extLst>
              <a:ext uri="{FF2B5EF4-FFF2-40B4-BE49-F238E27FC236}">
                <a16:creationId xmlns:a16="http://schemas.microsoft.com/office/drawing/2014/main" id="{90F96451-6349-7DC1-DB38-F809FF0BA4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142861">
            <a:off x="5898830" y="4809559"/>
            <a:ext cx="914400" cy="914400"/>
          </a:xfrm>
          <a:prstGeom prst="rect">
            <a:avLst/>
          </a:prstGeom>
        </p:spPr>
      </p:pic>
      <p:sp>
        <p:nvSpPr>
          <p:cNvPr id="16" name="Heptagon 15">
            <a:extLst>
              <a:ext uri="{FF2B5EF4-FFF2-40B4-BE49-F238E27FC236}">
                <a16:creationId xmlns:a16="http://schemas.microsoft.com/office/drawing/2014/main" id="{2795920C-48BB-AEC4-0CC0-FF63762B95BF}"/>
              </a:ext>
            </a:extLst>
          </p:cNvPr>
          <p:cNvSpPr/>
          <p:nvPr/>
        </p:nvSpPr>
        <p:spPr>
          <a:xfrm>
            <a:off x="5579809" y="3871739"/>
            <a:ext cx="914400" cy="914400"/>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rPr>
              <a:t>KT</a:t>
            </a:r>
            <a:endParaRPr lang="en-US" sz="3200" b="1" dirty="0">
              <a:solidFill>
                <a:srgbClr val="FF0000"/>
              </a:solidFill>
            </a:endParaRPr>
          </a:p>
        </p:txBody>
      </p:sp>
      <p:sp>
        <p:nvSpPr>
          <p:cNvPr id="19" name="TextBox 18">
            <a:extLst>
              <a:ext uri="{FF2B5EF4-FFF2-40B4-BE49-F238E27FC236}">
                <a16:creationId xmlns:a16="http://schemas.microsoft.com/office/drawing/2014/main" id="{A2A65AC1-AFFD-7195-1242-CC93AA3AED6E}"/>
              </a:ext>
            </a:extLst>
          </p:cNvPr>
          <p:cNvSpPr txBox="1"/>
          <p:nvPr/>
        </p:nvSpPr>
        <p:spPr>
          <a:xfrm>
            <a:off x="3888298" y="4049038"/>
            <a:ext cx="966931" cy="369332"/>
          </a:xfrm>
          <a:prstGeom prst="rect">
            <a:avLst/>
          </a:prstGeom>
          <a:noFill/>
        </p:spPr>
        <p:txBody>
          <a:bodyPr wrap="none" rtlCol="0">
            <a:spAutoFit/>
          </a:bodyPr>
          <a:lstStyle/>
          <a:p>
            <a:r>
              <a:rPr lang="vi-VN" dirty="0">
                <a:solidFill>
                  <a:srgbClr val="FF0000"/>
                </a:solidFill>
                <a:highlight>
                  <a:srgbClr val="FFFF00"/>
                </a:highlight>
              </a:rPr>
              <a:t>Nông N</a:t>
            </a:r>
            <a:endParaRPr lang="en-US" dirty="0">
              <a:solidFill>
                <a:srgbClr val="FF0000"/>
              </a:solidFill>
              <a:highlight>
                <a:srgbClr val="FFFF00"/>
              </a:highlight>
            </a:endParaRPr>
          </a:p>
        </p:txBody>
      </p:sp>
      <p:sp>
        <p:nvSpPr>
          <p:cNvPr id="20" name="TextBox 19">
            <a:extLst>
              <a:ext uri="{FF2B5EF4-FFF2-40B4-BE49-F238E27FC236}">
                <a16:creationId xmlns:a16="http://schemas.microsoft.com/office/drawing/2014/main" id="{CB0EDFA4-C73E-EE08-8CEF-C31A3080AA23}"/>
              </a:ext>
            </a:extLst>
          </p:cNvPr>
          <p:cNvSpPr txBox="1"/>
          <p:nvPr/>
        </p:nvSpPr>
        <p:spPr>
          <a:xfrm>
            <a:off x="7184530" y="3938057"/>
            <a:ext cx="659155" cy="369332"/>
          </a:xfrm>
          <a:prstGeom prst="rect">
            <a:avLst/>
          </a:prstGeom>
          <a:noFill/>
        </p:spPr>
        <p:txBody>
          <a:bodyPr wrap="none" rtlCol="0">
            <a:spAutoFit/>
          </a:bodyPr>
          <a:lstStyle/>
          <a:p>
            <a:r>
              <a:rPr lang="vi-VN" b="1" dirty="0">
                <a:solidFill>
                  <a:schemeClr val="bg2"/>
                </a:solidFill>
                <a:highlight>
                  <a:srgbClr val="FF0000"/>
                </a:highlight>
              </a:rPr>
              <a:t>TCN</a:t>
            </a:r>
            <a:endParaRPr lang="en-US" b="1" dirty="0">
              <a:solidFill>
                <a:schemeClr val="bg2"/>
              </a:solidFill>
              <a:highlight>
                <a:srgbClr val="FF0000"/>
              </a:highlight>
            </a:endParaRPr>
          </a:p>
        </p:txBody>
      </p:sp>
      <p:sp>
        <p:nvSpPr>
          <p:cNvPr id="23" name="TextBox 22">
            <a:extLst>
              <a:ext uri="{FF2B5EF4-FFF2-40B4-BE49-F238E27FC236}">
                <a16:creationId xmlns:a16="http://schemas.microsoft.com/office/drawing/2014/main" id="{9B3E9279-0567-33ED-EE34-F365B4E3C6E5}"/>
              </a:ext>
            </a:extLst>
          </p:cNvPr>
          <p:cNvSpPr txBox="1"/>
          <p:nvPr/>
        </p:nvSpPr>
        <p:spPr>
          <a:xfrm>
            <a:off x="6037009" y="5642644"/>
            <a:ext cx="556563" cy="369332"/>
          </a:xfrm>
          <a:prstGeom prst="rect">
            <a:avLst/>
          </a:prstGeom>
          <a:noFill/>
        </p:spPr>
        <p:txBody>
          <a:bodyPr wrap="none" rtlCol="0">
            <a:spAutoFit/>
          </a:bodyPr>
          <a:lstStyle/>
          <a:p>
            <a:r>
              <a:rPr lang="vi-VN" b="1" dirty="0">
                <a:solidFill>
                  <a:schemeClr val="bg2"/>
                </a:solidFill>
                <a:highlight>
                  <a:srgbClr val="FF0000"/>
                </a:highlight>
              </a:rPr>
              <a:t>T N</a:t>
            </a:r>
            <a:endParaRPr lang="en-US" b="1" dirty="0">
              <a:solidFill>
                <a:schemeClr val="bg2"/>
              </a:solidFill>
              <a:highlight>
                <a:srgbClr val="FF0000"/>
              </a:highlight>
            </a:endParaRPr>
          </a:p>
        </p:txBody>
      </p:sp>
    </p:spTree>
    <p:extLst>
      <p:ext uri="{BB962C8B-B14F-4D97-AF65-F5344CB8AC3E}">
        <p14:creationId xmlns:p14="http://schemas.microsoft.com/office/powerpoint/2010/main" val="1777517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F445-EFD6-7DC9-B8CD-6088DDBE4286}"/>
              </a:ext>
            </a:extLst>
          </p:cNvPr>
          <p:cNvPicPr>
            <a:picLocks noChangeAspect="1"/>
          </p:cNvPicPr>
          <p:nvPr/>
        </p:nvPicPr>
        <p:blipFill>
          <a:blip r:embed="rId3"/>
          <a:stretch>
            <a:fillRect/>
          </a:stretch>
        </p:blipFill>
        <p:spPr>
          <a:xfrm>
            <a:off x="10756107" y="0"/>
            <a:ext cx="1366837" cy="1366837"/>
          </a:xfrm>
          <a:prstGeom prst="rect">
            <a:avLst/>
          </a:prstGeom>
        </p:spPr>
      </p:pic>
      <p:sp>
        <p:nvSpPr>
          <p:cNvPr id="3" name="TextBox 2">
            <a:extLst>
              <a:ext uri="{FF2B5EF4-FFF2-40B4-BE49-F238E27FC236}">
                <a16:creationId xmlns:a16="http://schemas.microsoft.com/office/drawing/2014/main" id="{B36D46AD-6A50-B152-E7EC-C3FA742D307E}"/>
              </a:ext>
            </a:extLst>
          </p:cNvPr>
          <p:cNvSpPr txBox="1"/>
          <p:nvPr/>
        </p:nvSpPr>
        <p:spPr>
          <a:xfrm>
            <a:off x="2771775" y="257175"/>
            <a:ext cx="6838950" cy="830997"/>
          </a:xfrm>
          <a:prstGeom prst="rect">
            <a:avLst/>
          </a:prstGeom>
          <a:noFill/>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BÀI 17: ĐẠI VIỆT THỜI LÊ SƠ</a:t>
            </a:r>
          </a:p>
          <a:p>
            <a:pPr algn="ctr"/>
            <a:r>
              <a:rPr lang="vi-VN" sz="2400" b="1" dirty="0">
                <a:solidFill>
                  <a:srgbClr val="FF0000"/>
                </a:solidFill>
                <a:latin typeface="Times New Roman" panose="02020603050405020304" pitchFamily="18" charset="0"/>
                <a:cs typeface="Times New Roman" panose="02020603050405020304" pitchFamily="18" charset="0"/>
              </a:rPr>
              <a:t>(1428 -1527)</a:t>
            </a:r>
            <a:endParaRPr lang="en-SG" sz="2400" b="1" dirty="0">
              <a:solidFill>
                <a:srgbClr val="FF0000"/>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F8248FFA-1B95-31B2-6B01-806894672727}"/>
              </a:ext>
            </a:extLst>
          </p:cNvPr>
          <p:cNvCxnSpPr>
            <a:stCxn id="3" idx="2"/>
          </p:cNvCxnSpPr>
          <p:nvPr/>
        </p:nvCxnSpPr>
        <p:spPr>
          <a:xfrm>
            <a:off x="6191250" y="1088172"/>
            <a:ext cx="0" cy="576982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0467C3-DA5B-BACF-0BAB-EFBDCF27C4BB}"/>
              </a:ext>
            </a:extLst>
          </p:cNvPr>
          <p:cNvSpPr txBox="1"/>
          <p:nvPr/>
        </p:nvSpPr>
        <p:spPr>
          <a:xfrm>
            <a:off x="785815" y="905172"/>
            <a:ext cx="4743449" cy="461665"/>
          </a:xfrm>
          <a:prstGeom prst="rect">
            <a:avLst/>
          </a:prstGeom>
          <a:noFill/>
        </p:spPr>
        <p:txBody>
          <a:bodyPr wrap="square" rtlCol="0">
            <a:spAutoFit/>
          </a:bodyPr>
          <a:lstStyle/>
          <a:p>
            <a:r>
              <a:rPr lang="vi-VN" sz="2400" b="1" dirty="0">
                <a:solidFill>
                  <a:schemeClr val="bg1"/>
                </a:solidFill>
                <a:latin typeface="Times New Roman" panose="02020603050405020304" pitchFamily="18" charset="0"/>
                <a:cs typeface="Times New Roman" panose="02020603050405020304" pitchFamily="18" charset="0"/>
              </a:rPr>
              <a:t>2. Tình hình kinh tế, xã hội</a:t>
            </a:r>
            <a:endParaRPr lang="en-SG" sz="2400" b="1" dirty="0">
              <a:solidFill>
                <a:schemeClr val="bg1"/>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E62776C-1371-0BF6-E3ED-FCA09B8A3583}"/>
              </a:ext>
            </a:extLst>
          </p:cNvPr>
          <p:cNvSpPr txBox="1"/>
          <p:nvPr/>
        </p:nvSpPr>
        <p:spPr>
          <a:xfrm>
            <a:off x="619126" y="1366837"/>
            <a:ext cx="5572124" cy="4893647"/>
          </a:xfrm>
          <a:prstGeom prst="rect">
            <a:avLst/>
          </a:prstGeom>
          <a:noFill/>
        </p:spPr>
        <p:txBody>
          <a:bodyPr wrap="square">
            <a:spAutoFit/>
          </a:bodyPr>
          <a:lstStyle/>
          <a:p>
            <a:pPr marL="0" marR="0"/>
            <a:r>
              <a:rPr lang="vi-VN" sz="2400" dirty="0">
                <a:solidFill>
                  <a:schemeClr val="bg1"/>
                </a:solidFill>
                <a:effectLst/>
                <a:latin typeface="Times New Roman" panose="02020603050405020304" pitchFamily="18" charset="0"/>
                <a:ea typeface="Times New Roman" panose="02020603050405020304" pitchFamily="18" charset="0"/>
              </a:rPr>
              <a:t>a.Kinh tế</a:t>
            </a:r>
            <a:endParaRPr lang="en-SG" sz="2400" dirty="0">
              <a:solidFill>
                <a:schemeClr val="bg1"/>
              </a:solidFill>
              <a:effectLst/>
              <a:latin typeface="Times New Roman" panose="02020603050405020304" pitchFamily="18" charset="0"/>
              <a:ea typeface="Times New Roman" panose="02020603050405020304" pitchFamily="18" charset="0"/>
            </a:endParaRPr>
          </a:p>
          <a:p>
            <a:pPr marL="0" marR="0"/>
            <a:r>
              <a:rPr lang="vi-VN" sz="2400" dirty="0">
                <a:solidFill>
                  <a:schemeClr val="bg1"/>
                </a:solidFill>
                <a:effectLst/>
                <a:latin typeface="Times New Roman" panose="02020603050405020304" pitchFamily="18" charset="0"/>
                <a:ea typeface="Times New Roman" panose="02020603050405020304" pitchFamily="18" charset="0"/>
              </a:rPr>
              <a:t>=&gt; Kinh tế phục hồi nhanh, ổn định, phát triển hưng thịnh</a:t>
            </a:r>
            <a:endParaRPr lang="en-SG" sz="2400" dirty="0">
              <a:solidFill>
                <a:schemeClr val="bg1"/>
              </a:solidFill>
              <a:effectLst/>
              <a:latin typeface="Times New Roman" panose="02020603050405020304" pitchFamily="18" charset="0"/>
              <a:ea typeface="Times New Roman" panose="02020603050405020304" pitchFamily="18" charset="0"/>
            </a:endParaRPr>
          </a:p>
          <a:p>
            <a:pPr marL="0" marR="0"/>
            <a:r>
              <a:rPr lang="vi-VN" sz="2400" dirty="0">
                <a:solidFill>
                  <a:schemeClr val="bg1"/>
                </a:solidFill>
                <a:effectLst/>
                <a:latin typeface="Times New Roman" panose="02020603050405020304" pitchFamily="18" charset="0"/>
                <a:ea typeface="Times New Roman" panose="02020603050405020304" pitchFamily="18" charset="0"/>
              </a:rPr>
              <a:t>b. Xã hội</a:t>
            </a:r>
            <a:endParaRPr lang="en-SG" sz="2400" dirty="0">
              <a:solidFill>
                <a:schemeClr val="bg1"/>
              </a:solidFill>
              <a:effectLst/>
              <a:latin typeface="Times New Roman" panose="02020603050405020304" pitchFamily="18" charset="0"/>
              <a:ea typeface="Times New Roman" panose="02020603050405020304" pitchFamily="18" charset="0"/>
            </a:endParaRPr>
          </a:p>
          <a:p>
            <a:pPr marL="0" marR="0"/>
            <a:r>
              <a:rPr lang="vi-VN" sz="2400" dirty="0">
                <a:solidFill>
                  <a:schemeClr val="bg1"/>
                </a:solidFill>
                <a:effectLst/>
                <a:latin typeface="Times New Roman" panose="02020603050405020304" pitchFamily="18" charset="0"/>
                <a:ea typeface="Times New Roman" panose="02020603050405020304" pitchFamily="18" charset="0"/>
              </a:rPr>
              <a:t>- Gồm:</a:t>
            </a:r>
            <a:endParaRPr lang="en-SG" sz="2400" dirty="0">
              <a:solidFill>
                <a:schemeClr val="bg1"/>
              </a:solidFill>
              <a:effectLst/>
              <a:latin typeface="Times New Roman" panose="02020603050405020304" pitchFamily="18" charset="0"/>
              <a:ea typeface="Times New Roman" panose="02020603050405020304" pitchFamily="18" charset="0"/>
            </a:endParaRPr>
          </a:p>
          <a:p>
            <a:pPr marL="0" marR="0"/>
            <a:r>
              <a:rPr lang="vi-VN" sz="2400" dirty="0">
                <a:solidFill>
                  <a:schemeClr val="bg1"/>
                </a:solidFill>
                <a:effectLst/>
                <a:latin typeface="Times New Roman" panose="02020603050405020304" pitchFamily="18" charset="0"/>
                <a:ea typeface="Times New Roman" panose="02020603050405020304" pitchFamily="18" charset="0"/>
              </a:rPr>
              <a:t>+ Tầng lớp quý tộc có nhiều đặc quyền đặc lợi</a:t>
            </a:r>
            <a:endParaRPr lang="en-SG" sz="2400" dirty="0">
              <a:solidFill>
                <a:schemeClr val="bg1"/>
              </a:solidFill>
              <a:effectLst/>
              <a:latin typeface="Times New Roman" panose="02020603050405020304" pitchFamily="18" charset="0"/>
              <a:ea typeface="Times New Roman" panose="02020603050405020304" pitchFamily="18" charset="0"/>
            </a:endParaRPr>
          </a:p>
          <a:p>
            <a:pPr marL="0" marR="0"/>
            <a:r>
              <a:rPr lang="vi-VN" sz="2400" dirty="0">
                <a:solidFill>
                  <a:schemeClr val="bg1"/>
                </a:solidFill>
                <a:effectLst/>
                <a:latin typeface="Times New Roman" panose="02020603050405020304" pitchFamily="18" charset="0"/>
                <a:ea typeface="Times New Roman" panose="02020603050405020304" pitchFamily="18" charset="0"/>
              </a:rPr>
              <a:t>+ Nông dân: chiếm số đông, được chia ruộng công,phải nộp thuế và các nghĩa vụ khác</a:t>
            </a:r>
            <a:endParaRPr lang="en-SG" sz="2400" dirty="0">
              <a:solidFill>
                <a:schemeClr val="bg1"/>
              </a:solidFill>
              <a:effectLst/>
              <a:latin typeface="Times New Roman" panose="02020603050405020304" pitchFamily="18" charset="0"/>
              <a:ea typeface="Times New Roman" panose="02020603050405020304" pitchFamily="18" charset="0"/>
            </a:endParaRPr>
          </a:p>
          <a:p>
            <a:pPr marL="0" marR="0"/>
            <a:r>
              <a:rPr lang="vi-VN" sz="2400" dirty="0">
                <a:solidFill>
                  <a:schemeClr val="bg1"/>
                </a:solidFill>
                <a:effectLst/>
                <a:latin typeface="Times New Roman" panose="02020603050405020304" pitchFamily="18" charset="0"/>
                <a:ea typeface="Times New Roman" panose="02020603050405020304" pitchFamily="18" charset="0"/>
              </a:rPr>
              <a:t>+ Thợ thủ công và thương nhân: không được coi trọng</a:t>
            </a:r>
            <a:endParaRPr lang="en-SG" sz="2400" dirty="0">
              <a:solidFill>
                <a:schemeClr val="bg1"/>
              </a:solidFill>
              <a:effectLst/>
              <a:latin typeface="Times New Roman" panose="02020603050405020304" pitchFamily="18" charset="0"/>
              <a:ea typeface="Times New Roman" panose="02020603050405020304" pitchFamily="18" charset="0"/>
            </a:endParaRPr>
          </a:p>
          <a:p>
            <a:r>
              <a:rPr lang="vi-VN" sz="2400" dirty="0">
                <a:solidFill>
                  <a:schemeClr val="bg1"/>
                </a:solidFill>
                <a:effectLst/>
                <a:latin typeface="Times New Roman" panose="02020603050405020304" pitchFamily="18" charset="0"/>
                <a:ea typeface="Times New Roman" panose="02020603050405020304" pitchFamily="18" charset="0"/>
              </a:rPr>
              <a:t>+ Nô tì có xu hướng giảm</a:t>
            </a:r>
            <a:endParaRPr lang="en-SG" sz="2400" dirty="0">
              <a:solidFill>
                <a:schemeClr val="bg1"/>
              </a:solidFill>
            </a:endParaRPr>
          </a:p>
        </p:txBody>
      </p:sp>
      <p:sp>
        <p:nvSpPr>
          <p:cNvPr id="10" name="TextBox 9">
            <a:extLst>
              <a:ext uri="{FF2B5EF4-FFF2-40B4-BE49-F238E27FC236}">
                <a16:creationId xmlns:a16="http://schemas.microsoft.com/office/drawing/2014/main" id="{796D8E40-1C68-4B77-0D42-539ACCAA1FE1}"/>
              </a:ext>
            </a:extLst>
          </p:cNvPr>
          <p:cNvSpPr txBox="1"/>
          <p:nvPr/>
        </p:nvSpPr>
        <p:spPr>
          <a:xfrm>
            <a:off x="6410325" y="1836727"/>
            <a:ext cx="4772022" cy="1631216"/>
          </a:xfrm>
          <a:prstGeom prst="rect">
            <a:avLst/>
          </a:prstGeom>
          <a:noFill/>
        </p:spPr>
        <p:txBody>
          <a:bodyPr wrap="square">
            <a:spAutoFit/>
          </a:bodyPr>
          <a:lstStyle/>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Nhận xét về kinh tế Đại Việt thời Lê Sơ so với thời Trần?</a:t>
            </a:r>
            <a:endParaRPr lang="en-SG" sz="2000" b="1" dirty="0">
              <a:solidFill>
                <a:srgbClr val="FF0000"/>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2000" b="1" dirty="0">
                <a:solidFill>
                  <a:srgbClr val="FF0000"/>
                </a:solidFill>
                <a:effectLst/>
                <a:latin typeface="Times New Roman" panose="02020603050405020304" pitchFamily="18" charset="0"/>
                <a:ea typeface="Times New Roman" panose="02020603050405020304" pitchFamily="18" charset="0"/>
              </a:rPr>
              <a:t>? Xã hội Đại Việt thời Lê Sơ gồm những tầng lớp nào? Nêu địa vị, vai trò của từng tầng lớp trong xã hội?</a:t>
            </a:r>
            <a:endParaRPr lang="en-SG" sz="20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55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 calcmode="lin" valueType="num">
                                      <p:cBhvr additive="base">
                                        <p:cTn id="17"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 calcmode="lin" valueType="num">
                                      <p:cBhvr additive="base">
                                        <p:cTn id="2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 calcmode="lin" valueType="num">
                                      <p:cBhvr additive="base">
                                        <p:cTn id="2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anim calcmode="lin" valueType="num">
                                      <p:cBhvr additive="base">
                                        <p:cTn id="33"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
                                            <p:txEl>
                                              <p:pRg st="7" end="7"/>
                                            </p:txEl>
                                          </p:spTgt>
                                        </p:tgtEl>
                                        <p:attrNameLst>
                                          <p:attrName>style.visibility</p:attrName>
                                        </p:attrNameLst>
                                      </p:cBhvr>
                                      <p:to>
                                        <p:strVal val="visible"/>
                                      </p:to>
                                    </p:set>
                                    <p:anim calcmode="lin" valueType="num">
                                      <p:cBhvr additive="base">
                                        <p:cTn id="37" dur="500" fill="hold"/>
                                        <p:tgtEl>
                                          <p:spTgt spid="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TotalTime>
  <Words>907</Words>
  <Application>Microsoft Office PowerPoint</Application>
  <PresentationFormat>Widescreen</PresentationFormat>
  <Paragraphs>97</Paragraphs>
  <Slides>25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Mss Hue</dc:creator>
  <cp:lastModifiedBy>Administrator</cp:lastModifiedBy>
  <cp:revision>18</cp:revision>
  <dcterms:created xsi:type="dcterms:W3CDTF">2022-06-04T14:45:12Z</dcterms:created>
  <dcterms:modified xsi:type="dcterms:W3CDTF">2025-05-06T07:58:06Z</dcterms:modified>
</cp:coreProperties>
</file>