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9" r:id="rId11"/>
    <p:sldId id="265" r:id="rId12"/>
    <p:sldId id="268" r:id="rId13"/>
    <p:sldId id="266" r:id="rId14"/>
    <p:sldId id="270" r:id="rId15"/>
    <p:sldId id="271" r:id="rId16"/>
    <p:sldId id="275" r:id="rId17"/>
    <p:sldId id="272" r:id="rId18"/>
    <p:sldId id="276" r:id="rId19"/>
    <p:sldId id="277" r:id="rId20"/>
    <p:sldId id="278" r:id="rId21"/>
    <p:sldId id="279" r:id="rId22"/>
    <p:sldId id="273" r:id="rId23"/>
    <p:sldId id="274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188-9523-461C-A538-6063C0DDD07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1AD-6427-4E4E-BB8D-FF1C3DEC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4.sv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2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8.svg"/><Relationship Id="rId5" Type="http://schemas.openxmlformats.org/officeDocument/2006/relationships/image" Target="../media/image72.svg"/><Relationship Id="rId10" Type="http://schemas.openxmlformats.org/officeDocument/2006/relationships/image" Target="../media/image17.png"/><Relationship Id="rId4" Type="http://schemas.openxmlformats.org/officeDocument/2006/relationships/image" Target="../media/image71.png"/><Relationship Id="rId9" Type="http://schemas.openxmlformats.org/officeDocument/2006/relationships/image" Target="../media/image42.svg"/><Relationship Id="rId1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3" Type="http://schemas.openxmlformats.org/officeDocument/2006/relationships/image" Target="../media/image51.svg"/><Relationship Id="rId7" Type="http://schemas.openxmlformats.org/officeDocument/2006/relationships/image" Target="../media/image48.svg"/><Relationship Id="rId12" Type="http://schemas.openxmlformats.org/officeDocument/2006/relationships/image" Target="../media/image80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8.svg"/><Relationship Id="rId5" Type="http://schemas.openxmlformats.org/officeDocument/2006/relationships/image" Target="../media/image77.svg"/><Relationship Id="rId10" Type="http://schemas.openxmlformats.org/officeDocument/2006/relationships/image" Target="../media/image37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Relationship Id="rId1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6.svg"/><Relationship Id="rId3" Type="http://schemas.openxmlformats.org/officeDocument/2006/relationships/image" Target="../media/image84.svg"/><Relationship Id="rId7" Type="http://schemas.openxmlformats.org/officeDocument/2006/relationships/image" Target="../media/image8.sv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8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8.svg"/><Relationship Id="rId5" Type="http://schemas.openxmlformats.org/officeDocument/2006/relationships/image" Target="../media/image16.svg"/><Relationship Id="rId15" Type="http://schemas.openxmlformats.org/officeDocument/2006/relationships/image" Target="../media/image88.pn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79.svg"/><Relationship Id="rId14" Type="http://schemas.openxmlformats.org/officeDocument/2006/relationships/image" Target="../media/image8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8.png"/><Relationship Id="rId3" Type="http://schemas.openxmlformats.org/officeDocument/2006/relationships/image" Target="../media/image48.svg"/><Relationship Id="rId7" Type="http://schemas.openxmlformats.org/officeDocument/2006/relationships/image" Target="../media/image84.svg"/><Relationship Id="rId17" Type="http://schemas.openxmlformats.org/officeDocument/2006/relationships/image" Target="../media/image610.png"/><Relationship Id="rId2" Type="http://schemas.openxmlformats.org/officeDocument/2006/relationships/image" Target="../media/image47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67.svg"/><Relationship Id="rId15" Type="http://schemas.microsoft.com/office/2007/relationships/hdphoto" Target="../media/hdphoto2.wdp"/><Relationship Id="rId4" Type="http://schemas.openxmlformats.org/officeDocument/2006/relationships/image" Target="../media/image66.png"/><Relationship Id="rId9" Type="http://schemas.openxmlformats.org/officeDocument/2006/relationships/image" Target="../media/image10.svg"/><Relationship Id="rId1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4.jpg"/><Relationship Id="rId3" Type="http://schemas.openxmlformats.org/officeDocument/2006/relationships/image" Target="../media/image70.svg"/><Relationship Id="rId7" Type="http://schemas.openxmlformats.org/officeDocument/2006/relationships/image" Target="../media/image46.svg"/><Relationship Id="rId12" Type="http://schemas.openxmlformats.org/officeDocument/2006/relationships/image" Target="../media/image63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14" Type="http://schemas.openxmlformats.org/officeDocument/2006/relationships/image" Target="../media/image9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51.svg"/><Relationship Id="rId7" Type="http://schemas.openxmlformats.org/officeDocument/2006/relationships/image" Target="../media/image97.svg"/><Relationship Id="rId12" Type="http://schemas.openxmlformats.org/officeDocument/2006/relationships/image" Target="../media/image17.png"/><Relationship Id="rId17" Type="http://schemas.openxmlformats.org/officeDocument/2006/relationships/image" Target="../media/image6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99.svg"/><Relationship Id="rId5" Type="http://schemas.openxmlformats.org/officeDocument/2006/relationships/image" Target="../media/image34.svg"/><Relationship Id="rId10" Type="http://schemas.openxmlformats.org/officeDocument/2006/relationships/image" Target="../media/image98.png"/><Relationship Id="rId4" Type="http://schemas.openxmlformats.org/officeDocument/2006/relationships/image" Target="../media/image33.png"/><Relationship Id="rId9" Type="http://schemas.openxmlformats.org/officeDocument/2006/relationships/image" Target="../media/image10.svg"/><Relationship Id="rId14" Type="http://schemas.openxmlformats.org/officeDocument/2006/relationships/image" Target="../media/image9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96.png"/><Relationship Id="rId3" Type="http://schemas.openxmlformats.org/officeDocument/2006/relationships/image" Target="../media/image51.svg"/><Relationship Id="rId21" Type="http://schemas.openxmlformats.org/officeDocument/2006/relationships/image" Target="../media/image101.png"/><Relationship Id="rId7" Type="http://schemas.openxmlformats.org/officeDocument/2006/relationships/image" Target="../media/image10.svg"/><Relationship Id="rId17" Type="http://schemas.openxmlformats.org/officeDocument/2006/relationships/image" Target="../media/image94.jpg"/><Relationship Id="rId2" Type="http://schemas.openxmlformats.org/officeDocument/2006/relationships/image" Target="../media/image50.png"/><Relationship Id="rId16" Type="http://schemas.openxmlformats.org/officeDocument/2006/relationships/image" Target="../media/image690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4.svg"/><Relationship Id="rId23" Type="http://schemas.openxmlformats.org/officeDocument/2006/relationships/image" Target="../media/image730.png"/><Relationship Id="rId19" Type="http://schemas.openxmlformats.org/officeDocument/2006/relationships/image" Target="../media/image97.svg"/><Relationship Id="rId4" Type="http://schemas.openxmlformats.org/officeDocument/2006/relationships/image" Target="../media/image33.png"/><Relationship Id="rId9" Type="http://schemas.openxmlformats.org/officeDocument/2006/relationships/image" Target="../media/image8.svg"/><Relationship Id="rId22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3.svg"/><Relationship Id="rId7" Type="http://schemas.openxmlformats.org/officeDocument/2006/relationships/image" Target="../media/image16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05.svg"/><Relationship Id="rId10" Type="http://schemas.openxmlformats.org/officeDocument/2006/relationships/image" Target="../media/image106.png"/><Relationship Id="rId19" Type="http://schemas.openxmlformats.org/officeDocument/2006/relationships/image" Target="../media/image77.png"/><Relationship Id="rId4" Type="http://schemas.openxmlformats.org/officeDocument/2006/relationships/image" Target="../media/image104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8" Type="http://schemas.openxmlformats.org/officeDocument/2006/relationships/image" Target="../media/image63.png"/><Relationship Id="rId3" Type="http://schemas.openxmlformats.org/officeDocument/2006/relationships/image" Target="../media/image108.svg"/><Relationship Id="rId7" Type="http://schemas.openxmlformats.org/officeDocument/2006/relationships/image" Target="../media/image40.svg"/><Relationship Id="rId17" Type="http://schemas.openxmlformats.org/officeDocument/2006/relationships/image" Target="../media/image79.png"/><Relationship Id="rId2" Type="http://schemas.openxmlformats.org/officeDocument/2006/relationships/image" Target="../media/image107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5.svg"/><Relationship Id="rId19" Type="http://schemas.openxmlformats.org/officeDocument/2006/relationships/image" Target="../media/image80.png"/><Relationship Id="rId4" Type="http://schemas.openxmlformats.org/officeDocument/2006/relationships/image" Target="../media/image64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13" Type="http://schemas.openxmlformats.org/officeDocument/2006/relationships/image" Target="../media/image63.png"/><Relationship Id="rId3" Type="http://schemas.openxmlformats.org/officeDocument/2006/relationships/image" Target="../media/image42.svg"/><Relationship Id="rId7" Type="http://schemas.openxmlformats.org/officeDocument/2006/relationships/image" Target="../media/image24.svg"/><Relationship Id="rId12" Type="http://schemas.openxmlformats.org/officeDocument/2006/relationships/image" Target="../media/image74.svg"/><Relationship Id="rId2" Type="http://schemas.openxmlformats.org/officeDocument/2006/relationships/image" Target="../media/image41.png"/><Relationship Id="rId20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73.png"/><Relationship Id="rId5" Type="http://schemas.openxmlformats.org/officeDocument/2006/relationships/image" Target="../media/image8.svg"/><Relationship Id="rId10" Type="http://schemas.openxmlformats.org/officeDocument/2006/relationships/image" Target="../media/image72.svg"/><Relationship Id="rId4" Type="http://schemas.openxmlformats.org/officeDocument/2006/relationships/image" Target="../media/image17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sv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15" Type="http://schemas.openxmlformats.org/officeDocument/2006/relationships/image" Target="../media/image850.png"/><Relationship Id="rId10" Type="http://schemas.openxmlformats.org/officeDocument/2006/relationships/image" Target="../media/image112.jpg"/><Relationship Id="rId4" Type="http://schemas.openxmlformats.org/officeDocument/2006/relationships/image" Target="../media/image59.png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4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3.png"/><Relationship Id="rId5" Type="http://schemas.openxmlformats.org/officeDocument/2006/relationships/image" Target="../media/image8.svg"/><Relationship Id="rId10" Type="http://schemas.openxmlformats.org/officeDocument/2006/relationships/image" Target="../media/image113.jpg"/><Relationship Id="rId4" Type="http://schemas.openxmlformats.org/officeDocument/2006/relationships/image" Target="../media/image17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sv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svg"/><Relationship Id="rId7" Type="http://schemas.openxmlformats.org/officeDocument/2006/relationships/image" Target="../media/image11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1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svg"/><Relationship Id="rId5" Type="http://schemas.openxmlformats.org/officeDocument/2006/relationships/image" Target="../media/image30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46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8.svg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.wdp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56.png"/><Relationship Id="rId17" Type="http://schemas.openxmlformats.org/officeDocument/2006/relationships/image" Target="../media/image40.svg"/><Relationship Id="rId2" Type="http://schemas.openxmlformats.org/officeDocument/2006/relationships/image" Target="../media/image5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8.svg"/><Relationship Id="rId5" Type="http://schemas.openxmlformats.org/officeDocument/2006/relationships/image" Target="../media/image53.svg"/><Relationship Id="rId1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52.png"/><Relationship Id="rId9" Type="http://schemas.openxmlformats.org/officeDocument/2006/relationships/image" Target="../media/image24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0.svg"/><Relationship Id="rId12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0.svg"/><Relationship Id="rId5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6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8.svg"/><Relationship Id="rId7" Type="http://schemas.openxmlformats.org/officeDocument/2006/relationships/image" Target="../media/image67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65.svg"/><Relationship Id="rId10" Type="http://schemas.openxmlformats.org/officeDocument/2006/relationships/image" Target="../media/image43.png"/><Relationship Id="rId4" Type="http://schemas.openxmlformats.org/officeDocument/2006/relationships/image" Target="../media/image64.png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6363" y="3141945"/>
            <a:ext cx="12595565" cy="4906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3292" b="50"/>
          <a:stretch>
            <a:fillRect/>
          </a:stretch>
        </p:blipFill>
        <p:spPr>
          <a:xfrm flipH="1">
            <a:off x="457199" y="5544113"/>
            <a:ext cx="3332210" cy="533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09626" y="2576662"/>
            <a:ext cx="14324833" cy="4565633"/>
            <a:chOff x="0" y="1207153"/>
            <a:chExt cx="19099776" cy="608751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3"/>
              <a:ext cx="19099776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VỚI TIẾT HỌC HÔM NAY!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2544" b="28221"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826070"/>
            <a:ext cx="13057114" cy="126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992" y="959367"/>
            <a:ext cx="1244672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3103381"/>
            <a:ext cx="1571625" cy="1439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3192549"/>
            <a:ext cx="116342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dấu hiệu nhận biết 2 đường thẳng song 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0683" y="6507543"/>
            <a:ext cx="1316033" cy="3548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833">
            <a:off x="1704454" y="1016317"/>
            <a:ext cx="2472554" cy="979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1654" y="1005671"/>
            <a:ext cx="1898152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6715" y="2149079"/>
            <a:ext cx="14808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a,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b. Kẻ đường thẳng c 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 đường thẳng a tại A và cắt đường thẳng b tại B. Trên Hình 3.34: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Em hãy đo một cặp góc so le trong rồi rút ra nhận xét.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Em hãy đo một cặp góc đồng vị rồi rút ra nhận xét.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8" y="5903558"/>
            <a:ext cx="5148596" cy="397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40" y="-768033"/>
            <a:ext cx="3206774" cy="281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076">
            <a:off x="15138946" y="7718609"/>
            <a:ext cx="3410958" cy="238664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8458200" y="6507543"/>
            <a:ext cx="632955" cy="5409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47183" y="6041343"/>
            <a:ext cx="794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92282" y="1421145"/>
            <a:ext cx="14185917" cy="7684755"/>
          </a:xfrm>
          <a:prstGeom prst="roundRect">
            <a:avLst>
              <a:gd name="adj" fmla="val 107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420163">
            <a:off x="3763816" y="1029106"/>
            <a:ext cx="337135" cy="2969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1586" y="1578052"/>
            <a:ext cx="414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69" y="3905709"/>
            <a:ext cx="4564214" cy="335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62988" y="2703139"/>
            <a:ext cx="1333421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so le trong bằng nhau.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đồng vị bằng nhau.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3" y="7643373"/>
            <a:ext cx="2972513" cy="1805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35" y="8335289"/>
            <a:ext cx="2614111" cy="1408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80" y="6194411"/>
            <a:ext cx="1006045" cy="22709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833">
            <a:off x="960682" y="1139668"/>
            <a:ext cx="3081713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279" y="1172490"/>
            <a:ext cx="2464521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40179">
            <a:off x="-525779" y="8702104"/>
            <a:ext cx="3590114" cy="120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9765">
            <a:off x="16880702" y="194063"/>
            <a:ext cx="1134974" cy="195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3.35,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y’Bz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blipFill rotWithShape="0">
                <a:blip r:embed="rId13"/>
                <a:stretch>
                  <a:fillRect l="-1796" r="-1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16057"/>
            <a:ext cx="4724400" cy="4924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937324"/>
            <a:ext cx="2880729" cy="150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17663" y="323598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blipFill rotWithShape="0">
                <a:blip r:embed="rId17"/>
                <a:stretch>
                  <a:fillRect l="-1778" r="-1944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833">
            <a:off x="1719235" y="1785065"/>
            <a:ext cx="4726778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20052" y="1775835"/>
            <a:ext cx="41251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9765">
            <a:off x="272324" y="8203384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44" b="28221"/>
          <a:stretch>
            <a:fillRect/>
          </a:stretch>
        </p:blipFill>
        <p:spPr>
          <a:xfrm rot="461708">
            <a:off x="11887357" y="1459908"/>
            <a:ext cx="3237015" cy="1022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866387"/>
            <a:ext cx="924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640195"/>
            <a:ext cx="1160270" cy="116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3.36,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BMN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ACB.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3.37,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’⊥xx’.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  <a:blipFill rotWithShape="0">
                <a:blip r:embed="rId12"/>
                <a:stretch>
                  <a:fillRect l="-1891" r="-206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9" y="5758779"/>
            <a:ext cx="4753039" cy="3308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24" y="2776109"/>
            <a:ext cx="4743531" cy="28973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200" y="2552700"/>
            <a:ext cx="280293" cy="262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31229"/>
            <a:ext cx="5568696" cy="340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AMN và ABC ở vị trí hai góc đồng vị,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hai góc AMN và BMN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(hoặc sử dụng hai góc trong cùng phía là CNM và ACB) thì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  <a:blipFill rotWithShape="0">
                <a:blip r:embed="rId17"/>
                <a:stretch>
                  <a:fillRect l="-1780" r="-1831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0200" y="6591300"/>
            <a:ext cx="280293" cy="262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858" y="2281229"/>
            <a:ext cx="68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Vì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so le trong với nhau).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  <a:blipFill rotWithShape="0">
                <a:blip r:embed="rId16"/>
                <a:stretch>
                  <a:fillRect l="-230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55" y="1971837"/>
            <a:ext cx="5333196" cy="3712026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" y="6515101"/>
            <a:ext cx="2094499" cy="2021488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8813189" y="1116127"/>
            <a:ext cx="2399437" cy="13654584"/>
          </a:xfrm>
          <a:prstGeom prst="round2SameRect">
            <a:avLst>
              <a:gd name="adj1" fmla="val 2404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3" y="8012136"/>
            <a:ext cx="1521029" cy="1730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8701" y="5759655"/>
            <a:ext cx="316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  <a:blipFill rotWithShape="0">
                <a:blip r:embed="rId22"/>
                <a:stretch>
                  <a:fillRect r="-552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  <a:blipFill rotWithShape="0">
                <a:blip r:embed="rId23"/>
                <a:stretch>
                  <a:fillRect r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60958">
            <a:off x="-1598693" y="8435176"/>
            <a:ext cx="8348385" cy="370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807" y="106765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Round Same Side Corner Rectangle 19"/>
          <p:cNvSpPr/>
          <p:nvPr/>
        </p:nvSpPr>
        <p:spPr>
          <a:xfrm flipV="1">
            <a:off x="1219200" y="246047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2642546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3.17 (SGK - tr53)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65564" y="3850850"/>
            <a:ext cx="150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3.39,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mHK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vHn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7" y="5453692"/>
            <a:ext cx="5508848" cy="3897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blipFill rotWithShape="0">
                <a:blip r:embed="rId19"/>
                <a:stretch>
                  <a:fillRect l="-1685" r="-180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76900" y="490985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14773272" y="9079637"/>
            <a:ext cx="3237015" cy="1022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3.18 (SGK - tr53)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23" y="2324630"/>
            <a:ext cx="6350132" cy="328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3818" y="12812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3.40: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Am // 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  <a:blipFill rotWithShape="0">
                <a:blip r:embed="rId17"/>
                <a:stretch>
                  <a:fillRect l="-3183" r="-1149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5" y="4598263"/>
            <a:ext cx="2445965" cy="171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900" y="496642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Am // By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Am // By,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𝐶𝐷𝑚</m:t>
                        </m:r>
                      </m:e>
                    </m:acc>
                    <m:r>
                      <a:rPr lang="fr-FR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𝑡𝐶𝑦</m:t>
                        </m:r>
                      </m:e>
                    </m:acc>
                    <m:r>
                      <a:rPr lang="fr-FR" sz="4000" i="1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  <a:blipFill rotWithShape="0">
                <a:blip r:embed="rId19"/>
                <a:stretch>
                  <a:fillRect l="-1451" r="-1451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8" y="8039100"/>
            <a:ext cx="1594209" cy="2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sp>
        <p:nvSpPr>
          <p:cNvPr id="21" name="Round Same Side Corner Rectangle 20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3.19 (SGK - tr54)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0488" y="2603057"/>
            <a:ext cx="6676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xx’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MNB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82" y="1435029"/>
            <a:ext cx="5480304" cy="37183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70745" y="1322457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3.41: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0" y="4542049"/>
            <a:ext cx="2445965" cy="14396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5572" y="479940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  <a:blipFill rotWithShape="0">
                <a:blip r:embed="rId20"/>
                <a:stretch>
                  <a:fillRect l="-1408" r="-144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04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85190">
            <a:off x="14527623" y="-601325"/>
            <a:ext cx="3937807" cy="308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86724">
            <a:off x="171078" y="6726229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7651" flipH="1">
            <a:off x="423581" y="6721278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13697">
            <a:off x="727374" y="7532163"/>
            <a:ext cx="1785670" cy="2372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2308">
            <a:off x="17132462" y="2526373"/>
            <a:ext cx="851920" cy="1468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4838700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6603" y="2413947"/>
            <a:ext cx="1409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26767"/>
            <a:ext cx="5410200" cy="4039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085">
            <a:off x="16978274" y="8358518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0800" y="6741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1182804" y="1945086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949" y="2155737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3.21 (SGK - tr54)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7168" y="3164768"/>
            <a:ext cx="7842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3.43. Giải thích tại sao: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Ax’ // By   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By ⊥ HK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6" y="2880940"/>
            <a:ext cx="5913532" cy="330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949" y="6433620"/>
            <a:ext cx="156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// By (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 // By,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  <a:blipFill rotWithShape="0">
                <a:blip r:embed="rId15"/>
                <a:stretch>
                  <a:fillRect l="-1500" r="-1500" b="-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7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118564"/>
            <a:ext cx="2361805" cy="885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33" name="Round Same Side Corner Rectangle 32"/>
          <p:cNvSpPr/>
          <p:nvPr/>
        </p:nvSpPr>
        <p:spPr>
          <a:xfrm flipV="1">
            <a:off x="1447800" y="11811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14945" y="13917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3.23 (SGK - tr54)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2517816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3.44. Giải thích tại sao: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MN//EF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HK//EF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HK//MN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855710"/>
            <a:ext cx="4262893" cy="3927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1" y="5022783"/>
            <a:ext cx="2445965" cy="1439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0613" y="5280135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52" y="4977377"/>
            <a:ext cx="1341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DKH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15885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781" y="2563677"/>
            <a:ext cx="2212714" cy="1155567"/>
            <a:chOff x="0" y="0"/>
            <a:chExt cx="2950285" cy="9476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14120" y="4288998"/>
            <a:ext cx="2212714" cy="1155567"/>
            <a:chOff x="0" y="0"/>
            <a:chExt cx="2950285" cy="9476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28113" y="6016796"/>
            <a:ext cx="2212714" cy="1155567"/>
            <a:chOff x="0" y="0"/>
            <a:chExt cx="2950285" cy="9476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82083" y="3034073"/>
            <a:ext cx="3891172" cy="88071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0000" y="1104900"/>
            <a:ext cx="110523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61062" y="2924795"/>
            <a:ext cx="154681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21071" y="4614010"/>
            <a:ext cx="166324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13297" y="6374643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09350" y="278751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0668" y="4015736"/>
            <a:ext cx="7970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556" y="6240636"/>
            <a:ext cx="894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Euclid.</a:t>
            </a:r>
          </a:p>
        </p:txBody>
      </p:sp>
      <p:grpSp>
        <p:nvGrpSpPr>
          <p:cNvPr id="28" name="Group 11"/>
          <p:cNvGrpSpPr/>
          <p:nvPr/>
        </p:nvGrpSpPr>
        <p:grpSpPr>
          <a:xfrm>
            <a:off x="2173225" y="7740218"/>
            <a:ext cx="2212714" cy="1155567"/>
            <a:chOff x="0" y="0"/>
            <a:chExt cx="2950285" cy="947668"/>
          </a:xfrm>
        </p:grpSpPr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sp>
        <p:nvSpPr>
          <p:cNvPr id="31" name="TextBox 23"/>
          <p:cNvSpPr txBox="1"/>
          <p:nvPr/>
        </p:nvSpPr>
        <p:spPr>
          <a:xfrm>
            <a:off x="2358409" y="8098065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556" y="7442757"/>
            <a:ext cx="6861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429"/>
          <a:stretch>
            <a:fillRect/>
          </a:stretch>
        </p:blipFill>
        <p:spPr>
          <a:xfrm rot="200098" flipH="1">
            <a:off x="-252665" y="5507267"/>
            <a:ext cx="5472294" cy="473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409700"/>
            <a:ext cx="3369758" cy="3332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85709" y="4610100"/>
            <a:ext cx="5728266" cy="6177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989537" y="123596"/>
            <a:ext cx="974262" cy="16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44" b="28221"/>
          <a:stretch>
            <a:fillRect/>
          </a:stretch>
        </p:blipFill>
        <p:spPr>
          <a:xfrm rot="461708">
            <a:off x="105709" y="631218"/>
            <a:ext cx="3237015" cy="1022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9" y="1638300"/>
            <a:ext cx="15842609" cy="7209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428" y="2744298"/>
            <a:ext cx="169545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BÀI 10: TIÊN ĐỀ EUCLID.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TÍNH CHẤT CỦA HAI ĐƯỜNG THẲNG SONG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46333"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6102" b="9245"/>
          <a:stretch>
            <a:fillRect/>
          </a:stretch>
        </p:blipFill>
        <p:spPr>
          <a:xfrm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2985595"/>
            <a:ext cx="1302060" cy="1219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5676900"/>
            <a:ext cx="1302060" cy="1219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66800" y="1106491"/>
            <a:ext cx="13123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2567" y="3179696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5871001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8259" y="2686826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259" y="5317003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9636" y="800101"/>
            <a:ext cx="12577764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85396">
            <a:off x="-1328322" y="7580729"/>
            <a:ext cx="4475917" cy="3659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69657">
            <a:off x="-1689638" y="7466293"/>
            <a:ext cx="4325528" cy="4244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8560">
            <a:off x="-44072" y="6846371"/>
            <a:ext cx="1005352" cy="173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31221"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215" y="1208158"/>
            <a:ext cx="1199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84513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83634" y="3362587"/>
            <a:ext cx="12866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4" y="2375556"/>
            <a:ext cx="1284924" cy="112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2668" y="6497197"/>
            <a:ext cx="16126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chì vẽ đường thẳng b đi qua M và song song với đường thẳng 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màu vẽ đường thẳng c đi qua M và song song với đường thẳng a.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Em 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73" r="17870" b="39429"/>
          <a:stretch/>
        </p:blipFill>
        <p:spPr>
          <a:xfrm>
            <a:off x="6408677" y="4355575"/>
            <a:ext cx="7924801" cy="26713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713478" y="5143500"/>
            <a:ext cx="6934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28804" y="4492766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3478" y="51435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1078" y="5068765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344050" y="3769144"/>
            <a:ext cx="1574636" cy="996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335595"/>
            <a:ext cx="2361805" cy="7458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0833">
            <a:off x="171221" y="474177"/>
            <a:ext cx="4754154" cy="1079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4314" y="674348"/>
            <a:ext cx="39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Euclid: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52401" y="190500"/>
            <a:ext cx="1173699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182343" y="2361888"/>
            <a:ext cx="3239644" cy="1247606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7720" r="31345"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41183" y="2631748"/>
            <a:ext cx="25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85364" y="2305648"/>
            <a:ext cx="82265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điểm M nằm ngoài đường thẳng a thì đường thẳng b đi qua M và song song với a là duy nhất.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8750" r="18468" b="40385"/>
          <a:stretch/>
        </p:blipFill>
        <p:spPr>
          <a:xfrm>
            <a:off x="11872037" y="2130461"/>
            <a:ext cx="5888757" cy="29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1" y="1028700"/>
            <a:ext cx="16230600" cy="8374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33558">
            <a:off x="2744864" y="2332993"/>
            <a:ext cx="2223465" cy="445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131" r="179" b="24351"/>
          <a:stretch>
            <a:fillRect/>
          </a:stretch>
        </p:blipFill>
        <p:spPr>
          <a:xfrm rot="5400000">
            <a:off x="-1519392" y="932804"/>
            <a:ext cx="6129652" cy="4264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3359" r="41854"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1014" y="1616766"/>
            <a:ext cx="2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9" y="3225451"/>
            <a:ext cx="6645285" cy="423611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6505" y="3048121"/>
            <a:ext cx="829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391416" y="639930"/>
            <a:ext cx="3376570" cy="11935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147" y="729505"/>
            <a:ext cx="241774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9085">
            <a:off x="17201512" y="4935341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" y="2247900"/>
            <a:ext cx="4319058" cy="2753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6257" y="1489136"/>
            <a:ext cx="11451409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Euclid,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a. 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1" y="6210300"/>
            <a:ext cx="3499983" cy="201067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911048" y="6521630"/>
            <a:ext cx="2417748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16257" y="6902270"/>
            <a:ext cx="11442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Từ tiên đề Euclid ta suy ra được: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một trong h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đường thẳng song song thì nó cũng cắt đường thẳng còn lại.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833">
            <a:off x="209917" y="308359"/>
            <a:ext cx="4761222" cy="11959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305" y="392119"/>
            <a:ext cx="4750521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13968423" y="8118809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9765">
            <a:off x="16691814" y="704319"/>
            <a:ext cx="1134974" cy="19568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1773" y="3220222"/>
            <a:ext cx="134975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M nằm ngoài đường thẳng a. Đường thẳng đi qua M và song song với a là duy nhất.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duy nhất một đường thẳng song song với một đường thẳng cho trước.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có nhiều hơn một đường thẳng song song với 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072" y="201915"/>
            <a:ext cx="1147052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Euclid?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741"/>
            <a:ext cx="1710620" cy="1498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" y="2871281"/>
            <a:ext cx="1647492" cy="1662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1377</Words>
  <Application>Microsoft Office PowerPoint</Application>
  <PresentationFormat>Custom</PresentationFormat>
  <Paragraphs>116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Administrator</cp:lastModifiedBy>
  <cp:revision>30</cp:revision>
  <dcterms:created xsi:type="dcterms:W3CDTF">2006-08-16T00:00:00Z</dcterms:created>
  <dcterms:modified xsi:type="dcterms:W3CDTF">2022-09-26T12:29:20Z</dcterms:modified>
  <dc:identifier>DAFD8QqN0sk</dc:identifier>
</cp:coreProperties>
</file>