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7" r:id="rId3"/>
    <p:sldMasterId id="2147483735" r:id="rId4"/>
    <p:sldMasterId id="2147483747" r:id="rId5"/>
    <p:sldMasterId id="2147483759" r:id="rId6"/>
    <p:sldMasterId id="2147483771" r:id="rId7"/>
  </p:sldMasterIdLst>
  <p:notesMasterIdLst>
    <p:notesMasterId r:id="rId75"/>
  </p:notesMasterIdLst>
  <p:sldIdLst>
    <p:sldId id="313" r:id="rId8"/>
    <p:sldId id="317" r:id="rId9"/>
    <p:sldId id="2007578170" r:id="rId10"/>
    <p:sldId id="2007577574" r:id="rId11"/>
    <p:sldId id="321" r:id="rId12"/>
    <p:sldId id="2007578172" r:id="rId13"/>
    <p:sldId id="322" r:id="rId14"/>
    <p:sldId id="275" r:id="rId15"/>
    <p:sldId id="2007577584" r:id="rId16"/>
    <p:sldId id="2007578030" r:id="rId17"/>
    <p:sldId id="2007578173" r:id="rId18"/>
    <p:sldId id="2007578174" r:id="rId19"/>
    <p:sldId id="2007577586" r:id="rId20"/>
    <p:sldId id="2007577570" r:id="rId21"/>
    <p:sldId id="2007577976" r:id="rId22"/>
    <p:sldId id="2007578175" r:id="rId23"/>
    <p:sldId id="2007578176" r:id="rId24"/>
    <p:sldId id="2007578130" r:id="rId25"/>
    <p:sldId id="2007578128" r:id="rId26"/>
    <p:sldId id="2007578132" r:id="rId27"/>
    <p:sldId id="2007578033" r:id="rId28"/>
    <p:sldId id="272" r:id="rId29"/>
    <p:sldId id="2007577576" r:id="rId30"/>
    <p:sldId id="2007578177" r:id="rId31"/>
    <p:sldId id="2007578178" r:id="rId32"/>
    <p:sldId id="2007578131" r:id="rId33"/>
    <p:sldId id="2007578180" r:id="rId34"/>
    <p:sldId id="2007578181" r:id="rId35"/>
    <p:sldId id="2007577597" r:id="rId36"/>
    <p:sldId id="2007577592" r:id="rId37"/>
    <p:sldId id="2007578182" r:id="rId38"/>
    <p:sldId id="2007578183" r:id="rId39"/>
    <p:sldId id="2007577600" r:id="rId40"/>
    <p:sldId id="2007578161" r:id="rId41"/>
    <p:sldId id="2007578184" r:id="rId42"/>
    <p:sldId id="2007578185" r:id="rId43"/>
    <p:sldId id="2007578146" r:id="rId44"/>
    <p:sldId id="2007577604" r:id="rId45"/>
    <p:sldId id="2007577602" r:id="rId46"/>
    <p:sldId id="2007578162" r:id="rId47"/>
    <p:sldId id="2007578186" r:id="rId48"/>
    <p:sldId id="2007578188" r:id="rId49"/>
    <p:sldId id="2007578187" r:id="rId50"/>
    <p:sldId id="2007578189" r:id="rId51"/>
    <p:sldId id="2007577621" r:id="rId52"/>
    <p:sldId id="2007578164" r:id="rId53"/>
    <p:sldId id="2007577593" r:id="rId54"/>
    <p:sldId id="2007577585" r:id="rId55"/>
    <p:sldId id="2007577608" r:id="rId56"/>
    <p:sldId id="2007577611" r:id="rId57"/>
    <p:sldId id="2007577607" r:id="rId58"/>
    <p:sldId id="2007578190" r:id="rId59"/>
    <p:sldId id="2007578191" r:id="rId60"/>
    <p:sldId id="324" r:id="rId61"/>
    <p:sldId id="2007577615" r:id="rId62"/>
    <p:sldId id="807" r:id="rId63"/>
    <p:sldId id="808" r:id="rId64"/>
    <p:sldId id="809" r:id="rId65"/>
    <p:sldId id="810" r:id="rId66"/>
    <p:sldId id="811" r:id="rId67"/>
    <p:sldId id="812" r:id="rId68"/>
    <p:sldId id="813" r:id="rId69"/>
    <p:sldId id="814" r:id="rId70"/>
    <p:sldId id="815" r:id="rId71"/>
    <p:sldId id="323" r:id="rId72"/>
    <p:sldId id="2007577612" r:id="rId73"/>
    <p:sldId id="2007578158"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3"/>
    <a:srgbClr val="FFEBCD"/>
    <a:srgbClr val="FFD699"/>
    <a:srgbClr val="F2E3D7"/>
    <a:srgbClr val="E5EBEC"/>
    <a:srgbClr val="F2F1F4"/>
    <a:srgbClr val="B79AD2"/>
    <a:srgbClr val="F9F3E8"/>
    <a:srgbClr val="FFFFFF"/>
    <a:srgbClr val="D3B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044F3-9EFA-42CF-B02E-2C6B0AD318E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SG"/>
        </a:p>
      </dgm:t>
    </dgm:pt>
    <dgm:pt modelId="{E47E43A9-9BB8-4808-A85F-3DA67B526F32}">
      <dgm:prSet phldrT="[Text]" custT="1"/>
      <dgm:spPr>
        <a:solidFill>
          <a:srgbClr val="FFE4C0"/>
        </a:solidFill>
      </dgm:spPr>
      <dgm:t>
        <a:bodyPr anchor="t"/>
        <a:lstStyle/>
        <a:p>
          <a:pPr algn="ctr"/>
          <a:r>
            <a:rPr lang="vi-VN" sz="3200" b="1" dirty="0">
              <a:solidFill>
                <a:schemeClr val="tx1">
                  <a:lumMod val="50000"/>
                </a:schemeClr>
              </a:solidFill>
              <a:latin typeface="+mj-lt"/>
            </a:rPr>
            <a:t>Liên hệ, vận dụng</a:t>
          </a:r>
          <a:endParaRPr lang="en-SG" sz="3200" dirty="0">
            <a:solidFill>
              <a:schemeClr val="tx1">
                <a:lumMod val="50000"/>
              </a:schemeClr>
            </a:solidFill>
            <a:latin typeface="+mj-lt"/>
          </a:endParaRPr>
        </a:p>
      </dgm:t>
    </dgm:pt>
    <dgm:pt modelId="{55AED9A8-C7BC-478B-B22B-574AD7D34A4E}" type="parTrans" cxnId="{C61BD1F4-C99C-4CB5-B745-857243FB42E9}">
      <dgm:prSet/>
      <dgm:spPr/>
      <dgm:t>
        <a:bodyPr/>
        <a:lstStyle/>
        <a:p>
          <a:pPr algn="just"/>
          <a:endParaRPr lang="en-SG" sz="2800">
            <a:solidFill>
              <a:schemeClr val="tx1">
                <a:lumMod val="50000"/>
              </a:schemeClr>
            </a:solidFill>
            <a:latin typeface="+mj-lt"/>
          </a:endParaRPr>
        </a:p>
      </dgm:t>
    </dgm:pt>
    <dgm:pt modelId="{51226A25-1B2E-459F-80B2-C359508BCAB1}" type="sibTrans" cxnId="{C61BD1F4-C99C-4CB5-B745-857243FB42E9}">
      <dgm:prSet/>
      <dgm:spPr/>
      <dgm:t>
        <a:bodyPr/>
        <a:lstStyle/>
        <a:p>
          <a:pPr algn="just"/>
          <a:endParaRPr lang="en-SG" sz="2800">
            <a:solidFill>
              <a:schemeClr val="tx1">
                <a:lumMod val="50000"/>
              </a:schemeClr>
            </a:solidFill>
            <a:latin typeface="+mj-lt"/>
          </a:endParaRPr>
        </a:p>
      </dgm:t>
    </dgm:pt>
    <dgm:pt modelId="{0AB30727-5EED-43C2-A6E7-86A6F32D80DB}">
      <dgm:prSet phldrT="[Text]" custT="1"/>
      <dgm:spPr>
        <a:solidFill>
          <a:srgbClr val="FBF991"/>
        </a:solidFill>
      </dgm:spPr>
      <dgm:t>
        <a:bodyPr/>
        <a:lstStyle/>
        <a:p>
          <a:pPr algn="ctr"/>
          <a:r>
            <a:rPr lang="vi-VN" sz="3200" dirty="0">
              <a:solidFill>
                <a:schemeClr val="tx1">
                  <a:lumMod val="50000"/>
                </a:schemeClr>
              </a:solidFill>
              <a:latin typeface="+mj-lt"/>
            </a:rPr>
            <a:t>Về Vua Quang Trung</a:t>
          </a:r>
          <a:endParaRPr lang="en-SG" sz="3200" b="1" i="1" dirty="0">
            <a:solidFill>
              <a:schemeClr val="tx1">
                <a:lumMod val="50000"/>
              </a:schemeClr>
            </a:solidFill>
            <a:latin typeface="+mj-lt"/>
            <a:cs typeface="Times New Roman" panose="02020603050405020304" pitchFamily="18" charset="0"/>
          </a:endParaRPr>
        </a:p>
      </dgm:t>
    </dgm:pt>
    <dgm:pt modelId="{7D981863-9336-4319-948A-5D78301CBA32}" type="parTrans" cxnId="{734CD7F8-6B91-4FB0-8D18-A7C449999459}">
      <dgm:prSet custT="1"/>
      <dgm:spPr/>
      <dgm:t>
        <a:bodyPr/>
        <a:lstStyle/>
        <a:p>
          <a:pPr algn="just"/>
          <a:endParaRPr lang="en-SG" sz="2800">
            <a:solidFill>
              <a:schemeClr val="tx1">
                <a:lumMod val="50000"/>
              </a:schemeClr>
            </a:solidFill>
            <a:latin typeface="+mj-lt"/>
          </a:endParaRPr>
        </a:p>
      </dgm:t>
    </dgm:pt>
    <dgm:pt modelId="{8FA42CD8-9CED-4D3A-8A59-7B82C4D178DA}" type="sibTrans" cxnId="{734CD7F8-6B91-4FB0-8D18-A7C449999459}">
      <dgm:prSet/>
      <dgm:spPr/>
      <dgm:t>
        <a:bodyPr/>
        <a:lstStyle/>
        <a:p>
          <a:pPr algn="just"/>
          <a:endParaRPr lang="en-SG" sz="2800">
            <a:solidFill>
              <a:schemeClr val="tx1">
                <a:lumMod val="50000"/>
              </a:schemeClr>
            </a:solidFill>
            <a:latin typeface="+mj-lt"/>
          </a:endParaRPr>
        </a:p>
      </dgm:t>
    </dgm:pt>
    <dgm:pt modelId="{02F3D938-1087-4C76-84A1-1BADE5280A0A}">
      <dgm:prSet phldrT="[Text]" custT="1"/>
      <dgm:spPr>
        <a:solidFill>
          <a:schemeClr val="accent3">
            <a:lumMod val="60000"/>
            <a:lumOff val="40000"/>
          </a:schemeClr>
        </a:solidFill>
      </dgm:spPr>
      <dgm:t>
        <a:bodyPr/>
        <a:lstStyle/>
        <a:p>
          <a:pPr algn="just"/>
          <a:r>
            <a:rPr lang="vi-VN" sz="2800" dirty="0">
              <a:solidFill>
                <a:schemeClr val="tx1">
                  <a:lumMod val="50000"/>
                </a:schemeClr>
              </a:solidFill>
              <a:latin typeface="+mj-lt"/>
            </a:rPr>
            <a:t>Hành động rất mạnh mẽ, quyết đoán, có tầm nhìn xa trông rộng và người có trí tuệ sáng suốt. </a:t>
          </a:r>
          <a:endParaRPr lang="en-SG" sz="2800" dirty="0">
            <a:solidFill>
              <a:schemeClr val="tx1">
                <a:lumMod val="50000"/>
              </a:schemeClr>
            </a:solidFill>
            <a:latin typeface="+mj-lt"/>
          </a:endParaRPr>
        </a:p>
      </dgm:t>
    </dgm:pt>
    <dgm:pt modelId="{17F6176D-36E0-48FC-8796-3EF5B053AC61}" type="parTrans" cxnId="{AE6995BD-2F05-45C5-9744-9D70BCF83AC7}">
      <dgm:prSet custT="1"/>
      <dgm:spPr>
        <a:ln>
          <a:solidFill>
            <a:schemeClr val="tx1">
              <a:lumMod val="75000"/>
            </a:schemeClr>
          </a:solidFill>
        </a:ln>
      </dgm:spPr>
      <dgm:t>
        <a:bodyPr/>
        <a:lstStyle/>
        <a:p>
          <a:pPr algn="just"/>
          <a:endParaRPr lang="en-SG" sz="2800">
            <a:solidFill>
              <a:schemeClr val="tx1">
                <a:lumMod val="50000"/>
              </a:schemeClr>
            </a:solidFill>
            <a:latin typeface="+mj-lt"/>
          </a:endParaRPr>
        </a:p>
      </dgm:t>
    </dgm:pt>
    <dgm:pt modelId="{69A8D200-0EC5-4411-9DD0-19D6ADBF9B54}" type="sibTrans" cxnId="{AE6995BD-2F05-45C5-9744-9D70BCF83AC7}">
      <dgm:prSet/>
      <dgm:spPr/>
      <dgm:t>
        <a:bodyPr/>
        <a:lstStyle/>
        <a:p>
          <a:pPr algn="just"/>
          <a:endParaRPr lang="en-SG" sz="2800">
            <a:solidFill>
              <a:schemeClr val="tx1">
                <a:lumMod val="50000"/>
              </a:schemeClr>
            </a:solidFill>
            <a:latin typeface="+mj-lt"/>
          </a:endParaRPr>
        </a:p>
      </dgm:t>
    </dgm:pt>
    <dgm:pt modelId="{84D29B87-D145-47D2-A178-4828F7FC5C8C}">
      <dgm:prSet phldrT="[Text]" custT="1"/>
      <dgm:spPr>
        <a:solidFill>
          <a:schemeClr val="accent3">
            <a:lumMod val="60000"/>
            <a:lumOff val="40000"/>
          </a:schemeClr>
        </a:solidFill>
      </dgm:spPr>
      <dgm:t>
        <a:bodyPr/>
        <a:lstStyle/>
        <a:p>
          <a:pPr algn="just"/>
          <a:r>
            <a:rPr lang="vi-VN" sz="2800" dirty="0">
              <a:solidFill>
                <a:schemeClr val="tx1">
                  <a:lumMod val="50000"/>
                </a:schemeClr>
              </a:solidFill>
              <a:latin typeface="+mj-lt"/>
            </a:rPr>
            <a:t>vị vua có tài thao lược, dụng bình hơn người, chỉ trong mười ngày đã đập tan đội quân xâm lược nhà Thanh, buộc chúng phải tháo chạy về nước....</a:t>
          </a:r>
          <a:endParaRPr lang="en-SG" sz="2800" dirty="0">
            <a:solidFill>
              <a:schemeClr val="tx1">
                <a:lumMod val="50000"/>
              </a:schemeClr>
            </a:solidFill>
            <a:latin typeface="+mj-lt"/>
          </a:endParaRPr>
        </a:p>
      </dgm:t>
    </dgm:pt>
    <dgm:pt modelId="{9DA793DB-9037-498C-9130-2EF464E0E515}" type="parTrans" cxnId="{D04F68D1-93C2-45F7-A769-B1E02DB33B73}">
      <dgm:prSet custT="1"/>
      <dgm:spPr>
        <a:ln>
          <a:solidFill>
            <a:schemeClr val="tx1">
              <a:lumMod val="75000"/>
            </a:schemeClr>
          </a:solidFill>
        </a:ln>
      </dgm:spPr>
      <dgm:t>
        <a:bodyPr/>
        <a:lstStyle/>
        <a:p>
          <a:pPr algn="just"/>
          <a:endParaRPr lang="en-SG" sz="2800">
            <a:solidFill>
              <a:schemeClr val="tx1">
                <a:lumMod val="50000"/>
              </a:schemeClr>
            </a:solidFill>
            <a:latin typeface="+mj-lt"/>
          </a:endParaRPr>
        </a:p>
      </dgm:t>
    </dgm:pt>
    <dgm:pt modelId="{D4E21A63-C1EA-4BC5-9A5E-B4CCD6943FCB}" type="sibTrans" cxnId="{D04F68D1-93C2-45F7-A769-B1E02DB33B73}">
      <dgm:prSet/>
      <dgm:spPr/>
      <dgm:t>
        <a:bodyPr/>
        <a:lstStyle/>
        <a:p>
          <a:pPr algn="just"/>
          <a:endParaRPr lang="en-SG" sz="2800">
            <a:solidFill>
              <a:schemeClr val="tx1">
                <a:lumMod val="50000"/>
              </a:schemeClr>
            </a:solidFill>
            <a:latin typeface="+mj-lt"/>
          </a:endParaRPr>
        </a:p>
      </dgm:t>
    </dgm:pt>
    <dgm:pt modelId="{06F9CE11-AA1C-4EC1-8970-0679E6D9421F}">
      <dgm:prSet phldrT="[Text]" custT="1"/>
      <dgm:spPr>
        <a:solidFill>
          <a:srgbClr val="A9DBF6"/>
        </a:solidFill>
      </dgm:spPr>
      <dgm:t>
        <a:bodyPr/>
        <a:lstStyle/>
        <a:p>
          <a:pPr algn="ctr"/>
          <a:r>
            <a:rPr lang="vi-VN" sz="3200" dirty="0">
              <a:solidFill>
                <a:schemeClr val="tx1">
                  <a:lumMod val="50000"/>
                </a:schemeClr>
              </a:solidFill>
              <a:latin typeface="+mj-lt"/>
            </a:rPr>
            <a:t>Về cuộc kháng chiến chống quân Thanh của nhân dân ta</a:t>
          </a:r>
          <a:endParaRPr lang="en-SG" sz="3200" b="1" i="1" dirty="0">
            <a:solidFill>
              <a:schemeClr val="tx1">
                <a:lumMod val="50000"/>
              </a:schemeClr>
            </a:solidFill>
            <a:latin typeface="+mj-lt"/>
            <a:cs typeface="Times New Roman" panose="02020603050405020304" pitchFamily="18" charset="0"/>
          </a:endParaRPr>
        </a:p>
      </dgm:t>
    </dgm:pt>
    <dgm:pt modelId="{6AE424A9-6778-45CB-AA58-A570EB24B223}" type="parTrans" cxnId="{8D1E28B2-FB56-4BA2-9017-5AE984D1CB68}">
      <dgm:prSet custT="1"/>
      <dgm:spPr/>
      <dgm:t>
        <a:bodyPr/>
        <a:lstStyle/>
        <a:p>
          <a:pPr algn="just"/>
          <a:endParaRPr lang="en-SG" sz="2800">
            <a:solidFill>
              <a:schemeClr val="tx1">
                <a:lumMod val="50000"/>
              </a:schemeClr>
            </a:solidFill>
            <a:latin typeface="+mj-lt"/>
          </a:endParaRPr>
        </a:p>
      </dgm:t>
    </dgm:pt>
    <dgm:pt modelId="{E02A90AB-9CCD-41A5-9D59-DF09176F8708}" type="sibTrans" cxnId="{8D1E28B2-FB56-4BA2-9017-5AE984D1CB68}">
      <dgm:prSet/>
      <dgm:spPr/>
      <dgm:t>
        <a:bodyPr/>
        <a:lstStyle/>
        <a:p>
          <a:pPr algn="just"/>
          <a:endParaRPr lang="en-SG" sz="2800">
            <a:solidFill>
              <a:schemeClr val="tx1">
                <a:lumMod val="50000"/>
              </a:schemeClr>
            </a:solidFill>
            <a:latin typeface="+mj-lt"/>
          </a:endParaRPr>
        </a:p>
      </dgm:t>
    </dgm:pt>
    <dgm:pt modelId="{79CEECDC-703D-4947-894B-3DB3225C2319}">
      <dgm:prSet phldrT="[Text]" custT="1"/>
      <dgm:spPr>
        <a:solidFill>
          <a:srgbClr val="F2E3D7"/>
        </a:solidFill>
      </dgm:spPr>
      <dgm:t>
        <a:bodyPr/>
        <a:lstStyle/>
        <a:p>
          <a:pPr algn="just"/>
          <a:r>
            <a:rPr lang="vi-VN" sz="2800" dirty="0">
              <a:solidFill>
                <a:schemeClr val="tx1">
                  <a:lumMod val="50000"/>
                </a:schemeClr>
              </a:solidFill>
              <a:latin typeface="+mj-lt"/>
            </a:rPr>
            <a:t>Bằng sự đoàn kết một lòng, dưới sự chỉ huy tài ba của người anh hùng áo vải Quang Trung, quân dân ta đã đánh bại bọn giặc Thanh xâm lược mặc dù vua tôi Lê Chiêu Thống đã hèn hạ đầu hàng giặc, “cõng rắn cắn gà nhà”.</a:t>
          </a:r>
          <a:endParaRPr lang="en-SG" sz="2800" dirty="0">
            <a:solidFill>
              <a:schemeClr val="tx1">
                <a:lumMod val="50000"/>
              </a:schemeClr>
            </a:solidFill>
            <a:latin typeface="+mj-lt"/>
          </a:endParaRPr>
        </a:p>
      </dgm:t>
    </dgm:pt>
    <dgm:pt modelId="{7CCE0730-F0E9-4D2A-8510-331795094A70}" type="parTrans" cxnId="{E7264CBB-2A00-4BC3-9943-1F628C3ABE69}">
      <dgm:prSet custT="1"/>
      <dgm:spPr/>
      <dgm:t>
        <a:bodyPr/>
        <a:lstStyle/>
        <a:p>
          <a:pPr algn="just"/>
          <a:endParaRPr lang="en-SG" sz="2800">
            <a:solidFill>
              <a:schemeClr val="tx1">
                <a:lumMod val="50000"/>
              </a:schemeClr>
            </a:solidFill>
            <a:latin typeface="+mj-lt"/>
          </a:endParaRPr>
        </a:p>
      </dgm:t>
    </dgm:pt>
    <dgm:pt modelId="{8A854186-9DF2-4571-9720-B6A168FD58A8}" type="sibTrans" cxnId="{E7264CBB-2A00-4BC3-9943-1F628C3ABE69}">
      <dgm:prSet/>
      <dgm:spPr/>
      <dgm:t>
        <a:bodyPr/>
        <a:lstStyle/>
        <a:p>
          <a:pPr algn="just"/>
          <a:endParaRPr lang="en-SG" sz="2800">
            <a:solidFill>
              <a:schemeClr val="tx1">
                <a:lumMod val="50000"/>
              </a:schemeClr>
            </a:solidFill>
            <a:latin typeface="+mj-lt"/>
          </a:endParaRPr>
        </a:p>
      </dgm:t>
    </dgm:pt>
    <dgm:pt modelId="{32B39825-2633-4B31-A6CE-22F469FAF0D7}" type="pres">
      <dgm:prSet presAssocID="{5B2044F3-9EFA-42CF-B02E-2C6B0AD318E1}" presName="diagram" presStyleCnt="0">
        <dgm:presLayoutVars>
          <dgm:chPref val="1"/>
          <dgm:dir/>
          <dgm:animOne val="branch"/>
          <dgm:animLvl val="lvl"/>
          <dgm:resizeHandles val="exact"/>
        </dgm:presLayoutVars>
      </dgm:prSet>
      <dgm:spPr/>
      <dgm:t>
        <a:bodyPr/>
        <a:lstStyle/>
        <a:p>
          <a:endParaRPr lang="en-US"/>
        </a:p>
      </dgm:t>
    </dgm:pt>
    <dgm:pt modelId="{F4B223C2-9DB3-4421-950E-619A78464508}" type="pres">
      <dgm:prSet presAssocID="{E47E43A9-9BB8-4808-A85F-3DA67B526F32}" presName="root1" presStyleCnt="0"/>
      <dgm:spPr/>
    </dgm:pt>
    <dgm:pt modelId="{BD9BB114-4570-4679-88E9-19CDF393419D}" type="pres">
      <dgm:prSet presAssocID="{E47E43A9-9BB8-4808-A85F-3DA67B526F32}" presName="LevelOneTextNode" presStyleLbl="node0" presStyleIdx="0" presStyleCnt="1" custScaleX="51478" custScaleY="273571">
        <dgm:presLayoutVars>
          <dgm:chPref val="3"/>
        </dgm:presLayoutVars>
      </dgm:prSet>
      <dgm:spPr/>
      <dgm:t>
        <a:bodyPr/>
        <a:lstStyle/>
        <a:p>
          <a:endParaRPr lang="en-US"/>
        </a:p>
      </dgm:t>
    </dgm:pt>
    <dgm:pt modelId="{98438D9D-0A1D-4B83-BCEB-88A13BDAF4DF}" type="pres">
      <dgm:prSet presAssocID="{E47E43A9-9BB8-4808-A85F-3DA67B526F32}" presName="level2hierChild" presStyleCnt="0"/>
      <dgm:spPr/>
    </dgm:pt>
    <dgm:pt modelId="{B073823A-2AFD-43A0-BA99-798E4ECB8155}" type="pres">
      <dgm:prSet presAssocID="{7D981863-9336-4319-948A-5D78301CBA32}" presName="conn2-1" presStyleLbl="parChTrans1D2" presStyleIdx="0" presStyleCnt="2"/>
      <dgm:spPr/>
      <dgm:t>
        <a:bodyPr/>
        <a:lstStyle/>
        <a:p>
          <a:endParaRPr lang="en-US"/>
        </a:p>
      </dgm:t>
    </dgm:pt>
    <dgm:pt modelId="{F45453E8-DDE3-4E9E-9A24-14D1DA4A01B4}" type="pres">
      <dgm:prSet presAssocID="{7D981863-9336-4319-948A-5D78301CBA32}" presName="connTx" presStyleLbl="parChTrans1D2" presStyleIdx="0" presStyleCnt="2"/>
      <dgm:spPr/>
      <dgm:t>
        <a:bodyPr/>
        <a:lstStyle/>
        <a:p>
          <a:endParaRPr lang="en-US"/>
        </a:p>
      </dgm:t>
    </dgm:pt>
    <dgm:pt modelId="{404EC72C-86DC-49E2-985C-755F35907E1A}" type="pres">
      <dgm:prSet presAssocID="{0AB30727-5EED-43C2-A6E7-86A6F32D80DB}" presName="root2" presStyleCnt="0"/>
      <dgm:spPr/>
    </dgm:pt>
    <dgm:pt modelId="{A821EFF9-CAA1-4144-B53E-5C20C6BBD132}" type="pres">
      <dgm:prSet presAssocID="{0AB30727-5EED-43C2-A6E7-86A6F32D80DB}" presName="LevelTwoTextNode" presStyleLbl="node2" presStyleIdx="0" presStyleCnt="2" custScaleY="132998" custLinFactNeighborX="-622" custLinFactNeighborY="-59810">
        <dgm:presLayoutVars>
          <dgm:chPref val="3"/>
        </dgm:presLayoutVars>
      </dgm:prSet>
      <dgm:spPr/>
      <dgm:t>
        <a:bodyPr/>
        <a:lstStyle/>
        <a:p>
          <a:endParaRPr lang="en-US"/>
        </a:p>
      </dgm:t>
    </dgm:pt>
    <dgm:pt modelId="{AB0D71DB-46E7-45EA-B17A-2280A262FE8D}" type="pres">
      <dgm:prSet presAssocID="{0AB30727-5EED-43C2-A6E7-86A6F32D80DB}" presName="level3hierChild" presStyleCnt="0"/>
      <dgm:spPr/>
    </dgm:pt>
    <dgm:pt modelId="{472584DA-E09F-4880-A16F-294EC102371B}" type="pres">
      <dgm:prSet presAssocID="{17F6176D-36E0-48FC-8796-3EF5B053AC61}" presName="conn2-1" presStyleLbl="parChTrans1D3" presStyleIdx="0" presStyleCnt="3"/>
      <dgm:spPr/>
      <dgm:t>
        <a:bodyPr/>
        <a:lstStyle/>
        <a:p>
          <a:endParaRPr lang="en-US"/>
        </a:p>
      </dgm:t>
    </dgm:pt>
    <dgm:pt modelId="{AFC83E73-A3F0-416A-B443-6D503447AEB3}" type="pres">
      <dgm:prSet presAssocID="{17F6176D-36E0-48FC-8796-3EF5B053AC61}" presName="connTx" presStyleLbl="parChTrans1D3" presStyleIdx="0" presStyleCnt="3"/>
      <dgm:spPr/>
      <dgm:t>
        <a:bodyPr/>
        <a:lstStyle/>
        <a:p>
          <a:endParaRPr lang="en-US"/>
        </a:p>
      </dgm:t>
    </dgm:pt>
    <dgm:pt modelId="{FED143C2-1D4F-4141-A5F7-8B2C73C52E64}" type="pres">
      <dgm:prSet presAssocID="{02F3D938-1087-4C76-84A1-1BADE5280A0A}" presName="root2" presStyleCnt="0"/>
      <dgm:spPr/>
    </dgm:pt>
    <dgm:pt modelId="{4E45F826-00EF-4ECD-80AE-C622513300D8}" type="pres">
      <dgm:prSet presAssocID="{02F3D938-1087-4C76-84A1-1BADE5280A0A}" presName="LevelTwoTextNode" presStyleLbl="node3" presStyleIdx="0" presStyleCnt="3" custScaleX="274995" custScaleY="105712" custLinFactNeighborX="622" custLinFactNeighborY="-57228">
        <dgm:presLayoutVars>
          <dgm:chPref val="3"/>
        </dgm:presLayoutVars>
      </dgm:prSet>
      <dgm:spPr/>
      <dgm:t>
        <a:bodyPr/>
        <a:lstStyle/>
        <a:p>
          <a:endParaRPr lang="en-US"/>
        </a:p>
      </dgm:t>
    </dgm:pt>
    <dgm:pt modelId="{38D39EF2-A953-4AA4-AF36-D2AE23665A24}" type="pres">
      <dgm:prSet presAssocID="{02F3D938-1087-4C76-84A1-1BADE5280A0A}" presName="level3hierChild" presStyleCnt="0"/>
      <dgm:spPr/>
    </dgm:pt>
    <dgm:pt modelId="{9BF0DEC7-A56E-49AF-B7C1-A1CBDB3DF90B}" type="pres">
      <dgm:prSet presAssocID="{9DA793DB-9037-498C-9130-2EF464E0E515}" presName="conn2-1" presStyleLbl="parChTrans1D3" presStyleIdx="1" presStyleCnt="3"/>
      <dgm:spPr/>
      <dgm:t>
        <a:bodyPr/>
        <a:lstStyle/>
        <a:p>
          <a:endParaRPr lang="en-US"/>
        </a:p>
      </dgm:t>
    </dgm:pt>
    <dgm:pt modelId="{1CFACF95-F592-4476-8CB9-EE7A76C84EC9}" type="pres">
      <dgm:prSet presAssocID="{9DA793DB-9037-498C-9130-2EF464E0E515}" presName="connTx" presStyleLbl="parChTrans1D3" presStyleIdx="1" presStyleCnt="3"/>
      <dgm:spPr/>
      <dgm:t>
        <a:bodyPr/>
        <a:lstStyle/>
        <a:p>
          <a:endParaRPr lang="en-US"/>
        </a:p>
      </dgm:t>
    </dgm:pt>
    <dgm:pt modelId="{27D9E675-DD0C-4C2D-8DD6-5E73A0FAEF37}" type="pres">
      <dgm:prSet presAssocID="{84D29B87-D145-47D2-A178-4828F7FC5C8C}" presName="root2" presStyleCnt="0"/>
      <dgm:spPr/>
    </dgm:pt>
    <dgm:pt modelId="{86301256-1A6A-4472-B2C3-65BA21E1163C}" type="pres">
      <dgm:prSet presAssocID="{84D29B87-D145-47D2-A178-4828F7FC5C8C}" presName="LevelTwoTextNode" presStyleLbl="node3" presStyleIdx="1" presStyleCnt="3" custScaleX="274995" custScaleY="138266" custLinFactNeighborY="-8708">
        <dgm:presLayoutVars>
          <dgm:chPref val="3"/>
        </dgm:presLayoutVars>
      </dgm:prSet>
      <dgm:spPr/>
      <dgm:t>
        <a:bodyPr/>
        <a:lstStyle/>
        <a:p>
          <a:endParaRPr lang="en-US"/>
        </a:p>
      </dgm:t>
    </dgm:pt>
    <dgm:pt modelId="{A9F91DDC-79B2-489E-8DB0-DDF67A67D3FC}" type="pres">
      <dgm:prSet presAssocID="{84D29B87-D145-47D2-A178-4828F7FC5C8C}" presName="level3hierChild" presStyleCnt="0"/>
      <dgm:spPr/>
    </dgm:pt>
    <dgm:pt modelId="{86503476-02F3-4D23-8AD3-8BD0C5E92D93}" type="pres">
      <dgm:prSet presAssocID="{6AE424A9-6778-45CB-AA58-A570EB24B223}" presName="conn2-1" presStyleLbl="parChTrans1D2" presStyleIdx="1" presStyleCnt="2"/>
      <dgm:spPr/>
      <dgm:t>
        <a:bodyPr/>
        <a:lstStyle/>
        <a:p>
          <a:endParaRPr lang="en-US"/>
        </a:p>
      </dgm:t>
    </dgm:pt>
    <dgm:pt modelId="{75F57A49-DAC3-4E38-A8C7-6C7D8B683A50}" type="pres">
      <dgm:prSet presAssocID="{6AE424A9-6778-45CB-AA58-A570EB24B223}" presName="connTx" presStyleLbl="parChTrans1D2" presStyleIdx="1" presStyleCnt="2"/>
      <dgm:spPr/>
      <dgm:t>
        <a:bodyPr/>
        <a:lstStyle/>
        <a:p>
          <a:endParaRPr lang="en-US"/>
        </a:p>
      </dgm:t>
    </dgm:pt>
    <dgm:pt modelId="{714170CE-B243-40E9-AE0E-44A96AAC68AA}" type="pres">
      <dgm:prSet presAssocID="{06F9CE11-AA1C-4EC1-8970-0679E6D9421F}" presName="root2" presStyleCnt="0"/>
      <dgm:spPr/>
    </dgm:pt>
    <dgm:pt modelId="{9ED6837C-0E39-460F-A16A-12198B49F15D}" type="pres">
      <dgm:prSet presAssocID="{06F9CE11-AA1C-4EC1-8970-0679E6D9421F}" presName="LevelTwoTextNode" presStyleLbl="node2" presStyleIdx="1" presStyleCnt="2" custScaleY="193775">
        <dgm:presLayoutVars>
          <dgm:chPref val="3"/>
        </dgm:presLayoutVars>
      </dgm:prSet>
      <dgm:spPr/>
      <dgm:t>
        <a:bodyPr/>
        <a:lstStyle/>
        <a:p>
          <a:endParaRPr lang="en-US"/>
        </a:p>
      </dgm:t>
    </dgm:pt>
    <dgm:pt modelId="{F47A4B5F-26D3-4FE9-87FE-4417C75F8DB7}" type="pres">
      <dgm:prSet presAssocID="{06F9CE11-AA1C-4EC1-8970-0679E6D9421F}" presName="level3hierChild" presStyleCnt="0"/>
      <dgm:spPr/>
    </dgm:pt>
    <dgm:pt modelId="{41C52715-A1C9-47FB-9562-50BE1F9125F3}" type="pres">
      <dgm:prSet presAssocID="{7CCE0730-F0E9-4D2A-8510-331795094A70}" presName="conn2-1" presStyleLbl="parChTrans1D3" presStyleIdx="2" presStyleCnt="3"/>
      <dgm:spPr/>
      <dgm:t>
        <a:bodyPr/>
        <a:lstStyle/>
        <a:p>
          <a:endParaRPr lang="en-US"/>
        </a:p>
      </dgm:t>
    </dgm:pt>
    <dgm:pt modelId="{54A84C5E-045F-4B47-AC43-501A70F8985F}" type="pres">
      <dgm:prSet presAssocID="{7CCE0730-F0E9-4D2A-8510-331795094A70}" presName="connTx" presStyleLbl="parChTrans1D3" presStyleIdx="2" presStyleCnt="3"/>
      <dgm:spPr/>
      <dgm:t>
        <a:bodyPr/>
        <a:lstStyle/>
        <a:p>
          <a:endParaRPr lang="en-US"/>
        </a:p>
      </dgm:t>
    </dgm:pt>
    <dgm:pt modelId="{A5B40B9F-0DF9-4874-A78C-940948E77909}" type="pres">
      <dgm:prSet presAssocID="{79CEECDC-703D-4947-894B-3DB3225C2319}" presName="root2" presStyleCnt="0"/>
      <dgm:spPr/>
    </dgm:pt>
    <dgm:pt modelId="{7319C902-5454-468D-AE9B-A136BF7EA100}" type="pres">
      <dgm:prSet presAssocID="{79CEECDC-703D-4947-894B-3DB3225C2319}" presName="LevelTwoTextNode" presStyleLbl="node3" presStyleIdx="2" presStyleCnt="3" custScaleX="274995" custScaleY="209705">
        <dgm:presLayoutVars>
          <dgm:chPref val="3"/>
        </dgm:presLayoutVars>
      </dgm:prSet>
      <dgm:spPr/>
      <dgm:t>
        <a:bodyPr/>
        <a:lstStyle/>
        <a:p>
          <a:endParaRPr lang="en-US"/>
        </a:p>
      </dgm:t>
    </dgm:pt>
    <dgm:pt modelId="{A91710C7-12F0-44A4-A158-29BA8478D499}" type="pres">
      <dgm:prSet presAssocID="{79CEECDC-703D-4947-894B-3DB3225C2319}" presName="level3hierChild" presStyleCnt="0"/>
      <dgm:spPr/>
    </dgm:pt>
  </dgm:ptLst>
  <dgm:cxnLst>
    <dgm:cxn modelId="{1D6E711D-2601-452D-974A-F63AC26C361D}" type="presOf" srcId="{7CCE0730-F0E9-4D2A-8510-331795094A70}" destId="{54A84C5E-045F-4B47-AC43-501A70F8985F}" srcOrd="1" destOrd="0" presId="urn:microsoft.com/office/officeart/2005/8/layout/hierarchy2"/>
    <dgm:cxn modelId="{E646123A-0771-4CBB-8912-FF1EC4B30C86}" type="presOf" srcId="{79CEECDC-703D-4947-894B-3DB3225C2319}" destId="{7319C902-5454-468D-AE9B-A136BF7EA100}" srcOrd="0" destOrd="0" presId="urn:microsoft.com/office/officeart/2005/8/layout/hierarchy2"/>
    <dgm:cxn modelId="{F7B20A5B-8392-4C0E-BEA2-B485BFC66C2F}" type="presOf" srcId="{84D29B87-D145-47D2-A178-4828F7FC5C8C}" destId="{86301256-1A6A-4472-B2C3-65BA21E1163C}" srcOrd="0" destOrd="0" presId="urn:microsoft.com/office/officeart/2005/8/layout/hierarchy2"/>
    <dgm:cxn modelId="{AE6995BD-2F05-45C5-9744-9D70BCF83AC7}" srcId="{0AB30727-5EED-43C2-A6E7-86A6F32D80DB}" destId="{02F3D938-1087-4C76-84A1-1BADE5280A0A}" srcOrd="0" destOrd="0" parTransId="{17F6176D-36E0-48FC-8796-3EF5B053AC61}" sibTransId="{69A8D200-0EC5-4411-9DD0-19D6ADBF9B54}"/>
    <dgm:cxn modelId="{F566A5E9-7A38-4921-92AB-5F854827F4A9}" type="presOf" srcId="{6AE424A9-6778-45CB-AA58-A570EB24B223}" destId="{86503476-02F3-4D23-8AD3-8BD0C5E92D93}" srcOrd="0" destOrd="0" presId="urn:microsoft.com/office/officeart/2005/8/layout/hierarchy2"/>
    <dgm:cxn modelId="{E7264CBB-2A00-4BC3-9943-1F628C3ABE69}" srcId="{06F9CE11-AA1C-4EC1-8970-0679E6D9421F}" destId="{79CEECDC-703D-4947-894B-3DB3225C2319}" srcOrd="0" destOrd="0" parTransId="{7CCE0730-F0E9-4D2A-8510-331795094A70}" sibTransId="{8A854186-9DF2-4571-9720-B6A168FD58A8}"/>
    <dgm:cxn modelId="{298E83B7-0C79-4339-89E2-7EE6688EBDAB}" type="presOf" srcId="{9DA793DB-9037-498C-9130-2EF464E0E515}" destId="{9BF0DEC7-A56E-49AF-B7C1-A1CBDB3DF90B}" srcOrd="0" destOrd="0" presId="urn:microsoft.com/office/officeart/2005/8/layout/hierarchy2"/>
    <dgm:cxn modelId="{75477F61-0068-4AC9-A372-35C222940D4C}" type="presOf" srcId="{9DA793DB-9037-498C-9130-2EF464E0E515}" destId="{1CFACF95-F592-4476-8CB9-EE7A76C84EC9}" srcOrd="1" destOrd="0" presId="urn:microsoft.com/office/officeart/2005/8/layout/hierarchy2"/>
    <dgm:cxn modelId="{112BA656-CF0B-49F9-A778-8A29CA4E72A0}" type="presOf" srcId="{0AB30727-5EED-43C2-A6E7-86A6F32D80DB}" destId="{A821EFF9-CAA1-4144-B53E-5C20C6BBD132}" srcOrd="0" destOrd="0" presId="urn:microsoft.com/office/officeart/2005/8/layout/hierarchy2"/>
    <dgm:cxn modelId="{177314B7-5F8D-4930-8CB8-E728F60CA142}" type="presOf" srcId="{17F6176D-36E0-48FC-8796-3EF5B053AC61}" destId="{472584DA-E09F-4880-A16F-294EC102371B}" srcOrd="0" destOrd="0" presId="urn:microsoft.com/office/officeart/2005/8/layout/hierarchy2"/>
    <dgm:cxn modelId="{27E509E5-BD49-47F5-B65D-BD09875D2011}" type="presOf" srcId="{06F9CE11-AA1C-4EC1-8970-0679E6D9421F}" destId="{9ED6837C-0E39-460F-A16A-12198B49F15D}" srcOrd="0" destOrd="0" presId="urn:microsoft.com/office/officeart/2005/8/layout/hierarchy2"/>
    <dgm:cxn modelId="{C61BD1F4-C99C-4CB5-B745-857243FB42E9}" srcId="{5B2044F3-9EFA-42CF-B02E-2C6B0AD318E1}" destId="{E47E43A9-9BB8-4808-A85F-3DA67B526F32}" srcOrd="0" destOrd="0" parTransId="{55AED9A8-C7BC-478B-B22B-574AD7D34A4E}" sibTransId="{51226A25-1B2E-459F-80B2-C359508BCAB1}"/>
    <dgm:cxn modelId="{EAFEB145-3483-4386-BBA3-6E93CD0BEFAB}" type="presOf" srcId="{17F6176D-36E0-48FC-8796-3EF5B053AC61}" destId="{AFC83E73-A3F0-416A-B443-6D503447AEB3}" srcOrd="1" destOrd="0" presId="urn:microsoft.com/office/officeart/2005/8/layout/hierarchy2"/>
    <dgm:cxn modelId="{7EFF0490-0753-4125-B3CA-39F9626777E2}" type="presOf" srcId="{5B2044F3-9EFA-42CF-B02E-2C6B0AD318E1}" destId="{32B39825-2633-4B31-A6CE-22F469FAF0D7}" srcOrd="0" destOrd="0" presId="urn:microsoft.com/office/officeart/2005/8/layout/hierarchy2"/>
    <dgm:cxn modelId="{3E7B4066-2005-46D3-B742-629E47C740F7}" type="presOf" srcId="{7D981863-9336-4319-948A-5D78301CBA32}" destId="{B073823A-2AFD-43A0-BA99-798E4ECB8155}" srcOrd="0" destOrd="0" presId="urn:microsoft.com/office/officeart/2005/8/layout/hierarchy2"/>
    <dgm:cxn modelId="{734CD7F8-6B91-4FB0-8D18-A7C449999459}" srcId="{E47E43A9-9BB8-4808-A85F-3DA67B526F32}" destId="{0AB30727-5EED-43C2-A6E7-86A6F32D80DB}" srcOrd="0" destOrd="0" parTransId="{7D981863-9336-4319-948A-5D78301CBA32}" sibTransId="{8FA42CD8-9CED-4D3A-8A59-7B82C4D178DA}"/>
    <dgm:cxn modelId="{D04F68D1-93C2-45F7-A769-B1E02DB33B73}" srcId="{0AB30727-5EED-43C2-A6E7-86A6F32D80DB}" destId="{84D29B87-D145-47D2-A178-4828F7FC5C8C}" srcOrd="1" destOrd="0" parTransId="{9DA793DB-9037-498C-9130-2EF464E0E515}" sibTransId="{D4E21A63-C1EA-4BC5-9A5E-B4CCD6943FCB}"/>
    <dgm:cxn modelId="{CFF584FD-33C9-4910-A622-05CB8E0F44E5}" type="presOf" srcId="{6AE424A9-6778-45CB-AA58-A570EB24B223}" destId="{75F57A49-DAC3-4E38-A8C7-6C7D8B683A50}" srcOrd="1" destOrd="0" presId="urn:microsoft.com/office/officeart/2005/8/layout/hierarchy2"/>
    <dgm:cxn modelId="{6265611D-491D-4C28-8137-1B49322C0A53}" type="presOf" srcId="{7CCE0730-F0E9-4D2A-8510-331795094A70}" destId="{41C52715-A1C9-47FB-9562-50BE1F9125F3}" srcOrd="0" destOrd="0" presId="urn:microsoft.com/office/officeart/2005/8/layout/hierarchy2"/>
    <dgm:cxn modelId="{089A6607-9CB3-4605-A6EE-4BAE64301ED7}" type="presOf" srcId="{7D981863-9336-4319-948A-5D78301CBA32}" destId="{F45453E8-DDE3-4E9E-9A24-14D1DA4A01B4}" srcOrd="1" destOrd="0" presId="urn:microsoft.com/office/officeart/2005/8/layout/hierarchy2"/>
    <dgm:cxn modelId="{A3411187-C965-4FFF-976F-5CCB986FB53B}" type="presOf" srcId="{E47E43A9-9BB8-4808-A85F-3DA67B526F32}" destId="{BD9BB114-4570-4679-88E9-19CDF393419D}" srcOrd="0" destOrd="0" presId="urn:microsoft.com/office/officeart/2005/8/layout/hierarchy2"/>
    <dgm:cxn modelId="{8D1E28B2-FB56-4BA2-9017-5AE984D1CB68}" srcId="{E47E43A9-9BB8-4808-A85F-3DA67B526F32}" destId="{06F9CE11-AA1C-4EC1-8970-0679E6D9421F}" srcOrd="1" destOrd="0" parTransId="{6AE424A9-6778-45CB-AA58-A570EB24B223}" sibTransId="{E02A90AB-9CCD-41A5-9D59-DF09176F8708}"/>
    <dgm:cxn modelId="{85B74CF0-F1D1-4051-8F47-C0F84FB20368}" type="presOf" srcId="{02F3D938-1087-4C76-84A1-1BADE5280A0A}" destId="{4E45F826-00EF-4ECD-80AE-C622513300D8}" srcOrd="0" destOrd="0" presId="urn:microsoft.com/office/officeart/2005/8/layout/hierarchy2"/>
    <dgm:cxn modelId="{42170AB8-3E56-4CD8-954F-84EDD2E28F2C}" type="presParOf" srcId="{32B39825-2633-4B31-A6CE-22F469FAF0D7}" destId="{F4B223C2-9DB3-4421-950E-619A78464508}" srcOrd="0" destOrd="0" presId="urn:microsoft.com/office/officeart/2005/8/layout/hierarchy2"/>
    <dgm:cxn modelId="{D42A5431-256A-4526-B4A4-2E17787AC923}" type="presParOf" srcId="{F4B223C2-9DB3-4421-950E-619A78464508}" destId="{BD9BB114-4570-4679-88E9-19CDF393419D}" srcOrd="0" destOrd="0" presId="urn:microsoft.com/office/officeart/2005/8/layout/hierarchy2"/>
    <dgm:cxn modelId="{14F5B286-6729-4C43-9C72-093BC6EF617A}" type="presParOf" srcId="{F4B223C2-9DB3-4421-950E-619A78464508}" destId="{98438D9D-0A1D-4B83-BCEB-88A13BDAF4DF}" srcOrd="1" destOrd="0" presId="urn:microsoft.com/office/officeart/2005/8/layout/hierarchy2"/>
    <dgm:cxn modelId="{D9FEC49B-89C8-4126-8742-194ADBB9E62D}" type="presParOf" srcId="{98438D9D-0A1D-4B83-BCEB-88A13BDAF4DF}" destId="{B073823A-2AFD-43A0-BA99-798E4ECB8155}" srcOrd="0" destOrd="0" presId="urn:microsoft.com/office/officeart/2005/8/layout/hierarchy2"/>
    <dgm:cxn modelId="{54457874-6F80-4AE1-93DC-6A5EC9453326}" type="presParOf" srcId="{B073823A-2AFD-43A0-BA99-798E4ECB8155}" destId="{F45453E8-DDE3-4E9E-9A24-14D1DA4A01B4}" srcOrd="0" destOrd="0" presId="urn:microsoft.com/office/officeart/2005/8/layout/hierarchy2"/>
    <dgm:cxn modelId="{18E2CAED-16B0-4BCB-B79C-70F27D1E9869}" type="presParOf" srcId="{98438D9D-0A1D-4B83-BCEB-88A13BDAF4DF}" destId="{404EC72C-86DC-49E2-985C-755F35907E1A}" srcOrd="1" destOrd="0" presId="urn:microsoft.com/office/officeart/2005/8/layout/hierarchy2"/>
    <dgm:cxn modelId="{C8D3B2DD-3E6F-42BD-B3B0-1673C0F817E0}" type="presParOf" srcId="{404EC72C-86DC-49E2-985C-755F35907E1A}" destId="{A821EFF9-CAA1-4144-B53E-5C20C6BBD132}" srcOrd="0" destOrd="0" presId="urn:microsoft.com/office/officeart/2005/8/layout/hierarchy2"/>
    <dgm:cxn modelId="{E09D79B4-C13A-4EE8-A038-C7C2ECA5CDEB}" type="presParOf" srcId="{404EC72C-86DC-49E2-985C-755F35907E1A}" destId="{AB0D71DB-46E7-45EA-B17A-2280A262FE8D}" srcOrd="1" destOrd="0" presId="urn:microsoft.com/office/officeart/2005/8/layout/hierarchy2"/>
    <dgm:cxn modelId="{592185E5-FAF3-4891-8184-1E9CDB162061}" type="presParOf" srcId="{AB0D71DB-46E7-45EA-B17A-2280A262FE8D}" destId="{472584DA-E09F-4880-A16F-294EC102371B}" srcOrd="0" destOrd="0" presId="urn:microsoft.com/office/officeart/2005/8/layout/hierarchy2"/>
    <dgm:cxn modelId="{39DF7E42-854A-45F2-8090-4F9C85D24B63}" type="presParOf" srcId="{472584DA-E09F-4880-A16F-294EC102371B}" destId="{AFC83E73-A3F0-416A-B443-6D503447AEB3}" srcOrd="0" destOrd="0" presId="urn:microsoft.com/office/officeart/2005/8/layout/hierarchy2"/>
    <dgm:cxn modelId="{5D75964B-6604-450F-97DB-157BC7E339BC}" type="presParOf" srcId="{AB0D71DB-46E7-45EA-B17A-2280A262FE8D}" destId="{FED143C2-1D4F-4141-A5F7-8B2C73C52E64}" srcOrd="1" destOrd="0" presId="urn:microsoft.com/office/officeart/2005/8/layout/hierarchy2"/>
    <dgm:cxn modelId="{C58D3CEF-285B-434F-AB0D-EFC487BB18AD}" type="presParOf" srcId="{FED143C2-1D4F-4141-A5F7-8B2C73C52E64}" destId="{4E45F826-00EF-4ECD-80AE-C622513300D8}" srcOrd="0" destOrd="0" presId="urn:microsoft.com/office/officeart/2005/8/layout/hierarchy2"/>
    <dgm:cxn modelId="{5C9A6A89-24BE-4A85-ADD5-D09529C2F688}" type="presParOf" srcId="{FED143C2-1D4F-4141-A5F7-8B2C73C52E64}" destId="{38D39EF2-A953-4AA4-AF36-D2AE23665A24}" srcOrd="1" destOrd="0" presId="urn:microsoft.com/office/officeart/2005/8/layout/hierarchy2"/>
    <dgm:cxn modelId="{9747B544-C95D-483B-894D-5EFDB0D03BEC}" type="presParOf" srcId="{AB0D71DB-46E7-45EA-B17A-2280A262FE8D}" destId="{9BF0DEC7-A56E-49AF-B7C1-A1CBDB3DF90B}" srcOrd="2" destOrd="0" presId="urn:microsoft.com/office/officeart/2005/8/layout/hierarchy2"/>
    <dgm:cxn modelId="{9370A950-0686-40D2-99AC-F9B8562A6822}" type="presParOf" srcId="{9BF0DEC7-A56E-49AF-B7C1-A1CBDB3DF90B}" destId="{1CFACF95-F592-4476-8CB9-EE7A76C84EC9}" srcOrd="0" destOrd="0" presId="urn:microsoft.com/office/officeart/2005/8/layout/hierarchy2"/>
    <dgm:cxn modelId="{B86B03AA-1E86-4C95-BCAC-790FD49EB4CB}" type="presParOf" srcId="{AB0D71DB-46E7-45EA-B17A-2280A262FE8D}" destId="{27D9E675-DD0C-4C2D-8DD6-5E73A0FAEF37}" srcOrd="3" destOrd="0" presId="urn:microsoft.com/office/officeart/2005/8/layout/hierarchy2"/>
    <dgm:cxn modelId="{81F58FC1-6B24-43E0-9AB1-5EA5932AF82E}" type="presParOf" srcId="{27D9E675-DD0C-4C2D-8DD6-5E73A0FAEF37}" destId="{86301256-1A6A-4472-B2C3-65BA21E1163C}" srcOrd="0" destOrd="0" presId="urn:microsoft.com/office/officeart/2005/8/layout/hierarchy2"/>
    <dgm:cxn modelId="{2B181FAA-8F2C-4D57-AF72-BE59E01D5E9E}" type="presParOf" srcId="{27D9E675-DD0C-4C2D-8DD6-5E73A0FAEF37}" destId="{A9F91DDC-79B2-489E-8DB0-DDF67A67D3FC}" srcOrd="1" destOrd="0" presId="urn:microsoft.com/office/officeart/2005/8/layout/hierarchy2"/>
    <dgm:cxn modelId="{6D369C25-805F-4C0A-87B1-9F3F73C3CAE1}" type="presParOf" srcId="{98438D9D-0A1D-4B83-BCEB-88A13BDAF4DF}" destId="{86503476-02F3-4D23-8AD3-8BD0C5E92D93}" srcOrd="2" destOrd="0" presId="urn:microsoft.com/office/officeart/2005/8/layout/hierarchy2"/>
    <dgm:cxn modelId="{10EFFD1D-F227-4572-9956-74558EA4DA16}" type="presParOf" srcId="{86503476-02F3-4D23-8AD3-8BD0C5E92D93}" destId="{75F57A49-DAC3-4E38-A8C7-6C7D8B683A50}" srcOrd="0" destOrd="0" presId="urn:microsoft.com/office/officeart/2005/8/layout/hierarchy2"/>
    <dgm:cxn modelId="{D7828F12-4875-4CDB-BAA0-780252935021}" type="presParOf" srcId="{98438D9D-0A1D-4B83-BCEB-88A13BDAF4DF}" destId="{714170CE-B243-40E9-AE0E-44A96AAC68AA}" srcOrd="3" destOrd="0" presId="urn:microsoft.com/office/officeart/2005/8/layout/hierarchy2"/>
    <dgm:cxn modelId="{72DD6DCD-3272-4646-A1C8-A9F5AC3D81BF}" type="presParOf" srcId="{714170CE-B243-40E9-AE0E-44A96AAC68AA}" destId="{9ED6837C-0E39-460F-A16A-12198B49F15D}" srcOrd="0" destOrd="0" presId="urn:microsoft.com/office/officeart/2005/8/layout/hierarchy2"/>
    <dgm:cxn modelId="{01E12407-497D-4487-9923-EE460930FF45}" type="presParOf" srcId="{714170CE-B243-40E9-AE0E-44A96AAC68AA}" destId="{F47A4B5F-26D3-4FE9-87FE-4417C75F8DB7}" srcOrd="1" destOrd="0" presId="urn:microsoft.com/office/officeart/2005/8/layout/hierarchy2"/>
    <dgm:cxn modelId="{5C5317D2-5261-4566-8DB1-6FAAEC716741}" type="presParOf" srcId="{F47A4B5F-26D3-4FE9-87FE-4417C75F8DB7}" destId="{41C52715-A1C9-47FB-9562-50BE1F9125F3}" srcOrd="0" destOrd="0" presId="urn:microsoft.com/office/officeart/2005/8/layout/hierarchy2"/>
    <dgm:cxn modelId="{F5A4D9D6-F42F-4270-AFBA-0C5E42180AE2}" type="presParOf" srcId="{41C52715-A1C9-47FB-9562-50BE1F9125F3}" destId="{54A84C5E-045F-4B47-AC43-501A70F8985F}" srcOrd="0" destOrd="0" presId="urn:microsoft.com/office/officeart/2005/8/layout/hierarchy2"/>
    <dgm:cxn modelId="{843A495E-2E47-4378-BF24-C0E5E8F3908B}" type="presParOf" srcId="{F47A4B5F-26D3-4FE9-87FE-4417C75F8DB7}" destId="{A5B40B9F-0DF9-4874-A78C-940948E77909}" srcOrd="1" destOrd="0" presId="urn:microsoft.com/office/officeart/2005/8/layout/hierarchy2"/>
    <dgm:cxn modelId="{E88D4682-239F-427B-9530-3A7755CBCCD2}" type="presParOf" srcId="{A5B40B9F-0DF9-4874-A78C-940948E77909}" destId="{7319C902-5454-468D-AE9B-A136BF7EA100}" srcOrd="0" destOrd="0" presId="urn:microsoft.com/office/officeart/2005/8/layout/hierarchy2"/>
    <dgm:cxn modelId="{8E7CFE69-E666-42EF-93C1-3A8B8B830C45}" type="presParOf" srcId="{A5B40B9F-0DF9-4874-A78C-940948E77909}" destId="{A91710C7-12F0-44A4-A158-29BA8478D49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BB114-4570-4679-88E9-19CDF393419D}">
      <dsp:nvSpPr>
        <dsp:cNvPr id="0" name=""/>
        <dsp:cNvSpPr/>
      </dsp:nvSpPr>
      <dsp:spPr>
        <a:xfrm>
          <a:off x="11763" y="1752555"/>
          <a:ext cx="1201138" cy="3191621"/>
        </a:xfrm>
        <a:prstGeom prst="roundRect">
          <a:avLst>
            <a:gd name="adj" fmla="val 10000"/>
          </a:avLst>
        </a:prstGeom>
        <a:solidFill>
          <a:srgbClr val="FFE4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t" anchorCtr="0">
          <a:noAutofit/>
        </a:bodyPr>
        <a:lstStyle/>
        <a:p>
          <a:pPr lvl="0" algn="ctr" defTabSz="1422400">
            <a:lnSpc>
              <a:spcPct val="90000"/>
            </a:lnSpc>
            <a:spcBef>
              <a:spcPct val="0"/>
            </a:spcBef>
            <a:spcAft>
              <a:spcPct val="35000"/>
            </a:spcAft>
          </a:pPr>
          <a:r>
            <a:rPr lang="vi-VN" sz="3200" b="1" kern="1200" dirty="0">
              <a:solidFill>
                <a:schemeClr val="tx1">
                  <a:lumMod val="50000"/>
                </a:schemeClr>
              </a:solidFill>
              <a:latin typeface="+mj-lt"/>
            </a:rPr>
            <a:t>Liên hệ, vận dụng</a:t>
          </a:r>
          <a:endParaRPr lang="en-SG" sz="3200" kern="1200" dirty="0">
            <a:solidFill>
              <a:schemeClr val="tx1">
                <a:lumMod val="50000"/>
              </a:schemeClr>
            </a:solidFill>
            <a:latin typeface="+mj-lt"/>
          </a:endParaRPr>
        </a:p>
      </dsp:txBody>
      <dsp:txXfrm>
        <a:off x="46943" y="1787735"/>
        <a:ext cx="1130778" cy="3121261"/>
      </dsp:txXfrm>
    </dsp:sp>
    <dsp:sp modelId="{B073823A-2AFD-43A0-BA99-798E4ECB8155}">
      <dsp:nvSpPr>
        <dsp:cNvPr id="0" name=""/>
        <dsp:cNvSpPr/>
      </dsp:nvSpPr>
      <dsp:spPr>
        <a:xfrm rot="17491519">
          <a:off x="420223" y="2166268"/>
          <a:ext cx="2504163" cy="34682"/>
        </a:xfrm>
        <a:custGeom>
          <a:avLst/>
          <a:gdLst/>
          <a:ahLst/>
          <a:cxnLst/>
          <a:rect l="0" t="0" r="0" b="0"/>
          <a:pathLst>
            <a:path>
              <a:moveTo>
                <a:pt x="0" y="17341"/>
              </a:moveTo>
              <a:lnTo>
                <a:pt x="2504163" y="173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just" defTabSz="1244600">
            <a:lnSpc>
              <a:spcPct val="90000"/>
            </a:lnSpc>
            <a:spcBef>
              <a:spcPct val="0"/>
            </a:spcBef>
            <a:spcAft>
              <a:spcPct val="35000"/>
            </a:spcAft>
          </a:pPr>
          <a:endParaRPr lang="en-SG" sz="2800" kern="1200">
            <a:solidFill>
              <a:schemeClr val="tx1">
                <a:lumMod val="50000"/>
              </a:schemeClr>
            </a:solidFill>
            <a:latin typeface="+mj-lt"/>
          </a:endParaRPr>
        </a:p>
      </dsp:txBody>
      <dsp:txXfrm>
        <a:off x="1609701" y="2121005"/>
        <a:ext cx="125208" cy="125208"/>
      </dsp:txXfrm>
    </dsp:sp>
    <dsp:sp modelId="{A821EFF9-CAA1-4144-B53E-5C20C6BBD132}">
      <dsp:nvSpPr>
        <dsp:cNvPr id="0" name=""/>
        <dsp:cNvSpPr/>
      </dsp:nvSpPr>
      <dsp:spPr>
        <a:xfrm>
          <a:off x="2131709" y="243041"/>
          <a:ext cx="2333303" cy="1551623"/>
        </a:xfrm>
        <a:prstGeom prst="roundRect">
          <a:avLst>
            <a:gd name="adj" fmla="val 10000"/>
          </a:avLst>
        </a:prstGeom>
        <a:solidFill>
          <a:srgbClr val="FBF9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a:solidFill>
                <a:schemeClr val="tx1">
                  <a:lumMod val="50000"/>
                </a:schemeClr>
              </a:solidFill>
              <a:latin typeface="+mj-lt"/>
            </a:rPr>
            <a:t>Về Vua Quang Trung</a:t>
          </a:r>
          <a:endParaRPr lang="en-SG" sz="3200" b="1" i="1" kern="1200" dirty="0">
            <a:solidFill>
              <a:schemeClr val="tx1">
                <a:lumMod val="50000"/>
              </a:schemeClr>
            </a:solidFill>
            <a:latin typeface="+mj-lt"/>
            <a:cs typeface="Times New Roman" panose="02020603050405020304" pitchFamily="18" charset="0"/>
          </a:endParaRPr>
        </a:p>
      </dsp:txBody>
      <dsp:txXfrm>
        <a:off x="2177154" y="288486"/>
        <a:ext cx="2242413" cy="1460733"/>
      </dsp:txXfrm>
    </dsp:sp>
    <dsp:sp modelId="{472584DA-E09F-4880-A16F-294EC102371B}">
      <dsp:nvSpPr>
        <dsp:cNvPr id="0" name=""/>
        <dsp:cNvSpPr/>
      </dsp:nvSpPr>
      <dsp:spPr>
        <a:xfrm rot="20235562">
          <a:off x="4424571" y="800408"/>
          <a:ext cx="1040480" cy="34682"/>
        </a:xfrm>
        <a:custGeom>
          <a:avLst/>
          <a:gdLst/>
          <a:ahLst/>
          <a:cxnLst/>
          <a:rect l="0" t="0" r="0" b="0"/>
          <a:pathLst>
            <a:path>
              <a:moveTo>
                <a:pt x="0" y="17341"/>
              </a:moveTo>
              <a:lnTo>
                <a:pt x="1040480" y="17341"/>
              </a:lnTo>
            </a:path>
          </a:pathLst>
        </a:custGeom>
        <a:noFill/>
        <a:ln w="25400" cap="flat" cmpd="sng" algn="ctr">
          <a:solidFill>
            <a:schemeClr val="tx1">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just" defTabSz="1244600">
            <a:lnSpc>
              <a:spcPct val="90000"/>
            </a:lnSpc>
            <a:spcBef>
              <a:spcPct val="0"/>
            </a:spcBef>
            <a:spcAft>
              <a:spcPct val="35000"/>
            </a:spcAft>
          </a:pPr>
          <a:endParaRPr lang="en-SG" sz="2800" kern="1200">
            <a:solidFill>
              <a:schemeClr val="tx1">
                <a:lumMod val="50000"/>
              </a:schemeClr>
            </a:solidFill>
            <a:latin typeface="+mj-lt"/>
          </a:endParaRPr>
        </a:p>
      </dsp:txBody>
      <dsp:txXfrm>
        <a:off x="4918799" y="791737"/>
        <a:ext cx="52024" cy="52024"/>
      </dsp:txXfrm>
    </dsp:sp>
    <dsp:sp modelId="{4E45F826-00EF-4ECD-80AE-C622513300D8}">
      <dsp:nvSpPr>
        <dsp:cNvPr id="0" name=""/>
        <dsp:cNvSpPr/>
      </dsp:nvSpPr>
      <dsp:spPr>
        <a:xfrm>
          <a:off x="5424610" y="0"/>
          <a:ext cx="6416468" cy="1233290"/>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r>
            <a:rPr lang="vi-VN" sz="2800" kern="1200" dirty="0">
              <a:solidFill>
                <a:schemeClr val="tx1">
                  <a:lumMod val="50000"/>
                </a:schemeClr>
              </a:solidFill>
              <a:latin typeface="+mj-lt"/>
            </a:rPr>
            <a:t>Hành động rất mạnh mẽ, quyết đoán, có tầm nhìn xa trông rộng và người có trí tuệ sáng suốt. </a:t>
          </a:r>
          <a:endParaRPr lang="en-SG" sz="2800" kern="1200" dirty="0">
            <a:solidFill>
              <a:schemeClr val="tx1">
                <a:lumMod val="50000"/>
              </a:schemeClr>
            </a:solidFill>
            <a:latin typeface="+mj-lt"/>
          </a:endParaRPr>
        </a:p>
      </dsp:txBody>
      <dsp:txXfrm>
        <a:off x="5460732" y="36122"/>
        <a:ext cx="6344224" cy="1161046"/>
      </dsp:txXfrm>
    </dsp:sp>
    <dsp:sp modelId="{9BF0DEC7-A56E-49AF-B7C1-A1CBDB3DF90B}">
      <dsp:nvSpPr>
        <dsp:cNvPr id="0" name=""/>
        <dsp:cNvSpPr/>
      </dsp:nvSpPr>
      <dsp:spPr>
        <a:xfrm rot="3234656">
          <a:off x="4134374" y="1651675"/>
          <a:ext cx="1609111" cy="34682"/>
        </a:xfrm>
        <a:custGeom>
          <a:avLst/>
          <a:gdLst/>
          <a:ahLst/>
          <a:cxnLst/>
          <a:rect l="0" t="0" r="0" b="0"/>
          <a:pathLst>
            <a:path>
              <a:moveTo>
                <a:pt x="0" y="17341"/>
              </a:moveTo>
              <a:lnTo>
                <a:pt x="1609111" y="17341"/>
              </a:lnTo>
            </a:path>
          </a:pathLst>
        </a:custGeom>
        <a:noFill/>
        <a:ln w="25400" cap="flat" cmpd="sng" algn="ctr">
          <a:solidFill>
            <a:schemeClr val="tx1">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just" defTabSz="1244600">
            <a:lnSpc>
              <a:spcPct val="90000"/>
            </a:lnSpc>
            <a:spcBef>
              <a:spcPct val="0"/>
            </a:spcBef>
            <a:spcAft>
              <a:spcPct val="35000"/>
            </a:spcAft>
          </a:pPr>
          <a:endParaRPr lang="en-SG" sz="2800" kern="1200">
            <a:solidFill>
              <a:schemeClr val="tx1">
                <a:lumMod val="50000"/>
              </a:schemeClr>
            </a:solidFill>
            <a:latin typeface="+mj-lt"/>
          </a:endParaRPr>
        </a:p>
      </dsp:txBody>
      <dsp:txXfrm>
        <a:off x="4898702" y="1628789"/>
        <a:ext cx="80455" cy="80455"/>
      </dsp:txXfrm>
    </dsp:sp>
    <dsp:sp modelId="{86301256-1A6A-4472-B2C3-65BA21E1163C}">
      <dsp:nvSpPr>
        <dsp:cNvPr id="0" name=""/>
        <dsp:cNvSpPr/>
      </dsp:nvSpPr>
      <dsp:spPr>
        <a:xfrm>
          <a:off x="5412847" y="1512638"/>
          <a:ext cx="6416468" cy="1613082"/>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r>
            <a:rPr lang="vi-VN" sz="2800" kern="1200" dirty="0">
              <a:solidFill>
                <a:schemeClr val="tx1">
                  <a:lumMod val="50000"/>
                </a:schemeClr>
              </a:solidFill>
              <a:latin typeface="+mj-lt"/>
            </a:rPr>
            <a:t>vị vua có tài thao lược, dụng bình hơn người, chỉ trong mười ngày đã đập tan đội quân xâm lược nhà Thanh, buộc chúng phải tháo chạy về nước....</a:t>
          </a:r>
          <a:endParaRPr lang="en-SG" sz="2800" kern="1200" dirty="0">
            <a:solidFill>
              <a:schemeClr val="tx1">
                <a:lumMod val="50000"/>
              </a:schemeClr>
            </a:solidFill>
            <a:latin typeface="+mj-lt"/>
          </a:endParaRPr>
        </a:p>
      </dsp:txBody>
      <dsp:txXfrm>
        <a:off x="5460093" y="1559884"/>
        <a:ext cx="6321976" cy="1518590"/>
      </dsp:txXfrm>
    </dsp:sp>
    <dsp:sp modelId="{86503476-02F3-4D23-8AD3-8BD0C5E92D93}">
      <dsp:nvSpPr>
        <dsp:cNvPr id="0" name=""/>
        <dsp:cNvSpPr/>
      </dsp:nvSpPr>
      <dsp:spPr>
        <a:xfrm rot="3230551">
          <a:off x="888620" y="3969628"/>
          <a:ext cx="1581882" cy="34682"/>
        </a:xfrm>
        <a:custGeom>
          <a:avLst/>
          <a:gdLst/>
          <a:ahLst/>
          <a:cxnLst/>
          <a:rect l="0" t="0" r="0" b="0"/>
          <a:pathLst>
            <a:path>
              <a:moveTo>
                <a:pt x="0" y="17341"/>
              </a:moveTo>
              <a:lnTo>
                <a:pt x="1581882" y="173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just" defTabSz="1244600">
            <a:lnSpc>
              <a:spcPct val="90000"/>
            </a:lnSpc>
            <a:spcBef>
              <a:spcPct val="0"/>
            </a:spcBef>
            <a:spcAft>
              <a:spcPct val="35000"/>
            </a:spcAft>
          </a:pPr>
          <a:endParaRPr lang="en-SG" sz="2800" kern="1200">
            <a:solidFill>
              <a:schemeClr val="tx1">
                <a:lumMod val="50000"/>
              </a:schemeClr>
            </a:solidFill>
            <a:latin typeface="+mj-lt"/>
          </a:endParaRPr>
        </a:p>
      </dsp:txBody>
      <dsp:txXfrm>
        <a:off x="1640014" y="3947423"/>
        <a:ext cx="79094" cy="79094"/>
      </dsp:txXfrm>
    </dsp:sp>
    <dsp:sp modelId="{9ED6837C-0E39-460F-A16A-12198B49F15D}">
      <dsp:nvSpPr>
        <dsp:cNvPr id="0" name=""/>
        <dsp:cNvSpPr/>
      </dsp:nvSpPr>
      <dsp:spPr>
        <a:xfrm>
          <a:off x="2146222" y="3495235"/>
          <a:ext cx="2333303" cy="2260679"/>
        </a:xfrm>
        <a:prstGeom prst="roundRect">
          <a:avLst>
            <a:gd name="adj" fmla="val 10000"/>
          </a:avLst>
        </a:prstGeom>
        <a:solidFill>
          <a:srgbClr val="A9DBF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kern="1200" dirty="0">
              <a:solidFill>
                <a:schemeClr val="tx1">
                  <a:lumMod val="50000"/>
                </a:schemeClr>
              </a:solidFill>
              <a:latin typeface="+mj-lt"/>
            </a:rPr>
            <a:t>Về cuộc kháng chiến chống quân Thanh của nhân dân ta</a:t>
          </a:r>
          <a:endParaRPr lang="en-SG" sz="3200" b="1" i="1" kern="1200" dirty="0">
            <a:solidFill>
              <a:schemeClr val="tx1">
                <a:lumMod val="50000"/>
              </a:schemeClr>
            </a:solidFill>
            <a:latin typeface="+mj-lt"/>
            <a:cs typeface="Times New Roman" panose="02020603050405020304" pitchFamily="18" charset="0"/>
          </a:endParaRPr>
        </a:p>
      </dsp:txBody>
      <dsp:txXfrm>
        <a:off x="2212435" y="3561448"/>
        <a:ext cx="2200877" cy="2128253"/>
      </dsp:txXfrm>
    </dsp:sp>
    <dsp:sp modelId="{41C52715-A1C9-47FB-9562-50BE1F9125F3}">
      <dsp:nvSpPr>
        <dsp:cNvPr id="0" name=""/>
        <dsp:cNvSpPr/>
      </dsp:nvSpPr>
      <dsp:spPr>
        <a:xfrm>
          <a:off x="4479526" y="4608233"/>
          <a:ext cx="933321" cy="34682"/>
        </a:xfrm>
        <a:custGeom>
          <a:avLst/>
          <a:gdLst/>
          <a:ahLst/>
          <a:cxnLst/>
          <a:rect l="0" t="0" r="0" b="0"/>
          <a:pathLst>
            <a:path>
              <a:moveTo>
                <a:pt x="0" y="17341"/>
              </a:moveTo>
              <a:lnTo>
                <a:pt x="933321" y="173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just" defTabSz="1244600">
            <a:lnSpc>
              <a:spcPct val="90000"/>
            </a:lnSpc>
            <a:spcBef>
              <a:spcPct val="0"/>
            </a:spcBef>
            <a:spcAft>
              <a:spcPct val="35000"/>
            </a:spcAft>
          </a:pPr>
          <a:endParaRPr lang="en-SG" sz="2800" kern="1200">
            <a:solidFill>
              <a:schemeClr val="tx1">
                <a:lumMod val="50000"/>
              </a:schemeClr>
            </a:solidFill>
            <a:latin typeface="+mj-lt"/>
          </a:endParaRPr>
        </a:p>
      </dsp:txBody>
      <dsp:txXfrm>
        <a:off x="4922853" y="4602242"/>
        <a:ext cx="46666" cy="46666"/>
      </dsp:txXfrm>
    </dsp:sp>
    <dsp:sp modelId="{7319C902-5454-468D-AE9B-A136BF7EA100}">
      <dsp:nvSpPr>
        <dsp:cNvPr id="0" name=""/>
        <dsp:cNvSpPr/>
      </dsp:nvSpPr>
      <dsp:spPr>
        <a:xfrm>
          <a:off x="5412847" y="3402311"/>
          <a:ext cx="6416468" cy="2446527"/>
        </a:xfrm>
        <a:prstGeom prst="roundRect">
          <a:avLst>
            <a:gd name="adj" fmla="val 10000"/>
          </a:avLst>
        </a:prstGeom>
        <a:solidFill>
          <a:srgbClr val="F2E3D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r>
            <a:rPr lang="vi-VN" sz="2800" kern="1200" dirty="0">
              <a:solidFill>
                <a:schemeClr val="tx1">
                  <a:lumMod val="50000"/>
                </a:schemeClr>
              </a:solidFill>
              <a:latin typeface="+mj-lt"/>
            </a:rPr>
            <a:t>Bằng sự đoàn kết một lòng, dưới sự chỉ huy tài ba của người anh hùng áo vải Quang Trung, quân dân ta đã đánh bại bọn giặc Thanh xâm lược mặc dù vua tôi Lê Chiêu Thống đã hèn hạ đầu hàng giặc, “cõng rắn cắn gà nhà”.</a:t>
          </a:r>
          <a:endParaRPr lang="en-SG" sz="2800" kern="1200" dirty="0">
            <a:solidFill>
              <a:schemeClr val="tx1">
                <a:lumMod val="50000"/>
              </a:schemeClr>
            </a:solidFill>
            <a:latin typeface="+mj-lt"/>
          </a:endParaRPr>
        </a:p>
      </dsp:txBody>
      <dsp:txXfrm>
        <a:off x="5484503" y="3473967"/>
        <a:ext cx="6273156" cy="23032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A51CC-FD40-4926-BB2C-E409CC91F457}" type="datetimeFigureOut">
              <a:rPr lang="en-SG" smtClean="0"/>
              <a:t>10/4/2024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80F59-74AD-46FE-8AA3-9EFC09E0B7BD}" type="slidenum">
              <a:rPr lang="en-SG" smtClean="0"/>
              <a:t>‹#›</a:t>
            </a:fld>
            <a:endParaRPr lang="en-SG"/>
          </a:p>
        </p:txBody>
      </p:sp>
    </p:spTree>
    <p:extLst>
      <p:ext uri="{BB962C8B-B14F-4D97-AF65-F5344CB8AC3E}">
        <p14:creationId xmlns:p14="http://schemas.microsoft.com/office/powerpoint/2010/main" val="3602888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 ZALO 0981.713.891</a:t>
            </a:r>
          </a:p>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6180F59-74AD-46FE-8AA3-9EFC09E0B7BD}" type="slidenum">
              <a:rPr lang="en-SG" smtClean="0"/>
              <a:t>2</a:t>
            </a:fld>
            <a:endParaRPr lang="en-SG"/>
          </a:p>
        </p:txBody>
      </p:sp>
    </p:spTree>
    <p:extLst>
      <p:ext uri="{BB962C8B-B14F-4D97-AF65-F5344CB8AC3E}">
        <p14:creationId xmlns:p14="http://schemas.microsoft.com/office/powerpoint/2010/main" val="273556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DFB56-E61E-4D7E-BA26-A89D6BFDC6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6252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1629f8e370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1629f8e37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62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651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8603-B5EC-437A-B805-3BD34FE3781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79216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8603-B5EC-437A-B805-3BD34FE3781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506921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8603-B5EC-437A-B805-3BD34FE3781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145075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079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1629f8e370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1629f8e37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3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1621753f2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1621753f2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3039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577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854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93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1621753f2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1621753f2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2489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69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626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1621753f2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1621753f2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311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463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 ZALO 0981.713.891</a:t>
            </a:r>
          </a:p>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6180F59-74AD-46FE-8AA3-9EFC09E0B7BD}" type="slidenum">
              <a:rPr lang="en-SG" smtClean="0"/>
              <a:t>35</a:t>
            </a:fld>
            <a:endParaRPr lang="en-SG"/>
          </a:p>
        </p:txBody>
      </p:sp>
    </p:spTree>
    <p:extLst>
      <p:ext uri="{BB962C8B-B14F-4D97-AF65-F5344CB8AC3E}">
        <p14:creationId xmlns:p14="http://schemas.microsoft.com/office/powerpoint/2010/main" val="3713310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1621753f2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1621753f2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406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 ZALO 0981.713.891</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55589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49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255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15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7983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2378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1621753f2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1621753f2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224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0763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949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1629f8e370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1629f8e37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6738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 ZALO 0981.713.891</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2158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522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 ZALO 0981.713.891</a:t>
            </a:r>
          </a:p>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6180F59-74AD-46FE-8AA3-9EFC09E0B7BD}" type="slidenum">
              <a:rPr lang="en-SG" smtClean="0"/>
              <a:t>52</a:t>
            </a:fld>
            <a:endParaRPr lang="en-SG"/>
          </a:p>
        </p:txBody>
      </p:sp>
    </p:spTree>
    <p:extLst>
      <p:ext uri="{BB962C8B-B14F-4D97-AF65-F5344CB8AC3E}">
        <p14:creationId xmlns:p14="http://schemas.microsoft.com/office/powerpoint/2010/main" val="6012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010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 ZALO 0981.713.891</a:t>
            </a:r>
          </a:p>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6180F59-74AD-46FE-8AA3-9EFC09E0B7BD}" type="slidenum">
              <a:rPr lang="en-SG" smtClean="0"/>
              <a:t>56</a:t>
            </a:fld>
            <a:endParaRPr lang="en-SG"/>
          </a:p>
        </p:txBody>
      </p:sp>
    </p:spTree>
    <p:extLst>
      <p:ext uri="{BB962C8B-B14F-4D97-AF65-F5344CB8AC3E}">
        <p14:creationId xmlns:p14="http://schemas.microsoft.com/office/powerpoint/2010/main" val="4252824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80F59-74AD-46FE-8AA3-9EFC09E0B7BD}" type="slidenum">
              <a:rPr lang="en-SG" smtClean="0"/>
              <a:t>61</a:t>
            </a:fld>
            <a:endParaRPr lang="en-SG"/>
          </a:p>
        </p:txBody>
      </p:sp>
    </p:spTree>
    <p:extLst>
      <p:ext uri="{BB962C8B-B14F-4D97-AF65-F5344CB8AC3E}">
        <p14:creationId xmlns:p14="http://schemas.microsoft.com/office/powerpoint/2010/main" val="101097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 ZALO 0981.713.891</a:t>
            </a:r>
          </a:p>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6180F59-74AD-46FE-8AA3-9EFC09E0B7BD}" type="slidenum">
              <a:rPr lang="en-SG" smtClean="0"/>
              <a:t>63</a:t>
            </a:fld>
            <a:endParaRPr lang="en-SG"/>
          </a:p>
        </p:txBody>
      </p:sp>
    </p:spTree>
    <p:extLst>
      <p:ext uri="{BB962C8B-B14F-4D97-AF65-F5344CB8AC3E}">
        <p14:creationId xmlns:p14="http://schemas.microsoft.com/office/powerpoint/2010/main" val="15070499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caoluyen081@gmail.com</a:t>
            </a:r>
            <a:endParaRPr lang="en-US" dirty="0"/>
          </a:p>
        </p:txBody>
      </p:sp>
      <p:sp>
        <p:nvSpPr>
          <p:cNvPr id="4" name="Slide Number Placeholder 3"/>
          <p:cNvSpPr>
            <a:spLocks noGrp="1"/>
          </p:cNvSpPr>
          <p:nvPr>
            <p:ph type="sldNum" sz="quarter" idx="10"/>
          </p:nvPr>
        </p:nvSpPr>
        <p:spPr/>
        <p:txBody>
          <a:bodyPr/>
          <a:lstStyle/>
          <a:p>
            <a:fld id="{36180F59-74AD-46FE-8AA3-9EFC09E0B7BD}" type="slidenum">
              <a:rPr lang="en-SG" smtClean="0"/>
              <a:t>64</a:t>
            </a:fld>
            <a:endParaRPr lang="en-SG"/>
          </a:p>
        </p:txBody>
      </p:sp>
    </p:spTree>
    <p:extLst>
      <p:ext uri="{BB962C8B-B14F-4D97-AF65-F5344CB8AC3E}">
        <p14:creationId xmlns:p14="http://schemas.microsoft.com/office/powerpoint/2010/main" val="3010345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 ZALO 0981.713.891</a:t>
            </a:r>
          </a:p>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6180F59-74AD-46FE-8AA3-9EFC09E0B7BD}" type="slidenum">
              <a:rPr lang="en-SG" smtClean="0"/>
              <a:t>65</a:t>
            </a:fld>
            <a:endParaRPr lang="en-SG"/>
          </a:p>
        </p:txBody>
      </p:sp>
    </p:spTree>
    <p:extLst>
      <p:ext uri="{BB962C8B-B14F-4D97-AF65-F5344CB8AC3E}">
        <p14:creationId xmlns:p14="http://schemas.microsoft.com/office/powerpoint/2010/main" val="3704478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 ZALO 0981.713.891</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77192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8603-B5EC-437A-B805-3BD34FE3781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0089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70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1629f8e370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1629f8e37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240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621753f2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1621753f2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3004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DFB56-E61E-4D7E-BA26-A89D6BFDC6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75962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DFB56-E61E-4D7E-BA26-A89D6BFDC6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2206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030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0654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5667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1"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85" lvl="0" indent="-389457" rtl="0">
              <a:spcBef>
                <a:spcPts val="0"/>
              </a:spcBef>
              <a:spcAft>
                <a:spcPts val="0"/>
              </a:spcAft>
              <a:buClr>
                <a:srgbClr val="595959"/>
              </a:buClr>
              <a:buSzPts val="1000"/>
              <a:buFont typeface="Anaheim"/>
              <a:buChar char="●"/>
              <a:defRPr sz="1867">
                <a:solidFill>
                  <a:srgbClr val="434343"/>
                </a:solidFill>
              </a:defRPr>
            </a:lvl1pPr>
            <a:lvl2pPr marL="1219170" lvl="1" indent="-423323" rtl="0">
              <a:lnSpc>
                <a:spcPct val="115000"/>
              </a:lnSpc>
              <a:spcBef>
                <a:spcPts val="0"/>
              </a:spcBef>
              <a:spcAft>
                <a:spcPts val="0"/>
              </a:spcAft>
              <a:buClr>
                <a:srgbClr val="595959"/>
              </a:buClr>
              <a:buSzPts val="1400"/>
              <a:buFont typeface="Anaheim"/>
              <a:buChar char="○"/>
              <a:defRPr>
                <a:solidFill>
                  <a:srgbClr val="434343"/>
                </a:solidFill>
              </a:defRPr>
            </a:lvl2pPr>
            <a:lvl3pPr marL="1828754" lvl="2" indent="-423323" rtl="0">
              <a:lnSpc>
                <a:spcPct val="115000"/>
              </a:lnSpc>
              <a:spcBef>
                <a:spcPts val="0"/>
              </a:spcBef>
              <a:spcAft>
                <a:spcPts val="0"/>
              </a:spcAft>
              <a:buClr>
                <a:srgbClr val="595959"/>
              </a:buClr>
              <a:buSzPts val="1400"/>
              <a:buFont typeface="Anaheim"/>
              <a:buChar char="■"/>
              <a:defRPr>
                <a:solidFill>
                  <a:srgbClr val="434343"/>
                </a:solidFill>
              </a:defRPr>
            </a:lvl3pPr>
            <a:lvl4pPr marL="2438339" lvl="3" indent="-423323" rtl="0">
              <a:lnSpc>
                <a:spcPct val="115000"/>
              </a:lnSpc>
              <a:spcBef>
                <a:spcPts val="0"/>
              </a:spcBef>
              <a:spcAft>
                <a:spcPts val="0"/>
              </a:spcAft>
              <a:buClr>
                <a:srgbClr val="595959"/>
              </a:buClr>
              <a:buSzPts val="1400"/>
              <a:buFont typeface="Anaheim"/>
              <a:buChar char="●"/>
              <a:defRPr>
                <a:solidFill>
                  <a:srgbClr val="434343"/>
                </a:solidFill>
              </a:defRPr>
            </a:lvl4pPr>
            <a:lvl5pPr marL="3047924" lvl="4" indent="-423323" rtl="0">
              <a:lnSpc>
                <a:spcPct val="115000"/>
              </a:lnSpc>
              <a:spcBef>
                <a:spcPts val="0"/>
              </a:spcBef>
              <a:spcAft>
                <a:spcPts val="0"/>
              </a:spcAft>
              <a:buClr>
                <a:srgbClr val="595959"/>
              </a:buClr>
              <a:buSzPts val="1400"/>
              <a:buFont typeface="Anaheim"/>
              <a:buChar char="○"/>
              <a:defRPr>
                <a:solidFill>
                  <a:srgbClr val="434343"/>
                </a:solidFill>
              </a:defRPr>
            </a:lvl5pPr>
            <a:lvl6pPr marL="3657509" lvl="5" indent="-423323" rtl="0">
              <a:lnSpc>
                <a:spcPct val="115000"/>
              </a:lnSpc>
              <a:spcBef>
                <a:spcPts val="0"/>
              </a:spcBef>
              <a:spcAft>
                <a:spcPts val="0"/>
              </a:spcAft>
              <a:buClr>
                <a:srgbClr val="595959"/>
              </a:buClr>
              <a:buSzPts val="1400"/>
              <a:buFont typeface="Anaheim"/>
              <a:buChar char="■"/>
              <a:defRPr>
                <a:solidFill>
                  <a:srgbClr val="434343"/>
                </a:solidFill>
              </a:defRPr>
            </a:lvl6pPr>
            <a:lvl7pPr marL="4267093" lvl="6" indent="-423323" rtl="0">
              <a:lnSpc>
                <a:spcPct val="115000"/>
              </a:lnSpc>
              <a:spcBef>
                <a:spcPts val="0"/>
              </a:spcBef>
              <a:spcAft>
                <a:spcPts val="0"/>
              </a:spcAft>
              <a:buClr>
                <a:srgbClr val="595959"/>
              </a:buClr>
              <a:buSzPts val="1400"/>
              <a:buFont typeface="Anaheim"/>
              <a:buChar char="●"/>
              <a:defRPr>
                <a:solidFill>
                  <a:srgbClr val="434343"/>
                </a:solidFill>
              </a:defRPr>
            </a:lvl7pPr>
            <a:lvl8pPr marL="4876678" lvl="7" indent="-423323" rtl="0">
              <a:lnSpc>
                <a:spcPct val="115000"/>
              </a:lnSpc>
              <a:spcBef>
                <a:spcPts val="0"/>
              </a:spcBef>
              <a:spcAft>
                <a:spcPts val="0"/>
              </a:spcAft>
              <a:buClr>
                <a:srgbClr val="595959"/>
              </a:buClr>
              <a:buSzPts val="1400"/>
              <a:buFont typeface="Anaheim"/>
              <a:buChar char="○"/>
              <a:defRPr>
                <a:solidFill>
                  <a:srgbClr val="434343"/>
                </a:solidFill>
              </a:defRPr>
            </a:lvl8pPr>
            <a:lvl9pPr marL="5486263" lvl="8" indent="-423323"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0"/>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7" y="2074267"/>
            <a:ext cx="3392733" cy="4783732"/>
          </a:xfrm>
          <a:prstGeom prst="rect">
            <a:avLst/>
          </a:prstGeom>
          <a:noFill/>
          <a:ln>
            <a:noFill/>
          </a:ln>
        </p:spPr>
      </p:pic>
    </p:spTree>
    <p:extLst>
      <p:ext uri="{BB962C8B-B14F-4D97-AF65-F5344CB8AC3E}">
        <p14:creationId xmlns:p14="http://schemas.microsoft.com/office/powerpoint/2010/main" val="391047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72452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5853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83358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7"/>
        <p:cNvGrpSpPr/>
        <p:nvPr/>
      </p:nvGrpSpPr>
      <p:grpSpPr>
        <a:xfrm>
          <a:off x="0" y="0"/>
          <a:ext cx="0" cy="0"/>
          <a:chOff x="0" y="0"/>
          <a:chExt cx="0" cy="0"/>
        </a:xfrm>
      </p:grpSpPr>
      <p:sp>
        <p:nvSpPr>
          <p:cNvPr id="208" name="Google Shape;208;p27"/>
          <p:cNvSpPr txBox="1">
            <a:spLocks noGrp="1"/>
          </p:cNvSpPr>
          <p:nvPr>
            <p:ph type="subTitle" idx="1"/>
          </p:nvPr>
        </p:nvSpPr>
        <p:spPr>
          <a:xfrm>
            <a:off x="1058333" y="2667100"/>
            <a:ext cx="29644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09" name="Google Shape;209;p27"/>
          <p:cNvSpPr txBox="1">
            <a:spLocks noGrp="1"/>
          </p:cNvSpPr>
          <p:nvPr>
            <p:ph type="subTitle" idx="2"/>
          </p:nvPr>
        </p:nvSpPr>
        <p:spPr>
          <a:xfrm>
            <a:off x="1058333" y="3329107"/>
            <a:ext cx="2964400" cy="10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7"/>
          <p:cNvSpPr txBox="1">
            <a:spLocks noGrp="1"/>
          </p:cNvSpPr>
          <p:nvPr>
            <p:ph type="subTitle" idx="3"/>
          </p:nvPr>
        </p:nvSpPr>
        <p:spPr>
          <a:xfrm>
            <a:off x="4613800" y="3741773"/>
            <a:ext cx="2964400" cy="10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7"/>
          <p:cNvSpPr txBox="1">
            <a:spLocks noGrp="1"/>
          </p:cNvSpPr>
          <p:nvPr>
            <p:ph type="subTitle" idx="4"/>
          </p:nvPr>
        </p:nvSpPr>
        <p:spPr>
          <a:xfrm>
            <a:off x="8169267" y="3329107"/>
            <a:ext cx="2964400" cy="10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7"/>
          <p:cNvSpPr txBox="1">
            <a:spLocks noGrp="1"/>
          </p:cNvSpPr>
          <p:nvPr>
            <p:ph type="title"/>
          </p:nvPr>
        </p:nvSpPr>
        <p:spPr>
          <a:xfrm>
            <a:off x="1163200" y="7965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3" name="Google Shape;213;p27"/>
          <p:cNvSpPr txBox="1">
            <a:spLocks noGrp="1"/>
          </p:cNvSpPr>
          <p:nvPr>
            <p:ph type="subTitle" idx="5"/>
          </p:nvPr>
        </p:nvSpPr>
        <p:spPr>
          <a:xfrm>
            <a:off x="4613800" y="3079767"/>
            <a:ext cx="29644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7"/>
          <p:cNvSpPr txBox="1">
            <a:spLocks noGrp="1"/>
          </p:cNvSpPr>
          <p:nvPr>
            <p:ph type="subTitle" idx="6"/>
          </p:nvPr>
        </p:nvSpPr>
        <p:spPr>
          <a:xfrm>
            <a:off x="8169267" y="2667100"/>
            <a:ext cx="2964400" cy="76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5" name="Google Shape;215;p27"/>
          <p:cNvPicPr preferRelativeResize="0"/>
          <p:nvPr/>
        </p:nvPicPr>
        <p:blipFill rotWithShape="1">
          <a:blip r:embed="rId2">
            <a:alphaModFix/>
          </a:blip>
          <a:srcRect l="3754" t="2125" r="5772" b="67120"/>
          <a:stretch/>
        </p:blipFill>
        <p:spPr>
          <a:xfrm>
            <a:off x="1" y="6035383"/>
            <a:ext cx="12191999" cy="859780"/>
          </a:xfrm>
          <a:prstGeom prst="rect">
            <a:avLst/>
          </a:prstGeom>
          <a:noFill/>
          <a:ln>
            <a:noFill/>
          </a:ln>
        </p:spPr>
      </p:pic>
      <p:pic>
        <p:nvPicPr>
          <p:cNvPr id="216" name="Google Shape;216;p27"/>
          <p:cNvPicPr preferRelativeResize="0"/>
          <p:nvPr/>
        </p:nvPicPr>
        <p:blipFill>
          <a:blip r:embed="rId3">
            <a:alphaModFix/>
          </a:blip>
          <a:stretch>
            <a:fillRect/>
          </a:stretch>
        </p:blipFill>
        <p:spPr>
          <a:xfrm>
            <a:off x="733025" y="6613122"/>
            <a:ext cx="905275" cy="282039"/>
          </a:xfrm>
          <a:prstGeom prst="rect">
            <a:avLst/>
          </a:prstGeom>
          <a:noFill/>
          <a:ln>
            <a:noFill/>
          </a:ln>
        </p:spPr>
      </p:pic>
      <p:pic>
        <p:nvPicPr>
          <p:cNvPr id="217" name="Google Shape;217;p27"/>
          <p:cNvPicPr preferRelativeResize="0"/>
          <p:nvPr/>
        </p:nvPicPr>
        <p:blipFill>
          <a:blip r:embed="rId4">
            <a:alphaModFix/>
          </a:blip>
          <a:stretch>
            <a:fillRect/>
          </a:stretch>
        </p:blipFill>
        <p:spPr>
          <a:xfrm flipH="1">
            <a:off x="83433" y="5086350"/>
            <a:ext cx="649591" cy="1796117"/>
          </a:xfrm>
          <a:prstGeom prst="rect">
            <a:avLst/>
          </a:prstGeom>
          <a:noFill/>
          <a:ln>
            <a:noFill/>
          </a:ln>
        </p:spPr>
      </p:pic>
      <p:pic>
        <p:nvPicPr>
          <p:cNvPr id="218" name="Google Shape;218;p27"/>
          <p:cNvPicPr preferRelativeResize="0"/>
          <p:nvPr/>
        </p:nvPicPr>
        <p:blipFill>
          <a:blip r:embed="rId4">
            <a:alphaModFix/>
          </a:blip>
          <a:stretch>
            <a:fillRect/>
          </a:stretch>
        </p:blipFill>
        <p:spPr>
          <a:xfrm>
            <a:off x="11760540" y="5116034"/>
            <a:ext cx="649592" cy="1766450"/>
          </a:xfrm>
          <a:prstGeom prst="rect">
            <a:avLst/>
          </a:prstGeom>
          <a:noFill/>
          <a:ln>
            <a:noFill/>
          </a:ln>
        </p:spPr>
      </p:pic>
      <p:pic>
        <p:nvPicPr>
          <p:cNvPr id="219" name="Google Shape;219;p27"/>
          <p:cNvPicPr preferRelativeResize="0"/>
          <p:nvPr/>
        </p:nvPicPr>
        <p:blipFill>
          <a:blip r:embed="rId5">
            <a:alphaModFix/>
          </a:blip>
          <a:stretch>
            <a:fillRect/>
          </a:stretch>
        </p:blipFill>
        <p:spPr>
          <a:xfrm>
            <a:off x="-820258" y="796551"/>
            <a:ext cx="3330567" cy="469767"/>
          </a:xfrm>
          <a:prstGeom prst="rect">
            <a:avLst/>
          </a:prstGeom>
          <a:noFill/>
          <a:ln>
            <a:noFill/>
          </a:ln>
        </p:spPr>
      </p:pic>
      <p:pic>
        <p:nvPicPr>
          <p:cNvPr id="220" name="Google Shape;220;p27"/>
          <p:cNvPicPr preferRelativeResize="0"/>
          <p:nvPr/>
        </p:nvPicPr>
        <p:blipFill>
          <a:blip r:embed="rId5">
            <a:alphaModFix/>
          </a:blip>
          <a:stretch>
            <a:fillRect/>
          </a:stretch>
        </p:blipFill>
        <p:spPr>
          <a:xfrm flipH="1">
            <a:off x="9895542" y="171051"/>
            <a:ext cx="3330567" cy="469767"/>
          </a:xfrm>
          <a:prstGeom prst="rect">
            <a:avLst/>
          </a:prstGeom>
          <a:noFill/>
          <a:ln>
            <a:noFill/>
          </a:ln>
        </p:spPr>
      </p:pic>
    </p:spTree>
    <p:extLst>
      <p:ext uri="{BB962C8B-B14F-4D97-AF65-F5344CB8AC3E}">
        <p14:creationId xmlns:p14="http://schemas.microsoft.com/office/powerpoint/2010/main" val="2930422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6" y="5993732"/>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0"/>
            <a:ext cx="13033828" cy="2272100"/>
          </a:xfrm>
          <a:prstGeom prst="rect">
            <a:avLst/>
          </a:prstGeom>
          <a:noFill/>
          <a:ln>
            <a:noFill/>
          </a:ln>
        </p:spPr>
      </p:pic>
    </p:spTree>
    <p:extLst>
      <p:ext uri="{BB962C8B-B14F-4D97-AF65-F5344CB8AC3E}">
        <p14:creationId xmlns:p14="http://schemas.microsoft.com/office/powerpoint/2010/main" val="1607265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1" y="4787900"/>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1" y="5209418"/>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0"/>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2" y="876734"/>
            <a:ext cx="3404889" cy="480233"/>
          </a:xfrm>
          <a:prstGeom prst="rect">
            <a:avLst/>
          </a:prstGeom>
          <a:noFill/>
          <a:ln>
            <a:noFill/>
          </a:ln>
        </p:spPr>
      </p:pic>
    </p:spTree>
    <p:extLst>
      <p:ext uri="{BB962C8B-B14F-4D97-AF65-F5344CB8AC3E}">
        <p14:creationId xmlns:p14="http://schemas.microsoft.com/office/powerpoint/2010/main" val="1536175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1"/>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4"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86"/>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1"/>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0" y="-167626"/>
            <a:ext cx="1971041" cy="1653123"/>
          </a:xfrm>
          <a:prstGeom prst="rect">
            <a:avLst/>
          </a:prstGeom>
          <a:noFill/>
          <a:ln>
            <a:noFill/>
          </a:ln>
        </p:spPr>
      </p:pic>
    </p:spTree>
    <p:extLst>
      <p:ext uri="{BB962C8B-B14F-4D97-AF65-F5344CB8AC3E}">
        <p14:creationId xmlns:p14="http://schemas.microsoft.com/office/powerpoint/2010/main" val="1275419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2905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547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52702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9791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920733" y="6531031"/>
            <a:ext cx="1440159" cy="118430"/>
          </a:xfrm>
          <a:prstGeom prst="rect">
            <a:avLst/>
          </a:prstGeom>
          <a:noFill/>
        </p:spPr>
        <p:txBody>
          <a:bodyPr wrap="square" rtlCol="0">
            <a:spAutoFit/>
          </a:bodyPr>
          <a:lstStyle/>
          <a:p>
            <a:pPr>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1424819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94193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62828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2934948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315879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00707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637390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290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43948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918040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3521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30"/>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44000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30"/>
            <a:ext cx="6172200" cy="4873625"/>
          </a:xfrm>
          <a:prstGeom prst="rect">
            <a:avLst/>
          </a:prstGeo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773181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
        <p:nvSpPr>
          <p:cNvPr id="7" name="文本框 6"/>
          <p:cNvSpPr txBox="1"/>
          <p:nvPr userDrawn="1"/>
        </p:nvSpPr>
        <p:spPr>
          <a:xfrm>
            <a:off x="1117195" y="936014"/>
            <a:ext cx="9957612" cy="3834511"/>
          </a:xfrm>
          <a:prstGeom prst="rect">
            <a:avLst/>
          </a:prstGeom>
          <a:noFill/>
        </p:spPr>
        <p:txBody>
          <a:bodyPr wrap="square" rtlCol="0">
            <a:spAutoFit/>
          </a:bodyPr>
          <a:lstStyle/>
          <a:p>
            <a:pPr algn="ctr">
              <a:lnSpc>
                <a:spcPct val="150000"/>
              </a:lnSpc>
            </a:pPr>
            <a:r>
              <a:rPr lang="zh-CN" altLang="en-US" sz="3600" b="1" dirty="0">
                <a:solidFill>
                  <a:schemeClr val="bg1"/>
                </a:solidFill>
                <a:latin typeface="微软雅黑" panose="020B0503020204020204" pitchFamily="34" charset="-122"/>
                <a:ea typeface="微软雅黑" panose="020B0503020204020204" pitchFamily="34" charset="-122"/>
              </a:rPr>
              <a:t>版权声明</a:t>
            </a:r>
          </a:p>
          <a:p>
            <a:pPr algn="just">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感谢您下载觅知网平台上提供的</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600" dirty="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在觅知网出售的</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模板是免版税类（</a:t>
            </a:r>
            <a:r>
              <a:rPr lang="en-US" altLang="zh-CN" sz="1600" dirty="0">
                <a:solidFill>
                  <a:schemeClr val="bg1"/>
                </a:solidFill>
                <a:latin typeface="微软雅黑" panose="020B0503020204020204" pitchFamily="34" charset="-122"/>
                <a:ea typeface="微软雅黑" panose="020B0503020204020204" pitchFamily="34" charset="-122"/>
              </a:rPr>
              <a:t>RF</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Royalty-Free</a:t>
            </a:r>
            <a:r>
              <a:rPr lang="zh-CN" altLang="en-US" sz="1600" dirty="0">
                <a:solidFill>
                  <a:schemeClr val="bg1"/>
                </a:solidFill>
                <a:latin typeface="微软雅黑" panose="020B0503020204020204" pitchFamily="34" charset="-122"/>
                <a:ea typeface="微软雅黑" panose="020B0503020204020204" pitchFamily="34" charset="-122"/>
              </a:rPr>
              <a:t>）正版受</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和</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世界版权公约</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模板素材的使用权。</a:t>
            </a:r>
          </a:p>
          <a:p>
            <a:pPr algn="just">
              <a:lnSpc>
                <a:spcPct val="150000"/>
              </a:lnSpc>
            </a:pP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不得将觅知网的</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模板、</a:t>
            </a:r>
            <a:r>
              <a:rPr lang="en-US" altLang="zh-CN" sz="1600" dirty="0">
                <a:solidFill>
                  <a:schemeClr val="bg1"/>
                </a:solidFill>
                <a:latin typeface="微软雅黑" panose="020B0503020204020204" pitchFamily="34" charset="-122"/>
                <a:ea typeface="微软雅黑" panose="020B0503020204020204" pitchFamily="34" charset="-122"/>
              </a:rPr>
              <a:t>PPT</a:t>
            </a:r>
            <a:r>
              <a:rPr lang="zh-CN" altLang="en-US" sz="160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p>
        </p:txBody>
      </p:sp>
    </p:spTree>
    <p:extLst>
      <p:ext uri="{BB962C8B-B14F-4D97-AF65-F5344CB8AC3E}">
        <p14:creationId xmlns:p14="http://schemas.microsoft.com/office/powerpoint/2010/main" val="136343460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365127"/>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997B5FA-0921-464F-AAE1-844C04324D75}" type="datetimeFigureOut">
              <a:rPr lang="zh-CN" altLang="en-US" smtClean="0"/>
              <a:t>2024/4/10</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8731423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0476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5037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189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296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43880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0999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4634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83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8154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1581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5721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2" y="365127"/>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6203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166217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425211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7332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988887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8131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975230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707897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51359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0191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58585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645694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092727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73671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935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3406811"/>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89927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314954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250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57199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406225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920949"/>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9654001"/>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67228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6779179"/>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525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758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607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2.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4.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6215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6948668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998435"/>
      </p:ext>
    </p:extLst>
  </p:cSld>
  <p:clrMap bg1="lt1" tx1="dk1" bg2="lt2" tx2="dk2" accent1="accent1" accent2="accent2" accent3="accent3" accent4="accent4" accent5="accent5" accent6="accent6" hlink="hlink" folHlink="folHlink"/>
  <p:sldLayoutIdLst>
    <p:sldLayoutId id="2147483728" r:id="rId1"/>
    <p:sldLayoutId id="2147483730" r:id="rId2"/>
    <p:sldLayoutId id="2147483731" r:id="rId3"/>
    <p:sldLayoutId id="2147483732" r:id="rId4"/>
    <p:sldLayoutId id="2147483733" r:id="rId5"/>
    <p:sldLayoutId id="214748373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241300" y="273051"/>
            <a:ext cx="11709400" cy="6311900"/>
          </a:xfrm>
          <a:prstGeom prst="roundRect">
            <a:avLst>
              <a:gd name="adj" fmla="val 3476"/>
            </a:avLst>
          </a:prstGeom>
          <a:solidFill>
            <a:schemeClr val="bg1"/>
          </a:solidFill>
          <a:ln w="25400">
            <a:solidFill>
              <a:srgbClr val="0A8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24817124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2024/4/10</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741492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08ED132D-452A-49E5-B8CD-EA0C46A12A5F}" type="datetimeFigureOut">
              <a:rPr lang="vi-VN" smtClean="0">
                <a:solidFill>
                  <a:prstClr val="black">
                    <a:tint val="75000"/>
                  </a:prstClr>
                </a:solidFill>
              </a:rPr>
              <a:pPr defTabSz="914377">
                <a:defRPr/>
              </a:pPr>
              <a:t>10/04/2024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55614285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2412095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30.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8.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8.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0.xml"/><Relationship Id="rId5" Type="http://schemas.openxmlformats.org/officeDocument/2006/relationships/image" Target="../media/image48.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30.pn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6.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8.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59.png"/><Relationship Id="rId4" Type="http://schemas.microsoft.com/office/2007/relationships/hdphoto" Target="../media/hdphoto8.wdp"/><Relationship Id="rId9"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9.wdp"/><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1.png"/><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1.png"/><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64.png"/><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microsoft.com/office/2007/relationships/hdphoto" Target="../media/hdphoto9.wdp"/><Relationship Id="rId5" Type="http://schemas.openxmlformats.org/officeDocument/2006/relationships/image" Target="../media/image62.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69.png"/><Relationship Id="rId4" Type="http://schemas.openxmlformats.org/officeDocument/2006/relationships/image" Target="../media/image18.png"/><Relationship Id="rId9"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0.wdp"/></Relationships>
</file>

<file path=ppt/slides/_rels/slide4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0.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32.png"/><Relationship Id="rId5" Type="http://schemas.microsoft.com/office/2007/relationships/hdphoto" Target="../media/hdphoto11.wdp"/><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microsoft.com/office/2007/relationships/hdphoto" Target="../media/hdphoto3.wdp"/><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3.png"/><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5.sv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3.sv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4.png"/><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6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4.png"/><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62.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65.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5.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2.xml"/><Relationship Id="rId18" Type="http://schemas.openxmlformats.org/officeDocument/2006/relationships/image" Target="../media/image20.png"/><Relationship Id="rId3" Type="http://schemas.openxmlformats.org/officeDocument/2006/relationships/slideLayout" Target="../slideLayouts/slideLayout49.xml"/><Relationship Id="rId7" Type="http://schemas.openxmlformats.org/officeDocument/2006/relationships/slide" Target="slide56.xml"/><Relationship Id="rId12" Type="http://schemas.openxmlformats.org/officeDocument/2006/relationships/slide" Target="slide61.xml"/><Relationship Id="rId17" Type="http://schemas.openxmlformats.org/officeDocument/2006/relationships/image" Target="../media/image83.gif"/><Relationship Id="rId2" Type="http://schemas.openxmlformats.org/officeDocument/2006/relationships/audio" Target="../media/media2.wav"/><Relationship Id="rId16" Type="http://schemas.openxmlformats.org/officeDocument/2006/relationships/image" Target="../media/image82.gif"/><Relationship Id="rId1" Type="http://schemas.microsoft.com/office/2007/relationships/media" Target="../media/media2.wav"/><Relationship Id="rId6" Type="http://schemas.openxmlformats.org/officeDocument/2006/relationships/image" Target="../media/image81.png"/><Relationship Id="rId11" Type="http://schemas.openxmlformats.org/officeDocument/2006/relationships/slide" Target="slide60.xml"/><Relationship Id="rId5" Type="http://schemas.openxmlformats.org/officeDocument/2006/relationships/image" Target="../media/image15.png"/><Relationship Id="rId15" Type="http://schemas.openxmlformats.org/officeDocument/2006/relationships/slide" Target="slide64.xml"/><Relationship Id="rId10" Type="http://schemas.openxmlformats.org/officeDocument/2006/relationships/slide" Target="slide59.xml"/><Relationship Id="rId19" Type="http://schemas.openxmlformats.org/officeDocument/2006/relationships/slide" Target="slide65.xml"/><Relationship Id="rId4" Type="http://schemas.openxmlformats.org/officeDocument/2006/relationships/image" Target="../media/image80.png"/><Relationship Id="rId9" Type="http://schemas.openxmlformats.org/officeDocument/2006/relationships/slide" Target="slide58.xml"/><Relationship Id="rId14" Type="http://schemas.openxmlformats.org/officeDocument/2006/relationships/slide" Target="slide63.xml"/></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48.xml"/><Relationship Id="rId6" Type="http://schemas.openxmlformats.org/officeDocument/2006/relationships/image" Target="../media/image15.png"/><Relationship Id="rId5" Type="http://schemas.openxmlformats.org/officeDocument/2006/relationships/audio" Target="../media/audio3.wav"/><Relationship Id="rId10" Type="http://schemas.openxmlformats.org/officeDocument/2006/relationships/slide" Target="slide55.xml"/><Relationship Id="rId4" Type="http://schemas.openxmlformats.org/officeDocument/2006/relationships/audio" Target="../media/audio2.wav"/><Relationship Id="rId9" Type="http://schemas.openxmlformats.org/officeDocument/2006/relationships/image" Target="../media/image86.png"/></Relationships>
</file>

<file path=ppt/slides/_rels/slide5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86.png"/><Relationship Id="rId5"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slide" Target="slide55.xml"/></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84.png"/><Relationship Id="rId5"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slide" Target="slide55.xml"/></Relationships>
</file>

<file path=ppt/slides/_rels/slide59.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audio" Target="../media/audio3.wav"/><Relationship Id="rId7"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86.png"/><Relationship Id="rId5" Type="http://schemas.openxmlformats.org/officeDocument/2006/relationships/image" Target="../media/image15.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86.png"/><Relationship Id="rId5"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slide" Target="slide55.xml"/></Relationships>
</file>

<file path=ppt/slides/_rels/slide6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1.wav"/><Relationship Id="rId7"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48.xml"/><Relationship Id="rId6" Type="http://schemas.openxmlformats.org/officeDocument/2006/relationships/image" Target="../media/image15.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55.xml"/></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86.png"/><Relationship Id="rId5"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slide" Target="slide55.xml"/></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48.xml"/><Relationship Id="rId6" Type="http://schemas.openxmlformats.org/officeDocument/2006/relationships/image" Target="../media/image15.png"/><Relationship Id="rId5" Type="http://schemas.openxmlformats.org/officeDocument/2006/relationships/audio" Target="../media/audio3.wav"/><Relationship Id="rId10" Type="http://schemas.openxmlformats.org/officeDocument/2006/relationships/slide" Target="slide55.xml"/><Relationship Id="rId4" Type="http://schemas.openxmlformats.org/officeDocument/2006/relationships/audio" Target="../media/audio2.wav"/><Relationship Id="rId9"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1.wav"/><Relationship Id="rId7"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48.xml"/><Relationship Id="rId6" Type="http://schemas.openxmlformats.org/officeDocument/2006/relationships/image" Target="../media/image15.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55.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3.xml"/><Relationship Id="rId7" Type="http://schemas.openxmlformats.org/officeDocument/2006/relationships/image" Target="../media/image8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notesSlide" Target="../notesSlides/notesSlide46.xml"/><Relationship Id="rId4" Type="http://schemas.openxmlformats.org/officeDocument/2006/relationships/slideLayout" Target="../slideLayouts/slideLayout38.xml"/><Relationship Id="rId9"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30.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34.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C79F8F3-2444-C5CE-3099-6E6B51E7BAAC}"/>
              </a:ext>
            </a:extLst>
          </p:cNvPr>
          <p:cNvPicPr>
            <a:picLocks noChangeAspect="1"/>
          </p:cNvPicPr>
          <p:nvPr/>
        </p:nvPicPr>
        <p:blipFill rotWithShape="1">
          <a:blip r:embed="rId2"/>
          <a:srcRect l="9085" t="-25" r="10710" b="1"/>
          <a:stretch/>
        </p:blipFill>
        <p:spPr>
          <a:xfrm>
            <a:off x="-179614" y="-293914"/>
            <a:ext cx="13013871" cy="8134408"/>
          </a:xfrm>
          <a:prstGeom prst="rect">
            <a:avLst/>
          </a:prstGeom>
        </p:spPr>
      </p:pic>
      <p:sp>
        <p:nvSpPr>
          <p:cNvPr id="3" name="Rectangle 2">
            <a:extLst>
              <a:ext uri="{FF2B5EF4-FFF2-40B4-BE49-F238E27FC236}">
                <a16:creationId xmlns="" xmlns:a16="http://schemas.microsoft.com/office/drawing/2014/main" id="{022D2CD6-D7E4-65CF-094F-3BB113B632AF}"/>
              </a:ext>
            </a:extLst>
          </p:cNvPr>
          <p:cNvSpPr/>
          <p:nvPr/>
        </p:nvSpPr>
        <p:spPr>
          <a:xfrm>
            <a:off x="2757789" y="575827"/>
            <a:ext cx="6734728" cy="2308324"/>
          </a:xfrm>
          <a:prstGeom prst="rect">
            <a:avLst/>
          </a:prstGeom>
          <a:solidFill>
            <a:schemeClr val="accent6">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cap="none" spc="0" dirty="0">
                <a:ln/>
                <a:solidFill>
                  <a:srgbClr val="FFC000"/>
                </a:solidFill>
                <a:effectLst/>
              </a:rPr>
              <a:t>HOÀNG LÊ NHẤT </a:t>
            </a:r>
          </a:p>
          <a:p>
            <a:pPr algn="ctr"/>
            <a:r>
              <a:rPr lang="en-US" sz="7200" b="1" cap="none" spc="0" dirty="0">
                <a:ln/>
                <a:solidFill>
                  <a:srgbClr val="FFC000"/>
                </a:solidFill>
                <a:effectLst/>
              </a:rPr>
              <a:t>THỐNG CHÍ</a:t>
            </a:r>
          </a:p>
        </p:txBody>
      </p:sp>
    </p:spTree>
    <p:extLst>
      <p:ext uri="{BB962C8B-B14F-4D97-AF65-F5344CB8AC3E}">
        <p14:creationId xmlns:p14="http://schemas.microsoft.com/office/powerpoint/2010/main" val="360828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9F379F0B-4470-52B2-D273-B2AA8C019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67" y="-939723"/>
            <a:ext cx="3770677" cy="2513784"/>
          </a:xfrm>
          <a:prstGeom prst="rect">
            <a:avLst/>
          </a:prstGeom>
        </p:spPr>
      </p:pic>
      <p:grpSp>
        <p:nvGrpSpPr>
          <p:cNvPr id="10" name="组合 9"/>
          <p:cNvGrpSpPr/>
          <p:nvPr/>
        </p:nvGrpSpPr>
        <p:grpSpPr>
          <a:xfrm>
            <a:off x="4794553" y="-79800"/>
            <a:ext cx="3668427" cy="888175"/>
            <a:chOff x="223349" y="267489"/>
            <a:chExt cx="3996406" cy="101188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49" y="267489"/>
              <a:ext cx="3066261" cy="1011884"/>
            </a:xfrm>
            <a:prstGeom prst="rect">
              <a:avLst/>
            </a:prstGeom>
          </p:spPr>
        </p:pic>
        <p:sp>
          <p:nvSpPr>
            <p:cNvPr id="15" name="矩形 14"/>
            <p:cNvSpPr/>
            <p:nvPr/>
          </p:nvSpPr>
          <p:spPr>
            <a:xfrm>
              <a:off x="1419754" y="622922"/>
              <a:ext cx="2800001" cy="596096"/>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w="38100">
                  <a:noFill/>
                </a:ln>
                <a:solidFill>
                  <a:srgbClr val="0A86DC"/>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 name="文本框 8">
            <a:extLst>
              <a:ext uri="{FF2B5EF4-FFF2-40B4-BE49-F238E27FC236}">
                <a16:creationId xmlns="" xmlns:a16="http://schemas.microsoft.com/office/drawing/2014/main" id="{425F0949-0ECC-4528-86E1-4BF025146CC3}"/>
              </a:ext>
            </a:extLst>
          </p:cNvPr>
          <p:cNvSpPr txBox="1"/>
          <p:nvPr/>
        </p:nvSpPr>
        <p:spPr>
          <a:xfrm>
            <a:off x="5409807" y="-69612"/>
            <a:ext cx="8247380" cy="834524"/>
          </a:xfrm>
          <a:prstGeom prst="rect">
            <a:avLst/>
          </a:prstGeom>
          <a:noFill/>
        </p:spPr>
        <p:txBody>
          <a:bodyPr wrap="square" rtlCol="0" anchor="t">
            <a:spAutoFit/>
          </a:bodyPr>
          <a:lstStyle/>
          <a:p>
            <a:pPr marL="0" marR="8890" lvl="0" indent="0" algn="just" defTabSz="914354"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a:t>
            </a:r>
            <a:endParaRPr kumimoji="0" lang="en-SG" sz="36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5" name="Table 4">
            <a:extLst>
              <a:ext uri="{FF2B5EF4-FFF2-40B4-BE49-F238E27FC236}">
                <a16:creationId xmlns="" xmlns:a16="http://schemas.microsoft.com/office/drawing/2014/main" id="{534089A4-2064-A1B0-07A7-E980A63A540D}"/>
              </a:ext>
            </a:extLst>
          </p:cNvPr>
          <p:cNvGraphicFramePr>
            <a:graphicFrameLocks noGrp="1"/>
          </p:cNvGraphicFramePr>
          <p:nvPr>
            <p:extLst>
              <p:ext uri="{D42A27DB-BD31-4B8C-83A1-F6EECF244321}">
                <p14:modId xmlns:p14="http://schemas.microsoft.com/office/powerpoint/2010/main" val="3976057115"/>
              </p:ext>
            </p:extLst>
          </p:nvPr>
        </p:nvGraphicFramePr>
        <p:xfrm>
          <a:off x="368135" y="959701"/>
          <a:ext cx="11352810" cy="5464850"/>
        </p:xfrm>
        <a:graphic>
          <a:graphicData uri="http://schemas.openxmlformats.org/drawingml/2006/table">
            <a:tbl>
              <a:tblPr firstRow="1" firstCol="1" bandRow="1">
                <a:tableStyleId>{9DCAF9ED-07DC-4A11-8D7F-57B35C25682E}</a:tableStyleId>
              </a:tblPr>
              <a:tblGrid>
                <a:gridCol w="3111335">
                  <a:extLst>
                    <a:ext uri="{9D8B030D-6E8A-4147-A177-3AD203B41FA5}">
                      <a16:colId xmlns="" xmlns:a16="http://schemas.microsoft.com/office/drawing/2014/main" val="3249283029"/>
                    </a:ext>
                  </a:extLst>
                </a:gridCol>
                <a:gridCol w="8241475">
                  <a:extLst>
                    <a:ext uri="{9D8B030D-6E8A-4147-A177-3AD203B41FA5}">
                      <a16:colId xmlns="" xmlns:a16="http://schemas.microsoft.com/office/drawing/2014/main" val="4155958361"/>
                    </a:ext>
                  </a:extLst>
                </a:gridCol>
              </a:tblGrid>
              <a:tr h="638620">
                <a:tc>
                  <a:txBody>
                    <a:bodyPr/>
                    <a:lstStyle/>
                    <a:p>
                      <a:pPr algn="ctr">
                        <a:lnSpc>
                          <a:spcPct val="100000"/>
                        </a:lnSpc>
                      </a:pPr>
                      <a:r>
                        <a:rPr lang="vi-VN" sz="2800" kern="100">
                          <a:effectLst/>
                          <a:latin typeface="+mj-lt"/>
                        </a:rPr>
                        <a:t>Yếu tố</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vi-VN" sz="2800" kern="100">
                          <a:effectLst/>
                          <a:latin typeface="+mj-lt"/>
                        </a:rPr>
                        <a:t>Khái niệm/ đặc điểm</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027393"/>
                  </a:ext>
                </a:extLst>
              </a:tr>
              <a:tr h="965246">
                <a:tc>
                  <a:txBody>
                    <a:bodyPr/>
                    <a:lstStyle/>
                    <a:p>
                      <a:pPr algn="just">
                        <a:lnSpc>
                          <a:spcPct val="100000"/>
                        </a:lnSpc>
                      </a:pPr>
                      <a:r>
                        <a:rPr lang="vi-VN" sz="2800" kern="100">
                          <a:effectLst/>
                          <a:latin typeface="+mj-lt"/>
                        </a:rPr>
                        <a:t>Truyện lịch sử</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vi-VN" sz="2800" kern="100">
                          <a:effectLst/>
                          <a:latin typeface="+mj-lt"/>
                        </a:rPr>
                        <a:t> </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912499"/>
                  </a:ext>
                </a:extLst>
              </a:tr>
              <a:tr h="965246">
                <a:tc>
                  <a:txBody>
                    <a:bodyPr/>
                    <a:lstStyle/>
                    <a:p>
                      <a:pPr algn="just">
                        <a:lnSpc>
                          <a:spcPct val="100000"/>
                        </a:lnSpc>
                      </a:pPr>
                      <a:r>
                        <a:rPr lang="vi-VN" sz="2800" kern="100">
                          <a:effectLst/>
                          <a:latin typeface="+mj-lt"/>
                        </a:rPr>
                        <a:t>Bối cảnh</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vi-VN" sz="2800" kern="100">
                          <a:effectLst/>
                          <a:latin typeface="+mj-lt"/>
                        </a:rPr>
                        <a:t> </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33515989"/>
                  </a:ext>
                </a:extLst>
              </a:tr>
              <a:tr h="965246">
                <a:tc>
                  <a:txBody>
                    <a:bodyPr/>
                    <a:lstStyle/>
                    <a:p>
                      <a:pPr algn="just">
                        <a:lnSpc>
                          <a:spcPct val="100000"/>
                        </a:lnSpc>
                      </a:pPr>
                      <a:r>
                        <a:rPr lang="vi-VN" sz="2800" kern="100">
                          <a:effectLst/>
                          <a:latin typeface="+mj-lt"/>
                        </a:rPr>
                        <a:t>Cốt truyện trong truyện lịch sử</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vi-VN" sz="2800" kern="100">
                          <a:effectLst/>
                          <a:latin typeface="+mj-lt"/>
                        </a:rPr>
                        <a:t> </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78426700"/>
                  </a:ext>
                </a:extLst>
              </a:tr>
              <a:tr h="965246">
                <a:tc>
                  <a:txBody>
                    <a:bodyPr/>
                    <a:lstStyle/>
                    <a:p>
                      <a:pPr algn="just">
                        <a:lnSpc>
                          <a:spcPct val="100000"/>
                        </a:lnSpc>
                      </a:pPr>
                      <a:r>
                        <a:rPr lang="vi-VN" sz="2800" kern="100">
                          <a:effectLst/>
                          <a:latin typeface="+mj-lt"/>
                        </a:rPr>
                        <a:t>Nhân vật</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vi-VN" sz="2800" kern="100">
                          <a:effectLst/>
                          <a:latin typeface="+mj-lt"/>
                        </a:rPr>
                        <a:t> </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5293880"/>
                  </a:ext>
                </a:extLst>
              </a:tr>
              <a:tr h="965246">
                <a:tc>
                  <a:txBody>
                    <a:bodyPr/>
                    <a:lstStyle/>
                    <a:p>
                      <a:pPr algn="just">
                        <a:lnSpc>
                          <a:spcPct val="100000"/>
                        </a:lnSpc>
                      </a:pPr>
                      <a:r>
                        <a:rPr lang="vi-VN" sz="2800" kern="100">
                          <a:effectLst/>
                          <a:latin typeface="+mj-lt"/>
                        </a:rPr>
                        <a:t>Ngôn ngữ</a:t>
                      </a:r>
                      <a:endParaRPr lang="en-SG" sz="24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vi-VN" sz="2800" kern="100" dirty="0">
                          <a:effectLst/>
                          <a:latin typeface="+mj-lt"/>
                        </a:rPr>
                        <a:t> </a:t>
                      </a:r>
                      <a:endParaRPr lang="en-SG" sz="2400" kern="100" dirty="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59128679"/>
                  </a:ext>
                </a:extLst>
              </a:tr>
            </a:tbl>
          </a:graphicData>
        </a:graphic>
      </p:graphicFrame>
      <p:pic>
        <p:nvPicPr>
          <p:cNvPr id="6" name="图片 35">
            <a:extLst>
              <a:ext uri="{FF2B5EF4-FFF2-40B4-BE49-F238E27FC236}">
                <a16:creationId xmlns="" xmlns:a16="http://schemas.microsoft.com/office/drawing/2014/main" id="{CF975A5E-05F6-7127-6EDA-77EB3720CA95}"/>
              </a:ext>
            </a:extLst>
          </p:cNvPr>
          <p:cNvPicPr>
            <a:picLocks noChangeAspect="1"/>
          </p:cNvPicPr>
          <p:nvPr/>
        </p:nvPicPr>
        <p:blipFill>
          <a:blip r:embed="rId5" cstate="print">
            <a:extLst>
              <a:ext uri="{28A0092B-C50C-407E-A947-70E740481C1C}">
                <a14:useLocalDpi xmlns:a14="http://schemas.microsoft.com/office/drawing/2010/main" val="0"/>
              </a:ext>
            </a:extLst>
          </a:blip>
          <a:srcRect r="23024" b="23636"/>
          <a:stretch>
            <a:fillRect/>
          </a:stretch>
        </p:blipFill>
        <p:spPr>
          <a:xfrm>
            <a:off x="10497239" y="-161319"/>
            <a:ext cx="1838960" cy="1833436"/>
          </a:xfrm>
          <a:prstGeom prst="rect">
            <a:avLst/>
          </a:prstGeom>
        </p:spPr>
      </p:pic>
    </p:spTree>
    <p:extLst>
      <p:ext uri="{BB962C8B-B14F-4D97-AF65-F5344CB8AC3E}">
        <p14:creationId xmlns:p14="http://schemas.microsoft.com/office/powerpoint/2010/main" val="25740333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9F379F0B-4470-52B2-D273-B2AA8C019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67" y="-939723"/>
            <a:ext cx="3770677" cy="2513784"/>
          </a:xfrm>
          <a:prstGeom prst="rect">
            <a:avLst/>
          </a:prstGeom>
        </p:spPr>
      </p:pic>
      <p:grpSp>
        <p:nvGrpSpPr>
          <p:cNvPr id="10" name="组合 9"/>
          <p:cNvGrpSpPr/>
          <p:nvPr/>
        </p:nvGrpSpPr>
        <p:grpSpPr>
          <a:xfrm>
            <a:off x="4794553" y="-79800"/>
            <a:ext cx="3668427" cy="888175"/>
            <a:chOff x="223349" y="267489"/>
            <a:chExt cx="3996406" cy="101188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49" y="267489"/>
              <a:ext cx="3066261" cy="1011884"/>
            </a:xfrm>
            <a:prstGeom prst="rect">
              <a:avLst/>
            </a:prstGeom>
          </p:spPr>
        </p:pic>
        <p:sp>
          <p:nvSpPr>
            <p:cNvPr id="15" name="矩形 14"/>
            <p:cNvSpPr/>
            <p:nvPr/>
          </p:nvSpPr>
          <p:spPr>
            <a:xfrm>
              <a:off x="1419754" y="622922"/>
              <a:ext cx="2800001" cy="596096"/>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w="38100">
                  <a:noFill/>
                </a:ln>
                <a:solidFill>
                  <a:srgbClr val="0A86DC"/>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 name="文本框 8">
            <a:extLst>
              <a:ext uri="{FF2B5EF4-FFF2-40B4-BE49-F238E27FC236}">
                <a16:creationId xmlns="" xmlns:a16="http://schemas.microsoft.com/office/drawing/2014/main" id="{425F0949-0ECC-4528-86E1-4BF025146CC3}"/>
              </a:ext>
            </a:extLst>
          </p:cNvPr>
          <p:cNvSpPr txBox="1"/>
          <p:nvPr/>
        </p:nvSpPr>
        <p:spPr>
          <a:xfrm>
            <a:off x="5409807" y="-69612"/>
            <a:ext cx="8247380" cy="834524"/>
          </a:xfrm>
          <a:prstGeom prst="rect">
            <a:avLst/>
          </a:prstGeom>
          <a:noFill/>
        </p:spPr>
        <p:txBody>
          <a:bodyPr wrap="square" rtlCol="0" anchor="t">
            <a:spAutoFit/>
          </a:bodyPr>
          <a:lstStyle/>
          <a:p>
            <a:pPr marL="0" marR="8890" lvl="0" indent="0" algn="just" defTabSz="914354"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a:t>
            </a:r>
            <a:endParaRPr kumimoji="0" lang="en-SG" sz="36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5" name="Table 4">
            <a:extLst>
              <a:ext uri="{FF2B5EF4-FFF2-40B4-BE49-F238E27FC236}">
                <a16:creationId xmlns="" xmlns:a16="http://schemas.microsoft.com/office/drawing/2014/main" id="{534089A4-2064-A1B0-07A7-E980A63A540D}"/>
              </a:ext>
            </a:extLst>
          </p:cNvPr>
          <p:cNvGraphicFramePr>
            <a:graphicFrameLocks noGrp="1"/>
          </p:cNvGraphicFramePr>
          <p:nvPr>
            <p:extLst>
              <p:ext uri="{D42A27DB-BD31-4B8C-83A1-F6EECF244321}">
                <p14:modId xmlns:p14="http://schemas.microsoft.com/office/powerpoint/2010/main" val="2978379678"/>
              </p:ext>
            </p:extLst>
          </p:nvPr>
        </p:nvGraphicFramePr>
        <p:xfrm>
          <a:off x="368134" y="959700"/>
          <a:ext cx="11426075" cy="5534089"/>
        </p:xfrm>
        <a:graphic>
          <a:graphicData uri="http://schemas.openxmlformats.org/drawingml/2006/table">
            <a:tbl>
              <a:tblPr firstRow="1" firstCol="1" bandRow="1">
                <a:tableStyleId>{9DCAF9ED-07DC-4A11-8D7F-57B35C25682E}</a:tableStyleId>
              </a:tblPr>
              <a:tblGrid>
                <a:gridCol w="1345305">
                  <a:extLst>
                    <a:ext uri="{9D8B030D-6E8A-4147-A177-3AD203B41FA5}">
                      <a16:colId xmlns="" xmlns:a16="http://schemas.microsoft.com/office/drawing/2014/main" val="3249283029"/>
                    </a:ext>
                  </a:extLst>
                </a:gridCol>
                <a:gridCol w="10080770">
                  <a:extLst>
                    <a:ext uri="{9D8B030D-6E8A-4147-A177-3AD203B41FA5}">
                      <a16:colId xmlns="" xmlns:a16="http://schemas.microsoft.com/office/drawing/2014/main" val="4155958361"/>
                    </a:ext>
                  </a:extLst>
                </a:gridCol>
              </a:tblGrid>
              <a:tr h="655266">
                <a:tc>
                  <a:txBody>
                    <a:bodyPr/>
                    <a:lstStyle/>
                    <a:p>
                      <a:pPr algn="ctr">
                        <a:lnSpc>
                          <a:spcPct val="100000"/>
                        </a:lnSpc>
                      </a:pPr>
                      <a:r>
                        <a:rPr lang="vi-VN" sz="2600" kern="100" dirty="0">
                          <a:effectLst/>
                          <a:latin typeface="+mj-lt"/>
                        </a:rPr>
                        <a:t>Yếu tố</a:t>
                      </a:r>
                      <a:endParaRPr lang="en-SG" sz="2600" kern="100" dirty="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vi-VN" sz="2600" kern="100">
                          <a:effectLst/>
                          <a:latin typeface="+mj-lt"/>
                        </a:rPr>
                        <a:t>Khái niệm/ đặc điểm</a:t>
                      </a:r>
                      <a:endParaRPr lang="en-SG" sz="26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027393"/>
                  </a:ext>
                </a:extLst>
              </a:tr>
              <a:tr h="2032843">
                <a:tc>
                  <a:txBody>
                    <a:bodyPr/>
                    <a:lstStyle/>
                    <a:p>
                      <a:pPr algn="just">
                        <a:lnSpc>
                          <a:spcPct val="100000"/>
                        </a:lnSpc>
                      </a:pPr>
                      <a:r>
                        <a:rPr lang="vi-VN" sz="2600" kern="100">
                          <a:effectLst/>
                          <a:latin typeface="+mj-lt"/>
                        </a:rPr>
                        <a:t>Truyện lịch sử</a:t>
                      </a:r>
                      <a:endParaRPr lang="en-SG" sz="26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endParaRPr lang="en-SG" sz="2600" kern="1200" dirty="0">
                        <a:solidFill>
                          <a:schemeClr val="dk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912499"/>
                  </a:ext>
                </a:extLst>
              </a:tr>
              <a:tr h="2845980">
                <a:tc>
                  <a:txBody>
                    <a:bodyPr/>
                    <a:lstStyle/>
                    <a:p>
                      <a:pPr algn="just">
                        <a:lnSpc>
                          <a:spcPct val="100000"/>
                        </a:lnSpc>
                      </a:pPr>
                      <a:r>
                        <a:rPr lang="vi-VN" sz="2600" kern="100">
                          <a:effectLst/>
                          <a:latin typeface="+mj-lt"/>
                        </a:rPr>
                        <a:t>Bối cảnh</a:t>
                      </a:r>
                      <a:endParaRPr lang="en-SG" sz="26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600" b="1" i="1" kern="1200" dirty="0">
                        <a:solidFill>
                          <a:schemeClr val="dk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33515989"/>
                  </a:ext>
                </a:extLst>
              </a:tr>
            </a:tbl>
          </a:graphicData>
        </a:graphic>
      </p:graphicFrame>
      <p:pic>
        <p:nvPicPr>
          <p:cNvPr id="6" name="图片 35">
            <a:extLst>
              <a:ext uri="{FF2B5EF4-FFF2-40B4-BE49-F238E27FC236}">
                <a16:creationId xmlns="" xmlns:a16="http://schemas.microsoft.com/office/drawing/2014/main" id="{CF975A5E-05F6-7127-6EDA-77EB3720CA95}"/>
              </a:ext>
            </a:extLst>
          </p:cNvPr>
          <p:cNvPicPr>
            <a:picLocks noChangeAspect="1"/>
          </p:cNvPicPr>
          <p:nvPr/>
        </p:nvPicPr>
        <p:blipFill>
          <a:blip r:embed="rId5" cstate="print">
            <a:extLst>
              <a:ext uri="{28A0092B-C50C-407E-A947-70E740481C1C}">
                <a14:useLocalDpi xmlns:a14="http://schemas.microsoft.com/office/drawing/2010/main" val="0"/>
              </a:ext>
            </a:extLst>
          </a:blip>
          <a:srcRect r="23024" b="23636"/>
          <a:stretch>
            <a:fillRect/>
          </a:stretch>
        </p:blipFill>
        <p:spPr>
          <a:xfrm>
            <a:off x="10497239" y="-161319"/>
            <a:ext cx="1838960" cy="1833436"/>
          </a:xfrm>
          <a:prstGeom prst="rect">
            <a:avLst/>
          </a:prstGeom>
        </p:spPr>
      </p:pic>
      <p:sp>
        <p:nvSpPr>
          <p:cNvPr id="7" name="TextBox 6">
            <a:extLst>
              <a:ext uri="{FF2B5EF4-FFF2-40B4-BE49-F238E27FC236}">
                <a16:creationId xmlns="" xmlns:a16="http://schemas.microsoft.com/office/drawing/2014/main" id="{4333A780-F66F-9AF5-FA0E-ECA058C75199}"/>
              </a:ext>
            </a:extLst>
          </p:cNvPr>
          <p:cNvSpPr txBox="1"/>
          <p:nvPr/>
        </p:nvSpPr>
        <p:spPr>
          <a:xfrm>
            <a:off x="1677462" y="1606551"/>
            <a:ext cx="10031318" cy="2092881"/>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Truyện lịch sử là loại truyện lấy đề tài lịch sử (lịch sử quốc gia, dân tộc, dòng họ, danh nhân ...) làm nội dung chính. </a:t>
            </a:r>
            <a:endParaRPr kumimoji="0" lang="en-US" sz="26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khi kể lại các sự kiện, nhân vật, truyện lịch sử thường làm sống dậy bức tranh rộng lớn, sinh động về một thời đã qua và mang lại cho người đọc những nhận thức mới mẻ hay bài học sâu sắc.</a:t>
            </a:r>
            <a:endParaRPr kumimoji="0" lang="en-SG" sz="2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TextBox 8">
            <a:extLst>
              <a:ext uri="{FF2B5EF4-FFF2-40B4-BE49-F238E27FC236}">
                <a16:creationId xmlns="" xmlns:a16="http://schemas.microsoft.com/office/drawing/2014/main" id="{2AFABC7C-949D-0A90-72D4-8F6854333EB3}"/>
              </a:ext>
            </a:extLst>
          </p:cNvPr>
          <p:cNvSpPr txBox="1"/>
          <p:nvPr/>
        </p:nvSpPr>
        <p:spPr>
          <a:xfrm>
            <a:off x="1734592" y="3671465"/>
            <a:ext cx="9974188" cy="289310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00" cap="none" spc="0" normalizeH="0" baseline="0" noProof="0" dirty="0">
                <a:ln>
                  <a:noFill/>
                </a:ln>
                <a:solidFill>
                  <a:prstClr val="black"/>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Thời gian</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sự kiện, nhân vật lịch sử gắn với một khoảng thời gian năm tháng, niên đại, thời đại cụ thể trong quá khứ. Quá khứ ấy thường cách xa thời điểm tác giả viết tác phẩm.</a:t>
            </a:r>
            <a:endParaRPr kumimoji="0" lang="en-SG" sz="26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Không gian: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gắn với thời gian, xác định niên đại, thời đại cụ thể. </a:t>
            </a:r>
            <a:endParaRPr kumimoji="0" lang="en-SG" sz="26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bối cảnh (thời gian – không gian) ấy, cuộc sống con người và không khí thời đại hiện lên rõ nét, không lẫn với thời gian, không gian khác.</a:t>
            </a:r>
            <a:endParaRPr kumimoji="0" lang="en-SG" sz="2600" b="1"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46811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arn(inVertical)">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9F379F0B-4470-52B2-D273-B2AA8C019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67" y="-939723"/>
            <a:ext cx="3770677" cy="2513784"/>
          </a:xfrm>
          <a:prstGeom prst="rect">
            <a:avLst/>
          </a:prstGeom>
        </p:spPr>
      </p:pic>
      <p:grpSp>
        <p:nvGrpSpPr>
          <p:cNvPr id="10" name="组合 9"/>
          <p:cNvGrpSpPr/>
          <p:nvPr/>
        </p:nvGrpSpPr>
        <p:grpSpPr>
          <a:xfrm>
            <a:off x="4794553" y="-79800"/>
            <a:ext cx="3668427" cy="888175"/>
            <a:chOff x="223349" y="267489"/>
            <a:chExt cx="3996406" cy="101188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49" y="267489"/>
              <a:ext cx="3066261" cy="1011884"/>
            </a:xfrm>
            <a:prstGeom prst="rect">
              <a:avLst/>
            </a:prstGeom>
          </p:spPr>
        </p:pic>
        <p:sp>
          <p:nvSpPr>
            <p:cNvPr id="15" name="矩形 14"/>
            <p:cNvSpPr/>
            <p:nvPr/>
          </p:nvSpPr>
          <p:spPr>
            <a:xfrm>
              <a:off x="1419754" y="622922"/>
              <a:ext cx="2800001" cy="596096"/>
            </a:xfrm>
            <a:prstGeom prst="rect">
              <a:avLst/>
            </a:prstGeom>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w="38100">
                  <a:noFill/>
                </a:ln>
                <a:solidFill>
                  <a:srgbClr val="0A86DC"/>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 name="文本框 8">
            <a:extLst>
              <a:ext uri="{FF2B5EF4-FFF2-40B4-BE49-F238E27FC236}">
                <a16:creationId xmlns="" xmlns:a16="http://schemas.microsoft.com/office/drawing/2014/main" id="{425F0949-0ECC-4528-86E1-4BF025146CC3}"/>
              </a:ext>
            </a:extLst>
          </p:cNvPr>
          <p:cNvSpPr txBox="1"/>
          <p:nvPr/>
        </p:nvSpPr>
        <p:spPr>
          <a:xfrm>
            <a:off x="5409807" y="-69612"/>
            <a:ext cx="8247380" cy="834524"/>
          </a:xfrm>
          <a:prstGeom prst="rect">
            <a:avLst/>
          </a:prstGeom>
          <a:noFill/>
        </p:spPr>
        <p:txBody>
          <a:bodyPr wrap="square" rtlCol="0" anchor="t">
            <a:spAutoFit/>
          </a:bodyPr>
          <a:lstStyle/>
          <a:p>
            <a:pPr marL="0" marR="8890" lvl="0" indent="0" algn="just" defTabSz="914354"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a:t>
            </a:r>
            <a:endParaRPr kumimoji="0" lang="en-SG" sz="36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5" name="Table 4">
            <a:extLst>
              <a:ext uri="{FF2B5EF4-FFF2-40B4-BE49-F238E27FC236}">
                <a16:creationId xmlns="" xmlns:a16="http://schemas.microsoft.com/office/drawing/2014/main" id="{534089A4-2064-A1B0-07A7-E980A63A540D}"/>
              </a:ext>
            </a:extLst>
          </p:cNvPr>
          <p:cNvGraphicFramePr>
            <a:graphicFrameLocks noGrp="1"/>
          </p:cNvGraphicFramePr>
          <p:nvPr>
            <p:extLst>
              <p:ext uri="{D42A27DB-BD31-4B8C-83A1-F6EECF244321}">
                <p14:modId xmlns:p14="http://schemas.microsoft.com/office/powerpoint/2010/main" val="3301806832"/>
              </p:ext>
            </p:extLst>
          </p:nvPr>
        </p:nvGraphicFramePr>
        <p:xfrm>
          <a:off x="306142" y="959701"/>
          <a:ext cx="11519065" cy="5518591"/>
        </p:xfrm>
        <a:graphic>
          <a:graphicData uri="http://schemas.openxmlformats.org/drawingml/2006/table">
            <a:tbl>
              <a:tblPr firstRow="1" firstCol="1" bandRow="1">
                <a:tableStyleId>{9DCAF9ED-07DC-4A11-8D7F-57B35C25682E}</a:tableStyleId>
              </a:tblPr>
              <a:tblGrid>
                <a:gridCol w="1010298">
                  <a:extLst>
                    <a:ext uri="{9D8B030D-6E8A-4147-A177-3AD203B41FA5}">
                      <a16:colId xmlns="" xmlns:a16="http://schemas.microsoft.com/office/drawing/2014/main" val="3249283029"/>
                    </a:ext>
                  </a:extLst>
                </a:gridCol>
                <a:gridCol w="10508767">
                  <a:extLst>
                    <a:ext uri="{9D8B030D-6E8A-4147-A177-3AD203B41FA5}">
                      <a16:colId xmlns="" xmlns:a16="http://schemas.microsoft.com/office/drawing/2014/main" val="4155958361"/>
                    </a:ext>
                  </a:extLst>
                </a:gridCol>
              </a:tblGrid>
              <a:tr h="464158">
                <a:tc>
                  <a:txBody>
                    <a:bodyPr/>
                    <a:lstStyle/>
                    <a:p>
                      <a:pPr algn="ctr">
                        <a:lnSpc>
                          <a:spcPct val="100000"/>
                        </a:lnSpc>
                      </a:pPr>
                      <a:r>
                        <a:rPr lang="vi-VN" sz="2300" kern="100">
                          <a:effectLst/>
                          <a:latin typeface="+mj-lt"/>
                        </a:rPr>
                        <a:t>Yếu tố</a:t>
                      </a:r>
                      <a:endParaRPr lang="en-SG" sz="23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vi-VN" sz="2300" kern="100">
                          <a:effectLst/>
                          <a:latin typeface="+mj-lt"/>
                        </a:rPr>
                        <a:t>Khái niệm/ đặc điểm</a:t>
                      </a:r>
                      <a:endParaRPr lang="en-SG" sz="23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027393"/>
                  </a:ext>
                </a:extLst>
              </a:tr>
              <a:tr h="2166185">
                <a:tc>
                  <a:txBody>
                    <a:bodyPr/>
                    <a:lstStyle/>
                    <a:p>
                      <a:pPr algn="just">
                        <a:lnSpc>
                          <a:spcPct val="100000"/>
                        </a:lnSpc>
                      </a:pPr>
                      <a:r>
                        <a:rPr lang="vi-VN" sz="2300" kern="100" dirty="0">
                          <a:effectLst/>
                          <a:latin typeface="+mj-lt"/>
                        </a:rPr>
                        <a:t>Cốt truyện trong truyện lịch sử</a:t>
                      </a:r>
                      <a:endParaRPr lang="en-SG" sz="2300" kern="100" dirty="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endParaRPr lang="en-SG" sz="2300" kern="1200" dirty="0">
                        <a:solidFill>
                          <a:schemeClr val="dk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78426700"/>
                  </a:ext>
                </a:extLst>
              </a:tr>
              <a:tr h="1805155">
                <a:tc>
                  <a:txBody>
                    <a:bodyPr/>
                    <a:lstStyle/>
                    <a:p>
                      <a:pPr algn="just">
                        <a:lnSpc>
                          <a:spcPct val="100000"/>
                        </a:lnSpc>
                      </a:pPr>
                      <a:r>
                        <a:rPr lang="vi-VN" sz="2300" kern="100">
                          <a:effectLst/>
                          <a:latin typeface="+mj-lt"/>
                        </a:rPr>
                        <a:t>Nhân vật</a:t>
                      </a:r>
                      <a:endParaRPr lang="en-SG" sz="23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300" kern="1200" dirty="0">
                        <a:solidFill>
                          <a:schemeClr val="dk1"/>
                        </a:solidFill>
                        <a:effectLst/>
                        <a:latin typeface="+mj-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5293880"/>
                  </a:ext>
                </a:extLst>
              </a:tr>
              <a:tr h="1083093">
                <a:tc>
                  <a:txBody>
                    <a:bodyPr/>
                    <a:lstStyle/>
                    <a:p>
                      <a:pPr algn="just">
                        <a:lnSpc>
                          <a:spcPct val="100000"/>
                        </a:lnSpc>
                      </a:pPr>
                      <a:r>
                        <a:rPr lang="vi-VN" sz="2300" kern="100">
                          <a:effectLst/>
                          <a:latin typeface="+mj-lt"/>
                        </a:rPr>
                        <a:t>Ngôn ngữ</a:t>
                      </a:r>
                      <a:endParaRPr lang="en-SG" sz="2300" kern="1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endParaRPr lang="en-SG" sz="2300" kern="100" dirty="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59128679"/>
                  </a:ext>
                </a:extLst>
              </a:tr>
            </a:tbl>
          </a:graphicData>
        </a:graphic>
      </p:graphicFrame>
      <p:pic>
        <p:nvPicPr>
          <p:cNvPr id="6" name="图片 35">
            <a:extLst>
              <a:ext uri="{FF2B5EF4-FFF2-40B4-BE49-F238E27FC236}">
                <a16:creationId xmlns="" xmlns:a16="http://schemas.microsoft.com/office/drawing/2014/main" id="{CF975A5E-05F6-7127-6EDA-77EB3720CA95}"/>
              </a:ext>
            </a:extLst>
          </p:cNvPr>
          <p:cNvPicPr>
            <a:picLocks noChangeAspect="1"/>
          </p:cNvPicPr>
          <p:nvPr/>
        </p:nvPicPr>
        <p:blipFill>
          <a:blip r:embed="rId5" cstate="print">
            <a:extLst>
              <a:ext uri="{28A0092B-C50C-407E-A947-70E740481C1C}">
                <a14:useLocalDpi xmlns:a14="http://schemas.microsoft.com/office/drawing/2010/main" val="0"/>
              </a:ext>
            </a:extLst>
          </a:blip>
          <a:srcRect r="23024" b="23636"/>
          <a:stretch>
            <a:fillRect/>
          </a:stretch>
        </p:blipFill>
        <p:spPr>
          <a:xfrm>
            <a:off x="10413152" y="-259375"/>
            <a:ext cx="1838960" cy="1833436"/>
          </a:xfrm>
          <a:prstGeom prst="rect">
            <a:avLst/>
          </a:prstGeom>
        </p:spPr>
      </p:pic>
      <p:sp>
        <p:nvSpPr>
          <p:cNvPr id="7" name="TextBox 6">
            <a:extLst>
              <a:ext uri="{FF2B5EF4-FFF2-40B4-BE49-F238E27FC236}">
                <a16:creationId xmlns="" xmlns:a16="http://schemas.microsoft.com/office/drawing/2014/main" id="{FD6ADF10-40A6-CEA4-991A-DE0FB0F65ECC}"/>
              </a:ext>
            </a:extLst>
          </p:cNvPr>
          <p:cNvSpPr txBox="1"/>
          <p:nvPr/>
        </p:nvSpPr>
        <p:spPr>
          <a:xfrm>
            <a:off x="1295127" y="1399797"/>
            <a:ext cx="10469408" cy="2215991"/>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Truyện lịch sử cần kết nối nhiều loại sự kiện liên quan đến quá trình hình thành, hưng thịnh, diệt vong của các nhà nước, những biến cố lớn trong đời sống xã hội ở một quốc gia, quan hệ giữa các quốc gia,... nên thường sử dụng cốt truyện đa tuyến. Đó là kiểu cốt truyện trình bày một hệ thống sự kiện phức tạp, liên quan đến nhiều tuyến nhân vật vận động, phát triển đồng thời. Các tuyến sự kiện này có thể được kể song hành, đan xen nhau trong cùng một chương/ hồi của truyện. </a:t>
            </a:r>
            <a:endParaRPr kumimoji="0" lang="en-SG" sz="23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TextBox 8">
            <a:extLst>
              <a:ext uri="{FF2B5EF4-FFF2-40B4-BE49-F238E27FC236}">
                <a16:creationId xmlns="" xmlns:a16="http://schemas.microsoft.com/office/drawing/2014/main" id="{3DAD523F-C07C-3F16-B455-B628A37006C7}"/>
              </a:ext>
            </a:extLst>
          </p:cNvPr>
          <p:cNvSpPr txBox="1"/>
          <p:nvPr/>
        </p:nvSpPr>
        <p:spPr>
          <a:xfrm>
            <a:off x="1295127" y="3554415"/>
            <a:ext cx="10530080" cy="186204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Nhân vật chính thường là những nhân vật mà cuộc sống, sự nghiệp của họ có ảnh hưởng đến tiến trình lịch sử của một dòng tộc, một quốc gia,... tên tuổi, công trạng được ghi chép trong lịch sử.</a:t>
            </a:r>
            <a:endParaRPr kumimoji="0" lang="en-SG" sz="23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Nhân vật phụ trong truyện thưởng do người viết bổ sung, có thể không có vai trò quan trọng về lịch sử, nhưng cần thiết cho việc làm nổi bật sự kiện, nhân vật chính.</a:t>
            </a:r>
            <a:endParaRPr kumimoji="0" lang="en-SG" sz="23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TextBox 11">
            <a:extLst>
              <a:ext uri="{FF2B5EF4-FFF2-40B4-BE49-F238E27FC236}">
                <a16:creationId xmlns="" xmlns:a16="http://schemas.microsoft.com/office/drawing/2014/main" id="{0D0EB878-F2C1-BACF-6EBC-0E91001D0B0D}"/>
              </a:ext>
            </a:extLst>
          </p:cNvPr>
          <p:cNvSpPr txBox="1"/>
          <p:nvPr/>
        </p:nvSpPr>
        <p:spPr>
          <a:xfrm>
            <a:off x="1295126" y="5374990"/>
            <a:ext cx="10469407" cy="1154162"/>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mang đậm sắc thái lịch sử, thể hiện qua các hệ thống chi tiết miêu tả thiên nhiên, đồ vật, ngoại hình nhân vật, cách sử dụng từ ngữ của người kể chuyện, cách nghĩ, cách nói năng của nhân vật trong một bối cảnh lịch sử cụ thể.</a:t>
            </a:r>
            <a:endParaRPr kumimoji="0" lang="en-SG" sz="2300" b="0" i="0" u="none" strike="noStrike" kern="100" cap="none" spc="0" normalizeH="0" baseline="0" noProof="0" dirty="0">
              <a:ln>
                <a:noFill/>
              </a:ln>
              <a:solidFill>
                <a:prstClr val="black"/>
              </a:solidFill>
              <a:effectLst/>
              <a:uLnTx/>
              <a:uFillTx/>
              <a:latin typeface="Calibri Light" panose="020F0302020204030204"/>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3235530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20" name="Google Shape;747;p57">
            <a:extLst>
              <a:ext uri="{FF2B5EF4-FFF2-40B4-BE49-F238E27FC236}">
                <a16:creationId xmlns="" xmlns:a16="http://schemas.microsoft.com/office/drawing/2014/main" id="{7BC11834-122A-2F85-E2C7-D6BE649DC6D2}"/>
              </a:ext>
            </a:extLst>
          </p:cNvPr>
          <p:cNvPicPr preferRelativeResize="0"/>
          <p:nvPr/>
        </p:nvPicPr>
        <p:blipFill rotWithShape="1">
          <a:blip r:embed="rId3">
            <a:alphaModFix/>
          </a:blip>
          <a:srcRect l="4551" r="19339" b="31195"/>
          <a:stretch/>
        </p:blipFill>
        <p:spPr>
          <a:xfrm>
            <a:off x="7038405" y="4947300"/>
            <a:ext cx="6114400" cy="1562800"/>
          </a:xfrm>
          <a:prstGeom prst="rect">
            <a:avLst/>
          </a:prstGeom>
          <a:noFill/>
          <a:ln>
            <a:noFill/>
          </a:ln>
        </p:spPr>
      </p:pic>
      <p:pic>
        <p:nvPicPr>
          <p:cNvPr id="688" name="Google Shape;688;p57"/>
          <p:cNvPicPr preferRelativeResize="0"/>
          <p:nvPr/>
        </p:nvPicPr>
        <p:blipFill>
          <a:blip r:embed="rId4">
            <a:alphaModFix/>
          </a:blip>
          <a:stretch>
            <a:fillRect/>
          </a:stretch>
        </p:blipFill>
        <p:spPr>
          <a:xfrm>
            <a:off x="10278935" y="3538993"/>
            <a:ext cx="3182032" cy="403867"/>
          </a:xfrm>
          <a:prstGeom prst="rect">
            <a:avLst/>
          </a:prstGeom>
          <a:noFill/>
          <a:ln>
            <a:noFill/>
          </a:ln>
        </p:spPr>
      </p:pic>
      <p:pic>
        <p:nvPicPr>
          <p:cNvPr id="689" name="Google Shape;689;p57"/>
          <p:cNvPicPr preferRelativeResize="0"/>
          <p:nvPr/>
        </p:nvPicPr>
        <p:blipFill>
          <a:blip r:embed="rId5">
            <a:alphaModFix/>
          </a:blip>
          <a:stretch>
            <a:fillRect/>
          </a:stretch>
        </p:blipFill>
        <p:spPr>
          <a:xfrm>
            <a:off x="9504812" y="593361"/>
            <a:ext cx="4114368" cy="4353940"/>
          </a:xfrm>
          <a:prstGeom prst="rect">
            <a:avLst/>
          </a:prstGeom>
          <a:noFill/>
          <a:ln>
            <a:noFill/>
          </a:ln>
        </p:spPr>
      </p:pic>
      <p:pic>
        <p:nvPicPr>
          <p:cNvPr id="743" name="Google Shape;743;p57"/>
          <p:cNvPicPr preferRelativeResize="0"/>
          <p:nvPr/>
        </p:nvPicPr>
        <p:blipFill>
          <a:blip r:embed="rId6">
            <a:alphaModFix/>
          </a:blip>
          <a:stretch>
            <a:fillRect/>
          </a:stretch>
        </p:blipFill>
        <p:spPr>
          <a:xfrm>
            <a:off x="10989336" y="222867"/>
            <a:ext cx="1928501" cy="272000"/>
          </a:xfrm>
          <a:prstGeom prst="rect">
            <a:avLst/>
          </a:prstGeom>
          <a:noFill/>
          <a:ln>
            <a:noFill/>
          </a:ln>
        </p:spPr>
      </p:pic>
      <p:pic>
        <p:nvPicPr>
          <p:cNvPr id="744" name="Google Shape;744;p57"/>
          <p:cNvPicPr preferRelativeResize="0"/>
          <p:nvPr/>
        </p:nvPicPr>
        <p:blipFill>
          <a:blip r:embed="rId4">
            <a:alphaModFix/>
          </a:blip>
          <a:stretch>
            <a:fillRect/>
          </a:stretch>
        </p:blipFill>
        <p:spPr>
          <a:xfrm>
            <a:off x="-637548" y="593360"/>
            <a:ext cx="3182032" cy="403867"/>
          </a:xfrm>
          <a:prstGeom prst="rect">
            <a:avLst/>
          </a:prstGeom>
          <a:noFill/>
          <a:ln>
            <a:noFill/>
          </a:ln>
        </p:spPr>
      </p:pic>
      <p:pic>
        <p:nvPicPr>
          <p:cNvPr id="745" name="Google Shape;745;p57"/>
          <p:cNvPicPr preferRelativeResize="0"/>
          <p:nvPr/>
        </p:nvPicPr>
        <p:blipFill>
          <a:blip r:embed="rId7">
            <a:alphaModFix/>
          </a:blip>
          <a:stretch>
            <a:fillRect/>
          </a:stretch>
        </p:blipFill>
        <p:spPr>
          <a:xfrm>
            <a:off x="-1102634" y="1116400"/>
            <a:ext cx="2828467" cy="4159200"/>
          </a:xfrm>
          <a:prstGeom prst="rect">
            <a:avLst/>
          </a:prstGeom>
          <a:noFill/>
          <a:ln>
            <a:noFill/>
          </a:ln>
        </p:spPr>
      </p:pic>
      <p:pic>
        <p:nvPicPr>
          <p:cNvPr id="746" name="Google Shape;746;p57"/>
          <p:cNvPicPr preferRelativeResize="0"/>
          <p:nvPr/>
        </p:nvPicPr>
        <p:blipFill rotWithShape="1">
          <a:blip r:embed="rId8">
            <a:alphaModFix/>
          </a:blip>
          <a:srcRect l="10050" r="25064" b="22462"/>
          <a:stretch/>
        </p:blipFill>
        <p:spPr>
          <a:xfrm>
            <a:off x="-10167" y="3491933"/>
            <a:ext cx="4229635" cy="3366067"/>
          </a:xfrm>
          <a:prstGeom prst="rect">
            <a:avLst/>
          </a:prstGeom>
          <a:noFill/>
          <a:ln>
            <a:noFill/>
          </a:ln>
        </p:spPr>
      </p:pic>
      <p:pic>
        <p:nvPicPr>
          <p:cNvPr id="747" name="Google Shape;747;p57"/>
          <p:cNvPicPr preferRelativeResize="0"/>
          <p:nvPr/>
        </p:nvPicPr>
        <p:blipFill rotWithShape="1">
          <a:blip r:embed="rId3">
            <a:alphaModFix/>
          </a:blip>
          <a:srcRect l="4551" r="19339" b="31195"/>
          <a:stretch/>
        </p:blipFill>
        <p:spPr>
          <a:xfrm>
            <a:off x="4627722" y="5281539"/>
            <a:ext cx="7689213" cy="1562800"/>
          </a:xfrm>
          <a:prstGeom prst="rect">
            <a:avLst/>
          </a:prstGeom>
          <a:noFill/>
          <a:ln>
            <a:noFill/>
          </a:ln>
        </p:spPr>
      </p:pic>
      <p:pic>
        <p:nvPicPr>
          <p:cNvPr id="14" name="Picture 13">
            <a:extLst>
              <a:ext uri="{FF2B5EF4-FFF2-40B4-BE49-F238E27FC236}">
                <a16:creationId xmlns="" xmlns:a16="http://schemas.microsoft.com/office/drawing/2014/main" id="{66DF417E-6024-CE8F-96BB-CC795BFD5F5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161" b="99349" l="659" r="58126">
                        <a14:foregroundMark x1="18814" y1="9375" x2="29209" y2="26172"/>
                        <a14:foregroundMark x1="6076" y1="56771" x2="35798" y2="92839"/>
                        <a14:foregroundMark x1="35798" y1="92839" x2="48609" y2="98698"/>
                        <a14:foregroundMark x1="48609" y1="98698" x2="36530" y2="83984"/>
                        <a14:foregroundMark x1="36530" y1="83984" x2="8931" y2="71094"/>
                        <a14:foregroundMark x1="8931" y1="71094" x2="3734" y2="82813"/>
                        <a14:foregroundMark x1="3734" y1="82813" x2="21230" y2="98177"/>
                        <a14:foregroundMark x1="21230" y1="98177" x2="32138" y2="99479"/>
                        <a14:foregroundMark x1="32138" y1="99479" x2="53221" y2="97396"/>
                        <a14:foregroundMark x1="54612" y1="95703" x2="58272" y2="99479"/>
                        <a14:foregroundMark x1="58272" y1="99479" x2="58272" y2="99479"/>
                        <a14:foregroundMark x1="15813" y1="55078" x2="11859" y2="57552"/>
                        <a14:foregroundMark x1="11859" y1="57552" x2="3880" y2="76953"/>
                        <a14:foregroundMark x1="3880" y1="76953" x2="3660" y2="80339"/>
                        <a14:foregroundMark x1="4466" y1="52604" x2="23939" y2="56771"/>
                        <a14:foregroundMark x1="2416" y1="55339" x2="10542" y2="80990"/>
                        <a14:foregroundMark x1="805" y1="60807" x2="4246" y2="93750"/>
                        <a14:foregroundMark x1="4246" y1="93750" x2="5417" y2="96354"/>
                        <a14:foregroundMark x1="33236" y1="67578" x2="43265" y2="80729"/>
                        <a14:foregroundMark x1="35944" y1="42839" x2="41654" y2="87500"/>
                        <a14:foregroundMark x1="42460" y1="44661" x2="43045" y2="75000"/>
                        <a14:foregroundMark x1="43045" y1="75000" x2="42972" y2="75000"/>
                        <a14:foregroundMark x1="40264" y1="68229" x2="44583" y2="81771"/>
                        <a14:foregroundMark x1="36603" y1="65625" x2="39751" y2="80078"/>
                        <a14:foregroundMark x1="43777" y1="52865" x2="43777" y2="52865"/>
                        <a14:foregroundMark x1="17423" y1="12240" x2="21742" y2="18490"/>
                        <a14:foregroundMark x1="21742" y1="18490" x2="21742" y2="18490"/>
                        <a14:foregroundMark x1="20937" y1="8854" x2="27599" y2="19010"/>
                        <a14:foregroundMark x1="26208" y1="9635" x2="32138" y2="12240"/>
                        <a14:foregroundMark x1="30381" y1="7161" x2="33968" y2="12891"/>
                        <a14:foregroundMark x1="33968" y1="12891" x2="33675" y2="15885"/>
                        <a14:backgroundMark x1="13250" y1="22786" x2="13250" y2="22786"/>
                      </a14:backgroundRemoval>
                    </a14:imgEffect>
                  </a14:imgLayer>
                </a14:imgProps>
              </a:ext>
            </a:extLst>
          </a:blip>
          <a:srcRect r="37335"/>
          <a:stretch/>
        </p:blipFill>
        <p:spPr>
          <a:xfrm>
            <a:off x="-66167" y="4499428"/>
            <a:ext cx="2628827" cy="2358573"/>
          </a:xfrm>
          <a:prstGeom prst="rect">
            <a:avLst/>
          </a:prstGeom>
        </p:spPr>
      </p:pic>
      <p:pic>
        <p:nvPicPr>
          <p:cNvPr id="15" name="Picture 14">
            <a:extLst>
              <a:ext uri="{FF2B5EF4-FFF2-40B4-BE49-F238E27FC236}">
                <a16:creationId xmlns="" xmlns:a16="http://schemas.microsoft.com/office/drawing/2014/main" id="{54F880C1-516E-1AB7-D405-817B95A6AD0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2500" b="99870" l="48975" r="83309">
                        <a14:foregroundMark x1="64348" y1="86458" x2="78184" y2="99870"/>
                        <a14:foregroundMark x1="70717" y1="81380" x2="70717" y2="81380"/>
                        <a14:foregroundMark x1="75695" y1="84245" x2="75695" y2="84245"/>
                        <a14:foregroundMark x1="77233" y1="87891" x2="77233" y2="87891"/>
                        <a14:foregroundMark x1="70425" y1="76823" x2="79502" y2="91276"/>
                        <a14:foregroundMark x1="82211" y1="93099" x2="83309" y2="79688"/>
                        <a14:foregroundMark x1="82211" y1="98958" x2="82211" y2="98958"/>
                        <a14:foregroundMark x1="83016" y1="98698" x2="81918" y2="85026"/>
                        <a14:foregroundMark x1="83016" y1="50391" x2="83016" y2="50391"/>
                        <a14:foregroundMark x1="77233" y1="53516" x2="77233" y2="53516"/>
                        <a14:foregroundMark x1="77745" y1="51563" x2="77892" y2="57552"/>
                        <a14:foregroundMark x1="82870" y1="51042" x2="82723" y2="54948"/>
                        <a14:foregroundMark x1="64348" y1="82813" x2="68814" y2="82813"/>
                        <a14:foregroundMark x1="59517" y1="91927" x2="64788" y2="94792"/>
                        <a14:foregroundMark x1="66911" y1="98177" x2="70571" y2="97917"/>
                        <a14:foregroundMark x1="48975" y1="53516" x2="48975" y2="53516"/>
                        <a14:backgroundMark x1="52489" y1="85938" x2="52489" y2="85938"/>
                      </a14:backgroundRemoval>
                    </a14:imgEffect>
                  </a14:imgLayer>
                </a14:imgProps>
              </a:ext>
            </a:extLst>
          </a:blip>
          <a:srcRect l="45900" t="3125" r="16033"/>
          <a:stretch/>
        </p:blipFill>
        <p:spPr>
          <a:xfrm>
            <a:off x="8715179" y="1247198"/>
            <a:ext cx="4114368" cy="5626169"/>
          </a:xfrm>
          <a:prstGeom prst="rect">
            <a:avLst/>
          </a:prstGeom>
        </p:spPr>
      </p:pic>
      <p:sp>
        <p:nvSpPr>
          <p:cNvPr id="18" name="Google Shape;361;p33">
            <a:extLst>
              <a:ext uri="{FF2B5EF4-FFF2-40B4-BE49-F238E27FC236}">
                <a16:creationId xmlns="" xmlns:a16="http://schemas.microsoft.com/office/drawing/2014/main" id="{42E02EA4-3019-869D-EA87-0A718D703241}"/>
              </a:ext>
            </a:extLst>
          </p:cNvPr>
          <p:cNvSpPr txBox="1">
            <a:spLocks/>
          </p:cNvSpPr>
          <p:nvPr/>
        </p:nvSpPr>
        <p:spPr>
          <a:xfrm>
            <a:off x="1963614" y="1610181"/>
            <a:ext cx="6952933" cy="188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BioRhyme"/>
              <a:buNone/>
              <a:defRPr sz="12000" b="1" i="0" u="none" strike="noStrike" cap="none">
                <a:solidFill>
                  <a:schemeClr val="dk1"/>
                </a:solidFill>
                <a:latin typeface="BioRhyme"/>
                <a:ea typeface="BioRhyme"/>
                <a:cs typeface="BioRhyme"/>
                <a:sym typeface="BioRhyme"/>
              </a:defRPr>
            </a:lvl1pPr>
            <a:lvl2pPr marR="0" lvl="1"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2pPr>
            <a:lvl3pPr marR="0" lvl="2"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3pPr>
            <a:lvl4pPr marR="0" lvl="3"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4pPr>
            <a:lvl5pPr marR="0" lvl="4"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5pPr>
            <a:lvl6pPr marR="0" lvl="5"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6pPr>
            <a:lvl7pPr marR="0" lvl="6"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7pPr>
            <a:lvl8pPr marR="0" lvl="7"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8pPr>
            <a:lvl9pPr marR="0" lvl="8"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9pPr>
          </a:lstStyle>
          <a:p>
            <a:pPr defTabSz="1219170">
              <a:buClr>
                <a:srgbClr val="373579"/>
              </a:buClr>
            </a:pPr>
            <a:r>
              <a:rPr lang="en-US" sz="8800" kern="0" dirty="0" err="1">
                <a:solidFill>
                  <a:srgbClr val="373579"/>
                </a:solidFill>
                <a:latin typeface="Times New Roman" panose="02020603050405020304" pitchFamily="18" charset="0"/>
                <a:cs typeface="Times New Roman" panose="02020603050405020304" pitchFamily="18" charset="0"/>
              </a:rPr>
              <a:t>Trải</a:t>
            </a:r>
            <a:r>
              <a:rPr lang="en-US" sz="8800" kern="0" dirty="0">
                <a:solidFill>
                  <a:srgbClr val="373579"/>
                </a:solidFill>
                <a:latin typeface="Times New Roman" panose="02020603050405020304" pitchFamily="18" charset="0"/>
                <a:cs typeface="Times New Roman" panose="02020603050405020304" pitchFamily="18" charset="0"/>
              </a:rPr>
              <a:t> </a:t>
            </a:r>
            <a:r>
              <a:rPr lang="en-US" sz="8800" kern="0" dirty="0" err="1">
                <a:solidFill>
                  <a:srgbClr val="373579"/>
                </a:solidFill>
                <a:latin typeface="Times New Roman" panose="02020603050405020304" pitchFamily="18" charset="0"/>
                <a:cs typeface="Times New Roman" panose="02020603050405020304" pitchFamily="18" charset="0"/>
              </a:rPr>
              <a:t>nghiệm</a:t>
            </a:r>
            <a:r>
              <a:rPr lang="en-US" sz="8800" kern="0" dirty="0">
                <a:solidFill>
                  <a:srgbClr val="373579"/>
                </a:solidFill>
                <a:latin typeface="Times New Roman" panose="02020603050405020304" pitchFamily="18" charset="0"/>
                <a:cs typeface="Times New Roman" panose="02020603050405020304" pitchFamily="18" charset="0"/>
              </a:rPr>
              <a:t> </a:t>
            </a:r>
            <a:r>
              <a:rPr lang="en-US" sz="8800" kern="0" dirty="0" err="1">
                <a:solidFill>
                  <a:srgbClr val="373579"/>
                </a:solidFill>
                <a:latin typeface="Times New Roman" panose="02020603050405020304" pitchFamily="18" charset="0"/>
                <a:cs typeface="Times New Roman" panose="02020603050405020304" pitchFamily="18" charset="0"/>
              </a:rPr>
              <a:t>cùng</a:t>
            </a:r>
            <a:r>
              <a:rPr lang="en-US" sz="8800" kern="0" dirty="0">
                <a:solidFill>
                  <a:srgbClr val="373579"/>
                </a:solidFill>
                <a:latin typeface="Times New Roman" panose="02020603050405020304" pitchFamily="18" charset="0"/>
                <a:cs typeface="Times New Roman" panose="02020603050405020304" pitchFamily="18" charset="0"/>
              </a:rPr>
              <a:t> </a:t>
            </a:r>
            <a:r>
              <a:rPr lang="en-US" sz="8800" kern="0" dirty="0" err="1">
                <a:solidFill>
                  <a:srgbClr val="373579"/>
                </a:solidFill>
                <a:latin typeface="Times New Roman" panose="02020603050405020304" pitchFamily="18" charset="0"/>
                <a:cs typeface="Times New Roman" panose="02020603050405020304" pitchFamily="18" charset="0"/>
              </a:rPr>
              <a:t>văn</a:t>
            </a:r>
            <a:r>
              <a:rPr lang="en-US" sz="8800" kern="0" dirty="0">
                <a:solidFill>
                  <a:srgbClr val="373579"/>
                </a:solidFill>
                <a:latin typeface="Times New Roman" panose="02020603050405020304" pitchFamily="18" charset="0"/>
                <a:cs typeface="Times New Roman" panose="02020603050405020304" pitchFamily="18" charset="0"/>
              </a:rPr>
              <a:t> </a:t>
            </a:r>
            <a:r>
              <a:rPr lang="en-US" sz="8800" kern="0" dirty="0" err="1">
                <a:solidFill>
                  <a:srgbClr val="373579"/>
                </a:solidFill>
                <a:latin typeface="Times New Roman" panose="02020603050405020304" pitchFamily="18" charset="0"/>
                <a:cs typeface="Times New Roman" panose="02020603050405020304" pitchFamily="18" charset="0"/>
              </a:rPr>
              <a:t>bản</a:t>
            </a:r>
            <a:endParaRPr lang="en-US" sz="8800" kern="0" dirty="0">
              <a:solidFill>
                <a:srgbClr val="373579"/>
              </a:solidFill>
              <a:latin typeface="Times New Roman" panose="02020603050405020304" pitchFamily="18" charset="0"/>
              <a:cs typeface="Times New Roman" panose="02020603050405020304" pitchFamily="18" charset="0"/>
            </a:endParaRPr>
          </a:p>
        </p:txBody>
      </p:sp>
      <p:sp>
        <p:nvSpPr>
          <p:cNvPr id="19" name="Google Shape;362;p33">
            <a:extLst>
              <a:ext uri="{FF2B5EF4-FFF2-40B4-BE49-F238E27FC236}">
                <a16:creationId xmlns="" xmlns:a16="http://schemas.microsoft.com/office/drawing/2014/main" id="{6DF10594-26A9-A68B-5224-5D33FC38DBEB}"/>
              </a:ext>
            </a:extLst>
          </p:cNvPr>
          <p:cNvSpPr txBox="1">
            <a:spLocks/>
          </p:cNvSpPr>
          <p:nvPr/>
        </p:nvSpPr>
        <p:spPr>
          <a:xfrm>
            <a:off x="4969754" y="347900"/>
            <a:ext cx="1291137" cy="1095161"/>
          </a:xfrm>
          <a:prstGeom prst="rect">
            <a:avLst/>
          </a:prstGeom>
          <a:solidFill>
            <a:schemeClr val="tx1">
              <a:lumMod val="60000"/>
              <a:lumOff val="4000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 sz="8000" b="1" kern="0">
                <a:solidFill>
                  <a:srgbClr val="FDFCF5"/>
                </a:solidFill>
              </a:rPr>
              <a:t>II</a:t>
            </a:r>
          </a:p>
        </p:txBody>
      </p:sp>
      <p:pic>
        <p:nvPicPr>
          <p:cNvPr id="21" name="Google Shape;113;p11">
            <a:extLst>
              <a:ext uri="{FF2B5EF4-FFF2-40B4-BE49-F238E27FC236}">
                <a16:creationId xmlns="" xmlns:a16="http://schemas.microsoft.com/office/drawing/2014/main" id="{4B594A1A-F3D0-D66E-2294-3840EB41BF06}"/>
              </a:ext>
            </a:extLst>
          </p:cNvPr>
          <p:cNvPicPr preferRelativeResize="0"/>
          <p:nvPr/>
        </p:nvPicPr>
        <p:blipFill rotWithShape="1">
          <a:blip r:embed="rId13">
            <a:alphaModFix/>
          </a:blip>
          <a:srcRect l="-11978" t="15376" r="5877"/>
          <a:stretch/>
        </p:blipFill>
        <p:spPr>
          <a:xfrm>
            <a:off x="6659723" y="5630567"/>
            <a:ext cx="2894365" cy="1293667"/>
          </a:xfrm>
          <a:prstGeom prst="rect">
            <a:avLst/>
          </a:prstGeom>
          <a:noFill/>
          <a:ln>
            <a:noFill/>
          </a:ln>
        </p:spPr>
      </p:pic>
      <p:pic>
        <p:nvPicPr>
          <p:cNvPr id="22" name="Google Shape;113;p11">
            <a:extLst>
              <a:ext uri="{FF2B5EF4-FFF2-40B4-BE49-F238E27FC236}">
                <a16:creationId xmlns="" xmlns:a16="http://schemas.microsoft.com/office/drawing/2014/main" id="{2D193F12-261B-6F73-C3A1-55570639785D}"/>
              </a:ext>
            </a:extLst>
          </p:cNvPr>
          <p:cNvPicPr preferRelativeResize="0"/>
          <p:nvPr/>
        </p:nvPicPr>
        <p:blipFill rotWithShape="1">
          <a:blip r:embed="rId13">
            <a:alphaModFix/>
          </a:blip>
          <a:srcRect l="-11978" t="15376" r="5877"/>
          <a:stretch/>
        </p:blipFill>
        <p:spPr>
          <a:xfrm>
            <a:off x="1733356" y="5984466"/>
            <a:ext cx="1921771" cy="888321"/>
          </a:xfrm>
          <a:prstGeom prst="rect">
            <a:avLst/>
          </a:prstGeom>
          <a:noFill/>
          <a:ln>
            <a:noFill/>
          </a:ln>
        </p:spPr>
      </p:pic>
      <p:grpSp>
        <p:nvGrpSpPr>
          <p:cNvPr id="2" name="Group 1">
            <a:extLst>
              <a:ext uri="{FF2B5EF4-FFF2-40B4-BE49-F238E27FC236}">
                <a16:creationId xmlns="" xmlns:a16="http://schemas.microsoft.com/office/drawing/2014/main" id="{AA9E2129-7E9A-D937-97E8-C40E5B639C17}"/>
              </a:ext>
            </a:extLst>
          </p:cNvPr>
          <p:cNvGrpSpPr/>
          <p:nvPr/>
        </p:nvGrpSpPr>
        <p:grpSpPr>
          <a:xfrm>
            <a:off x="397389" y="336172"/>
            <a:ext cx="1400715" cy="815344"/>
            <a:chOff x="397389" y="336172"/>
            <a:chExt cx="1400715" cy="815344"/>
          </a:xfrm>
        </p:grpSpPr>
        <p:pic>
          <p:nvPicPr>
            <p:cNvPr id="3" name="Google Shape;314;p29">
              <a:extLst>
                <a:ext uri="{FF2B5EF4-FFF2-40B4-BE49-F238E27FC236}">
                  <a16:creationId xmlns="" xmlns:a16="http://schemas.microsoft.com/office/drawing/2014/main" id="{66D3FF18-0463-51F1-02CF-34708BBEDF38}"/>
                </a:ext>
              </a:extLst>
            </p:cNvPr>
            <p:cNvPicPr preferRelativeResize="0"/>
            <p:nvPr/>
          </p:nvPicPr>
          <p:blipFill>
            <a:blip r:embed="rId14">
              <a:alphaModFix/>
            </a:blip>
            <a:stretch>
              <a:fillRect/>
            </a:stretch>
          </p:blipFill>
          <p:spPr>
            <a:xfrm>
              <a:off x="397389" y="725817"/>
              <a:ext cx="524017" cy="425699"/>
            </a:xfrm>
            <a:prstGeom prst="rect">
              <a:avLst/>
            </a:prstGeom>
            <a:noFill/>
            <a:ln>
              <a:noFill/>
            </a:ln>
          </p:spPr>
        </p:pic>
        <p:pic>
          <p:nvPicPr>
            <p:cNvPr id="4" name="Google Shape;315;p29">
              <a:extLst>
                <a:ext uri="{FF2B5EF4-FFF2-40B4-BE49-F238E27FC236}">
                  <a16:creationId xmlns="" xmlns:a16="http://schemas.microsoft.com/office/drawing/2014/main" id="{3C786C58-D528-3DCE-17AF-FDB52589F63E}"/>
                </a:ext>
              </a:extLst>
            </p:cNvPr>
            <p:cNvPicPr preferRelativeResize="0"/>
            <p:nvPr/>
          </p:nvPicPr>
          <p:blipFill>
            <a:blip r:embed="rId15">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133480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264229" y="14880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959999" y="43007"/>
            <a:ext cx="10272000" cy="763600"/>
          </a:xfrm>
          <a:prstGeom prst="rect">
            <a:avLst/>
          </a:prstGeom>
        </p:spPr>
        <p:txBody>
          <a:bodyPr spcFirstLastPara="1" wrap="square" lIns="121900" tIns="121900" rIns="121900" bIns="121900" anchor="t" anchorCtr="0">
            <a:noAutofit/>
          </a:bodyPr>
          <a:lstStyle/>
          <a:p>
            <a:r>
              <a:rPr lang="en" sz="4400" b="1" dirty="0">
                <a:latin typeface="Times New Roman" panose="02020603050405020304" pitchFamily="18" charset="0"/>
                <a:cs typeface="Times New Roman" panose="02020603050405020304" pitchFamily="18" charset="0"/>
              </a:rPr>
              <a:t>1. Đọc</a:t>
            </a:r>
            <a:endParaRPr sz="4400" b="1" dirty="0">
              <a:latin typeface="Times New Roman" panose="02020603050405020304" pitchFamily="18" charset="0"/>
              <a:cs typeface="Times New Roman" panose="02020603050405020304" pitchFamily="18" charset="0"/>
            </a:endParaRPr>
          </a:p>
        </p:txBody>
      </p:sp>
      <p:pic>
        <p:nvPicPr>
          <p:cNvPr id="19" name="图片 6">
            <a:extLst>
              <a:ext uri="{FF2B5EF4-FFF2-40B4-BE49-F238E27FC236}">
                <a16:creationId xmlns="" xmlns:a16="http://schemas.microsoft.com/office/drawing/2014/main" id="{8A8A69FF-99F6-96B2-B09A-C1225F44B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2002" y="2794949"/>
            <a:ext cx="3542108" cy="3542108"/>
          </a:xfrm>
          <a:prstGeom prst="rect">
            <a:avLst/>
          </a:prstGeom>
        </p:spPr>
      </p:pic>
      <p:grpSp>
        <p:nvGrpSpPr>
          <p:cNvPr id="20" name="组合 34">
            <a:extLst>
              <a:ext uri="{FF2B5EF4-FFF2-40B4-BE49-F238E27FC236}">
                <a16:creationId xmlns="" xmlns:a16="http://schemas.microsoft.com/office/drawing/2014/main" id="{14847E5E-602C-99BF-2558-5D0968A86D6F}"/>
              </a:ext>
            </a:extLst>
          </p:cNvPr>
          <p:cNvGrpSpPr/>
          <p:nvPr/>
        </p:nvGrpSpPr>
        <p:grpSpPr>
          <a:xfrm>
            <a:off x="4336454" y="1725596"/>
            <a:ext cx="6662959" cy="1479507"/>
            <a:chOff x="6096000" y="1869886"/>
            <a:chExt cx="6468364" cy="1479868"/>
          </a:xfrm>
        </p:grpSpPr>
        <p:sp>
          <p:nvSpPr>
            <p:cNvPr id="59" name="矩形 35">
              <a:extLst>
                <a:ext uri="{FF2B5EF4-FFF2-40B4-BE49-F238E27FC236}">
                  <a16:creationId xmlns="" xmlns:a16="http://schemas.microsoft.com/office/drawing/2014/main" id="{0F696C22-C706-29A7-9FBA-E96A1C922E8C}"/>
                </a:ext>
              </a:extLst>
            </p:cNvPr>
            <p:cNvSpPr/>
            <p:nvPr/>
          </p:nvSpPr>
          <p:spPr bwMode="auto">
            <a:xfrm>
              <a:off x="7730319" y="1869886"/>
              <a:ext cx="4834045" cy="132376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4000" kern="100" dirty="0">
                  <a:effectLst/>
                  <a:latin typeface="Times New Roman" panose="02020603050405020304" pitchFamily="18" charset="0"/>
                  <a:ea typeface="Arial" panose="020B0604020202020204" pitchFamily="34" charset="0"/>
                  <a:cs typeface="Times New Roman" panose="02020603050405020304" pitchFamily="18" charset="0"/>
                </a:rPr>
                <a:t>HS đọc phù hợp với tốc độ đọc</a:t>
              </a:r>
              <a:endParaRPr lang="en-SG" sz="40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0" name="矩形 19">
              <a:extLst>
                <a:ext uri="{FF2B5EF4-FFF2-40B4-BE49-F238E27FC236}">
                  <a16:creationId xmlns="" xmlns:a16="http://schemas.microsoft.com/office/drawing/2014/main" id="{C72F9C79-78C2-6B53-34DE-1D1139563BCC}"/>
                </a:ext>
              </a:extLst>
            </p:cNvPr>
            <p:cNvSpPr/>
            <p:nvPr/>
          </p:nvSpPr>
          <p:spPr>
            <a:xfrm>
              <a:off x="7173562" y="1902851"/>
              <a:ext cx="2361287" cy="1446903"/>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8800" dirty="0">
                <a:solidFill>
                  <a:srgbClr val="5798C9"/>
                </a:solidFill>
                <a:latin typeface="+mj-lt"/>
                <a:cs typeface="+mn-ea"/>
                <a:sym typeface="+mn-lt"/>
              </a:endParaRPr>
            </a:p>
          </p:txBody>
        </p:sp>
        <p:grpSp>
          <p:nvGrpSpPr>
            <p:cNvPr id="61" name="组合 1">
              <a:extLst>
                <a:ext uri="{FF2B5EF4-FFF2-40B4-BE49-F238E27FC236}">
                  <a16:creationId xmlns="" xmlns:a16="http://schemas.microsoft.com/office/drawing/2014/main" id="{DC09AC68-B72F-61C2-F60F-DBFA94836666}"/>
                </a:ext>
              </a:extLst>
            </p:cNvPr>
            <p:cNvGrpSpPr/>
            <p:nvPr/>
          </p:nvGrpSpPr>
          <p:grpSpPr>
            <a:xfrm>
              <a:off x="6096000" y="2072604"/>
              <a:ext cx="1072427" cy="1079919"/>
              <a:chOff x="6096000" y="2072604"/>
              <a:chExt cx="1072427" cy="1079919"/>
            </a:xfrm>
          </p:grpSpPr>
          <p:grpSp>
            <p:nvGrpSpPr>
              <p:cNvPr id="62" name="组合 38">
                <a:extLst>
                  <a:ext uri="{FF2B5EF4-FFF2-40B4-BE49-F238E27FC236}">
                    <a16:creationId xmlns="" xmlns:a16="http://schemas.microsoft.com/office/drawing/2014/main" id="{18E1B997-F902-1610-7A66-051D78CF2F9C}"/>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64" name="任意多边形: 形状 20">
                  <a:extLst>
                    <a:ext uri="{FF2B5EF4-FFF2-40B4-BE49-F238E27FC236}">
                      <a16:creationId xmlns="" xmlns:a16="http://schemas.microsoft.com/office/drawing/2014/main" id="{4B7209A2-6769-98A3-6B89-38B388761C92}"/>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8800" b="0" i="0" u="none" strike="noStrike" kern="1200" cap="none" spc="0" normalizeH="0" baseline="0" noProof="0" dirty="0">
                    <a:ln>
                      <a:noFill/>
                    </a:ln>
                    <a:solidFill>
                      <a:schemeClr val="tx1">
                        <a:lumMod val="95000"/>
                        <a:lumOff val="5000"/>
                      </a:schemeClr>
                    </a:solidFill>
                    <a:effectLst/>
                    <a:uLnTx/>
                    <a:uFillTx/>
                    <a:latin typeface="+mj-lt"/>
                    <a:cs typeface="+mn-ea"/>
                    <a:sym typeface="+mn-lt"/>
                  </a:endParaRPr>
                </a:p>
              </p:txBody>
            </p:sp>
            <p:sp>
              <p:nvSpPr>
                <p:cNvPr id="65" name="任意多边形: 形状 21">
                  <a:extLst>
                    <a:ext uri="{FF2B5EF4-FFF2-40B4-BE49-F238E27FC236}">
                      <a16:creationId xmlns="" xmlns:a16="http://schemas.microsoft.com/office/drawing/2014/main" id="{F9915255-BE5A-FE8E-445F-2628B1B75F7F}"/>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8800" b="0" i="0" u="none" strike="noStrike" kern="1200" cap="none" spc="0" normalizeH="0" baseline="0" noProof="0" dirty="0">
                    <a:ln>
                      <a:noFill/>
                    </a:ln>
                    <a:solidFill>
                      <a:schemeClr val="tx1">
                        <a:lumMod val="95000"/>
                        <a:lumOff val="5000"/>
                      </a:schemeClr>
                    </a:solidFill>
                    <a:effectLst/>
                    <a:uLnTx/>
                    <a:uFillTx/>
                    <a:latin typeface="+mj-lt"/>
                    <a:cs typeface="+mn-ea"/>
                    <a:sym typeface="+mn-lt"/>
                  </a:endParaRPr>
                </a:p>
              </p:txBody>
            </p:sp>
            <p:sp>
              <p:nvSpPr>
                <p:cNvPr id="66" name="任意多边形: 形状 22">
                  <a:extLst>
                    <a:ext uri="{FF2B5EF4-FFF2-40B4-BE49-F238E27FC236}">
                      <a16:creationId xmlns="" xmlns:a16="http://schemas.microsoft.com/office/drawing/2014/main" id="{E9246FA4-902D-0960-9863-0CB7E1EAA096}"/>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8800" b="0" i="0" u="none" strike="noStrike" kern="1200" cap="none" spc="0" normalizeH="0" baseline="0" noProof="0" dirty="0">
                    <a:ln>
                      <a:noFill/>
                    </a:ln>
                    <a:solidFill>
                      <a:schemeClr val="tx1">
                        <a:lumMod val="95000"/>
                        <a:lumOff val="5000"/>
                      </a:schemeClr>
                    </a:solidFill>
                    <a:effectLst/>
                    <a:uLnTx/>
                    <a:uFillTx/>
                    <a:latin typeface="+mj-lt"/>
                    <a:cs typeface="+mn-ea"/>
                    <a:sym typeface="+mn-lt"/>
                  </a:endParaRPr>
                </a:p>
              </p:txBody>
            </p:sp>
            <p:sp>
              <p:nvSpPr>
                <p:cNvPr id="67" name="任意多边形: 形状 23">
                  <a:extLst>
                    <a:ext uri="{FF2B5EF4-FFF2-40B4-BE49-F238E27FC236}">
                      <a16:creationId xmlns="" xmlns:a16="http://schemas.microsoft.com/office/drawing/2014/main" id="{13584532-1839-BF50-86F5-AD2A86B902D6}"/>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8800" b="0" i="0" u="none" strike="noStrike" kern="1200" cap="none" spc="0" normalizeH="0" baseline="0" noProof="0" dirty="0">
                    <a:ln>
                      <a:noFill/>
                    </a:ln>
                    <a:solidFill>
                      <a:schemeClr val="tx1">
                        <a:lumMod val="95000"/>
                        <a:lumOff val="5000"/>
                      </a:schemeClr>
                    </a:solidFill>
                    <a:effectLst/>
                    <a:uLnTx/>
                    <a:uFillTx/>
                    <a:latin typeface="+mj-lt"/>
                    <a:cs typeface="+mn-ea"/>
                    <a:sym typeface="+mn-lt"/>
                  </a:endParaRPr>
                </a:p>
              </p:txBody>
            </p:sp>
          </p:grpSp>
          <p:pic>
            <p:nvPicPr>
              <p:cNvPr id="63" name="图片 8">
                <a:extLst>
                  <a:ext uri="{FF2B5EF4-FFF2-40B4-BE49-F238E27FC236}">
                    <a16:creationId xmlns="" xmlns:a16="http://schemas.microsoft.com/office/drawing/2014/main" id="{640A74AF-A187-3E5C-3030-17B7B4241A99}"/>
                  </a:ext>
                </a:extLst>
              </p:cNvPr>
              <p:cNvPicPr>
                <a:picLocks noChangeAspect="1"/>
              </p:cNvPicPr>
              <p:nvPr/>
            </p:nvPicPr>
            <p:blipFill>
              <a:blip r:embed="rId4"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grpSp>
        <p:nvGrpSpPr>
          <p:cNvPr id="68" name="组合 34">
            <a:extLst>
              <a:ext uri="{FF2B5EF4-FFF2-40B4-BE49-F238E27FC236}">
                <a16:creationId xmlns="" xmlns:a16="http://schemas.microsoft.com/office/drawing/2014/main" id="{D649CBAB-68C4-7AED-13C1-493D019B76D9}"/>
              </a:ext>
            </a:extLst>
          </p:cNvPr>
          <p:cNvGrpSpPr/>
          <p:nvPr/>
        </p:nvGrpSpPr>
        <p:grpSpPr>
          <a:xfrm>
            <a:off x="5146983" y="3968408"/>
            <a:ext cx="6378185" cy="1938992"/>
            <a:chOff x="6096000" y="1861151"/>
            <a:chExt cx="6191906" cy="1939466"/>
          </a:xfrm>
        </p:grpSpPr>
        <p:sp>
          <p:nvSpPr>
            <p:cNvPr id="69" name="矩形 35">
              <a:extLst>
                <a:ext uri="{FF2B5EF4-FFF2-40B4-BE49-F238E27FC236}">
                  <a16:creationId xmlns="" xmlns:a16="http://schemas.microsoft.com/office/drawing/2014/main" id="{CE4AF584-DB42-EBF9-8F39-F71B81AA36A2}"/>
                </a:ext>
              </a:extLst>
            </p:cNvPr>
            <p:cNvSpPr/>
            <p:nvPr/>
          </p:nvSpPr>
          <p:spPr bwMode="auto">
            <a:xfrm>
              <a:off x="7453862" y="1861151"/>
              <a:ext cx="4834044" cy="193946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4000" i="1" kern="100" dirty="0">
                  <a:effectLst/>
                  <a:latin typeface="Times New Roman" panose="02020603050405020304" pitchFamily="18" charset="0"/>
                  <a:ea typeface="MS Mincho" panose="02020609040205080304" pitchFamily="49" charset="-128"/>
                  <a:cs typeface="Times New Roman" panose="02020603050405020304" pitchFamily="18" charset="0"/>
                </a:rPr>
                <a:t>Hs hoàn thành PHT số 2 để trả lời các câu hỏi trong hộp chỉ dẫn</a:t>
              </a:r>
              <a:endParaRPr lang="en-SG" sz="40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0" name="矩形 19">
              <a:extLst>
                <a:ext uri="{FF2B5EF4-FFF2-40B4-BE49-F238E27FC236}">
                  <a16:creationId xmlns="" xmlns:a16="http://schemas.microsoft.com/office/drawing/2014/main" id="{C76EF13A-E32A-B4F9-C311-881F2E510848}"/>
                </a:ext>
              </a:extLst>
            </p:cNvPr>
            <p:cNvSpPr/>
            <p:nvPr/>
          </p:nvSpPr>
          <p:spPr>
            <a:xfrm>
              <a:off x="7173562" y="1902851"/>
              <a:ext cx="2361287" cy="1446904"/>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8800" dirty="0">
                <a:solidFill>
                  <a:srgbClr val="5798C9"/>
                </a:solidFill>
                <a:latin typeface="+mj-lt"/>
                <a:cs typeface="+mn-ea"/>
                <a:sym typeface="+mn-lt"/>
              </a:endParaRPr>
            </a:p>
          </p:txBody>
        </p:sp>
        <p:grpSp>
          <p:nvGrpSpPr>
            <p:cNvPr id="71" name="组合 1">
              <a:extLst>
                <a:ext uri="{FF2B5EF4-FFF2-40B4-BE49-F238E27FC236}">
                  <a16:creationId xmlns="" xmlns:a16="http://schemas.microsoft.com/office/drawing/2014/main" id="{85792034-5C97-79FF-C74F-9073B79322C7}"/>
                </a:ext>
              </a:extLst>
            </p:cNvPr>
            <p:cNvGrpSpPr/>
            <p:nvPr/>
          </p:nvGrpSpPr>
          <p:grpSpPr>
            <a:xfrm>
              <a:off x="6096000" y="2072604"/>
              <a:ext cx="1072427" cy="1079919"/>
              <a:chOff x="6096000" y="2072604"/>
              <a:chExt cx="1072427" cy="1079919"/>
            </a:xfrm>
          </p:grpSpPr>
          <p:grpSp>
            <p:nvGrpSpPr>
              <p:cNvPr id="72" name="组合 38">
                <a:extLst>
                  <a:ext uri="{FF2B5EF4-FFF2-40B4-BE49-F238E27FC236}">
                    <a16:creationId xmlns="" xmlns:a16="http://schemas.microsoft.com/office/drawing/2014/main" id="{2198B82C-CB73-3DBD-5827-0BEC365F7024}"/>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74" name="任意多边形: 形状 20">
                  <a:extLst>
                    <a:ext uri="{FF2B5EF4-FFF2-40B4-BE49-F238E27FC236}">
                      <a16:creationId xmlns="" xmlns:a16="http://schemas.microsoft.com/office/drawing/2014/main" id="{FE2057F1-E9FA-EFDF-F87A-516181CE8A85}"/>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8800" b="0" i="0" u="none" strike="noStrike" kern="1200" cap="none" spc="0" normalizeH="0" baseline="0" noProof="0" dirty="0">
                    <a:ln>
                      <a:noFill/>
                    </a:ln>
                    <a:solidFill>
                      <a:schemeClr val="tx1">
                        <a:lumMod val="95000"/>
                        <a:lumOff val="5000"/>
                      </a:schemeClr>
                    </a:solidFill>
                    <a:effectLst/>
                    <a:uLnTx/>
                    <a:uFillTx/>
                    <a:latin typeface="+mj-lt"/>
                    <a:cs typeface="+mn-ea"/>
                    <a:sym typeface="+mn-lt"/>
                  </a:endParaRPr>
                </a:p>
              </p:txBody>
            </p:sp>
            <p:sp>
              <p:nvSpPr>
                <p:cNvPr id="75" name="任意多边形: 形状 21">
                  <a:extLst>
                    <a:ext uri="{FF2B5EF4-FFF2-40B4-BE49-F238E27FC236}">
                      <a16:creationId xmlns="" xmlns:a16="http://schemas.microsoft.com/office/drawing/2014/main" id="{4B193B0F-353C-B559-85DF-1C1F95EA7783}"/>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8800" b="0" i="0" u="none" strike="noStrike" kern="1200" cap="none" spc="0" normalizeH="0" baseline="0" noProof="0" dirty="0">
                    <a:ln>
                      <a:noFill/>
                    </a:ln>
                    <a:solidFill>
                      <a:schemeClr val="tx1">
                        <a:lumMod val="95000"/>
                        <a:lumOff val="5000"/>
                      </a:schemeClr>
                    </a:solidFill>
                    <a:effectLst/>
                    <a:uLnTx/>
                    <a:uFillTx/>
                    <a:latin typeface="+mj-lt"/>
                    <a:cs typeface="+mn-ea"/>
                    <a:sym typeface="+mn-lt"/>
                  </a:endParaRPr>
                </a:p>
              </p:txBody>
            </p:sp>
            <p:sp>
              <p:nvSpPr>
                <p:cNvPr id="76" name="任意多边形: 形状 22">
                  <a:extLst>
                    <a:ext uri="{FF2B5EF4-FFF2-40B4-BE49-F238E27FC236}">
                      <a16:creationId xmlns="" xmlns:a16="http://schemas.microsoft.com/office/drawing/2014/main" id="{49BA4691-1A48-71AC-FC66-7449BE9D6CB7}"/>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8800" b="0" i="0" u="none" strike="noStrike" kern="1200" cap="none" spc="0" normalizeH="0" baseline="0" noProof="0" dirty="0">
                    <a:ln>
                      <a:noFill/>
                    </a:ln>
                    <a:solidFill>
                      <a:schemeClr val="tx1">
                        <a:lumMod val="95000"/>
                        <a:lumOff val="5000"/>
                      </a:schemeClr>
                    </a:solidFill>
                    <a:effectLst/>
                    <a:uLnTx/>
                    <a:uFillTx/>
                    <a:latin typeface="+mj-lt"/>
                    <a:cs typeface="+mn-ea"/>
                    <a:sym typeface="+mn-lt"/>
                  </a:endParaRPr>
                </a:p>
              </p:txBody>
            </p:sp>
            <p:sp>
              <p:nvSpPr>
                <p:cNvPr id="77" name="任意多边形: 形状 23">
                  <a:extLst>
                    <a:ext uri="{FF2B5EF4-FFF2-40B4-BE49-F238E27FC236}">
                      <a16:creationId xmlns="" xmlns:a16="http://schemas.microsoft.com/office/drawing/2014/main" id="{09A912B8-640A-A6C4-657C-282A9D203B7C}"/>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8800" b="0" i="0" u="none" strike="noStrike" kern="1200" cap="none" spc="0" normalizeH="0" baseline="0" noProof="0" dirty="0">
                    <a:ln>
                      <a:noFill/>
                    </a:ln>
                    <a:solidFill>
                      <a:schemeClr val="tx1">
                        <a:lumMod val="95000"/>
                        <a:lumOff val="5000"/>
                      </a:schemeClr>
                    </a:solidFill>
                    <a:effectLst/>
                    <a:uLnTx/>
                    <a:uFillTx/>
                    <a:latin typeface="+mj-lt"/>
                    <a:cs typeface="+mn-ea"/>
                    <a:sym typeface="+mn-lt"/>
                  </a:endParaRPr>
                </a:p>
              </p:txBody>
            </p:sp>
          </p:grpSp>
          <p:pic>
            <p:nvPicPr>
              <p:cNvPr id="73" name="图片 8">
                <a:extLst>
                  <a:ext uri="{FF2B5EF4-FFF2-40B4-BE49-F238E27FC236}">
                    <a16:creationId xmlns="" xmlns:a16="http://schemas.microsoft.com/office/drawing/2014/main" id="{EFD8C515-C9B5-921F-A980-8E7B52891B8E}"/>
                  </a:ext>
                </a:extLst>
              </p:cNvPr>
              <p:cNvPicPr>
                <a:picLocks noChangeAspect="1"/>
              </p:cNvPicPr>
              <p:nvPr/>
            </p:nvPicPr>
            <p:blipFill>
              <a:blip r:embed="rId4"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grpSp>
        <p:nvGrpSpPr>
          <p:cNvPr id="2" name="Group 1">
            <a:extLst>
              <a:ext uri="{FF2B5EF4-FFF2-40B4-BE49-F238E27FC236}">
                <a16:creationId xmlns="" xmlns:a16="http://schemas.microsoft.com/office/drawing/2014/main" id="{ABEB8C65-F325-E5E4-1D3B-038D0846A8E1}"/>
              </a:ext>
            </a:extLst>
          </p:cNvPr>
          <p:cNvGrpSpPr/>
          <p:nvPr/>
        </p:nvGrpSpPr>
        <p:grpSpPr>
          <a:xfrm>
            <a:off x="397389" y="336172"/>
            <a:ext cx="1400715" cy="815344"/>
            <a:chOff x="397389" y="336172"/>
            <a:chExt cx="1400715" cy="815344"/>
          </a:xfrm>
        </p:grpSpPr>
        <p:pic>
          <p:nvPicPr>
            <p:cNvPr id="3" name="Google Shape;314;p29">
              <a:extLst>
                <a:ext uri="{FF2B5EF4-FFF2-40B4-BE49-F238E27FC236}">
                  <a16:creationId xmlns="" xmlns:a16="http://schemas.microsoft.com/office/drawing/2014/main" id="{4C369036-FFDE-6676-281E-C0015C94922F}"/>
                </a:ext>
              </a:extLst>
            </p:cNvPr>
            <p:cNvPicPr preferRelativeResize="0"/>
            <p:nvPr/>
          </p:nvPicPr>
          <p:blipFill>
            <a:blip r:embed="rId5">
              <a:alphaModFix/>
            </a:blip>
            <a:stretch>
              <a:fillRect/>
            </a:stretch>
          </p:blipFill>
          <p:spPr>
            <a:xfrm>
              <a:off x="397389" y="725817"/>
              <a:ext cx="524017" cy="425699"/>
            </a:xfrm>
            <a:prstGeom prst="rect">
              <a:avLst/>
            </a:prstGeom>
            <a:noFill/>
            <a:ln>
              <a:noFill/>
            </a:ln>
          </p:spPr>
        </p:pic>
        <p:pic>
          <p:nvPicPr>
            <p:cNvPr id="4" name="Google Shape;315;p29">
              <a:extLst>
                <a:ext uri="{FF2B5EF4-FFF2-40B4-BE49-F238E27FC236}">
                  <a16:creationId xmlns="" xmlns:a16="http://schemas.microsoft.com/office/drawing/2014/main" id="{A7394171-FA84-A5D0-A36F-5D961F1DF4D5}"/>
                </a:ext>
              </a:extLst>
            </p:cNvPr>
            <p:cNvPicPr preferRelativeResize="0"/>
            <p:nvPr/>
          </p:nvPicPr>
          <p:blipFill>
            <a:blip r:embed="rId6">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219305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barn(inVertical)">
                                      <p:cBhvr>
                                        <p:cTn id="1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91440" y="710609"/>
            <a:ext cx="11887200" cy="6066687"/>
          </a:xfrm>
          <a:prstGeom prst="roundRect">
            <a:avLst>
              <a:gd name="adj" fmla="val 5842"/>
            </a:avLst>
          </a:prstGeom>
          <a:noFill/>
          <a:ln w="28575">
            <a:solidFill>
              <a:srgbClr val="96C77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a:solidFill>
                <a:prstClr val="white"/>
              </a:solidFill>
              <a:latin typeface="Calibri"/>
              <a:ea typeface="宋体" panose="02010600030101010101" pitchFamily="2" charset="-122"/>
              <a:sym typeface="Arial"/>
            </a:endParaRPr>
          </a:p>
        </p:txBody>
      </p:sp>
      <p:pic>
        <p:nvPicPr>
          <p:cNvPr id="18" name="图片 3">
            <a:extLst>
              <a:ext uri="{FF2B5EF4-FFF2-40B4-BE49-F238E27FC236}">
                <a16:creationId xmlns="" xmlns:a16="http://schemas.microsoft.com/office/drawing/2014/main" id="{E28E06D8-013A-C500-96BC-BCD5D87560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991066" y="5727941"/>
            <a:ext cx="2482780" cy="1435336"/>
          </a:xfrm>
          <a:prstGeom prst="rect">
            <a:avLst/>
          </a:prstGeom>
        </p:spPr>
      </p:pic>
      <p:pic>
        <p:nvPicPr>
          <p:cNvPr id="6" name="图片 5"/>
          <p:cNvPicPr>
            <a:picLocks noChangeAspect="1"/>
          </p:cNvPicPr>
          <p:nvPr/>
        </p:nvPicPr>
        <p:blipFill>
          <a:blip r:embed="rId4" cstate="email"/>
          <a:stretch>
            <a:fillRect/>
          </a:stretch>
        </p:blipFill>
        <p:spPr>
          <a:xfrm>
            <a:off x="-157611" y="33135"/>
            <a:ext cx="2121672" cy="1414448"/>
          </a:xfrm>
          <a:prstGeom prst="rect">
            <a:avLst/>
          </a:prstGeom>
        </p:spPr>
      </p:pic>
      <p:sp>
        <p:nvSpPr>
          <p:cNvPr id="19" name="矩形 7">
            <a:extLst>
              <a:ext uri="{FF2B5EF4-FFF2-40B4-BE49-F238E27FC236}">
                <a16:creationId xmlns="" xmlns:a16="http://schemas.microsoft.com/office/drawing/2014/main" id="{1965845C-C708-AEE1-0A7D-9607D63CDEEB}"/>
              </a:ext>
            </a:extLst>
          </p:cNvPr>
          <p:cNvSpPr/>
          <p:nvPr/>
        </p:nvSpPr>
        <p:spPr>
          <a:xfrm>
            <a:off x="4877000" y="125834"/>
            <a:ext cx="3159560" cy="432967"/>
          </a:xfrm>
          <a:prstGeom prst="rect">
            <a:avLst/>
          </a:prstGeom>
          <a:solidFill>
            <a:srgbClr val="96C775"/>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dirty="0">
              <a:solidFill>
                <a:prstClr val="white"/>
              </a:solidFill>
              <a:latin typeface="微软雅黑" panose="020B0503020204020204" pitchFamily="34" charset="-122"/>
              <a:ea typeface="微软雅黑" panose="020B0503020204020204" pitchFamily="34" charset="-122"/>
              <a:sym typeface="Arial"/>
            </a:endParaRPr>
          </a:p>
        </p:txBody>
      </p:sp>
      <p:sp>
        <p:nvSpPr>
          <p:cNvPr id="20" name="矩形 9">
            <a:extLst>
              <a:ext uri="{FF2B5EF4-FFF2-40B4-BE49-F238E27FC236}">
                <a16:creationId xmlns="" xmlns:a16="http://schemas.microsoft.com/office/drawing/2014/main" id="{73603844-4F88-B9B6-EC77-C20D3B9B6BB3}"/>
              </a:ext>
            </a:extLst>
          </p:cNvPr>
          <p:cNvSpPr/>
          <p:nvPr/>
        </p:nvSpPr>
        <p:spPr>
          <a:xfrm>
            <a:off x="5227421" y="80705"/>
            <a:ext cx="2809139" cy="523220"/>
          </a:xfrm>
          <a:prstGeom prst="rect">
            <a:avLst/>
          </a:prstGeom>
        </p:spPr>
        <p:txBody>
          <a:bodyPr wrap="square">
            <a:spAutoFit/>
          </a:bodyPr>
          <a:lstStyle/>
          <a:p>
            <a:pPr defTabSz="914354">
              <a:defRPr/>
            </a:pPr>
            <a:r>
              <a:rPr lang="vi-VN" altLang="zh-CN" sz="2800" b="1" dirty="0">
                <a:solidFill>
                  <a:prstClr val="white"/>
                </a:solidFill>
                <a:latin typeface="Times New Roman" panose="02020603050405020304" pitchFamily="18" charset="0"/>
                <a:ea typeface="微软雅黑" panose="020B0503020204020204" pitchFamily="34" charset="-122"/>
                <a:cs typeface="Arial"/>
                <a:sym typeface="Arial"/>
              </a:rPr>
              <a:t>PHT số .....</a:t>
            </a:r>
            <a:endParaRPr lang="zh-CN" altLang="en-US" sz="2800" b="1" dirty="0">
              <a:solidFill>
                <a:prstClr val="white"/>
              </a:solidFill>
              <a:latin typeface="Calibri Light"/>
              <a:ea typeface="微软雅黑" panose="020B0503020204020204" pitchFamily="34" charset="-122"/>
              <a:cs typeface="Arial"/>
              <a:sym typeface="Arial"/>
            </a:endParaRPr>
          </a:p>
        </p:txBody>
      </p:sp>
      <p:graphicFrame>
        <p:nvGraphicFramePr>
          <p:cNvPr id="2" name="Table 1">
            <a:extLst>
              <a:ext uri="{FF2B5EF4-FFF2-40B4-BE49-F238E27FC236}">
                <a16:creationId xmlns="" xmlns:a16="http://schemas.microsoft.com/office/drawing/2014/main" id="{EDD9313D-275F-B688-DB73-2806BE11C762}"/>
              </a:ext>
            </a:extLst>
          </p:cNvPr>
          <p:cNvGraphicFramePr>
            <a:graphicFrameLocks noGrp="1"/>
          </p:cNvGraphicFramePr>
          <p:nvPr>
            <p:extLst>
              <p:ext uri="{D42A27DB-BD31-4B8C-83A1-F6EECF244321}">
                <p14:modId xmlns:p14="http://schemas.microsoft.com/office/powerpoint/2010/main" val="691239601"/>
              </p:ext>
            </p:extLst>
          </p:nvPr>
        </p:nvGraphicFramePr>
        <p:xfrm>
          <a:off x="228864" y="829258"/>
          <a:ext cx="11634823" cy="5761362"/>
        </p:xfrm>
        <a:graphic>
          <a:graphicData uri="http://schemas.openxmlformats.org/drawingml/2006/table">
            <a:tbl>
              <a:tblPr firstRow="1" firstCol="1" bandRow="1">
                <a:tableStyleId>{1E171933-4619-4E11-9A3F-F7608DF75F80}</a:tableStyleId>
              </a:tblPr>
              <a:tblGrid>
                <a:gridCol w="4361922">
                  <a:extLst>
                    <a:ext uri="{9D8B030D-6E8A-4147-A177-3AD203B41FA5}">
                      <a16:colId xmlns="" xmlns:a16="http://schemas.microsoft.com/office/drawing/2014/main" val="2852930000"/>
                    </a:ext>
                  </a:extLst>
                </a:gridCol>
                <a:gridCol w="7272901">
                  <a:extLst>
                    <a:ext uri="{9D8B030D-6E8A-4147-A177-3AD203B41FA5}">
                      <a16:colId xmlns="" xmlns:a16="http://schemas.microsoft.com/office/drawing/2014/main" val="3898811051"/>
                    </a:ext>
                  </a:extLst>
                </a:gridCol>
              </a:tblGrid>
              <a:tr h="575796">
                <a:tc>
                  <a:txBody>
                    <a:bodyPr/>
                    <a:lstStyle/>
                    <a:p>
                      <a:pPr marR="38100" algn="ctr">
                        <a:lnSpc>
                          <a:spcPct val="150000"/>
                        </a:lnSpc>
                      </a:pPr>
                      <a:r>
                        <a:rPr lang="vi-VN" sz="2000" kern="100" dirty="0">
                          <a:solidFill>
                            <a:schemeClr val="tx1">
                              <a:lumMod val="50000"/>
                            </a:schemeClr>
                          </a:solidFill>
                          <a:effectLst/>
                          <a:latin typeface="+mj-lt"/>
                        </a:rPr>
                        <a:t>Câu hỏi/ kĩ năng đọc</a:t>
                      </a:r>
                      <a:endParaRPr lang="en-SG" sz="2000" kern="100" dirty="0">
                        <a:solidFill>
                          <a:schemeClr val="tx1">
                            <a:lumMod val="50000"/>
                          </a:schemeClr>
                        </a:solidFill>
                        <a:effectLst/>
                        <a:latin typeface="+mj-lt"/>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325" algn="ctr">
                        <a:lnSpc>
                          <a:spcPct val="150000"/>
                        </a:lnSpc>
                      </a:pPr>
                      <a:r>
                        <a:rPr lang="vi-VN" sz="2000" kern="100">
                          <a:solidFill>
                            <a:schemeClr val="tx1">
                              <a:lumMod val="50000"/>
                            </a:schemeClr>
                          </a:solidFill>
                          <a:effectLst/>
                          <a:latin typeface="+mj-lt"/>
                        </a:rPr>
                        <a:t>Câu trả lời của tôi</a:t>
                      </a:r>
                      <a:endParaRPr lang="en-SG" sz="2000" kern="100">
                        <a:solidFill>
                          <a:schemeClr val="tx1">
                            <a:lumMod val="50000"/>
                          </a:schemeClr>
                        </a:solidFill>
                        <a:effectLst/>
                        <a:latin typeface="+mj-lt"/>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75312779"/>
                  </a:ext>
                </a:extLst>
              </a:tr>
              <a:tr h="1195716">
                <a:tc>
                  <a:txBody>
                    <a:bodyPr/>
                    <a:lstStyle/>
                    <a:p>
                      <a:pPr marR="38100" algn="just">
                        <a:lnSpc>
                          <a:spcPct val="100000"/>
                        </a:lnSpc>
                      </a:pP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1. Liên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hệ</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Cảnh</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kiêu</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binh</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phò</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Trịnh</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Tông</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lên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ngôi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ở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đây</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có</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gì</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khác</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so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với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cảnh</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lên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ngôi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của</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vua</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chúa</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ngày</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xưa</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mà</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em</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biết</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hoặc</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hình</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dung?</a:t>
                      </a:r>
                      <a:endParaRPr lang="en-SG" sz="2000" b="0" i="1"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325" algn="just">
                        <a:lnSpc>
                          <a:spcPct val="150000"/>
                        </a:lnSpc>
                      </a:pPr>
                      <a:r>
                        <a:rPr lang="vi-VN" sz="2000" kern="100">
                          <a:solidFill>
                            <a:schemeClr val="tx1">
                              <a:lumMod val="50000"/>
                            </a:schemeClr>
                          </a:solidFill>
                          <a:effectLst/>
                          <a:latin typeface="+mj-lt"/>
                        </a:rPr>
                        <a:t> </a:t>
                      </a:r>
                      <a:endParaRPr lang="en-SG" sz="2000" kern="100">
                        <a:solidFill>
                          <a:schemeClr val="tx1">
                            <a:lumMod val="50000"/>
                          </a:schemeClr>
                        </a:solidFill>
                        <a:effectLst/>
                        <a:latin typeface="+mj-lt"/>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56647157"/>
                  </a:ext>
                </a:extLst>
              </a:tr>
              <a:tr h="598218">
                <a:tc>
                  <a:txBody>
                    <a:bodyPr/>
                    <a:lstStyle/>
                    <a:p>
                      <a:pPr marR="38100" algn="just">
                        <a:lnSpc>
                          <a:spcPct val="100000"/>
                        </a:lnSpc>
                      </a:pPr>
                      <a:r>
                        <a:rPr lang="en-US" sz="2000" b="0" i="1" kern="100">
                          <a:solidFill>
                            <a:schemeClr val="tx1">
                              <a:lumMod val="50000"/>
                            </a:schemeClr>
                          </a:solidFill>
                          <a:effectLst/>
                          <a:latin typeface="Times New Roman" panose="02020603050405020304" pitchFamily="18" charset="0"/>
                          <a:cs typeface="Times New Roman" panose="02020603050405020304" pitchFamily="18" charset="0"/>
                        </a:rPr>
                        <a:t>2. Suy luận: Em có nhận xét gì về hành động của đám kiêu binh?</a:t>
                      </a:r>
                      <a:endParaRPr lang="en-SG" sz="2000" b="0" i="1" kern="10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325" algn="just">
                        <a:lnSpc>
                          <a:spcPct val="150000"/>
                        </a:lnSpc>
                      </a:pPr>
                      <a:r>
                        <a:rPr lang="vi-VN" sz="2000" kern="100">
                          <a:solidFill>
                            <a:schemeClr val="tx1">
                              <a:lumMod val="50000"/>
                            </a:schemeClr>
                          </a:solidFill>
                          <a:effectLst/>
                          <a:latin typeface="+mj-lt"/>
                        </a:rPr>
                        <a:t> </a:t>
                      </a:r>
                      <a:endParaRPr lang="en-SG" sz="2000" kern="100">
                        <a:solidFill>
                          <a:schemeClr val="tx1">
                            <a:lumMod val="50000"/>
                          </a:schemeClr>
                        </a:solidFill>
                        <a:effectLst/>
                        <a:latin typeface="+mj-lt"/>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79842541"/>
                  </a:ext>
                </a:extLst>
              </a:tr>
              <a:tr h="1195716">
                <a:tc>
                  <a:txBody>
                    <a:bodyPr/>
                    <a:lstStyle/>
                    <a:p>
                      <a:pPr marR="38100" algn="just">
                        <a:lnSpc>
                          <a:spcPct val="100000"/>
                        </a:lnSpc>
                      </a:pP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3. Theo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dõi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Chú</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ý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diễn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biến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và</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chỉ</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ra</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mối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quan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hệ</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giữa</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các</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sự</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kiện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tuyến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sự</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kiện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qua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các</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đoạn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lược</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dẫn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cả</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ở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Hồi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thứ</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hai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và</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Hồi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thứ</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mười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bốn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000" b="0" i="1"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325" algn="just">
                        <a:lnSpc>
                          <a:spcPct val="150000"/>
                        </a:lnSpc>
                      </a:pPr>
                      <a:r>
                        <a:rPr lang="vi-VN" sz="2000" kern="100">
                          <a:solidFill>
                            <a:schemeClr val="tx1">
                              <a:lumMod val="50000"/>
                            </a:schemeClr>
                          </a:solidFill>
                          <a:effectLst/>
                          <a:latin typeface="+mj-lt"/>
                        </a:rPr>
                        <a:t> </a:t>
                      </a:r>
                      <a:endParaRPr lang="en-SG" sz="2000" kern="100">
                        <a:solidFill>
                          <a:schemeClr val="tx1">
                            <a:lumMod val="50000"/>
                          </a:schemeClr>
                        </a:solidFill>
                        <a:effectLst/>
                        <a:latin typeface="+mj-lt"/>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71323883"/>
                  </a:ext>
                </a:extLst>
              </a:tr>
              <a:tr h="598218">
                <a:tc>
                  <a:txBody>
                    <a:bodyPr/>
                    <a:lstStyle/>
                    <a:p>
                      <a:pPr marR="38100" algn="just">
                        <a:lnSpc>
                          <a:spcPct val="100000"/>
                        </a:lnSpc>
                      </a:pPr>
                      <a:r>
                        <a:rPr lang="en-US" sz="2000" b="0" i="1" kern="100">
                          <a:solidFill>
                            <a:schemeClr val="tx1">
                              <a:lumMod val="50000"/>
                            </a:schemeClr>
                          </a:solidFill>
                          <a:effectLst/>
                          <a:latin typeface="Times New Roman" panose="02020603050405020304" pitchFamily="18" charset="0"/>
                          <a:cs typeface="Times New Roman" panose="02020603050405020304" pitchFamily="18" charset="0"/>
                        </a:rPr>
                        <a:t>4. Suy luận: Câu nói này thể hiện nét tính cách gì của Vua Quang Trung?</a:t>
                      </a:r>
                      <a:endParaRPr lang="en-SG" sz="2000" b="0" i="1" kern="10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325" algn="just">
                        <a:lnSpc>
                          <a:spcPct val="150000"/>
                        </a:lnSpc>
                      </a:pPr>
                      <a:r>
                        <a:rPr lang="vi-VN" sz="2000" kern="100">
                          <a:solidFill>
                            <a:schemeClr val="tx1">
                              <a:lumMod val="50000"/>
                            </a:schemeClr>
                          </a:solidFill>
                          <a:effectLst/>
                          <a:latin typeface="+mj-lt"/>
                        </a:rPr>
                        <a:t> </a:t>
                      </a:r>
                      <a:endParaRPr lang="en-SG" sz="2000" kern="100">
                        <a:solidFill>
                          <a:schemeClr val="tx1">
                            <a:lumMod val="50000"/>
                          </a:schemeClr>
                        </a:solidFill>
                        <a:effectLst/>
                        <a:latin typeface="+mj-lt"/>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7472693"/>
                  </a:ext>
                </a:extLst>
              </a:tr>
              <a:tr h="598218">
                <a:tc>
                  <a:txBody>
                    <a:bodyPr/>
                    <a:lstStyle/>
                    <a:p>
                      <a:pPr marR="38100" algn="just">
                        <a:lnSpc>
                          <a:spcPct val="100000"/>
                        </a:lnSpc>
                      </a:pP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5. Theo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dõi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Từ</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đây</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tuyến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có</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gì</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thay</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đổi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000" b="0" i="1"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325" algn="just">
                        <a:lnSpc>
                          <a:spcPct val="150000"/>
                        </a:lnSpc>
                      </a:pPr>
                      <a:r>
                        <a:rPr lang="vi-VN" sz="2000" kern="100" dirty="0">
                          <a:solidFill>
                            <a:schemeClr val="tx1">
                              <a:lumMod val="50000"/>
                            </a:schemeClr>
                          </a:solidFill>
                          <a:effectLst/>
                          <a:latin typeface="+mj-lt"/>
                        </a:rPr>
                        <a:t> </a:t>
                      </a:r>
                      <a:endParaRPr lang="en-SG" sz="2000" kern="100" dirty="0">
                        <a:solidFill>
                          <a:schemeClr val="tx1">
                            <a:lumMod val="50000"/>
                          </a:schemeClr>
                        </a:solidFill>
                        <a:effectLst/>
                        <a:latin typeface="+mj-lt"/>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44520021"/>
                  </a:ext>
                </a:extLst>
              </a:tr>
              <a:tr h="896967">
                <a:tc>
                  <a:txBody>
                    <a:bodyPr/>
                    <a:lstStyle/>
                    <a:p>
                      <a:pPr marR="38100" algn="just">
                        <a:lnSpc>
                          <a:spcPct val="100000"/>
                        </a:lnSpc>
                      </a:pP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6.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Suy</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luận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Phần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kể</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về</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Vua</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Lê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Chiêu</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Thống</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có</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phải</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là</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một</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tuyến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khác</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không</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Vì</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b="0" i="1" kern="100" dirty="0" err="1">
                          <a:solidFill>
                            <a:schemeClr val="tx1">
                              <a:lumMod val="50000"/>
                            </a:schemeClr>
                          </a:solidFill>
                          <a:effectLst/>
                          <a:latin typeface="Times New Roman" panose="02020603050405020304" pitchFamily="18" charset="0"/>
                          <a:cs typeface="Times New Roman" panose="02020603050405020304" pitchFamily="18" charset="0"/>
                        </a:rPr>
                        <a:t>sao</a:t>
                      </a:r>
                      <a:r>
                        <a:rPr lang="en-US" sz="2000" b="0" i="1"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000" b="0" i="1"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325" algn="just">
                        <a:lnSpc>
                          <a:spcPct val="150000"/>
                        </a:lnSpc>
                      </a:pPr>
                      <a:r>
                        <a:rPr lang="vi-VN" sz="2000" kern="100" dirty="0">
                          <a:solidFill>
                            <a:schemeClr val="tx1">
                              <a:lumMod val="50000"/>
                            </a:schemeClr>
                          </a:solidFill>
                          <a:effectLst/>
                          <a:latin typeface="+mj-lt"/>
                        </a:rPr>
                        <a:t> </a:t>
                      </a:r>
                      <a:endParaRPr lang="en-SG" sz="2000" kern="100" dirty="0">
                        <a:solidFill>
                          <a:schemeClr val="tx1">
                            <a:lumMod val="50000"/>
                          </a:schemeClr>
                        </a:solidFill>
                        <a:effectLst/>
                        <a:latin typeface="+mj-lt"/>
                        <a:ea typeface="Arial" panose="020B0604020202020204" pitchFamily="34" charset="0"/>
                        <a:cs typeface="Times New Roman" panose="02020603050405020304" pitchFamily="18" charset="0"/>
                      </a:endParaRPr>
                    </a:p>
                  </a:txBody>
                  <a:tcPr marL="17618" marR="4404" marT="66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94367382"/>
                  </a:ext>
                </a:extLst>
              </a:tr>
            </a:tbl>
          </a:graphicData>
        </a:graphic>
      </p:graphicFrame>
      <p:pic>
        <p:nvPicPr>
          <p:cNvPr id="17" name="图片 5" descr="D:\APPT制作\高一期中家长会\素材\元素\图片\51miz-E1200442-E8A5A671.png51miz-E1200442-E8A5A671">
            <a:extLst>
              <a:ext uri="{FF2B5EF4-FFF2-40B4-BE49-F238E27FC236}">
                <a16:creationId xmlns="" xmlns:a16="http://schemas.microsoft.com/office/drawing/2014/main" id="{76A16929-2A9C-62AD-7318-E5D37D3BD77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181063" y="-230934"/>
            <a:ext cx="1966400" cy="1966400"/>
          </a:xfrm>
          <a:prstGeom prst="rect">
            <a:avLst/>
          </a:prstGeom>
        </p:spPr>
      </p:pic>
    </p:spTree>
    <p:extLst>
      <p:ext uri="{BB962C8B-B14F-4D97-AF65-F5344CB8AC3E}">
        <p14:creationId xmlns:p14="http://schemas.microsoft.com/office/powerpoint/2010/main" val="2457096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91440" y="710609"/>
            <a:ext cx="11887200" cy="6066687"/>
          </a:xfrm>
          <a:prstGeom prst="roundRect">
            <a:avLst>
              <a:gd name="adj" fmla="val 5842"/>
            </a:avLst>
          </a:prstGeom>
          <a:noFill/>
          <a:ln w="28575">
            <a:solidFill>
              <a:srgbClr val="96C77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a:solidFill>
                <a:prstClr val="white"/>
              </a:solidFill>
              <a:latin typeface="Calibri"/>
              <a:ea typeface="宋体" panose="02010600030101010101" pitchFamily="2" charset="-122"/>
              <a:sym typeface="Arial"/>
            </a:endParaRPr>
          </a:p>
        </p:txBody>
      </p:sp>
      <p:pic>
        <p:nvPicPr>
          <p:cNvPr id="18" name="图片 3">
            <a:extLst>
              <a:ext uri="{FF2B5EF4-FFF2-40B4-BE49-F238E27FC236}">
                <a16:creationId xmlns="" xmlns:a16="http://schemas.microsoft.com/office/drawing/2014/main" id="{E28E06D8-013A-C500-96BC-BCD5D87560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991066" y="5727941"/>
            <a:ext cx="2482780" cy="1435336"/>
          </a:xfrm>
          <a:prstGeom prst="rect">
            <a:avLst/>
          </a:prstGeom>
        </p:spPr>
      </p:pic>
      <p:pic>
        <p:nvPicPr>
          <p:cNvPr id="6" name="图片 5"/>
          <p:cNvPicPr>
            <a:picLocks noChangeAspect="1"/>
          </p:cNvPicPr>
          <p:nvPr/>
        </p:nvPicPr>
        <p:blipFill>
          <a:blip r:embed="rId4" cstate="email"/>
          <a:stretch>
            <a:fillRect/>
          </a:stretch>
        </p:blipFill>
        <p:spPr>
          <a:xfrm>
            <a:off x="-157611" y="33135"/>
            <a:ext cx="2121672" cy="1414448"/>
          </a:xfrm>
          <a:prstGeom prst="rect">
            <a:avLst/>
          </a:prstGeom>
        </p:spPr>
      </p:pic>
      <p:sp>
        <p:nvSpPr>
          <p:cNvPr id="19" name="矩形 7">
            <a:extLst>
              <a:ext uri="{FF2B5EF4-FFF2-40B4-BE49-F238E27FC236}">
                <a16:creationId xmlns="" xmlns:a16="http://schemas.microsoft.com/office/drawing/2014/main" id="{1965845C-C708-AEE1-0A7D-9607D63CDEEB}"/>
              </a:ext>
            </a:extLst>
          </p:cNvPr>
          <p:cNvSpPr/>
          <p:nvPr/>
        </p:nvSpPr>
        <p:spPr>
          <a:xfrm>
            <a:off x="4877000" y="125834"/>
            <a:ext cx="3159560" cy="432967"/>
          </a:xfrm>
          <a:prstGeom prst="rect">
            <a:avLst/>
          </a:prstGeom>
          <a:solidFill>
            <a:srgbClr val="96C775"/>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dirty="0">
              <a:solidFill>
                <a:prstClr val="white"/>
              </a:solidFill>
              <a:latin typeface="微软雅黑" panose="020B0503020204020204" pitchFamily="34" charset="-122"/>
              <a:ea typeface="微软雅黑" panose="020B0503020204020204" pitchFamily="34" charset="-122"/>
              <a:sym typeface="Arial"/>
            </a:endParaRPr>
          </a:p>
        </p:txBody>
      </p:sp>
      <p:sp>
        <p:nvSpPr>
          <p:cNvPr id="20" name="矩形 9">
            <a:extLst>
              <a:ext uri="{FF2B5EF4-FFF2-40B4-BE49-F238E27FC236}">
                <a16:creationId xmlns="" xmlns:a16="http://schemas.microsoft.com/office/drawing/2014/main" id="{73603844-4F88-B9B6-EC77-C20D3B9B6BB3}"/>
              </a:ext>
            </a:extLst>
          </p:cNvPr>
          <p:cNvSpPr/>
          <p:nvPr/>
        </p:nvSpPr>
        <p:spPr>
          <a:xfrm>
            <a:off x="5227421" y="80705"/>
            <a:ext cx="2809139" cy="523220"/>
          </a:xfrm>
          <a:prstGeom prst="rect">
            <a:avLst/>
          </a:prstGeom>
        </p:spPr>
        <p:txBody>
          <a:bodyPr wrap="square">
            <a:spAutoFit/>
          </a:bodyPr>
          <a:lstStyle/>
          <a:p>
            <a:pPr defTabSz="914354">
              <a:defRPr/>
            </a:pPr>
            <a:r>
              <a:rPr lang="vi-VN" altLang="zh-CN" sz="2800" b="1" dirty="0">
                <a:solidFill>
                  <a:prstClr val="white"/>
                </a:solidFill>
                <a:latin typeface="Times New Roman" panose="02020603050405020304" pitchFamily="18" charset="0"/>
                <a:ea typeface="微软雅黑" panose="020B0503020204020204" pitchFamily="34" charset="-122"/>
                <a:cs typeface="Arial"/>
                <a:sym typeface="Arial"/>
              </a:rPr>
              <a:t>PHT số .....</a:t>
            </a:r>
            <a:endParaRPr lang="zh-CN" altLang="en-US" sz="2800" b="1" dirty="0">
              <a:solidFill>
                <a:prstClr val="white"/>
              </a:solidFill>
              <a:latin typeface="Calibri Light"/>
              <a:ea typeface="微软雅黑" panose="020B0503020204020204" pitchFamily="34" charset="-122"/>
              <a:cs typeface="Arial"/>
              <a:sym typeface="Arial"/>
            </a:endParaRPr>
          </a:p>
        </p:txBody>
      </p:sp>
      <p:graphicFrame>
        <p:nvGraphicFramePr>
          <p:cNvPr id="3" name="Table 2">
            <a:extLst>
              <a:ext uri="{FF2B5EF4-FFF2-40B4-BE49-F238E27FC236}">
                <a16:creationId xmlns="" xmlns:a16="http://schemas.microsoft.com/office/drawing/2014/main" id="{D4CA924F-FF54-9636-E595-03260E68090D}"/>
              </a:ext>
            </a:extLst>
          </p:cNvPr>
          <p:cNvGraphicFramePr>
            <a:graphicFrameLocks noGrp="1"/>
          </p:cNvGraphicFramePr>
          <p:nvPr>
            <p:extLst>
              <p:ext uri="{D42A27DB-BD31-4B8C-83A1-F6EECF244321}">
                <p14:modId xmlns:p14="http://schemas.microsoft.com/office/powerpoint/2010/main" val="3812558925"/>
              </p:ext>
            </p:extLst>
          </p:nvPr>
        </p:nvGraphicFramePr>
        <p:xfrm>
          <a:off x="213360" y="888018"/>
          <a:ext cx="11535295" cy="5720599"/>
        </p:xfrm>
        <a:graphic>
          <a:graphicData uri="http://schemas.openxmlformats.org/drawingml/2006/table">
            <a:tbl>
              <a:tblPr firstRow="1" firstCol="1" bandRow="1">
                <a:tableStyleId>{1E171933-4619-4E11-9A3F-F7608DF75F80}</a:tableStyleId>
              </a:tblPr>
              <a:tblGrid>
                <a:gridCol w="1761551">
                  <a:extLst>
                    <a:ext uri="{9D8B030D-6E8A-4147-A177-3AD203B41FA5}">
                      <a16:colId xmlns="" xmlns:a16="http://schemas.microsoft.com/office/drawing/2014/main" val="2300739924"/>
                    </a:ext>
                  </a:extLst>
                </a:gridCol>
                <a:gridCol w="9773744">
                  <a:extLst>
                    <a:ext uri="{9D8B030D-6E8A-4147-A177-3AD203B41FA5}">
                      <a16:colId xmlns="" xmlns:a16="http://schemas.microsoft.com/office/drawing/2014/main" val="3479024190"/>
                    </a:ext>
                  </a:extLst>
                </a:gridCol>
              </a:tblGrid>
              <a:tr h="880251">
                <a:tc>
                  <a:txBody>
                    <a:bodyPr/>
                    <a:lstStyle/>
                    <a:p>
                      <a:pPr marR="38100" algn="ctr">
                        <a:lnSpc>
                          <a:spcPct val="100000"/>
                        </a:lnSpc>
                      </a:pPr>
                      <a:r>
                        <a:rPr lang="vi-VN" sz="2500" kern="100" dirty="0">
                          <a:solidFill>
                            <a:schemeClr val="tx1">
                              <a:lumMod val="50000"/>
                            </a:schemeClr>
                          </a:solidFill>
                          <a:effectLst/>
                          <a:latin typeface="Times New Roman" panose="02020603050405020304" pitchFamily="18" charset="0"/>
                          <a:cs typeface="Times New Roman" panose="02020603050405020304" pitchFamily="18" charset="0"/>
                        </a:rPr>
                        <a:t>Câu hỏi/ </a:t>
                      </a:r>
                      <a:endParaRPr lang="en-US" sz="2500" kern="100" dirty="0">
                        <a:solidFill>
                          <a:schemeClr val="tx1">
                            <a:lumMod val="50000"/>
                          </a:schemeClr>
                        </a:solidFill>
                        <a:effectLst/>
                        <a:latin typeface="Times New Roman" panose="02020603050405020304" pitchFamily="18" charset="0"/>
                        <a:cs typeface="Times New Roman" panose="02020603050405020304" pitchFamily="18" charset="0"/>
                      </a:endParaRPr>
                    </a:p>
                    <a:p>
                      <a:pPr marR="38100" algn="ctr">
                        <a:lnSpc>
                          <a:spcPct val="100000"/>
                        </a:lnSpc>
                      </a:pPr>
                      <a:r>
                        <a:rPr lang="vi-VN" sz="2500" kern="100" dirty="0">
                          <a:solidFill>
                            <a:schemeClr val="tx1">
                              <a:lumMod val="50000"/>
                            </a:schemeClr>
                          </a:solidFill>
                          <a:effectLst/>
                          <a:latin typeface="Times New Roman" panose="02020603050405020304" pitchFamily="18" charset="0"/>
                          <a:cs typeface="Times New Roman" panose="02020603050405020304" pitchFamily="18" charset="0"/>
                        </a:rPr>
                        <a:t>kĩ năng đọc</a:t>
                      </a:r>
                      <a:endParaRPr lang="en-SG" sz="25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325" algn="ctr">
                        <a:lnSpc>
                          <a:spcPct val="100000"/>
                        </a:lnSpc>
                      </a:pPr>
                      <a:r>
                        <a:rPr lang="vi-VN" sz="2500" kern="100" dirty="0">
                          <a:solidFill>
                            <a:schemeClr val="tx1">
                              <a:lumMod val="50000"/>
                            </a:schemeClr>
                          </a:solidFill>
                          <a:effectLst/>
                          <a:latin typeface="Times New Roman" panose="02020603050405020304" pitchFamily="18" charset="0"/>
                          <a:cs typeface="Times New Roman" panose="02020603050405020304" pitchFamily="18" charset="0"/>
                        </a:rPr>
                        <a:t>Câu trả lời của tôi</a:t>
                      </a:r>
                      <a:endParaRPr lang="en-SG" sz="25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421656"/>
                  </a:ext>
                </a:extLst>
              </a:tr>
              <a:tr h="1320170">
                <a:tc>
                  <a:txBody>
                    <a:bodyPr/>
                    <a:lstStyle/>
                    <a:p>
                      <a:pPr algn="just">
                        <a:lnSpc>
                          <a:spcPct val="100000"/>
                        </a:lnSpc>
                      </a:pPr>
                      <a:r>
                        <a:rPr lang="vi-VN" sz="2500" kern="100" dirty="0">
                          <a:solidFill>
                            <a:schemeClr val="tx1">
                              <a:lumMod val="50000"/>
                            </a:schemeClr>
                          </a:solidFill>
                          <a:effectLst/>
                          <a:latin typeface="Times New Roman" panose="02020603050405020304" pitchFamily="18" charset="0"/>
                          <a:cs typeface="Times New Roman" panose="02020603050405020304" pitchFamily="18" charset="0"/>
                        </a:rPr>
                        <a:t>1. </a:t>
                      </a:r>
                      <a:r>
                        <a:rPr lang="en-US" sz="2500" kern="100" dirty="0">
                          <a:solidFill>
                            <a:schemeClr val="tx1">
                              <a:lumMod val="50000"/>
                            </a:schemeClr>
                          </a:solidFill>
                          <a:effectLst/>
                          <a:latin typeface="Times New Roman" panose="02020603050405020304" pitchFamily="18" charset="0"/>
                          <a:cs typeface="Times New Roman" panose="02020603050405020304" pitchFamily="18" charset="0"/>
                        </a:rPr>
                        <a:t>Liên </a:t>
                      </a:r>
                      <a:r>
                        <a:rPr lang="en-US" sz="2500" kern="100" dirty="0" err="1">
                          <a:solidFill>
                            <a:schemeClr val="tx1">
                              <a:lumMod val="50000"/>
                            </a:schemeClr>
                          </a:solidFill>
                          <a:effectLst/>
                          <a:latin typeface="Times New Roman" panose="02020603050405020304" pitchFamily="18" charset="0"/>
                          <a:cs typeface="Times New Roman" panose="02020603050405020304" pitchFamily="18" charset="0"/>
                        </a:rPr>
                        <a:t>hệ</a:t>
                      </a:r>
                      <a:r>
                        <a:rPr lang="en-US" sz="2500"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vi-VN" sz="2500" kern="100" dirty="0">
                          <a:solidFill>
                            <a:schemeClr val="tx1">
                              <a:lumMod val="50000"/>
                            </a:schemeClr>
                          </a:solidFill>
                          <a:effectLst/>
                          <a:latin typeface="Times New Roman" panose="02020603050405020304" pitchFamily="18" charset="0"/>
                          <a:cs typeface="Times New Roman" panose="02020603050405020304" pitchFamily="18" charset="0"/>
                        </a:rPr>
                        <a:t>(SGK. Tr.</a:t>
                      </a:r>
                      <a:r>
                        <a:rPr lang="en-US" sz="2500" kern="100" dirty="0">
                          <a:solidFill>
                            <a:schemeClr val="tx1">
                              <a:lumMod val="50000"/>
                            </a:schemeClr>
                          </a:solidFill>
                          <a:effectLst/>
                          <a:latin typeface="Times New Roman" panose="02020603050405020304" pitchFamily="18" charset="0"/>
                          <a:cs typeface="Times New Roman" panose="02020603050405020304" pitchFamily="18" charset="0"/>
                        </a:rPr>
                        <a:t>71</a:t>
                      </a:r>
                      <a:r>
                        <a:rPr lang="vi-VN" sz="250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5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endParaRPr lang="en-SG" sz="25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36412414"/>
                  </a:ext>
                </a:extLst>
              </a:tr>
              <a:tr h="880251">
                <a:tc>
                  <a:txBody>
                    <a:bodyPr/>
                    <a:lstStyle/>
                    <a:p>
                      <a:pPr algn="just">
                        <a:lnSpc>
                          <a:spcPct val="100000"/>
                        </a:lnSpc>
                      </a:pPr>
                      <a:r>
                        <a:rPr lang="en-US" sz="2500" kern="100" dirty="0">
                          <a:solidFill>
                            <a:schemeClr val="tx1">
                              <a:lumMod val="50000"/>
                            </a:schemeClr>
                          </a:solidFill>
                          <a:effectLst/>
                          <a:latin typeface="Times New Roman" panose="02020603050405020304" pitchFamily="18" charset="0"/>
                          <a:cs typeface="Times New Roman" panose="02020603050405020304" pitchFamily="18" charset="0"/>
                        </a:rPr>
                        <a:t>2</a:t>
                      </a:r>
                      <a:r>
                        <a:rPr lang="vi-VN" sz="2500" kern="100" dirty="0">
                          <a:solidFill>
                            <a:schemeClr val="tx1">
                              <a:lumMod val="50000"/>
                            </a:schemeClr>
                          </a:solidFill>
                          <a:effectLst/>
                          <a:latin typeface="Times New Roman" panose="02020603050405020304" pitchFamily="18" charset="0"/>
                          <a:cs typeface="Times New Roman" panose="02020603050405020304" pitchFamily="18" charset="0"/>
                        </a:rPr>
                        <a:t>. Suy lu</a:t>
                      </a:r>
                      <a:r>
                        <a:rPr lang="en-US" sz="2500" kern="100" dirty="0" err="1">
                          <a:solidFill>
                            <a:schemeClr val="tx1">
                              <a:lumMod val="50000"/>
                            </a:schemeClr>
                          </a:solidFill>
                          <a:effectLst/>
                          <a:latin typeface="Times New Roman" panose="02020603050405020304" pitchFamily="18" charset="0"/>
                          <a:cs typeface="Times New Roman" panose="02020603050405020304" pitchFamily="18" charset="0"/>
                        </a:rPr>
                        <a:t>ận</a:t>
                      </a:r>
                      <a:r>
                        <a:rPr lang="en-US" sz="2500"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vi-VN" sz="2500" kern="100" dirty="0">
                          <a:solidFill>
                            <a:schemeClr val="tx1">
                              <a:lumMod val="50000"/>
                            </a:schemeClr>
                          </a:solidFill>
                          <a:effectLst/>
                          <a:latin typeface="Times New Roman" panose="02020603050405020304" pitchFamily="18" charset="0"/>
                          <a:cs typeface="Times New Roman" panose="02020603050405020304" pitchFamily="18" charset="0"/>
                        </a:rPr>
                        <a:t>(SGK. Tr.7</a:t>
                      </a:r>
                      <a:r>
                        <a:rPr lang="en-US" sz="2500" kern="100" dirty="0">
                          <a:solidFill>
                            <a:schemeClr val="tx1">
                              <a:lumMod val="50000"/>
                            </a:schemeClr>
                          </a:solidFill>
                          <a:effectLst/>
                          <a:latin typeface="Times New Roman" panose="02020603050405020304" pitchFamily="18" charset="0"/>
                          <a:cs typeface="Times New Roman" panose="02020603050405020304" pitchFamily="18" charset="0"/>
                        </a:rPr>
                        <a:t>2</a:t>
                      </a:r>
                      <a:r>
                        <a:rPr lang="vi-VN" sz="250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5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8100" algn="just">
                        <a:lnSpc>
                          <a:spcPct val="100000"/>
                        </a:lnSpc>
                      </a:pPr>
                      <a:endParaRPr lang="en-SG" sz="25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93366860"/>
                  </a:ext>
                </a:extLst>
              </a:tr>
              <a:tr h="2639927">
                <a:tc>
                  <a:txBody>
                    <a:bodyPr/>
                    <a:lstStyle/>
                    <a:p>
                      <a:pPr algn="just">
                        <a:lnSpc>
                          <a:spcPct val="100000"/>
                        </a:lnSpc>
                      </a:pPr>
                      <a:r>
                        <a:rPr lang="en-US" sz="2500" kern="100">
                          <a:solidFill>
                            <a:schemeClr val="tx1">
                              <a:lumMod val="50000"/>
                            </a:schemeClr>
                          </a:solidFill>
                          <a:effectLst/>
                          <a:latin typeface="Times New Roman" panose="02020603050405020304" pitchFamily="18" charset="0"/>
                          <a:cs typeface="Times New Roman" panose="02020603050405020304" pitchFamily="18" charset="0"/>
                        </a:rPr>
                        <a:t>3</a:t>
                      </a:r>
                      <a:r>
                        <a:rPr lang="vi-VN" sz="2500" kern="100">
                          <a:solidFill>
                            <a:schemeClr val="tx1">
                              <a:lumMod val="50000"/>
                            </a:schemeClr>
                          </a:solidFill>
                          <a:effectLst/>
                          <a:latin typeface="Times New Roman" panose="02020603050405020304" pitchFamily="18" charset="0"/>
                          <a:cs typeface="Times New Roman" panose="02020603050405020304" pitchFamily="18" charset="0"/>
                        </a:rPr>
                        <a:t>. </a:t>
                      </a:r>
                      <a:r>
                        <a:rPr lang="en-US" sz="2500" kern="100">
                          <a:solidFill>
                            <a:schemeClr val="tx1">
                              <a:lumMod val="50000"/>
                            </a:schemeClr>
                          </a:solidFill>
                          <a:effectLst/>
                          <a:latin typeface="Times New Roman" panose="02020603050405020304" pitchFamily="18" charset="0"/>
                          <a:cs typeface="Times New Roman" panose="02020603050405020304" pitchFamily="18" charset="0"/>
                        </a:rPr>
                        <a:t>Theo dõi (</a:t>
                      </a:r>
                      <a:r>
                        <a:rPr lang="vi-VN" sz="2500" kern="100">
                          <a:solidFill>
                            <a:schemeClr val="tx1">
                              <a:lumMod val="50000"/>
                            </a:schemeClr>
                          </a:solidFill>
                          <a:effectLst/>
                          <a:latin typeface="Times New Roman" panose="02020603050405020304" pitchFamily="18" charset="0"/>
                          <a:cs typeface="Times New Roman" panose="02020603050405020304" pitchFamily="18" charset="0"/>
                        </a:rPr>
                        <a:t>SGK. Tr.7</a:t>
                      </a:r>
                      <a:r>
                        <a:rPr lang="en-US" sz="2500" kern="100">
                          <a:solidFill>
                            <a:schemeClr val="tx1">
                              <a:lumMod val="50000"/>
                            </a:schemeClr>
                          </a:solidFill>
                          <a:effectLst/>
                          <a:latin typeface="Times New Roman" panose="02020603050405020304" pitchFamily="18" charset="0"/>
                          <a:cs typeface="Times New Roman" panose="02020603050405020304" pitchFamily="18" charset="0"/>
                        </a:rPr>
                        <a:t>3</a:t>
                      </a:r>
                      <a:r>
                        <a:rPr lang="vi-VN" sz="2500" kern="100">
                          <a:solidFill>
                            <a:schemeClr val="tx1">
                              <a:lumMod val="50000"/>
                            </a:schemeClr>
                          </a:solidFill>
                          <a:effectLst/>
                          <a:latin typeface="Times New Roman" panose="02020603050405020304" pitchFamily="18" charset="0"/>
                          <a:cs typeface="Times New Roman" panose="02020603050405020304" pitchFamily="18" charset="0"/>
                        </a:rPr>
                        <a:t>)</a:t>
                      </a:r>
                      <a:endParaRPr lang="en-SG" sz="2500" kern="10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8100" algn="just">
                        <a:lnSpc>
                          <a:spcPct val="100000"/>
                        </a:lnSpc>
                      </a:pPr>
                      <a:endParaRPr lang="en-SG" sz="25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60475621"/>
                  </a:ext>
                </a:extLst>
              </a:tr>
            </a:tbl>
          </a:graphicData>
        </a:graphic>
      </p:graphicFrame>
      <p:pic>
        <p:nvPicPr>
          <p:cNvPr id="17" name="图片 5" descr="D:\APPT制作\高一期中家长会\素材\元素\图片\51miz-E1200442-E8A5A671.png51miz-E1200442-E8A5A671">
            <a:extLst>
              <a:ext uri="{FF2B5EF4-FFF2-40B4-BE49-F238E27FC236}">
                <a16:creationId xmlns="" xmlns:a16="http://schemas.microsoft.com/office/drawing/2014/main" id="{76A16929-2A9C-62AD-7318-E5D37D3BD77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991066" y="-13993"/>
            <a:ext cx="2156397" cy="2156397"/>
          </a:xfrm>
          <a:prstGeom prst="rect">
            <a:avLst/>
          </a:prstGeom>
        </p:spPr>
      </p:pic>
      <p:sp>
        <p:nvSpPr>
          <p:cNvPr id="7" name="TextBox 6">
            <a:extLst>
              <a:ext uri="{FF2B5EF4-FFF2-40B4-BE49-F238E27FC236}">
                <a16:creationId xmlns="" xmlns:a16="http://schemas.microsoft.com/office/drawing/2014/main" id="{3A9554F4-D699-2F10-9A60-CB9978E36BC6}"/>
              </a:ext>
            </a:extLst>
          </p:cNvPr>
          <p:cNvSpPr txBox="1"/>
          <p:nvPr/>
        </p:nvSpPr>
        <p:spPr>
          <a:xfrm>
            <a:off x="1964061" y="1783436"/>
            <a:ext cx="9784594" cy="124649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Khác nhau là: cảnh rước kiệu được dân chúng dâng lên rất cao để những người ở xa có thể nhìn xuống và không có liệu mà dùng tạm chiếc mâm vẫn bày cỗ lộc làm ghế và đặt thế tử lên ngồi và 8 người kề vai vào khiêng.</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6C9B643D-2AB6-BD23-10F1-88CA508017E6}"/>
              </a:ext>
            </a:extLst>
          </p:cNvPr>
          <p:cNvSpPr txBox="1"/>
          <p:nvPr/>
        </p:nvSpPr>
        <p:spPr>
          <a:xfrm>
            <a:off x="1964060" y="3071496"/>
            <a:ext cx="9784593" cy="861774"/>
          </a:xfrm>
          <a:prstGeom prst="rect">
            <a:avLst/>
          </a:prstGeom>
          <a:noFill/>
        </p:spPr>
        <p:txBody>
          <a:bodyPr wrap="square">
            <a:spAutoFit/>
          </a:bodyPr>
          <a:lstStyle/>
          <a:p>
            <a:pPr marL="0" marR="38100" lvl="0" indent="0" algn="just" defTabSz="914354"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Hành động kiệu binh là sai khi đã ra oai với dân thường điều đó là điều cấm kị, dân cần được bảo vệ giúp đỡ thay vì bị bắt nạt dương oai với họ.</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5E86E375-5A94-52C5-BA07-FB5877EF03A5}"/>
              </a:ext>
            </a:extLst>
          </p:cNvPr>
          <p:cNvSpPr txBox="1"/>
          <p:nvPr/>
        </p:nvSpPr>
        <p:spPr>
          <a:xfrm>
            <a:off x="1946840" y="4085675"/>
            <a:ext cx="9784593" cy="2400657"/>
          </a:xfrm>
          <a:prstGeom prst="rect">
            <a:avLst/>
          </a:prstGeom>
          <a:noFill/>
        </p:spPr>
        <p:txBody>
          <a:bodyPr wrap="square">
            <a:spAutoFit/>
          </a:bodyPr>
          <a:lstStyle/>
          <a:p>
            <a:pPr marL="0" marR="38100" lvl="0" indent="0" algn="just" defTabSz="914354"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Kiêu binh lược hồi thứ 2 bỏ rơi Trịnh Tông và lúc bấy giờ phò tá con của Trịnh Tông và Quân Huệ giành được chiến thắng nhưng tới hồi thứ mười bốn kiêu binh ỷ vào công phò lập của Trịnh Tông càng ngày lộng hành và đến khi Nguyễn Huệ dẹp loạn và giành chiến thắng.</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a:p>
            <a:pPr marL="0" marR="38100" lvl="0" indent="0" algn="just" defTabSz="914354"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Đều thấy sự xuất hiện của sự quấy rối nổi loạn và những anh hùng đứng lên dẹp loạn mang chiến thắng về cho nhân dân.</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6237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barn(inVertical)">
                                      <p:cBhvr>
                                        <p:cTn id="2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91440" y="710609"/>
            <a:ext cx="11887200" cy="6066687"/>
          </a:xfrm>
          <a:prstGeom prst="roundRect">
            <a:avLst>
              <a:gd name="adj" fmla="val 5842"/>
            </a:avLst>
          </a:prstGeom>
          <a:noFill/>
          <a:ln w="28575">
            <a:solidFill>
              <a:srgbClr val="96C77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a:solidFill>
                <a:prstClr val="white"/>
              </a:solidFill>
              <a:latin typeface="Calibri"/>
              <a:ea typeface="宋体" panose="02010600030101010101" pitchFamily="2" charset="-122"/>
              <a:sym typeface="Arial"/>
            </a:endParaRPr>
          </a:p>
        </p:txBody>
      </p:sp>
      <p:pic>
        <p:nvPicPr>
          <p:cNvPr id="18" name="图片 3">
            <a:extLst>
              <a:ext uri="{FF2B5EF4-FFF2-40B4-BE49-F238E27FC236}">
                <a16:creationId xmlns="" xmlns:a16="http://schemas.microsoft.com/office/drawing/2014/main" id="{E28E06D8-013A-C500-96BC-BCD5D87560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991066" y="5727941"/>
            <a:ext cx="2482780" cy="1435336"/>
          </a:xfrm>
          <a:prstGeom prst="rect">
            <a:avLst/>
          </a:prstGeom>
        </p:spPr>
      </p:pic>
      <p:pic>
        <p:nvPicPr>
          <p:cNvPr id="6" name="图片 5"/>
          <p:cNvPicPr>
            <a:picLocks noChangeAspect="1"/>
          </p:cNvPicPr>
          <p:nvPr/>
        </p:nvPicPr>
        <p:blipFill>
          <a:blip r:embed="rId4" cstate="email"/>
          <a:stretch>
            <a:fillRect/>
          </a:stretch>
        </p:blipFill>
        <p:spPr>
          <a:xfrm>
            <a:off x="-157611" y="33135"/>
            <a:ext cx="2121672" cy="1414448"/>
          </a:xfrm>
          <a:prstGeom prst="rect">
            <a:avLst/>
          </a:prstGeom>
        </p:spPr>
      </p:pic>
      <p:sp>
        <p:nvSpPr>
          <p:cNvPr id="19" name="矩形 7">
            <a:extLst>
              <a:ext uri="{FF2B5EF4-FFF2-40B4-BE49-F238E27FC236}">
                <a16:creationId xmlns="" xmlns:a16="http://schemas.microsoft.com/office/drawing/2014/main" id="{1965845C-C708-AEE1-0A7D-9607D63CDEEB}"/>
              </a:ext>
            </a:extLst>
          </p:cNvPr>
          <p:cNvSpPr/>
          <p:nvPr/>
        </p:nvSpPr>
        <p:spPr>
          <a:xfrm>
            <a:off x="4877000" y="125834"/>
            <a:ext cx="3159560" cy="432967"/>
          </a:xfrm>
          <a:prstGeom prst="rect">
            <a:avLst/>
          </a:prstGeom>
          <a:solidFill>
            <a:srgbClr val="96C775"/>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zh-CN" altLang="en-US" dirty="0">
              <a:solidFill>
                <a:prstClr val="white"/>
              </a:solidFill>
              <a:latin typeface="微软雅黑" panose="020B0503020204020204" pitchFamily="34" charset="-122"/>
              <a:ea typeface="微软雅黑" panose="020B0503020204020204" pitchFamily="34" charset="-122"/>
              <a:sym typeface="Arial"/>
            </a:endParaRPr>
          </a:p>
        </p:txBody>
      </p:sp>
      <p:sp>
        <p:nvSpPr>
          <p:cNvPr id="20" name="矩形 9">
            <a:extLst>
              <a:ext uri="{FF2B5EF4-FFF2-40B4-BE49-F238E27FC236}">
                <a16:creationId xmlns="" xmlns:a16="http://schemas.microsoft.com/office/drawing/2014/main" id="{73603844-4F88-B9B6-EC77-C20D3B9B6BB3}"/>
              </a:ext>
            </a:extLst>
          </p:cNvPr>
          <p:cNvSpPr/>
          <p:nvPr/>
        </p:nvSpPr>
        <p:spPr>
          <a:xfrm>
            <a:off x="5227421" y="80705"/>
            <a:ext cx="2809139" cy="523220"/>
          </a:xfrm>
          <a:prstGeom prst="rect">
            <a:avLst/>
          </a:prstGeom>
        </p:spPr>
        <p:txBody>
          <a:bodyPr wrap="square">
            <a:spAutoFit/>
          </a:bodyPr>
          <a:lstStyle/>
          <a:p>
            <a:pPr defTabSz="914354">
              <a:defRPr/>
            </a:pPr>
            <a:r>
              <a:rPr lang="vi-VN" altLang="zh-CN" sz="2800" b="1" dirty="0">
                <a:solidFill>
                  <a:prstClr val="white"/>
                </a:solidFill>
                <a:latin typeface="Times New Roman" panose="02020603050405020304" pitchFamily="18" charset="0"/>
                <a:ea typeface="微软雅黑" panose="020B0503020204020204" pitchFamily="34" charset="-122"/>
                <a:cs typeface="Arial"/>
                <a:sym typeface="Arial"/>
              </a:rPr>
              <a:t>PHT số .....</a:t>
            </a:r>
            <a:endParaRPr lang="zh-CN" altLang="en-US" sz="2800" b="1" dirty="0">
              <a:solidFill>
                <a:prstClr val="white"/>
              </a:solidFill>
              <a:latin typeface="Calibri Light"/>
              <a:ea typeface="微软雅黑" panose="020B0503020204020204" pitchFamily="34" charset="-122"/>
              <a:cs typeface="Arial"/>
              <a:sym typeface="Arial"/>
            </a:endParaRPr>
          </a:p>
        </p:txBody>
      </p:sp>
      <p:graphicFrame>
        <p:nvGraphicFramePr>
          <p:cNvPr id="3" name="Table 2">
            <a:extLst>
              <a:ext uri="{FF2B5EF4-FFF2-40B4-BE49-F238E27FC236}">
                <a16:creationId xmlns="" xmlns:a16="http://schemas.microsoft.com/office/drawing/2014/main" id="{D4CA924F-FF54-9636-E595-03260E68090D}"/>
              </a:ext>
            </a:extLst>
          </p:cNvPr>
          <p:cNvGraphicFramePr>
            <a:graphicFrameLocks noGrp="1"/>
          </p:cNvGraphicFramePr>
          <p:nvPr>
            <p:extLst>
              <p:ext uri="{D42A27DB-BD31-4B8C-83A1-F6EECF244321}">
                <p14:modId xmlns:p14="http://schemas.microsoft.com/office/powerpoint/2010/main" val="3468278046"/>
              </p:ext>
            </p:extLst>
          </p:nvPr>
        </p:nvGraphicFramePr>
        <p:xfrm>
          <a:off x="260576" y="925881"/>
          <a:ext cx="11506126" cy="5696591"/>
        </p:xfrm>
        <a:graphic>
          <a:graphicData uri="http://schemas.openxmlformats.org/drawingml/2006/table">
            <a:tbl>
              <a:tblPr firstRow="1" firstCol="1" bandRow="1">
                <a:tableStyleId>{1E171933-4619-4E11-9A3F-F7608DF75F80}</a:tableStyleId>
              </a:tblPr>
              <a:tblGrid>
                <a:gridCol w="1898583">
                  <a:extLst>
                    <a:ext uri="{9D8B030D-6E8A-4147-A177-3AD203B41FA5}">
                      <a16:colId xmlns="" xmlns:a16="http://schemas.microsoft.com/office/drawing/2014/main" val="2300739924"/>
                    </a:ext>
                  </a:extLst>
                </a:gridCol>
                <a:gridCol w="9607543">
                  <a:extLst>
                    <a:ext uri="{9D8B030D-6E8A-4147-A177-3AD203B41FA5}">
                      <a16:colId xmlns="" xmlns:a16="http://schemas.microsoft.com/office/drawing/2014/main" val="3479024190"/>
                    </a:ext>
                  </a:extLst>
                </a:gridCol>
              </a:tblGrid>
              <a:tr h="997216">
                <a:tc>
                  <a:txBody>
                    <a:bodyPr/>
                    <a:lstStyle/>
                    <a:p>
                      <a:pPr marR="38100" algn="ctr">
                        <a:lnSpc>
                          <a:spcPct val="100000"/>
                        </a:lnSpc>
                      </a:pPr>
                      <a:r>
                        <a:rPr lang="vi-VN" sz="2800" kern="100" dirty="0">
                          <a:solidFill>
                            <a:schemeClr val="tx1">
                              <a:lumMod val="50000"/>
                            </a:schemeClr>
                          </a:solidFill>
                          <a:effectLst/>
                          <a:latin typeface="Times New Roman" panose="02020603050405020304" pitchFamily="18" charset="0"/>
                          <a:cs typeface="Times New Roman" panose="02020603050405020304" pitchFamily="18" charset="0"/>
                        </a:rPr>
                        <a:t>Câu hỏi/ </a:t>
                      </a:r>
                      <a:endParaRPr lang="en-US" sz="2800" kern="100" dirty="0">
                        <a:solidFill>
                          <a:schemeClr val="tx1">
                            <a:lumMod val="50000"/>
                          </a:schemeClr>
                        </a:solidFill>
                        <a:effectLst/>
                        <a:latin typeface="Times New Roman" panose="02020603050405020304" pitchFamily="18" charset="0"/>
                        <a:cs typeface="Times New Roman" panose="02020603050405020304" pitchFamily="18" charset="0"/>
                      </a:endParaRPr>
                    </a:p>
                    <a:p>
                      <a:pPr marR="38100" algn="ctr">
                        <a:lnSpc>
                          <a:spcPct val="100000"/>
                        </a:lnSpc>
                      </a:pPr>
                      <a:r>
                        <a:rPr lang="vi-VN" sz="2800" kern="100" dirty="0">
                          <a:solidFill>
                            <a:schemeClr val="tx1">
                              <a:lumMod val="50000"/>
                            </a:schemeClr>
                          </a:solidFill>
                          <a:effectLst/>
                          <a:latin typeface="Times New Roman" panose="02020603050405020304" pitchFamily="18" charset="0"/>
                          <a:cs typeface="Times New Roman" panose="02020603050405020304" pitchFamily="18" charset="0"/>
                        </a:rPr>
                        <a:t>kĩ năng đọc</a:t>
                      </a:r>
                      <a:endParaRPr lang="en-SG"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0325" algn="ctr">
                        <a:lnSpc>
                          <a:spcPct val="100000"/>
                        </a:lnSpc>
                      </a:pPr>
                      <a:r>
                        <a:rPr lang="vi-VN" sz="2800" kern="100" dirty="0">
                          <a:solidFill>
                            <a:schemeClr val="tx1">
                              <a:lumMod val="50000"/>
                            </a:schemeClr>
                          </a:solidFill>
                          <a:effectLst/>
                          <a:latin typeface="Times New Roman" panose="02020603050405020304" pitchFamily="18" charset="0"/>
                          <a:cs typeface="Times New Roman" panose="02020603050405020304" pitchFamily="18" charset="0"/>
                        </a:rPr>
                        <a:t>Câu trả lời của tôi</a:t>
                      </a:r>
                      <a:endParaRPr lang="en-SG"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421656"/>
                  </a:ext>
                </a:extLst>
              </a:tr>
              <a:tr h="1733067">
                <a:tc>
                  <a:txBody>
                    <a:bodyPr/>
                    <a:lstStyle/>
                    <a:p>
                      <a:pPr algn="just">
                        <a:lnSpc>
                          <a:spcPct val="100000"/>
                        </a:lnSpc>
                      </a:pPr>
                      <a:r>
                        <a:rPr lang="en-US" sz="2800" kern="100" dirty="0">
                          <a:solidFill>
                            <a:schemeClr val="tx1">
                              <a:lumMod val="50000"/>
                            </a:schemeClr>
                          </a:solidFill>
                          <a:effectLst/>
                          <a:latin typeface="Times New Roman" panose="02020603050405020304" pitchFamily="18" charset="0"/>
                          <a:cs typeface="Times New Roman" panose="02020603050405020304" pitchFamily="18" charset="0"/>
                        </a:rPr>
                        <a:t>4</a:t>
                      </a:r>
                      <a:r>
                        <a:rPr lang="vi-VN" sz="2800"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cs typeface="Times New Roman" panose="02020603050405020304" pitchFamily="18" charset="0"/>
                        </a:rPr>
                        <a:t>Suy</a:t>
                      </a:r>
                      <a:r>
                        <a:rPr lang="en-US" sz="2800"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cs typeface="Times New Roman" panose="02020603050405020304" pitchFamily="18" charset="0"/>
                        </a:rPr>
                        <a:t>luận</a:t>
                      </a:r>
                      <a:r>
                        <a:rPr lang="en-US" sz="2800" kern="100" dirty="0">
                          <a:solidFill>
                            <a:schemeClr val="tx1">
                              <a:lumMod val="50000"/>
                            </a:schemeClr>
                          </a:solidFill>
                          <a:effectLst/>
                          <a:latin typeface="Times New Roman" panose="02020603050405020304" pitchFamily="18" charset="0"/>
                          <a:cs typeface="Times New Roman" panose="02020603050405020304" pitchFamily="18" charset="0"/>
                        </a:rPr>
                        <a:t> </a:t>
                      </a:r>
                      <a:r>
                        <a:rPr lang="vi-VN" sz="2800" kern="100" dirty="0">
                          <a:solidFill>
                            <a:schemeClr val="tx1">
                              <a:lumMod val="50000"/>
                            </a:schemeClr>
                          </a:solidFill>
                          <a:effectLst/>
                          <a:latin typeface="Times New Roman" panose="02020603050405020304" pitchFamily="18" charset="0"/>
                          <a:cs typeface="Times New Roman" panose="02020603050405020304" pitchFamily="18" charset="0"/>
                        </a:rPr>
                        <a:t>(SGK. Tr.73)</a:t>
                      </a:r>
                      <a:endParaRPr lang="en-SG"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endParaRPr lang="en-SG"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62643399"/>
                  </a:ext>
                </a:extLst>
              </a:tr>
              <a:tr h="1483154">
                <a:tc>
                  <a:txBody>
                    <a:bodyPr/>
                    <a:lstStyle/>
                    <a:p>
                      <a:pPr algn="just">
                        <a:lnSpc>
                          <a:spcPct val="100000"/>
                        </a:lnSpc>
                      </a:pPr>
                      <a:r>
                        <a:rPr lang="en-US" sz="2800" kern="100">
                          <a:solidFill>
                            <a:schemeClr val="tx1">
                              <a:lumMod val="50000"/>
                            </a:schemeClr>
                          </a:solidFill>
                          <a:effectLst/>
                          <a:latin typeface="Times New Roman" panose="02020603050405020304" pitchFamily="18" charset="0"/>
                          <a:cs typeface="Times New Roman" panose="02020603050405020304" pitchFamily="18" charset="0"/>
                        </a:rPr>
                        <a:t>5.</a:t>
                      </a:r>
                      <a:r>
                        <a:rPr lang="vi-VN" sz="2800" kern="100">
                          <a:solidFill>
                            <a:schemeClr val="tx1">
                              <a:lumMod val="50000"/>
                            </a:schemeClr>
                          </a:solidFill>
                          <a:effectLst/>
                          <a:latin typeface="Times New Roman" panose="02020603050405020304" pitchFamily="18" charset="0"/>
                          <a:cs typeface="Times New Roman" panose="02020603050405020304" pitchFamily="18" charset="0"/>
                        </a:rPr>
                        <a:t> Theo dõi (SGK. Tr.7</a:t>
                      </a:r>
                      <a:r>
                        <a:rPr lang="en-US" sz="2800" kern="100">
                          <a:solidFill>
                            <a:schemeClr val="tx1">
                              <a:lumMod val="50000"/>
                            </a:schemeClr>
                          </a:solidFill>
                          <a:effectLst/>
                          <a:latin typeface="Times New Roman" panose="02020603050405020304" pitchFamily="18" charset="0"/>
                          <a:cs typeface="Times New Roman" panose="02020603050405020304" pitchFamily="18" charset="0"/>
                        </a:rPr>
                        <a:t>5</a:t>
                      </a:r>
                      <a:r>
                        <a:rPr lang="vi-VN" sz="2800" kern="100">
                          <a:solidFill>
                            <a:schemeClr val="tx1">
                              <a:lumMod val="50000"/>
                            </a:schemeClr>
                          </a:solidFill>
                          <a:effectLst/>
                          <a:latin typeface="Times New Roman" panose="02020603050405020304" pitchFamily="18" charset="0"/>
                          <a:cs typeface="Times New Roman" panose="02020603050405020304" pitchFamily="18" charset="0"/>
                        </a:rPr>
                        <a:t>)</a:t>
                      </a:r>
                      <a:endParaRPr lang="en-SG" sz="2800" kern="10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endParaRPr lang="en-SG"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85703440"/>
                  </a:ext>
                </a:extLst>
              </a:tr>
              <a:tr h="1483154">
                <a:tc>
                  <a:txBody>
                    <a:bodyPr/>
                    <a:lstStyle/>
                    <a:p>
                      <a:pPr algn="just">
                        <a:lnSpc>
                          <a:spcPct val="100000"/>
                        </a:lnSpc>
                      </a:pPr>
                      <a:r>
                        <a:rPr lang="en-US" sz="2800" kern="100">
                          <a:solidFill>
                            <a:schemeClr val="tx1">
                              <a:lumMod val="50000"/>
                            </a:schemeClr>
                          </a:solidFill>
                          <a:effectLst/>
                          <a:latin typeface="Times New Roman" panose="02020603050405020304" pitchFamily="18" charset="0"/>
                          <a:cs typeface="Times New Roman" panose="02020603050405020304" pitchFamily="18" charset="0"/>
                        </a:rPr>
                        <a:t>6. Suy luận (SGK. Tr.76)</a:t>
                      </a:r>
                      <a:endParaRPr lang="en-SG" sz="2800" kern="10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endParaRPr lang="en-SG"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9184" marR="2296" marT="3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87038725"/>
                  </a:ext>
                </a:extLst>
              </a:tr>
            </a:tbl>
          </a:graphicData>
        </a:graphic>
      </p:graphicFrame>
      <p:pic>
        <p:nvPicPr>
          <p:cNvPr id="17" name="图片 5" descr="D:\APPT制作\高一期中家长会\素材\元素\图片\51miz-E1200442-E8A5A671.png51miz-E1200442-E8A5A671">
            <a:extLst>
              <a:ext uri="{FF2B5EF4-FFF2-40B4-BE49-F238E27FC236}">
                <a16:creationId xmlns="" xmlns:a16="http://schemas.microsoft.com/office/drawing/2014/main" id="{76A16929-2A9C-62AD-7318-E5D37D3BD77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822243" y="0"/>
            <a:ext cx="2156397" cy="2156397"/>
          </a:xfrm>
          <a:prstGeom prst="rect">
            <a:avLst/>
          </a:prstGeom>
        </p:spPr>
      </p:pic>
      <p:sp>
        <p:nvSpPr>
          <p:cNvPr id="4" name="TextBox 3">
            <a:extLst>
              <a:ext uri="{FF2B5EF4-FFF2-40B4-BE49-F238E27FC236}">
                <a16:creationId xmlns="" xmlns:a16="http://schemas.microsoft.com/office/drawing/2014/main" id="{88AF18AA-62DB-3486-65D5-4215AF7CAB97}"/>
              </a:ext>
            </a:extLst>
          </p:cNvPr>
          <p:cNvSpPr txBox="1"/>
          <p:nvPr/>
        </p:nvSpPr>
        <p:spPr>
          <a:xfrm>
            <a:off x="2072048" y="2042383"/>
            <a:ext cx="9694653" cy="138499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Thể hiện ý chí quyết tâm trả thù và mưu lược của Quang Trung quyết tâm giành lại chiến thắng ăn mừng toàn dân toàn quân, thể hiện ý chí của sự quân tử xung trận không một chút sợ hãi, lo lắng.</a:t>
            </a:r>
            <a:endParaRPr kumimoji="0" lang="en-SG" sz="28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B9920EBE-5390-6F8B-B49D-D6144E2F5015}"/>
              </a:ext>
            </a:extLst>
          </p:cNvPr>
          <p:cNvSpPr txBox="1"/>
          <p:nvPr/>
        </p:nvSpPr>
        <p:spPr>
          <a:xfrm>
            <a:off x="2143989" y="3669718"/>
            <a:ext cx="9595001" cy="138499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Tuyến truyện thay đổi khi được sự lo lắng, hoang mang cũng không màng bất tắc vẫn tiếp tục cho cuộc vui không biết tới quân ta chuẩn bị đổ bộ tới.</a:t>
            </a:r>
            <a:endParaRPr kumimoji="0" lang="en-SG" sz="28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245CF143-0C73-9F84-86F2-ADE606B579B6}"/>
              </a:ext>
            </a:extLst>
          </p:cNvPr>
          <p:cNvSpPr txBox="1"/>
          <p:nvPr/>
        </p:nvSpPr>
        <p:spPr>
          <a:xfrm>
            <a:off x="2143989" y="5170914"/>
            <a:ext cx="9595000" cy="138499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Phần kể về Vua Lê Chiêu </a:t>
            </a:r>
            <a:r>
              <a:rPr kumimoji="0" lang="en-US" sz="28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a:t>
            </a:r>
            <a:r>
              <a:rPr kumimoji="0" lang="vi-VN" sz="28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ống là một tuyến truyện khác vì đây là câu chuyện kể về Vua Lê Chiêu Thống không liên quan trực tiếp câu chuyện hiện tại của nhân vật.</a:t>
            </a:r>
            <a:endParaRPr kumimoji="0" lang="en-SG" sz="28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1397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264229" y="14880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959999" y="43007"/>
            <a:ext cx="10272000" cy="763600"/>
          </a:xfrm>
          <a:prstGeom prst="rect">
            <a:avLst/>
          </a:prstGeom>
        </p:spPr>
        <p:txBody>
          <a:bodyPr spcFirstLastPara="1" wrap="square" lIns="121900" tIns="121900" rIns="121900" bIns="121900" anchor="t" anchorCtr="0">
            <a:noAutofit/>
          </a:bodyPr>
          <a:lstStyle/>
          <a:p>
            <a:r>
              <a:rPr lang="en" sz="4400" b="1" dirty="0">
                <a:latin typeface="Times New Roman" panose="02020603050405020304" pitchFamily="18" charset="0"/>
                <a:cs typeface="Times New Roman" panose="02020603050405020304" pitchFamily="18" charset="0"/>
              </a:rPr>
              <a:t>2. Tìm hiểu chung</a:t>
            </a:r>
            <a:endParaRPr sz="4400" b="1" dirty="0">
              <a:latin typeface="Times New Roman" panose="02020603050405020304" pitchFamily="18" charset="0"/>
              <a:cs typeface="Times New Roman" panose="02020603050405020304" pitchFamily="18" charset="0"/>
            </a:endParaRPr>
          </a:p>
        </p:txBody>
      </p:sp>
      <p:pic>
        <p:nvPicPr>
          <p:cNvPr id="2" name="图片 11">
            <a:extLst>
              <a:ext uri="{FF2B5EF4-FFF2-40B4-BE49-F238E27FC236}">
                <a16:creationId xmlns="" xmlns:a16="http://schemas.microsoft.com/office/drawing/2014/main" id="{52D4F316-348E-C06C-2D7D-EF8AA6DAB129}"/>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t="66532"/>
          <a:stretch>
            <a:fillRect/>
          </a:stretch>
        </p:blipFill>
        <p:spPr>
          <a:xfrm>
            <a:off x="-49302" y="2922668"/>
            <a:ext cx="5634170" cy="4762274"/>
          </a:xfrm>
          <a:prstGeom prst="rect">
            <a:avLst/>
          </a:prstGeom>
        </p:spPr>
      </p:pic>
      <p:pic>
        <p:nvPicPr>
          <p:cNvPr id="3" name="图片 34">
            <a:extLst>
              <a:ext uri="{FF2B5EF4-FFF2-40B4-BE49-F238E27FC236}">
                <a16:creationId xmlns="" xmlns:a16="http://schemas.microsoft.com/office/drawing/2014/main" id="{98EE6DB0-CA56-914A-DEFF-BDDF7A6A163A}"/>
              </a:ext>
            </a:extLst>
          </p:cNvPr>
          <p:cNvPicPr>
            <a:picLocks noChangeAspect="1"/>
          </p:cNvPicPr>
          <p:nvPr/>
        </p:nvPicPr>
        <p:blipFill>
          <a:blip r:embed="rId4"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a:off x="5833279" y="1442071"/>
            <a:ext cx="5398720" cy="4107698"/>
          </a:xfrm>
          <a:prstGeom prst="rect">
            <a:avLst/>
          </a:prstGeom>
        </p:spPr>
      </p:pic>
      <p:pic>
        <p:nvPicPr>
          <p:cNvPr id="4" name="图片 35">
            <a:extLst>
              <a:ext uri="{FF2B5EF4-FFF2-40B4-BE49-F238E27FC236}">
                <a16:creationId xmlns="" xmlns:a16="http://schemas.microsoft.com/office/drawing/2014/main" id="{73E614EA-97A4-C145-97EA-B272D53EFE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3279" y="1442072"/>
            <a:ext cx="1152810" cy="1152810"/>
          </a:xfrm>
          <a:prstGeom prst="rect">
            <a:avLst/>
          </a:prstGeom>
        </p:spPr>
      </p:pic>
      <p:sp>
        <p:nvSpPr>
          <p:cNvPr id="5" name="TextBox 4">
            <a:extLst>
              <a:ext uri="{FF2B5EF4-FFF2-40B4-BE49-F238E27FC236}">
                <a16:creationId xmlns="" xmlns:a16="http://schemas.microsoft.com/office/drawing/2014/main" id="{2167A7FD-3EB9-665F-18B1-FE76BFD28F70}"/>
              </a:ext>
            </a:extLst>
          </p:cNvPr>
          <p:cNvSpPr txBox="1"/>
          <p:nvPr/>
        </p:nvSpPr>
        <p:spPr>
          <a:xfrm>
            <a:off x="6635153" y="2153647"/>
            <a:ext cx="3772683" cy="2800767"/>
          </a:xfrm>
          <a:prstGeom prst="rect">
            <a:avLst/>
          </a:prstGeom>
          <a:noFill/>
        </p:spPr>
        <p:txBody>
          <a:bodyPr wrap="square">
            <a:spAutoFit/>
          </a:bodyPr>
          <a:lstStyle/>
          <a:p>
            <a:pPr algn="ctr"/>
            <a:r>
              <a:rPr lang="vi-VN" sz="4400" i="1" dirty="0">
                <a:solidFill>
                  <a:schemeClr val="tx1">
                    <a:lumMod val="50000"/>
                  </a:schemeClr>
                </a:solidFill>
                <a:latin typeface="+mj-lt"/>
              </a:rPr>
              <a:t>Giới thiệu vài nét về tác giả và tác phẩm (PHT số 3)</a:t>
            </a:r>
            <a:endParaRPr lang="en-SG" sz="4400" dirty="0">
              <a:solidFill>
                <a:schemeClr val="tx1">
                  <a:lumMod val="50000"/>
                </a:schemeClr>
              </a:solidFill>
              <a:latin typeface="+mj-lt"/>
            </a:endParaRPr>
          </a:p>
        </p:txBody>
      </p:sp>
      <p:grpSp>
        <p:nvGrpSpPr>
          <p:cNvPr id="6" name="Group 5">
            <a:extLst>
              <a:ext uri="{FF2B5EF4-FFF2-40B4-BE49-F238E27FC236}">
                <a16:creationId xmlns="" xmlns:a16="http://schemas.microsoft.com/office/drawing/2014/main" id="{9D58D19A-DED9-6260-87B9-3C30F86BA242}"/>
              </a:ext>
            </a:extLst>
          </p:cNvPr>
          <p:cNvGrpSpPr/>
          <p:nvPr/>
        </p:nvGrpSpPr>
        <p:grpSpPr>
          <a:xfrm>
            <a:off x="397389" y="336172"/>
            <a:ext cx="1400715" cy="815344"/>
            <a:chOff x="397389" y="336172"/>
            <a:chExt cx="1400715" cy="815344"/>
          </a:xfrm>
        </p:grpSpPr>
        <p:pic>
          <p:nvPicPr>
            <p:cNvPr id="7" name="Google Shape;314;p29">
              <a:extLst>
                <a:ext uri="{FF2B5EF4-FFF2-40B4-BE49-F238E27FC236}">
                  <a16:creationId xmlns="" xmlns:a16="http://schemas.microsoft.com/office/drawing/2014/main" id="{0B81C2DD-8040-3894-0E06-D17BEF359497}"/>
                </a:ext>
              </a:extLst>
            </p:cNvPr>
            <p:cNvPicPr preferRelativeResize="0"/>
            <p:nvPr/>
          </p:nvPicPr>
          <p:blipFill>
            <a:blip r:embed="rId6">
              <a:alphaModFix/>
            </a:blip>
            <a:stretch>
              <a:fillRect/>
            </a:stretch>
          </p:blipFill>
          <p:spPr>
            <a:xfrm>
              <a:off x="397389" y="725817"/>
              <a:ext cx="524017" cy="425699"/>
            </a:xfrm>
            <a:prstGeom prst="rect">
              <a:avLst/>
            </a:prstGeom>
            <a:noFill/>
            <a:ln>
              <a:noFill/>
            </a:ln>
          </p:spPr>
        </p:pic>
        <p:pic>
          <p:nvPicPr>
            <p:cNvPr id="8" name="Google Shape;315;p29">
              <a:extLst>
                <a:ext uri="{FF2B5EF4-FFF2-40B4-BE49-F238E27FC236}">
                  <a16:creationId xmlns="" xmlns:a16="http://schemas.microsoft.com/office/drawing/2014/main" id="{29AB08F7-9B1C-47C6-5CAA-5D8647FE195F}"/>
                </a:ext>
              </a:extLst>
            </p:cNvPr>
            <p:cNvPicPr preferRelativeResize="0"/>
            <p:nvPr/>
          </p:nvPicPr>
          <p:blipFill>
            <a:blip r:embed="rId7">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415760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9143540-2D22-4C51-0ACB-1D2FDA9377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75687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4613B4A9-1C7C-4729-A016-AB42D39794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200">
              <a:solidFill>
                <a:prstClr val="white"/>
              </a:solidFill>
              <a:latin typeface="Calibri"/>
              <a:sym typeface="Arial"/>
            </a:endParaRPr>
          </a:p>
        </p:txBody>
      </p:sp>
      <p:pic>
        <p:nvPicPr>
          <p:cNvPr id="11" name="Picture 10" descr="A cartoon of a person on a horse with a sword&#10;&#10;Description automatically generated">
            <a:extLst>
              <a:ext uri="{FF2B5EF4-FFF2-40B4-BE49-F238E27FC236}">
                <a16:creationId xmlns="" xmlns:a16="http://schemas.microsoft.com/office/drawing/2014/main" id="{3C1D021C-F7FA-C073-BEF7-E5AB2913CDC1}"/>
              </a:ext>
            </a:extLst>
          </p:cNvPr>
          <p:cNvPicPr>
            <a:picLocks noChangeAspect="1"/>
          </p:cNvPicPr>
          <p:nvPr/>
        </p:nvPicPr>
        <p:blipFill rotWithShape="1">
          <a:blip r:embed="rId3"/>
          <a:srcRect r="2701"/>
          <a:stretch/>
        </p:blipFill>
        <p:spPr>
          <a:xfrm>
            <a:off x="329317" y="8"/>
            <a:ext cx="11862684" cy="6857993"/>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pic>
        <p:nvPicPr>
          <p:cNvPr id="3" name="Google Shape;314;p29">
            <a:extLst>
              <a:ext uri="{FF2B5EF4-FFF2-40B4-BE49-F238E27FC236}">
                <a16:creationId xmlns="" xmlns:a16="http://schemas.microsoft.com/office/drawing/2014/main" id="{3EB9CA9E-36CE-A42D-8883-0F6FE5173E69}"/>
              </a:ext>
            </a:extLst>
          </p:cNvPr>
          <p:cNvPicPr preferRelativeResize="0"/>
          <p:nvPr/>
        </p:nvPicPr>
        <p:blipFill>
          <a:blip r:embed="rId4">
            <a:alphaModFix/>
          </a:blip>
          <a:stretch>
            <a:fillRect/>
          </a:stretch>
        </p:blipFill>
        <p:spPr>
          <a:xfrm>
            <a:off x="543960" y="834245"/>
            <a:ext cx="524017" cy="425699"/>
          </a:xfrm>
          <a:prstGeom prst="rect">
            <a:avLst/>
          </a:prstGeom>
          <a:noFill/>
          <a:ln>
            <a:noFill/>
          </a:ln>
        </p:spPr>
      </p:pic>
      <p:pic>
        <p:nvPicPr>
          <p:cNvPr id="4" name="Google Shape;315;p29">
            <a:extLst>
              <a:ext uri="{FF2B5EF4-FFF2-40B4-BE49-F238E27FC236}">
                <a16:creationId xmlns="" xmlns:a16="http://schemas.microsoft.com/office/drawing/2014/main" id="{9C6B57C7-2B36-DC82-1016-DAF2CD64B930}"/>
              </a:ext>
            </a:extLst>
          </p:cNvPr>
          <p:cNvPicPr preferRelativeResize="0"/>
          <p:nvPr/>
        </p:nvPicPr>
        <p:blipFill>
          <a:blip r:embed="rId5">
            <a:alphaModFix/>
          </a:blip>
          <a:stretch>
            <a:fillRect/>
          </a:stretch>
        </p:blipFill>
        <p:spPr>
          <a:xfrm>
            <a:off x="2295012" y="458296"/>
            <a:ext cx="524017" cy="187835"/>
          </a:xfrm>
          <a:prstGeom prst="rect">
            <a:avLst/>
          </a:prstGeom>
          <a:noFill/>
          <a:ln>
            <a:noFill/>
          </a:ln>
        </p:spPr>
      </p:pic>
      <p:sp>
        <p:nvSpPr>
          <p:cNvPr id="2" name="Rectangle 1">
            <a:extLst>
              <a:ext uri="{FF2B5EF4-FFF2-40B4-BE49-F238E27FC236}">
                <a16:creationId xmlns="" xmlns:a16="http://schemas.microsoft.com/office/drawing/2014/main" id="{1964475E-5BDA-FB41-C2D8-4E1BAA5CE688}"/>
              </a:ext>
            </a:extLst>
          </p:cNvPr>
          <p:cNvSpPr/>
          <p:nvPr/>
        </p:nvSpPr>
        <p:spPr>
          <a:xfrm>
            <a:off x="4248444" y="225630"/>
            <a:ext cx="7733760" cy="230832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a:ln/>
                <a:solidFill>
                  <a:srgbClr val="FFC000"/>
                </a:solidFill>
              </a:rPr>
              <a:t>HOẠT ĐỘNG</a:t>
            </a:r>
          </a:p>
          <a:p>
            <a:pPr algn="ctr"/>
            <a:r>
              <a:rPr lang="en-US" sz="7200" b="1" dirty="0">
                <a:ln/>
                <a:solidFill>
                  <a:srgbClr val="FFC000"/>
                </a:solidFill>
              </a:rPr>
              <a:t>MỞ ĐẦU</a:t>
            </a:r>
            <a:endParaRPr lang="en-US" sz="7200" b="1" cap="none" spc="0" dirty="0">
              <a:ln/>
              <a:solidFill>
                <a:srgbClr val="FFC000"/>
              </a:solidFill>
              <a:effectLst/>
            </a:endParaRPr>
          </a:p>
        </p:txBody>
      </p:sp>
    </p:spTree>
    <p:extLst>
      <p:ext uri="{BB962C8B-B14F-4D97-AF65-F5344CB8AC3E}">
        <p14:creationId xmlns:p14="http://schemas.microsoft.com/office/powerpoint/2010/main" val="39889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9143540-2D22-4C51-0ACB-1D2FDA937763}"/>
              </a:ext>
            </a:extLst>
          </p:cNvPr>
          <p:cNvPicPr>
            <a:picLocks noChangeAspect="1"/>
          </p:cNvPicPr>
          <p:nvPr/>
        </p:nvPicPr>
        <p:blipFill rotWithShape="1">
          <a:blip r:embed="rId2"/>
          <a:srcRect t="12786"/>
          <a:stretch/>
        </p:blipFill>
        <p:spPr>
          <a:xfrm>
            <a:off x="0" y="112734"/>
            <a:ext cx="12192000" cy="6745266"/>
          </a:xfrm>
          <a:prstGeom prst="rect">
            <a:avLst/>
          </a:prstGeom>
        </p:spPr>
      </p:pic>
      <p:sp>
        <p:nvSpPr>
          <p:cNvPr id="4" name="TextBox 3">
            <a:extLst>
              <a:ext uri="{FF2B5EF4-FFF2-40B4-BE49-F238E27FC236}">
                <a16:creationId xmlns="" xmlns:a16="http://schemas.microsoft.com/office/drawing/2014/main" id="{DED1A3B5-773A-247F-7AA6-E6F958367C6B}"/>
              </a:ext>
            </a:extLst>
          </p:cNvPr>
          <p:cNvSpPr txBox="1"/>
          <p:nvPr/>
        </p:nvSpPr>
        <p:spPr>
          <a:xfrm>
            <a:off x="280269" y="2132612"/>
            <a:ext cx="5533373" cy="4257576"/>
          </a:xfrm>
          <a:prstGeom prst="rect">
            <a:avLst/>
          </a:prstGeom>
          <a:noFill/>
        </p:spPr>
        <p:txBody>
          <a:bodyPr wrap="square">
            <a:spAutoFit/>
          </a:body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Ngô gia văn phái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là một nhóm tác giả thuộc dòng họ Ngô Thì ở làng Tả Thanh Oai, Hà Nội ngày nay.</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Ngô Chi Thất và Ngô Trân là người đề xướng và dựng nên Văn phái, về sau được mệnh danh là Ngô gia văn phái.</a:t>
            </a:r>
            <a:endParaRPr lang="en-SG"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Ngô gia văn phái gồm 20 tác giả thuộc 9 thế hệ trong đó hai tác giả chính là Ngô Thì Chí (1753 - 1788) làm quan thời Lê Chiêu Thống và Ngô Thì Du (1772-1840), làm quan dưới triều nhà Nguyễn.</a:t>
            </a:r>
            <a:endParaRPr lang="en-SG"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9DC3484A-5510-23B1-2DEA-6216769AFDDE}"/>
              </a:ext>
            </a:extLst>
          </p:cNvPr>
          <p:cNvSpPr txBox="1"/>
          <p:nvPr/>
        </p:nvSpPr>
        <p:spPr>
          <a:xfrm>
            <a:off x="6012875" y="2068491"/>
            <a:ext cx="6047083" cy="4493538"/>
          </a:xfrm>
          <a:prstGeom prst="rect">
            <a:avLst/>
          </a:prstGeom>
          <a:noFill/>
        </p:spPr>
        <p:txBody>
          <a:bodyPr wrap="square">
            <a:spAutoFit/>
          </a:bodyPr>
          <a:lstStyle/>
          <a:p>
            <a:pPr algn="just"/>
            <a:r>
              <a:rPr lang="vi-VN" sz="2200"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Hoàng Lê nhất thống chí: </a:t>
            </a:r>
            <a:r>
              <a:rPr lang="vi-VN" sz="2200" dirty="0">
                <a:latin typeface="Times New Roman" panose="02020603050405020304" pitchFamily="18" charset="0"/>
                <a:cs typeface="Times New Roman" panose="02020603050405020304" pitchFamily="18" charset="0"/>
              </a:rPr>
              <a:t>là cuốn tiểu thuyết lịch sử, viết bằng chữ Hán theo lối chương hồi, gồm 17 hồi. Dựa vào việc ghi chép lại những sự kiện lịch sử - xã hội có thực, nhân vật thực, địa điểm thực, tác phẩm đã phản ánh những biến động của lịch sử nước nhà từ cuối thế kỉ XVIII đến những năm đầu thế kỉ XIX, trong đó tập trung phơi bày sự thối nát dẫn đến sụp đổ tất yếu của tập đoàn phong kiến Lê - Trịnh, đồng thời ca ngợi cuộc khỏi nghĩa Tây Sơn do người anh hùng áo vải Nguyễn Huệ lãnh đạo.</a:t>
            </a:r>
            <a:endParaRPr lang="en-SG" sz="2200" dirty="0">
              <a:latin typeface="Times New Roman" panose="02020603050405020304" pitchFamily="18" charset="0"/>
              <a:cs typeface="Times New Roman" panose="02020603050405020304" pitchFamily="18" charset="0"/>
            </a:endParaRPr>
          </a:p>
          <a:p>
            <a:pPr algn="just"/>
            <a:r>
              <a:rPr lang="vi-VN" sz="2200"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Vị trí đoạn trích: </a:t>
            </a:r>
            <a:r>
              <a:rPr lang="vi-VN" sz="2200" dirty="0">
                <a:latin typeface="Times New Roman" panose="02020603050405020304" pitchFamily="18" charset="0"/>
                <a:cs typeface="Times New Roman" panose="02020603050405020304" pitchFamily="18" charset="0"/>
              </a:rPr>
              <a:t>Trích phần lớn hồi mười bốn, viết về sự kiện vua Quang Trung đại phá quân Thanh.</a:t>
            </a:r>
            <a:endParaRPr lang="en-SG"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 xmlns:a16="http://schemas.microsoft.com/office/drawing/2014/main" id="{3CAC9316-ACA9-C77F-1C95-F213C1C135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72" b="98828" l="24451" r="82211">
                        <a14:foregroundMark x1="49707" y1="14583" x2="61201" y2="36458"/>
                        <a14:foregroundMark x1="61201" y1="36458" x2="61201" y2="36458"/>
                        <a14:foregroundMark x1="42313" y1="81901" x2="75695" y2="85286"/>
                        <a14:foregroundMark x1="70937" y1="69922" x2="81772" y2="92708"/>
                        <a14:foregroundMark x1="74451" y1="77344" x2="24597" y2="83594"/>
                        <a14:foregroundMark x1="46193" y1="72266" x2="60835" y2="95313"/>
                        <a14:foregroundMark x1="54026" y1="70833" x2="70937" y2="94922"/>
                        <a14:foregroundMark x1="58492" y1="67448" x2="75403" y2="88672"/>
                        <a14:foregroundMark x1="47584" y1="75911" x2="57980" y2="66276"/>
                        <a14:foregroundMark x1="50293" y1="66797" x2="79209" y2="82552"/>
                        <a14:foregroundMark x1="79209" y1="82552" x2="78624" y2="73307"/>
                        <a14:foregroundMark x1="78624" y1="73307" x2="60029" y2="72526"/>
                        <a14:foregroundMark x1="79356" y1="67448" x2="84334" y2="78646"/>
                        <a14:foregroundMark x1="84334" y1="78646" x2="85871" y2="89974"/>
                        <a14:foregroundMark x1="85871" y1="89974" x2="82211" y2="95833"/>
                        <a14:foregroundMark x1="82211" y1="95833" x2="31625" y2="98958"/>
                        <a14:foregroundMark x1="56955" y1="13672" x2="56955" y2="13672"/>
                      </a14:backgroundRemoval>
                    </a14:imgEffect>
                  </a14:imgLayer>
                </a14:imgProps>
              </a:ext>
            </a:extLst>
          </a:blip>
          <a:srcRect l="27380" t="9313" r="13470"/>
          <a:stretch/>
        </p:blipFill>
        <p:spPr>
          <a:xfrm flipH="1">
            <a:off x="10121030" y="0"/>
            <a:ext cx="1629242" cy="1404357"/>
          </a:xfrm>
          <a:prstGeom prst="rect">
            <a:avLst/>
          </a:prstGeom>
        </p:spPr>
      </p:pic>
      <p:pic>
        <p:nvPicPr>
          <p:cNvPr id="3" name="Picture 2">
            <a:extLst>
              <a:ext uri="{FF2B5EF4-FFF2-40B4-BE49-F238E27FC236}">
                <a16:creationId xmlns="" xmlns:a16="http://schemas.microsoft.com/office/drawing/2014/main" id="{564D8FF5-28E1-5E9B-DD9D-7B2BFB3DAA48}"/>
              </a:ext>
            </a:extLst>
          </p:cNvPr>
          <p:cNvPicPr>
            <a:picLocks noChangeAspect="1"/>
          </p:cNvPicPr>
          <p:nvPr/>
        </p:nvPicPr>
        <p:blipFill>
          <a:blip r:embed="rId5"/>
          <a:stretch>
            <a:fillRect/>
          </a:stretch>
        </p:blipFill>
        <p:spPr>
          <a:xfrm>
            <a:off x="206741" y="295971"/>
            <a:ext cx="5599394" cy="6449295"/>
          </a:xfrm>
          <a:prstGeom prst="rect">
            <a:avLst/>
          </a:prstGeom>
        </p:spPr>
      </p:pic>
    </p:spTree>
    <p:extLst>
      <p:ext uri="{BB962C8B-B14F-4D97-AF65-F5344CB8AC3E}">
        <p14:creationId xmlns:p14="http://schemas.microsoft.com/office/powerpoint/2010/main" val="381608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20" name="Google Shape;747;p57">
            <a:extLst>
              <a:ext uri="{FF2B5EF4-FFF2-40B4-BE49-F238E27FC236}">
                <a16:creationId xmlns="" xmlns:a16="http://schemas.microsoft.com/office/drawing/2014/main" id="{7BC11834-122A-2F85-E2C7-D6BE649DC6D2}"/>
              </a:ext>
            </a:extLst>
          </p:cNvPr>
          <p:cNvPicPr preferRelativeResize="0"/>
          <p:nvPr/>
        </p:nvPicPr>
        <p:blipFill rotWithShape="1">
          <a:blip r:embed="rId3">
            <a:alphaModFix/>
          </a:blip>
          <a:srcRect l="4551" r="19339" b="31195"/>
          <a:stretch/>
        </p:blipFill>
        <p:spPr>
          <a:xfrm>
            <a:off x="7038405" y="4947300"/>
            <a:ext cx="6114400" cy="1562800"/>
          </a:xfrm>
          <a:prstGeom prst="rect">
            <a:avLst/>
          </a:prstGeom>
          <a:noFill/>
          <a:ln>
            <a:noFill/>
          </a:ln>
        </p:spPr>
      </p:pic>
      <p:pic>
        <p:nvPicPr>
          <p:cNvPr id="688" name="Google Shape;688;p57"/>
          <p:cNvPicPr preferRelativeResize="0"/>
          <p:nvPr/>
        </p:nvPicPr>
        <p:blipFill>
          <a:blip r:embed="rId4">
            <a:alphaModFix/>
          </a:blip>
          <a:stretch>
            <a:fillRect/>
          </a:stretch>
        </p:blipFill>
        <p:spPr>
          <a:xfrm>
            <a:off x="10278935" y="3538993"/>
            <a:ext cx="3182032" cy="403867"/>
          </a:xfrm>
          <a:prstGeom prst="rect">
            <a:avLst/>
          </a:prstGeom>
          <a:noFill/>
          <a:ln>
            <a:noFill/>
          </a:ln>
        </p:spPr>
      </p:pic>
      <p:pic>
        <p:nvPicPr>
          <p:cNvPr id="689" name="Google Shape;689;p57"/>
          <p:cNvPicPr preferRelativeResize="0"/>
          <p:nvPr/>
        </p:nvPicPr>
        <p:blipFill>
          <a:blip r:embed="rId5">
            <a:alphaModFix/>
          </a:blip>
          <a:stretch>
            <a:fillRect/>
          </a:stretch>
        </p:blipFill>
        <p:spPr>
          <a:xfrm>
            <a:off x="9504812" y="593361"/>
            <a:ext cx="4114368" cy="4353940"/>
          </a:xfrm>
          <a:prstGeom prst="rect">
            <a:avLst/>
          </a:prstGeom>
          <a:noFill/>
          <a:ln>
            <a:noFill/>
          </a:ln>
        </p:spPr>
      </p:pic>
      <p:pic>
        <p:nvPicPr>
          <p:cNvPr id="743" name="Google Shape;743;p57"/>
          <p:cNvPicPr preferRelativeResize="0"/>
          <p:nvPr/>
        </p:nvPicPr>
        <p:blipFill>
          <a:blip r:embed="rId6">
            <a:alphaModFix/>
          </a:blip>
          <a:stretch>
            <a:fillRect/>
          </a:stretch>
        </p:blipFill>
        <p:spPr>
          <a:xfrm>
            <a:off x="10989336" y="222867"/>
            <a:ext cx="1928501" cy="272000"/>
          </a:xfrm>
          <a:prstGeom prst="rect">
            <a:avLst/>
          </a:prstGeom>
          <a:noFill/>
          <a:ln>
            <a:noFill/>
          </a:ln>
        </p:spPr>
      </p:pic>
      <p:pic>
        <p:nvPicPr>
          <p:cNvPr id="744" name="Google Shape;744;p57"/>
          <p:cNvPicPr preferRelativeResize="0"/>
          <p:nvPr/>
        </p:nvPicPr>
        <p:blipFill>
          <a:blip r:embed="rId4">
            <a:alphaModFix/>
          </a:blip>
          <a:stretch>
            <a:fillRect/>
          </a:stretch>
        </p:blipFill>
        <p:spPr>
          <a:xfrm>
            <a:off x="-637548" y="593360"/>
            <a:ext cx="3182032" cy="403867"/>
          </a:xfrm>
          <a:prstGeom prst="rect">
            <a:avLst/>
          </a:prstGeom>
          <a:noFill/>
          <a:ln>
            <a:noFill/>
          </a:ln>
        </p:spPr>
      </p:pic>
      <p:pic>
        <p:nvPicPr>
          <p:cNvPr id="745" name="Google Shape;745;p57"/>
          <p:cNvPicPr preferRelativeResize="0"/>
          <p:nvPr/>
        </p:nvPicPr>
        <p:blipFill>
          <a:blip r:embed="rId7">
            <a:alphaModFix/>
          </a:blip>
          <a:stretch>
            <a:fillRect/>
          </a:stretch>
        </p:blipFill>
        <p:spPr>
          <a:xfrm>
            <a:off x="-1102634" y="1116400"/>
            <a:ext cx="2828467" cy="4159200"/>
          </a:xfrm>
          <a:prstGeom prst="rect">
            <a:avLst/>
          </a:prstGeom>
          <a:noFill/>
          <a:ln>
            <a:noFill/>
          </a:ln>
        </p:spPr>
      </p:pic>
      <p:pic>
        <p:nvPicPr>
          <p:cNvPr id="746" name="Google Shape;746;p57"/>
          <p:cNvPicPr preferRelativeResize="0"/>
          <p:nvPr/>
        </p:nvPicPr>
        <p:blipFill rotWithShape="1">
          <a:blip r:embed="rId8">
            <a:alphaModFix/>
          </a:blip>
          <a:srcRect l="10050" r="25064" b="22462"/>
          <a:stretch/>
        </p:blipFill>
        <p:spPr>
          <a:xfrm>
            <a:off x="-10167" y="3491933"/>
            <a:ext cx="4229635" cy="3366067"/>
          </a:xfrm>
          <a:prstGeom prst="rect">
            <a:avLst/>
          </a:prstGeom>
          <a:noFill/>
          <a:ln>
            <a:noFill/>
          </a:ln>
        </p:spPr>
      </p:pic>
      <p:pic>
        <p:nvPicPr>
          <p:cNvPr id="747" name="Google Shape;747;p57"/>
          <p:cNvPicPr preferRelativeResize="0"/>
          <p:nvPr/>
        </p:nvPicPr>
        <p:blipFill rotWithShape="1">
          <a:blip r:embed="rId3">
            <a:alphaModFix/>
          </a:blip>
          <a:srcRect l="4551" r="19339" b="31195"/>
          <a:stretch/>
        </p:blipFill>
        <p:spPr>
          <a:xfrm>
            <a:off x="4627722" y="5281539"/>
            <a:ext cx="7689213" cy="1562800"/>
          </a:xfrm>
          <a:prstGeom prst="rect">
            <a:avLst/>
          </a:prstGeom>
          <a:noFill/>
          <a:ln>
            <a:noFill/>
          </a:ln>
        </p:spPr>
      </p:pic>
      <p:pic>
        <p:nvPicPr>
          <p:cNvPr id="14" name="Picture 13">
            <a:extLst>
              <a:ext uri="{FF2B5EF4-FFF2-40B4-BE49-F238E27FC236}">
                <a16:creationId xmlns="" xmlns:a16="http://schemas.microsoft.com/office/drawing/2014/main" id="{66DF417E-6024-CE8F-96BB-CC795BFD5F5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161" b="99349" l="659" r="58126">
                        <a14:foregroundMark x1="18814" y1="9375" x2="29209" y2="26172"/>
                        <a14:foregroundMark x1="6076" y1="56771" x2="35798" y2="92839"/>
                        <a14:foregroundMark x1="35798" y1="92839" x2="48609" y2="98698"/>
                        <a14:foregroundMark x1="48609" y1="98698" x2="36530" y2="83984"/>
                        <a14:foregroundMark x1="36530" y1="83984" x2="8931" y2="71094"/>
                        <a14:foregroundMark x1="8931" y1="71094" x2="3734" y2="82813"/>
                        <a14:foregroundMark x1="3734" y1="82813" x2="21230" y2="98177"/>
                        <a14:foregroundMark x1="21230" y1="98177" x2="32138" y2="99479"/>
                        <a14:foregroundMark x1="32138" y1="99479" x2="53221" y2="97396"/>
                        <a14:foregroundMark x1="54612" y1="95703" x2="58272" y2="99479"/>
                        <a14:foregroundMark x1="58272" y1="99479" x2="58272" y2="99479"/>
                        <a14:foregroundMark x1="15813" y1="55078" x2="11859" y2="57552"/>
                        <a14:foregroundMark x1="11859" y1="57552" x2="3880" y2="76953"/>
                        <a14:foregroundMark x1="3880" y1="76953" x2="3660" y2="80339"/>
                        <a14:foregroundMark x1="4466" y1="52604" x2="23939" y2="56771"/>
                        <a14:foregroundMark x1="2416" y1="55339" x2="10542" y2="80990"/>
                        <a14:foregroundMark x1="805" y1="60807" x2="4246" y2="93750"/>
                        <a14:foregroundMark x1="4246" y1="93750" x2="5417" y2="96354"/>
                        <a14:foregroundMark x1="33236" y1="67578" x2="43265" y2="80729"/>
                        <a14:foregroundMark x1="35944" y1="42839" x2="41654" y2="87500"/>
                        <a14:foregroundMark x1="42460" y1="44661" x2="43045" y2="75000"/>
                        <a14:foregroundMark x1="43045" y1="75000" x2="42972" y2="75000"/>
                        <a14:foregroundMark x1="40264" y1="68229" x2="44583" y2="81771"/>
                        <a14:foregroundMark x1="36603" y1="65625" x2="39751" y2="80078"/>
                        <a14:foregroundMark x1="43777" y1="52865" x2="43777" y2="52865"/>
                        <a14:foregroundMark x1="17423" y1="12240" x2="21742" y2="18490"/>
                        <a14:foregroundMark x1="21742" y1="18490" x2="21742" y2="18490"/>
                        <a14:foregroundMark x1="20937" y1="8854" x2="27599" y2="19010"/>
                        <a14:foregroundMark x1="26208" y1="9635" x2="32138" y2="12240"/>
                        <a14:foregroundMark x1="30381" y1="7161" x2="33968" y2="12891"/>
                        <a14:foregroundMark x1="33968" y1="12891" x2="33675" y2="15885"/>
                        <a14:backgroundMark x1="13250" y1="22786" x2="13250" y2="22786"/>
                      </a14:backgroundRemoval>
                    </a14:imgEffect>
                  </a14:imgLayer>
                </a14:imgProps>
              </a:ext>
            </a:extLst>
          </a:blip>
          <a:srcRect r="37335"/>
          <a:stretch/>
        </p:blipFill>
        <p:spPr>
          <a:xfrm>
            <a:off x="-66167" y="4499428"/>
            <a:ext cx="2628827" cy="2358573"/>
          </a:xfrm>
          <a:prstGeom prst="rect">
            <a:avLst/>
          </a:prstGeom>
        </p:spPr>
      </p:pic>
      <p:pic>
        <p:nvPicPr>
          <p:cNvPr id="15" name="Picture 14">
            <a:extLst>
              <a:ext uri="{FF2B5EF4-FFF2-40B4-BE49-F238E27FC236}">
                <a16:creationId xmlns="" xmlns:a16="http://schemas.microsoft.com/office/drawing/2014/main" id="{54F880C1-516E-1AB7-D405-817B95A6AD0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2500" b="99870" l="48975" r="83309">
                        <a14:foregroundMark x1="64348" y1="86458" x2="78184" y2="99870"/>
                        <a14:foregroundMark x1="70717" y1="81380" x2="70717" y2="81380"/>
                        <a14:foregroundMark x1="75695" y1="84245" x2="75695" y2="84245"/>
                        <a14:foregroundMark x1="77233" y1="87891" x2="77233" y2="87891"/>
                        <a14:foregroundMark x1="70425" y1="76823" x2="79502" y2="91276"/>
                        <a14:foregroundMark x1="82211" y1="93099" x2="83309" y2="79688"/>
                        <a14:foregroundMark x1="82211" y1="98958" x2="82211" y2="98958"/>
                        <a14:foregroundMark x1="83016" y1="98698" x2="81918" y2="85026"/>
                        <a14:foregroundMark x1="83016" y1="50391" x2="83016" y2="50391"/>
                        <a14:foregroundMark x1="77233" y1="53516" x2="77233" y2="53516"/>
                        <a14:foregroundMark x1="77745" y1="51563" x2="77892" y2="57552"/>
                        <a14:foregroundMark x1="82870" y1="51042" x2="82723" y2="54948"/>
                        <a14:foregroundMark x1="64348" y1="82813" x2="68814" y2="82813"/>
                        <a14:foregroundMark x1="59517" y1="91927" x2="64788" y2="94792"/>
                        <a14:foregroundMark x1="66911" y1="98177" x2="70571" y2="97917"/>
                        <a14:foregroundMark x1="48975" y1="53516" x2="48975" y2="53516"/>
                        <a14:backgroundMark x1="52489" y1="85938" x2="52489" y2="85938"/>
                      </a14:backgroundRemoval>
                    </a14:imgEffect>
                  </a14:imgLayer>
                </a14:imgProps>
              </a:ext>
            </a:extLst>
          </a:blip>
          <a:srcRect l="45900" t="3125" r="16033"/>
          <a:stretch/>
        </p:blipFill>
        <p:spPr>
          <a:xfrm>
            <a:off x="8715179" y="1247198"/>
            <a:ext cx="4114368" cy="5626169"/>
          </a:xfrm>
          <a:prstGeom prst="rect">
            <a:avLst/>
          </a:prstGeom>
        </p:spPr>
      </p:pic>
      <p:sp>
        <p:nvSpPr>
          <p:cNvPr id="18" name="Google Shape;361;p33">
            <a:extLst>
              <a:ext uri="{FF2B5EF4-FFF2-40B4-BE49-F238E27FC236}">
                <a16:creationId xmlns="" xmlns:a16="http://schemas.microsoft.com/office/drawing/2014/main" id="{42E02EA4-3019-869D-EA87-0A718D703241}"/>
              </a:ext>
            </a:extLst>
          </p:cNvPr>
          <p:cNvSpPr txBox="1">
            <a:spLocks/>
          </p:cNvSpPr>
          <p:nvPr/>
        </p:nvSpPr>
        <p:spPr>
          <a:xfrm>
            <a:off x="1963614" y="1645685"/>
            <a:ext cx="6952933" cy="188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BioRhyme"/>
              <a:buNone/>
              <a:defRPr sz="12000" b="1" i="0" u="none" strike="noStrike" cap="none">
                <a:solidFill>
                  <a:schemeClr val="dk1"/>
                </a:solidFill>
                <a:latin typeface="BioRhyme"/>
                <a:ea typeface="BioRhyme"/>
                <a:cs typeface="BioRhyme"/>
                <a:sym typeface="BioRhyme"/>
              </a:defRPr>
            </a:lvl1pPr>
            <a:lvl2pPr marR="0" lvl="1"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2pPr>
            <a:lvl3pPr marR="0" lvl="2"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3pPr>
            <a:lvl4pPr marR="0" lvl="3"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4pPr>
            <a:lvl5pPr marR="0" lvl="4"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5pPr>
            <a:lvl6pPr marR="0" lvl="5"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6pPr>
            <a:lvl7pPr marR="0" lvl="6"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7pPr>
            <a:lvl8pPr marR="0" lvl="7"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8pPr>
            <a:lvl9pPr marR="0" lvl="8"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9pPr>
          </a:lstStyle>
          <a:p>
            <a:pPr defTabSz="1219170">
              <a:buClr>
                <a:srgbClr val="373579"/>
              </a:buClr>
            </a:pPr>
            <a:r>
              <a:rPr lang="en-US" sz="8800" kern="0" dirty="0" err="1">
                <a:solidFill>
                  <a:srgbClr val="373579"/>
                </a:solidFill>
                <a:latin typeface="Times New Roman" panose="02020603050405020304" pitchFamily="18" charset="0"/>
                <a:cs typeface="Times New Roman" panose="02020603050405020304" pitchFamily="18" charset="0"/>
              </a:rPr>
              <a:t>Suy</a:t>
            </a:r>
            <a:r>
              <a:rPr lang="en-US" sz="8800" kern="0" dirty="0">
                <a:solidFill>
                  <a:srgbClr val="373579"/>
                </a:solidFill>
                <a:latin typeface="Times New Roman" panose="02020603050405020304" pitchFamily="18" charset="0"/>
                <a:cs typeface="Times New Roman" panose="02020603050405020304" pitchFamily="18" charset="0"/>
              </a:rPr>
              <a:t> </a:t>
            </a:r>
            <a:r>
              <a:rPr lang="en-US" sz="8800" kern="0" dirty="0" err="1">
                <a:solidFill>
                  <a:srgbClr val="373579"/>
                </a:solidFill>
                <a:latin typeface="Times New Roman" panose="02020603050405020304" pitchFamily="18" charset="0"/>
                <a:cs typeface="Times New Roman" panose="02020603050405020304" pitchFamily="18" charset="0"/>
              </a:rPr>
              <a:t>ngẫm</a:t>
            </a:r>
            <a:r>
              <a:rPr lang="en-US" sz="8800" kern="0" dirty="0">
                <a:solidFill>
                  <a:srgbClr val="373579"/>
                </a:solidFill>
                <a:latin typeface="Times New Roman" panose="02020603050405020304" pitchFamily="18" charset="0"/>
                <a:cs typeface="Times New Roman" panose="02020603050405020304" pitchFamily="18" charset="0"/>
              </a:rPr>
              <a:t> </a:t>
            </a:r>
            <a:r>
              <a:rPr lang="en-US" sz="8800" kern="0" dirty="0" err="1">
                <a:solidFill>
                  <a:srgbClr val="373579"/>
                </a:solidFill>
                <a:latin typeface="Times New Roman" panose="02020603050405020304" pitchFamily="18" charset="0"/>
                <a:cs typeface="Times New Roman" panose="02020603050405020304" pitchFamily="18" charset="0"/>
              </a:rPr>
              <a:t>và</a:t>
            </a:r>
            <a:r>
              <a:rPr lang="en-US" sz="8800" kern="0" dirty="0">
                <a:solidFill>
                  <a:srgbClr val="373579"/>
                </a:solidFill>
                <a:latin typeface="Times New Roman" panose="02020603050405020304" pitchFamily="18" charset="0"/>
                <a:cs typeface="Times New Roman" panose="02020603050405020304" pitchFamily="18" charset="0"/>
              </a:rPr>
              <a:t> </a:t>
            </a:r>
            <a:r>
              <a:rPr lang="en-US" sz="8800" kern="0" dirty="0" err="1">
                <a:solidFill>
                  <a:srgbClr val="373579"/>
                </a:solidFill>
                <a:latin typeface="Times New Roman" panose="02020603050405020304" pitchFamily="18" charset="0"/>
                <a:cs typeface="Times New Roman" panose="02020603050405020304" pitchFamily="18" charset="0"/>
              </a:rPr>
              <a:t>phản</a:t>
            </a:r>
            <a:r>
              <a:rPr lang="en-US" sz="8800" kern="0" dirty="0">
                <a:solidFill>
                  <a:srgbClr val="373579"/>
                </a:solidFill>
                <a:latin typeface="Times New Roman" panose="02020603050405020304" pitchFamily="18" charset="0"/>
                <a:cs typeface="Times New Roman" panose="02020603050405020304" pitchFamily="18" charset="0"/>
              </a:rPr>
              <a:t> </a:t>
            </a:r>
            <a:r>
              <a:rPr lang="en-US" sz="8800" kern="0" dirty="0" err="1">
                <a:solidFill>
                  <a:srgbClr val="373579"/>
                </a:solidFill>
                <a:latin typeface="Times New Roman" panose="02020603050405020304" pitchFamily="18" charset="0"/>
                <a:cs typeface="Times New Roman" panose="02020603050405020304" pitchFamily="18" charset="0"/>
              </a:rPr>
              <a:t>hồi</a:t>
            </a:r>
            <a:endParaRPr lang="en-US" sz="8800" kern="0" dirty="0">
              <a:solidFill>
                <a:srgbClr val="373579"/>
              </a:solidFill>
              <a:latin typeface="Times New Roman" panose="02020603050405020304" pitchFamily="18" charset="0"/>
              <a:cs typeface="Times New Roman" panose="02020603050405020304" pitchFamily="18" charset="0"/>
            </a:endParaRPr>
          </a:p>
        </p:txBody>
      </p:sp>
      <p:sp>
        <p:nvSpPr>
          <p:cNvPr id="19" name="Google Shape;362;p33">
            <a:extLst>
              <a:ext uri="{FF2B5EF4-FFF2-40B4-BE49-F238E27FC236}">
                <a16:creationId xmlns="" xmlns:a16="http://schemas.microsoft.com/office/drawing/2014/main" id="{6DF10594-26A9-A68B-5224-5D33FC38DBEB}"/>
              </a:ext>
            </a:extLst>
          </p:cNvPr>
          <p:cNvSpPr txBox="1">
            <a:spLocks/>
          </p:cNvSpPr>
          <p:nvPr/>
        </p:nvSpPr>
        <p:spPr>
          <a:xfrm>
            <a:off x="4969754" y="383404"/>
            <a:ext cx="1291137" cy="1095161"/>
          </a:xfrm>
          <a:prstGeom prst="rect">
            <a:avLst/>
          </a:prstGeom>
          <a:solidFill>
            <a:schemeClr val="tx1">
              <a:lumMod val="60000"/>
              <a:lumOff val="4000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 sz="8000" b="1" kern="0" dirty="0">
                <a:solidFill>
                  <a:srgbClr val="FDFCF5"/>
                </a:solidFill>
              </a:rPr>
              <a:t>III</a:t>
            </a:r>
          </a:p>
        </p:txBody>
      </p:sp>
      <p:pic>
        <p:nvPicPr>
          <p:cNvPr id="21" name="Google Shape;113;p11">
            <a:extLst>
              <a:ext uri="{FF2B5EF4-FFF2-40B4-BE49-F238E27FC236}">
                <a16:creationId xmlns="" xmlns:a16="http://schemas.microsoft.com/office/drawing/2014/main" id="{4B594A1A-F3D0-D66E-2294-3840EB41BF06}"/>
              </a:ext>
            </a:extLst>
          </p:cNvPr>
          <p:cNvPicPr preferRelativeResize="0"/>
          <p:nvPr/>
        </p:nvPicPr>
        <p:blipFill rotWithShape="1">
          <a:blip r:embed="rId13">
            <a:alphaModFix/>
          </a:blip>
          <a:srcRect l="-11978" t="15376" r="5877"/>
          <a:stretch/>
        </p:blipFill>
        <p:spPr>
          <a:xfrm>
            <a:off x="6659723" y="5630567"/>
            <a:ext cx="2894365" cy="1293667"/>
          </a:xfrm>
          <a:prstGeom prst="rect">
            <a:avLst/>
          </a:prstGeom>
          <a:noFill/>
          <a:ln>
            <a:noFill/>
          </a:ln>
        </p:spPr>
      </p:pic>
      <p:pic>
        <p:nvPicPr>
          <p:cNvPr id="22" name="Google Shape;113;p11">
            <a:extLst>
              <a:ext uri="{FF2B5EF4-FFF2-40B4-BE49-F238E27FC236}">
                <a16:creationId xmlns="" xmlns:a16="http://schemas.microsoft.com/office/drawing/2014/main" id="{2D193F12-261B-6F73-C3A1-55570639785D}"/>
              </a:ext>
            </a:extLst>
          </p:cNvPr>
          <p:cNvPicPr preferRelativeResize="0"/>
          <p:nvPr/>
        </p:nvPicPr>
        <p:blipFill rotWithShape="1">
          <a:blip r:embed="rId13">
            <a:alphaModFix/>
          </a:blip>
          <a:srcRect l="-11978" t="15376" r="5877"/>
          <a:stretch/>
        </p:blipFill>
        <p:spPr>
          <a:xfrm>
            <a:off x="1733356" y="5984466"/>
            <a:ext cx="1921771" cy="888321"/>
          </a:xfrm>
          <a:prstGeom prst="rect">
            <a:avLst/>
          </a:prstGeom>
          <a:noFill/>
          <a:ln>
            <a:noFill/>
          </a:ln>
        </p:spPr>
      </p:pic>
      <p:grpSp>
        <p:nvGrpSpPr>
          <p:cNvPr id="2" name="Group 1">
            <a:extLst>
              <a:ext uri="{FF2B5EF4-FFF2-40B4-BE49-F238E27FC236}">
                <a16:creationId xmlns="" xmlns:a16="http://schemas.microsoft.com/office/drawing/2014/main" id="{6E6454CC-F6AC-C8A3-0479-8AF53DACE60B}"/>
              </a:ext>
            </a:extLst>
          </p:cNvPr>
          <p:cNvGrpSpPr/>
          <p:nvPr/>
        </p:nvGrpSpPr>
        <p:grpSpPr>
          <a:xfrm>
            <a:off x="397389" y="336172"/>
            <a:ext cx="1400715" cy="815344"/>
            <a:chOff x="397389" y="336172"/>
            <a:chExt cx="1400715" cy="815344"/>
          </a:xfrm>
        </p:grpSpPr>
        <p:pic>
          <p:nvPicPr>
            <p:cNvPr id="3" name="Google Shape;314;p29">
              <a:extLst>
                <a:ext uri="{FF2B5EF4-FFF2-40B4-BE49-F238E27FC236}">
                  <a16:creationId xmlns="" xmlns:a16="http://schemas.microsoft.com/office/drawing/2014/main" id="{355FD456-C05B-D41A-03B5-F5C1017F081E}"/>
                </a:ext>
              </a:extLst>
            </p:cNvPr>
            <p:cNvPicPr preferRelativeResize="0"/>
            <p:nvPr/>
          </p:nvPicPr>
          <p:blipFill>
            <a:blip r:embed="rId14">
              <a:alphaModFix/>
            </a:blip>
            <a:stretch>
              <a:fillRect/>
            </a:stretch>
          </p:blipFill>
          <p:spPr>
            <a:xfrm>
              <a:off x="397389" y="725817"/>
              <a:ext cx="524017" cy="425699"/>
            </a:xfrm>
            <a:prstGeom prst="rect">
              <a:avLst/>
            </a:prstGeom>
            <a:noFill/>
            <a:ln>
              <a:noFill/>
            </a:ln>
          </p:spPr>
        </p:pic>
        <p:pic>
          <p:nvPicPr>
            <p:cNvPr id="4" name="Google Shape;315;p29">
              <a:extLst>
                <a:ext uri="{FF2B5EF4-FFF2-40B4-BE49-F238E27FC236}">
                  <a16:creationId xmlns="" xmlns:a16="http://schemas.microsoft.com/office/drawing/2014/main" id="{949D91BB-DFAE-6330-5371-D4CA63187135}"/>
                </a:ext>
              </a:extLst>
            </p:cNvPr>
            <p:cNvPicPr preferRelativeResize="0"/>
            <p:nvPr/>
          </p:nvPicPr>
          <p:blipFill>
            <a:blip r:embed="rId15">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274429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4"/>
          <p:cNvSpPr txBox="1">
            <a:spLocks noGrp="1"/>
          </p:cNvSpPr>
          <p:nvPr>
            <p:ph type="title"/>
          </p:nvPr>
        </p:nvSpPr>
        <p:spPr>
          <a:xfrm>
            <a:off x="2863956" y="539593"/>
            <a:ext cx="7925381" cy="763600"/>
          </a:xfrm>
          <a:prstGeom prst="rect">
            <a:avLst/>
          </a:prstGeom>
        </p:spPr>
        <p:txBody>
          <a:bodyPr spcFirstLastPara="1" wrap="square" lIns="121900" tIns="121900" rIns="121900" bIns="121900" anchor="ctr" anchorCtr="0">
            <a:noAutofit/>
          </a:bodyPr>
          <a:lstStyle/>
          <a:p>
            <a:r>
              <a:rPr lang="vi-VN" sz="5400" b="1" dirty="0">
                <a:latin typeface="+mj-lt"/>
              </a:rPr>
              <a:t>Tìm hiểu cốt truyện và các chuỗi sự kiện chính</a:t>
            </a:r>
            <a:endParaRPr lang="en-SG" sz="5400" dirty="0">
              <a:latin typeface="+mj-lt"/>
            </a:endParaRPr>
          </a:p>
        </p:txBody>
      </p:sp>
      <p:sp>
        <p:nvSpPr>
          <p:cNvPr id="4" name="Google Shape;358;p42">
            <a:extLst>
              <a:ext uri="{FF2B5EF4-FFF2-40B4-BE49-F238E27FC236}">
                <a16:creationId xmlns="" xmlns:a16="http://schemas.microsoft.com/office/drawing/2014/main" id="{879C8190-0780-4EF3-0011-0B6D5EAD8578}"/>
              </a:ext>
            </a:extLst>
          </p:cNvPr>
          <p:cNvSpPr/>
          <p:nvPr/>
        </p:nvSpPr>
        <p:spPr>
          <a:xfrm>
            <a:off x="1184056" y="268594"/>
            <a:ext cx="1407920" cy="1305599"/>
          </a:xfrm>
          <a:custGeom>
            <a:avLst/>
            <a:gdLst/>
            <a:ahLst/>
            <a:cxnLst/>
            <a:rect l="l" t="t" r="r" b="b"/>
            <a:pathLst>
              <a:path w="123574" h="58661" extrusionOk="0">
                <a:moveTo>
                  <a:pt x="0" y="0"/>
                </a:moveTo>
                <a:lnTo>
                  <a:pt x="1431" y="58661"/>
                </a:lnTo>
                <a:lnTo>
                  <a:pt x="120584" y="58305"/>
                </a:lnTo>
                <a:lnTo>
                  <a:pt x="123574" y="345"/>
                </a:lnTo>
                <a:close/>
              </a:path>
            </a:pathLst>
          </a:custGeom>
          <a:solidFill>
            <a:schemeClr val="accent1"/>
          </a:solidFill>
          <a:ln>
            <a:noFill/>
          </a:ln>
        </p:spPr>
        <p:txBody>
          <a:bodyPr/>
          <a:lstStyle/>
          <a:p>
            <a:pPr algn="ctr" defTabSz="1219170">
              <a:buClr>
                <a:srgbClr val="000000"/>
              </a:buClr>
            </a:pPr>
            <a:r>
              <a:rPr lang="en-US" sz="8000" b="1" kern="0">
                <a:solidFill>
                  <a:srgbClr val="FFFFFF"/>
                </a:solidFill>
                <a:latin typeface="Arial"/>
                <a:cs typeface="Arial"/>
                <a:sym typeface="Arial"/>
              </a:rPr>
              <a:t>1</a:t>
            </a:r>
          </a:p>
        </p:txBody>
      </p:sp>
      <p:pic>
        <p:nvPicPr>
          <p:cNvPr id="9" name="Google Shape;369;p42">
            <a:extLst>
              <a:ext uri="{FF2B5EF4-FFF2-40B4-BE49-F238E27FC236}">
                <a16:creationId xmlns="" xmlns:a16="http://schemas.microsoft.com/office/drawing/2014/main" id="{F291BB54-AF7C-C45C-D5FD-B06564D25677}"/>
              </a:ext>
            </a:extLst>
          </p:cNvPr>
          <p:cNvPicPr preferRelativeResize="0"/>
          <p:nvPr/>
        </p:nvPicPr>
        <p:blipFill>
          <a:blip r:embed="rId3">
            <a:alphaModFix/>
          </a:blip>
          <a:stretch>
            <a:fillRect/>
          </a:stretch>
        </p:blipFill>
        <p:spPr>
          <a:xfrm>
            <a:off x="5131282" y="3946151"/>
            <a:ext cx="1407972" cy="1416800"/>
          </a:xfrm>
          <a:prstGeom prst="rect">
            <a:avLst/>
          </a:prstGeom>
          <a:noFill/>
          <a:ln>
            <a:noFill/>
          </a:ln>
        </p:spPr>
      </p:pic>
      <p:pic>
        <p:nvPicPr>
          <p:cNvPr id="14" name="Google Shape;368;p42">
            <a:extLst>
              <a:ext uri="{FF2B5EF4-FFF2-40B4-BE49-F238E27FC236}">
                <a16:creationId xmlns="" xmlns:a16="http://schemas.microsoft.com/office/drawing/2014/main" id="{F7A3E9BD-0071-F280-026A-861A4CADDB69}"/>
              </a:ext>
            </a:extLst>
          </p:cNvPr>
          <p:cNvPicPr preferRelativeResize="0"/>
          <p:nvPr/>
        </p:nvPicPr>
        <p:blipFill>
          <a:blip r:embed="rId4">
            <a:alphaModFix/>
          </a:blip>
          <a:stretch>
            <a:fillRect/>
          </a:stretch>
        </p:blipFill>
        <p:spPr>
          <a:xfrm>
            <a:off x="449983" y="2711450"/>
            <a:ext cx="1568867" cy="1943100"/>
          </a:xfrm>
          <a:prstGeom prst="rect">
            <a:avLst/>
          </a:prstGeom>
          <a:noFill/>
          <a:ln>
            <a:noFill/>
          </a:ln>
        </p:spPr>
      </p:pic>
      <p:pic>
        <p:nvPicPr>
          <p:cNvPr id="16" name="Picture 15">
            <a:extLst>
              <a:ext uri="{FF2B5EF4-FFF2-40B4-BE49-F238E27FC236}">
                <a16:creationId xmlns="" xmlns:a16="http://schemas.microsoft.com/office/drawing/2014/main" id="{E755FE38-C018-8896-0B27-D87D27DA15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l="50843" t="33913" r="9612" b="17369"/>
          <a:stretch/>
        </p:blipFill>
        <p:spPr>
          <a:xfrm flipH="1">
            <a:off x="9620405" y="1975689"/>
            <a:ext cx="2844800" cy="1970463"/>
          </a:xfrm>
          <a:prstGeom prst="rect">
            <a:avLst/>
          </a:prstGeom>
        </p:spPr>
      </p:pic>
      <p:pic>
        <p:nvPicPr>
          <p:cNvPr id="17" name="Picture 16">
            <a:extLst>
              <a:ext uri="{FF2B5EF4-FFF2-40B4-BE49-F238E27FC236}">
                <a16:creationId xmlns="" xmlns:a16="http://schemas.microsoft.com/office/drawing/2014/main" id="{601623CD-5CA7-0B5A-3841-D6AA10411AB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a:off x="-185057" y="2711450"/>
            <a:ext cx="8525865" cy="4146551"/>
          </a:xfrm>
          <a:prstGeom prst="rect">
            <a:avLst/>
          </a:prstGeom>
        </p:spPr>
      </p:pic>
      <p:pic>
        <p:nvPicPr>
          <p:cNvPr id="18" name="Google Shape;113;p11">
            <a:extLst>
              <a:ext uri="{FF2B5EF4-FFF2-40B4-BE49-F238E27FC236}">
                <a16:creationId xmlns="" xmlns:a16="http://schemas.microsoft.com/office/drawing/2014/main" id="{A21D7755-5D21-3FA6-E8CC-20711148D8F5}"/>
              </a:ext>
            </a:extLst>
          </p:cNvPr>
          <p:cNvPicPr preferRelativeResize="0"/>
          <p:nvPr/>
        </p:nvPicPr>
        <p:blipFill rotWithShape="1">
          <a:blip r:embed="rId9">
            <a:alphaModFix/>
          </a:blip>
          <a:srcRect l="-11978" t="15376" r="5877"/>
          <a:stretch/>
        </p:blipFill>
        <p:spPr>
          <a:xfrm>
            <a:off x="6539254" y="5564333"/>
            <a:ext cx="2894365" cy="1293667"/>
          </a:xfrm>
          <a:prstGeom prst="rect">
            <a:avLst/>
          </a:prstGeom>
          <a:noFill/>
          <a:ln>
            <a:noFill/>
          </a:ln>
        </p:spPr>
      </p:pic>
      <p:grpSp>
        <p:nvGrpSpPr>
          <p:cNvPr id="2" name="Group 1">
            <a:extLst>
              <a:ext uri="{FF2B5EF4-FFF2-40B4-BE49-F238E27FC236}">
                <a16:creationId xmlns="" xmlns:a16="http://schemas.microsoft.com/office/drawing/2014/main" id="{F6E66237-63D8-325F-2996-1CB7534363BF}"/>
              </a:ext>
            </a:extLst>
          </p:cNvPr>
          <p:cNvGrpSpPr/>
          <p:nvPr/>
        </p:nvGrpSpPr>
        <p:grpSpPr>
          <a:xfrm>
            <a:off x="449983" y="1860574"/>
            <a:ext cx="1400715" cy="815344"/>
            <a:chOff x="397389" y="336172"/>
            <a:chExt cx="1400715" cy="815344"/>
          </a:xfrm>
        </p:grpSpPr>
        <p:pic>
          <p:nvPicPr>
            <p:cNvPr id="3" name="Google Shape;314;p29">
              <a:extLst>
                <a:ext uri="{FF2B5EF4-FFF2-40B4-BE49-F238E27FC236}">
                  <a16:creationId xmlns="" xmlns:a16="http://schemas.microsoft.com/office/drawing/2014/main" id="{7F8FCA94-D0D8-B3FF-960B-0E9BA07BD74D}"/>
                </a:ext>
              </a:extLst>
            </p:cNvPr>
            <p:cNvPicPr preferRelativeResize="0"/>
            <p:nvPr/>
          </p:nvPicPr>
          <p:blipFill>
            <a:blip r:embed="rId10">
              <a:alphaModFix/>
            </a:blip>
            <a:stretch>
              <a:fillRect/>
            </a:stretch>
          </p:blipFill>
          <p:spPr>
            <a:xfrm>
              <a:off x="397389" y="725817"/>
              <a:ext cx="524017" cy="425699"/>
            </a:xfrm>
            <a:prstGeom prst="rect">
              <a:avLst/>
            </a:prstGeom>
            <a:noFill/>
            <a:ln>
              <a:noFill/>
            </a:ln>
          </p:spPr>
        </p:pic>
        <p:pic>
          <p:nvPicPr>
            <p:cNvPr id="5" name="Google Shape;315;p29">
              <a:extLst>
                <a:ext uri="{FF2B5EF4-FFF2-40B4-BE49-F238E27FC236}">
                  <a16:creationId xmlns="" xmlns:a16="http://schemas.microsoft.com/office/drawing/2014/main" id="{66C637BC-95DA-85EC-DD41-8C86075B028D}"/>
                </a:ext>
              </a:extLst>
            </p:cNvPr>
            <p:cNvPicPr preferRelativeResize="0"/>
            <p:nvPr/>
          </p:nvPicPr>
          <p:blipFill>
            <a:blip r:embed="rId11">
              <a:alphaModFix/>
            </a:blip>
            <a:stretch>
              <a:fillRect/>
            </a:stretch>
          </p:blipFill>
          <p:spPr>
            <a:xfrm>
              <a:off x="1274087" y="336172"/>
              <a:ext cx="524017" cy="18783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barn(inVertical)">
                                      <p:cBhvr>
                                        <p:cTn id="10"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5" name="Picture 4">
            <a:extLst>
              <a:ext uri="{FF2B5EF4-FFF2-40B4-BE49-F238E27FC236}">
                <a16:creationId xmlns="" xmlns:a16="http://schemas.microsoft.com/office/drawing/2014/main" id="{BE1BAF68-394F-D955-58DA-56437831EAD9}"/>
              </a:ext>
            </a:extLst>
          </p:cNvPr>
          <p:cNvPicPr>
            <a:picLocks noChangeAspect="1"/>
          </p:cNvPicPr>
          <p:nvPr/>
        </p:nvPicPr>
        <p:blipFill>
          <a:blip r:embed="rId3"/>
          <a:stretch>
            <a:fillRect/>
          </a:stretch>
        </p:blipFill>
        <p:spPr>
          <a:xfrm>
            <a:off x="7124696" y="3782291"/>
            <a:ext cx="4765836" cy="3126330"/>
          </a:xfrm>
          <a:prstGeom prst="rect">
            <a:avLst/>
          </a:prstGeom>
        </p:spPr>
      </p:pic>
      <p:grpSp>
        <p:nvGrpSpPr>
          <p:cNvPr id="6" name="组合 6">
            <a:extLst>
              <a:ext uri="{FF2B5EF4-FFF2-40B4-BE49-F238E27FC236}">
                <a16:creationId xmlns="" xmlns:a16="http://schemas.microsoft.com/office/drawing/2014/main" id="{63A73CE5-EAD1-D700-68F6-99DDA7C9200B}"/>
              </a:ext>
            </a:extLst>
          </p:cNvPr>
          <p:cNvGrpSpPr/>
          <p:nvPr/>
        </p:nvGrpSpPr>
        <p:grpSpPr>
          <a:xfrm>
            <a:off x="456020" y="1232297"/>
            <a:ext cx="5957835" cy="6694832"/>
            <a:chOff x="3478591" y="3933468"/>
            <a:chExt cx="2860812" cy="2518718"/>
          </a:xfrm>
        </p:grpSpPr>
        <p:pic>
          <p:nvPicPr>
            <p:cNvPr id="7" name="图片 9">
              <a:extLst>
                <a:ext uri="{FF2B5EF4-FFF2-40B4-BE49-F238E27FC236}">
                  <a16:creationId xmlns="" xmlns:a16="http://schemas.microsoft.com/office/drawing/2014/main" id="{9A43A84B-B0FA-3542-4FD3-8E6D684CF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8" name="文本框 14">
              <a:extLst>
                <a:ext uri="{FF2B5EF4-FFF2-40B4-BE49-F238E27FC236}">
                  <a16:creationId xmlns="" xmlns:a16="http://schemas.microsoft.com/office/drawing/2014/main" id="{788D3669-5CA0-810D-1754-9C09E43BE019}"/>
                </a:ext>
              </a:extLst>
            </p:cNvPr>
            <p:cNvSpPr txBox="1"/>
            <p:nvPr/>
          </p:nvSpPr>
          <p:spPr>
            <a:xfrm rot="21221573">
              <a:off x="3797295" y="4376162"/>
              <a:ext cx="2223402" cy="20760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i="1" kern="1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HS hoàn thiện PHT số 4 để tóm tắt chuỗi sự kiện chính trong đoạn trích Hồi thứ hai và đoạn trích Hồi thứ mười bốn. Chỉ ra mối liên hệ giữa hai đoạn trích này. </a:t>
              </a:r>
              <a:endParaRPr lang="en-SG" sz="3200" kern="1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defTabSz="1219170">
                <a:spcAft>
                  <a:spcPts val="1067"/>
                </a:spcAft>
              </a:pPr>
              <a:endParaRPr lang="en-US" sz="13800" kern="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Google Shape;2045;p65">
            <a:extLst>
              <a:ext uri="{FF2B5EF4-FFF2-40B4-BE49-F238E27FC236}">
                <a16:creationId xmlns="" xmlns:a16="http://schemas.microsoft.com/office/drawing/2014/main" id="{0A4B74CC-76B4-D80E-2414-3F608916C9EB}"/>
              </a:ext>
            </a:extLst>
          </p:cNvPr>
          <p:cNvSpPr/>
          <p:nvPr/>
        </p:nvSpPr>
        <p:spPr>
          <a:xfrm>
            <a:off x="1594727" y="245793"/>
            <a:ext cx="9002546"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 name="Google Shape;352;p32">
            <a:extLst>
              <a:ext uri="{FF2B5EF4-FFF2-40B4-BE49-F238E27FC236}">
                <a16:creationId xmlns="" xmlns:a16="http://schemas.microsoft.com/office/drawing/2014/main" id="{DF55B65A-CB86-CD94-00E3-A6BB72F4DB30}"/>
              </a:ext>
            </a:extLst>
          </p:cNvPr>
          <p:cNvSpPr txBox="1">
            <a:spLocks noGrp="1"/>
          </p:cNvSpPr>
          <p:nvPr>
            <p:ph type="title"/>
          </p:nvPr>
        </p:nvSpPr>
        <p:spPr>
          <a:xfrm>
            <a:off x="1594727" y="116892"/>
            <a:ext cx="10272000" cy="763600"/>
          </a:xfrm>
          <a:prstGeom prst="rect">
            <a:avLst/>
          </a:prstGeom>
        </p:spPr>
        <p:txBody>
          <a:bodyPr spcFirstLastPara="1" wrap="square" lIns="121900" tIns="121900" rIns="121900" bIns="121900" anchor="t" anchorCtr="0">
            <a:noAutofit/>
          </a:bodyPr>
          <a:lstStyle/>
          <a:p>
            <a:pPr algn="just">
              <a:lnSpc>
                <a:spcPct val="150000"/>
              </a:lnSpc>
            </a:pPr>
            <a:r>
              <a:rPr lang="vi-VN" sz="3200" b="1" kern="100" dirty="0">
                <a:effectLst/>
                <a:latin typeface="Times New Roman" panose="02020603050405020304" pitchFamily="18" charset="0"/>
                <a:ea typeface="Arial" panose="020B0604020202020204" pitchFamily="34" charset="0"/>
                <a:cs typeface="Times New Roman" panose="02020603050405020304" pitchFamily="18" charset="0"/>
              </a:rPr>
              <a:t>1. Tìm hiểu cốt truyện và các chuỗi sự kiện chính</a:t>
            </a:r>
            <a:endParaRPr lang="en-SG" sz="32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13" name="Group 12">
            <a:extLst>
              <a:ext uri="{FF2B5EF4-FFF2-40B4-BE49-F238E27FC236}">
                <a16:creationId xmlns="" xmlns:a16="http://schemas.microsoft.com/office/drawing/2014/main" id="{230C288E-F6B6-8B81-F5B3-22E679D7388B}"/>
              </a:ext>
            </a:extLst>
          </p:cNvPr>
          <p:cNvGrpSpPr/>
          <p:nvPr/>
        </p:nvGrpSpPr>
        <p:grpSpPr>
          <a:xfrm>
            <a:off x="194012" y="332140"/>
            <a:ext cx="1400715" cy="815344"/>
            <a:chOff x="397389" y="336172"/>
            <a:chExt cx="1400715" cy="815344"/>
          </a:xfrm>
        </p:grpSpPr>
        <p:pic>
          <p:nvPicPr>
            <p:cNvPr id="14" name="Google Shape;314;p29">
              <a:extLst>
                <a:ext uri="{FF2B5EF4-FFF2-40B4-BE49-F238E27FC236}">
                  <a16:creationId xmlns="" xmlns:a16="http://schemas.microsoft.com/office/drawing/2014/main" id="{BBDDA7BD-5E5F-B610-3E97-7EF77209CED0}"/>
                </a:ext>
              </a:extLst>
            </p:cNvPr>
            <p:cNvPicPr preferRelativeResize="0"/>
            <p:nvPr/>
          </p:nvPicPr>
          <p:blipFill>
            <a:blip r:embed="rId5">
              <a:alphaModFix/>
            </a:blip>
            <a:stretch>
              <a:fillRect/>
            </a:stretch>
          </p:blipFill>
          <p:spPr>
            <a:xfrm>
              <a:off x="397389" y="725817"/>
              <a:ext cx="524017" cy="425699"/>
            </a:xfrm>
            <a:prstGeom prst="rect">
              <a:avLst/>
            </a:prstGeom>
            <a:noFill/>
            <a:ln>
              <a:noFill/>
            </a:ln>
          </p:spPr>
        </p:pic>
        <p:pic>
          <p:nvPicPr>
            <p:cNvPr id="15" name="Google Shape;315;p29">
              <a:extLst>
                <a:ext uri="{FF2B5EF4-FFF2-40B4-BE49-F238E27FC236}">
                  <a16:creationId xmlns="" xmlns:a16="http://schemas.microsoft.com/office/drawing/2014/main" id="{A5C329EC-ED4C-C6B9-8ECB-DD2747ADB82B}"/>
                </a:ext>
              </a:extLst>
            </p:cNvPr>
            <p:cNvPicPr preferRelativeResize="0"/>
            <p:nvPr/>
          </p:nvPicPr>
          <p:blipFill>
            <a:blip r:embed="rId6">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276635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C2BB9E0-F54A-A89C-AE59-1B832531D6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48882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F8456D5-1CCC-C3C5-DF82-E39A041829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3345"/>
            <a:ext cx="12192000" cy="7301345"/>
          </a:xfrm>
          <a:prstGeom prst="rect">
            <a:avLst/>
          </a:prstGeom>
          <a:noFill/>
          <a:ln>
            <a:noFill/>
          </a:ln>
        </p:spPr>
      </p:pic>
    </p:spTree>
    <p:extLst>
      <p:ext uri="{BB962C8B-B14F-4D97-AF65-F5344CB8AC3E}">
        <p14:creationId xmlns:p14="http://schemas.microsoft.com/office/powerpoint/2010/main" val="3849339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1594727" y="245793"/>
            <a:ext cx="9002546"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1594727" y="116892"/>
            <a:ext cx="10272000" cy="763600"/>
          </a:xfrm>
          <a:prstGeom prst="rect">
            <a:avLst/>
          </a:prstGeom>
        </p:spPr>
        <p:txBody>
          <a:bodyPr spcFirstLastPara="1" wrap="square" lIns="121900" tIns="121900" rIns="121900" bIns="121900" anchor="t" anchorCtr="0">
            <a:noAutofit/>
          </a:bodyPr>
          <a:lstStyle/>
          <a:p>
            <a:pPr algn="just">
              <a:lnSpc>
                <a:spcPct val="150000"/>
              </a:lnSpc>
            </a:pPr>
            <a:r>
              <a:rPr lang="vi-VN" sz="3200" b="1" kern="100" dirty="0">
                <a:effectLst/>
                <a:latin typeface="Times New Roman" panose="02020603050405020304" pitchFamily="18" charset="0"/>
                <a:ea typeface="Arial" panose="020B0604020202020204" pitchFamily="34" charset="0"/>
                <a:cs typeface="Times New Roman" panose="02020603050405020304" pitchFamily="18" charset="0"/>
              </a:rPr>
              <a:t>1. Tìm hiểu cốt truyện và các chuỗi sự kiện chính</a:t>
            </a:r>
            <a:endParaRPr lang="en-SG" sz="32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图片 35">
            <a:extLst>
              <a:ext uri="{FF2B5EF4-FFF2-40B4-BE49-F238E27FC236}">
                <a16:creationId xmlns="" xmlns:a16="http://schemas.microsoft.com/office/drawing/2014/main" id="{D00FBECB-946A-B202-B8D4-1CD45E57C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5273" y="2178379"/>
            <a:ext cx="4885019" cy="4885019"/>
          </a:xfrm>
          <a:prstGeom prst="rect">
            <a:avLst/>
          </a:prstGeom>
        </p:spPr>
      </p:pic>
      <p:grpSp>
        <p:nvGrpSpPr>
          <p:cNvPr id="3" name="组合 31">
            <a:extLst>
              <a:ext uri="{FF2B5EF4-FFF2-40B4-BE49-F238E27FC236}">
                <a16:creationId xmlns="" xmlns:a16="http://schemas.microsoft.com/office/drawing/2014/main" id="{12AB3E6B-09E9-ADDD-D360-D74B656FBD60}"/>
              </a:ext>
            </a:extLst>
          </p:cNvPr>
          <p:cNvGrpSpPr/>
          <p:nvPr/>
        </p:nvGrpSpPr>
        <p:grpSpPr>
          <a:xfrm>
            <a:off x="5368328" y="245793"/>
            <a:ext cx="6823672" cy="6904942"/>
            <a:chOff x="624840" y="274320"/>
            <a:chExt cx="6400800" cy="6400800"/>
          </a:xfrm>
        </p:grpSpPr>
        <p:pic>
          <p:nvPicPr>
            <p:cNvPr id="4" name="图片 29">
              <a:extLst>
                <a:ext uri="{FF2B5EF4-FFF2-40B4-BE49-F238E27FC236}">
                  <a16:creationId xmlns="" xmlns:a16="http://schemas.microsoft.com/office/drawing/2014/main" id="{8B275DC6-86E5-C776-6344-B5E82E024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 y="274320"/>
              <a:ext cx="6400800" cy="6400800"/>
            </a:xfrm>
            <a:prstGeom prst="rect">
              <a:avLst/>
            </a:prstGeom>
          </p:spPr>
        </p:pic>
        <p:sp>
          <p:nvSpPr>
            <p:cNvPr id="5" name="Rectangle 4">
              <a:extLst>
                <a:ext uri="{FF2B5EF4-FFF2-40B4-BE49-F238E27FC236}">
                  <a16:creationId xmlns="" xmlns:a16="http://schemas.microsoft.com/office/drawing/2014/main" id="{90230202-6361-9A1D-4FC1-5CE729AC98AE}"/>
                </a:ext>
              </a:extLst>
            </p:cNvPr>
            <p:cNvSpPr/>
            <p:nvPr/>
          </p:nvSpPr>
          <p:spPr bwMode="auto">
            <a:xfrm>
              <a:off x="2017536" y="2419352"/>
              <a:ext cx="3439995" cy="12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4400" i="1" dirty="0">
                  <a:solidFill>
                    <a:schemeClr val="tx1">
                      <a:lumMod val="50000"/>
                    </a:schemeClr>
                  </a:solidFill>
                  <a:effectLst/>
                  <a:latin typeface="Times New Roman" panose="02020603050405020304" pitchFamily="18" charset="0"/>
                  <a:ea typeface="Arial" panose="020B0604020202020204" pitchFamily="34" charset="0"/>
                </a:rPr>
                <a:t>Nhóm chẵn: thực hiện PHT số 5 (câu 6 trong SGK)</a:t>
              </a:r>
              <a:endParaRPr kumimoji="0" lang="en-SG" sz="8000" b="0" i="0" u="none" strike="noStrike" kern="1200" cap="none" spc="0" normalizeH="0" baseline="0" noProof="0" dirty="0">
                <a:ln>
                  <a:noFill/>
                </a:ln>
                <a:solidFill>
                  <a:schemeClr val="tx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 xmlns:a16="http://schemas.microsoft.com/office/drawing/2014/main" id="{0CD19BE0-89EF-E0E9-ECF2-0A8F2A44A840}"/>
              </a:ext>
            </a:extLst>
          </p:cNvPr>
          <p:cNvGrpSpPr/>
          <p:nvPr/>
        </p:nvGrpSpPr>
        <p:grpSpPr>
          <a:xfrm>
            <a:off x="194012" y="332140"/>
            <a:ext cx="1400715" cy="815344"/>
            <a:chOff x="397389" y="336172"/>
            <a:chExt cx="1400715" cy="815344"/>
          </a:xfrm>
        </p:grpSpPr>
        <p:pic>
          <p:nvPicPr>
            <p:cNvPr id="7" name="Google Shape;314;p29">
              <a:extLst>
                <a:ext uri="{FF2B5EF4-FFF2-40B4-BE49-F238E27FC236}">
                  <a16:creationId xmlns="" xmlns:a16="http://schemas.microsoft.com/office/drawing/2014/main" id="{7029DCC6-842D-ED4C-21D0-03406D04E589}"/>
                </a:ext>
              </a:extLst>
            </p:cNvPr>
            <p:cNvPicPr preferRelativeResize="0"/>
            <p:nvPr/>
          </p:nvPicPr>
          <p:blipFill>
            <a:blip r:embed="rId5">
              <a:alphaModFix/>
            </a:blip>
            <a:stretch>
              <a:fillRect/>
            </a:stretch>
          </p:blipFill>
          <p:spPr>
            <a:xfrm>
              <a:off x="397389" y="725817"/>
              <a:ext cx="524017" cy="425699"/>
            </a:xfrm>
            <a:prstGeom prst="rect">
              <a:avLst/>
            </a:prstGeom>
            <a:noFill/>
            <a:ln>
              <a:noFill/>
            </a:ln>
          </p:spPr>
        </p:pic>
        <p:pic>
          <p:nvPicPr>
            <p:cNvPr id="8" name="Google Shape;315;p29">
              <a:extLst>
                <a:ext uri="{FF2B5EF4-FFF2-40B4-BE49-F238E27FC236}">
                  <a16:creationId xmlns="" xmlns:a16="http://schemas.microsoft.com/office/drawing/2014/main" id="{02425038-FA13-2EE0-75FC-2553B5C43CC6}"/>
                </a:ext>
              </a:extLst>
            </p:cNvPr>
            <p:cNvPicPr preferRelativeResize="0"/>
            <p:nvPr/>
          </p:nvPicPr>
          <p:blipFill>
            <a:blip r:embed="rId6">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218113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8DFA31C2-6C0E-94BD-B94E-1F079B6C08B2}"/>
              </a:ext>
            </a:extLst>
          </p:cNvPr>
          <p:cNvGraphicFramePr>
            <a:graphicFrameLocks noGrp="1"/>
          </p:cNvGraphicFramePr>
          <p:nvPr>
            <p:extLst>
              <p:ext uri="{D42A27DB-BD31-4B8C-83A1-F6EECF244321}">
                <p14:modId xmlns:p14="http://schemas.microsoft.com/office/powerpoint/2010/main" val="1365146749"/>
              </p:ext>
            </p:extLst>
          </p:nvPr>
        </p:nvGraphicFramePr>
        <p:xfrm>
          <a:off x="0" y="0"/>
          <a:ext cx="12191999" cy="6858000"/>
        </p:xfrm>
        <a:graphic>
          <a:graphicData uri="http://schemas.openxmlformats.org/drawingml/2006/table">
            <a:tbl>
              <a:tblPr firstRow="1" firstCol="1" bandRow="1">
                <a:tableStyleId>{1E171933-4619-4E11-9A3F-F7608DF75F80}</a:tableStyleId>
              </a:tblPr>
              <a:tblGrid>
                <a:gridCol w="6331527">
                  <a:extLst>
                    <a:ext uri="{9D8B030D-6E8A-4147-A177-3AD203B41FA5}">
                      <a16:colId xmlns="" xmlns:a16="http://schemas.microsoft.com/office/drawing/2014/main" val="403377861"/>
                    </a:ext>
                  </a:extLst>
                </a:gridCol>
                <a:gridCol w="2707372">
                  <a:extLst>
                    <a:ext uri="{9D8B030D-6E8A-4147-A177-3AD203B41FA5}">
                      <a16:colId xmlns="" xmlns:a16="http://schemas.microsoft.com/office/drawing/2014/main" val="3487672150"/>
                    </a:ext>
                  </a:extLst>
                </a:gridCol>
                <a:gridCol w="3153100">
                  <a:extLst>
                    <a:ext uri="{9D8B030D-6E8A-4147-A177-3AD203B41FA5}">
                      <a16:colId xmlns="" xmlns:a16="http://schemas.microsoft.com/office/drawing/2014/main" val="1539634553"/>
                    </a:ext>
                  </a:extLst>
                </a:gridCol>
              </a:tblGrid>
              <a:tr h="689982">
                <a:tc rowSpan="2">
                  <a:txBody>
                    <a:bodyPr/>
                    <a:lstStyle/>
                    <a:p>
                      <a:pPr algn="ctr">
                        <a:lnSpc>
                          <a:spcPct val="100000"/>
                        </a:lnSpc>
                      </a:pPr>
                      <a:r>
                        <a:rPr lang="vi-VN" sz="2200" kern="100" dirty="0">
                          <a:solidFill>
                            <a:schemeClr val="tx1">
                              <a:lumMod val="50000"/>
                            </a:schemeClr>
                          </a:solidFill>
                          <a:effectLst/>
                          <a:latin typeface="Times New Roman" panose="02020603050405020304" pitchFamily="18" charset="0"/>
                          <a:cs typeface="Times New Roman" panose="02020603050405020304" pitchFamily="18" charset="0"/>
                        </a:rPr>
                        <a:t>Cốt truyện đơn tuyến </a:t>
                      </a:r>
                      <a:endParaRPr lang="en-SG" sz="220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pPr>
                      <a:r>
                        <a:rPr lang="vi-VN" sz="2200" kern="100" dirty="0">
                          <a:solidFill>
                            <a:schemeClr val="tx1">
                              <a:lumMod val="50000"/>
                            </a:schemeClr>
                          </a:solidFill>
                          <a:effectLst/>
                          <a:latin typeface="Times New Roman" panose="02020603050405020304" pitchFamily="18" charset="0"/>
                          <a:cs typeface="Times New Roman" panose="02020603050405020304" pitchFamily="18" charset="0"/>
                        </a:rPr>
                        <a:t>(Thánh Gióng)</a:t>
                      </a:r>
                      <a:endParaRPr lang="en-SG" sz="22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2">
                  <a:txBody>
                    <a:bodyPr/>
                    <a:lstStyle/>
                    <a:p>
                      <a:pPr algn="ctr">
                        <a:lnSpc>
                          <a:spcPct val="100000"/>
                        </a:lnSpc>
                      </a:pPr>
                      <a:r>
                        <a:rPr lang="vi-VN" sz="2200" kern="100">
                          <a:solidFill>
                            <a:schemeClr val="tx1">
                              <a:lumMod val="50000"/>
                            </a:schemeClr>
                          </a:solidFill>
                          <a:effectLst/>
                          <a:latin typeface="Times New Roman" panose="02020603050405020304" pitchFamily="18" charset="0"/>
                          <a:cs typeface="Times New Roman" panose="02020603050405020304" pitchFamily="18" charset="0"/>
                        </a:rPr>
                        <a:t>Cốt truyện đa tuyến </a:t>
                      </a:r>
                      <a:endParaRPr lang="en-SG" sz="2200" kern="10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pPr>
                      <a:r>
                        <a:rPr lang="vi-VN" sz="2200" kern="100">
                          <a:solidFill>
                            <a:schemeClr val="tx1">
                              <a:lumMod val="50000"/>
                            </a:schemeClr>
                          </a:solidFill>
                          <a:effectLst/>
                          <a:latin typeface="Times New Roman" panose="02020603050405020304" pitchFamily="18" charset="0"/>
                          <a:cs typeface="Times New Roman" panose="02020603050405020304" pitchFamily="18" charset="0"/>
                        </a:rPr>
                        <a:t>(Hoàng Lê nhất thống chí)</a:t>
                      </a:r>
                      <a:endParaRPr lang="en-SG" sz="22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29008795"/>
                  </a:ext>
                </a:extLst>
              </a:tr>
              <a:tr h="344991">
                <a:tc vMerge="1">
                  <a:txBody>
                    <a:bodyPr/>
                    <a:lstStyle/>
                    <a:p>
                      <a:endParaRPr lang="en-SG"/>
                    </a:p>
                  </a:txBody>
                  <a:tcPr/>
                </a:tc>
                <a:tc>
                  <a:txBody>
                    <a:bodyPr/>
                    <a:lstStyle/>
                    <a:p>
                      <a:r>
                        <a:rPr lang="vi-VN" sz="2200" b="1" kern="100">
                          <a:solidFill>
                            <a:schemeClr val="tx1">
                              <a:lumMod val="50000"/>
                            </a:schemeClr>
                          </a:solidFill>
                          <a:effectLst/>
                          <a:latin typeface="Times New Roman" panose="02020603050405020304" pitchFamily="18" charset="0"/>
                          <a:cs typeface="Times New Roman" panose="02020603050405020304" pitchFamily="18" charset="0"/>
                        </a:rPr>
                        <a:t>Tuyến thứ nhất</a:t>
                      </a:r>
                      <a:endParaRPr lang="en-SG"/>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pPr>
                      <a:r>
                        <a:rPr lang="vi-VN" sz="2200" b="1" kern="100" dirty="0">
                          <a:solidFill>
                            <a:schemeClr val="tx1">
                              <a:lumMod val="50000"/>
                            </a:schemeClr>
                          </a:solidFill>
                          <a:effectLst/>
                          <a:latin typeface="Times New Roman" panose="02020603050405020304" pitchFamily="18" charset="0"/>
                          <a:cs typeface="Times New Roman" panose="02020603050405020304" pitchFamily="18" charset="0"/>
                        </a:rPr>
                        <a:t>Tuyến thứ hai</a:t>
                      </a:r>
                      <a:endParaRPr lang="en-SG" sz="2200" b="1"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936825629"/>
                  </a:ext>
                </a:extLst>
              </a:tr>
              <a:tr h="3216430">
                <a:tc>
                  <a:txBody>
                    <a:bodyPr/>
                    <a:lstStyle/>
                    <a:p>
                      <a:pPr algn="just">
                        <a:lnSpc>
                          <a:spcPct val="100000"/>
                        </a:lnSpc>
                      </a:pPr>
                      <a:r>
                        <a:rPr lang="vi-VN" sz="2200" b="0" kern="100" dirty="0">
                          <a:solidFill>
                            <a:schemeClr val="tx1">
                              <a:lumMod val="50000"/>
                            </a:schemeClr>
                          </a:solidFill>
                          <a:effectLst/>
                          <a:latin typeface="Times New Roman" panose="02020603050405020304" pitchFamily="18" charset="0"/>
                          <a:cs typeface="Times New Roman" panose="02020603050405020304" pitchFamily="18" charset="0"/>
                        </a:rPr>
                        <a:t>(1) </a:t>
                      </a: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chemeClr val="tx1">
                              <a:lumMod val="50000"/>
                            </a:schemeClr>
                          </a:solidFill>
                          <a:effectLst/>
                          <a:latin typeface="Times New Roman" panose="02020603050405020304" pitchFamily="18" charset="0"/>
                          <a:cs typeface="Times New Roman" panose="02020603050405020304" pitchFamily="18" charset="0"/>
                        </a:rPr>
                        <a:t>(2) </a:t>
                      </a: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200" b="0" kern="100" dirty="0">
                          <a:solidFill>
                            <a:schemeClr val="tx1">
                              <a:lumMod val="50000"/>
                            </a:schemeClr>
                          </a:solidFill>
                          <a:effectLst/>
                          <a:latin typeface="Times New Roman" panose="02020603050405020304" pitchFamily="18" charset="0"/>
                          <a:cs typeface="Times New Roman" panose="02020603050405020304" pitchFamily="18" charset="0"/>
                        </a:rPr>
                        <a:t>(3) </a:t>
                      </a: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r>
                        <a:rPr lang="vi-VN"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chemeClr val="tx1">
                              <a:lumMod val="50000"/>
                            </a:schemeClr>
                          </a:solidFill>
                          <a:effectLst/>
                          <a:latin typeface="Times New Roman" panose="02020603050405020304" pitchFamily="18" charset="0"/>
                          <a:cs typeface="Times New Roman" panose="02020603050405020304" pitchFamily="18" charset="0"/>
                        </a:rPr>
                        <a:t>(4) </a:t>
                      </a: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chemeClr val="tx1">
                              <a:lumMod val="50000"/>
                            </a:schemeClr>
                          </a:solidFill>
                          <a:effectLst/>
                          <a:latin typeface="Times New Roman" panose="02020603050405020304" pitchFamily="18" charset="0"/>
                          <a:cs typeface="Times New Roman" panose="02020603050405020304" pitchFamily="18" charset="0"/>
                        </a:rPr>
                        <a:t>(5) </a:t>
                      </a: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chemeClr val="tx1">
                              <a:lumMod val="50000"/>
                            </a:schemeClr>
                          </a:solidFill>
                          <a:effectLst/>
                          <a:latin typeface="Times New Roman" panose="02020603050405020304" pitchFamily="18" charset="0"/>
                          <a:cs typeface="Times New Roman" panose="02020603050405020304" pitchFamily="18" charset="0"/>
                        </a:rPr>
                        <a:t>(6) </a:t>
                      </a: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chemeClr val="tx1">
                              <a:lumMod val="50000"/>
                            </a:schemeClr>
                          </a:solidFill>
                          <a:effectLst/>
                          <a:latin typeface="Times New Roman" panose="02020603050405020304" pitchFamily="18" charset="0"/>
                          <a:cs typeface="Times New Roman" panose="02020603050405020304" pitchFamily="18" charset="0"/>
                        </a:rPr>
                        <a:t>(7) </a:t>
                      </a: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200" b="0" kern="100" dirty="0">
                          <a:solidFill>
                            <a:schemeClr val="tx1">
                              <a:lumMod val="50000"/>
                            </a:schemeClr>
                          </a:solidFill>
                          <a:effectLst/>
                          <a:latin typeface="Times New Roman" panose="02020603050405020304" pitchFamily="18" charset="0"/>
                          <a:cs typeface="Times New Roman" panose="02020603050405020304" pitchFamily="18" charset="0"/>
                        </a:rPr>
                        <a:t>(8) </a:t>
                      </a: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b="0" kern="100" dirty="0">
                        <a:solidFill>
                          <a:schemeClr val="tx1">
                            <a:lumMod val="50000"/>
                          </a:schemeClr>
                        </a:solidFill>
                        <a:effectLst/>
                        <a:latin typeface="Times New Roman" panose="02020603050405020304" pitchFamily="18"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23779343"/>
                  </a:ext>
                </a:extLst>
              </a:tr>
              <a:tr h="808464">
                <a:tc gridSpan="3">
                  <a:txBody>
                    <a:bodyPr/>
                    <a:lstStyle/>
                    <a:p>
                      <a:pPr algn="ctr">
                        <a:lnSpc>
                          <a:spcPct val="100000"/>
                        </a:lnSpc>
                      </a:pPr>
                      <a:r>
                        <a:rPr lang="en-US" sz="2200" kern="100" dirty="0" err="1">
                          <a:solidFill>
                            <a:schemeClr val="tx1">
                              <a:lumMod val="50000"/>
                            </a:schemeClr>
                          </a:solidFill>
                          <a:effectLst/>
                          <a:latin typeface="Times New Roman" panose="02020603050405020304" pitchFamily="18" charset="0"/>
                          <a:cs typeface="Times New Roman" panose="02020603050405020304" pitchFamily="18" charset="0"/>
                        </a:rPr>
                        <a:t>Điểm</a:t>
                      </a:r>
                      <a:r>
                        <a:rPr lang="vi-VN" sz="2200" kern="100" dirty="0">
                          <a:solidFill>
                            <a:schemeClr val="tx1">
                              <a:lumMod val="50000"/>
                            </a:schemeClr>
                          </a:solidFill>
                          <a:effectLst/>
                          <a:latin typeface="Times New Roman" panose="02020603050405020304" pitchFamily="18" charset="0"/>
                          <a:cs typeface="Times New Roman" panose="02020603050405020304" pitchFamily="18" charset="0"/>
                        </a:rPr>
                        <a:t> tương đồng (nếu có)</a:t>
                      </a:r>
                      <a:endParaRPr lang="en-SG" sz="220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pPr>
                      <a:r>
                        <a:rPr lang="en-US" sz="2200" kern="1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2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hMerge="1">
                  <a:txBody>
                    <a:bodyPr/>
                    <a:lstStyle/>
                    <a:p>
                      <a:endParaRPr lang="en-SG"/>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3393629994"/>
                  </a:ext>
                </a:extLst>
              </a:tr>
              <a:tr h="418170">
                <a:tc gridSpan="3">
                  <a:txBody>
                    <a:bodyPr/>
                    <a:lstStyle/>
                    <a:p>
                      <a:pPr algn="ctr">
                        <a:lnSpc>
                          <a:spcPct val="100000"/>
                        </a:lnSpc>
                      </a:pPr>
                      <a:r>
                        <a:rPr lang="vi-VN" sz="2200" kern="100" dirty="0">
                          <a:solidFill>
                            <a:schemeClr val="tx1">
                              <a:lumMod val="50000"/>
                            </a:schemeClr>
                          </a:solidFill>
                          <a:effectLst/>
                          <a:latin typeface="Times New Roman" panose="02020603050405020304" pitchFamily="18" charset="0"/>
                          <a:cs typeface="Times New Roman" panose="02020603050405020304" pitchFamily="18" charset="0"/>
                        </a:rPr>
                        <a:t>Điểm khác biệt</a:t>
                      </a:r>
                      <a:endParaRPr lang="en-SG" sz="22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SG"/>
                    </a:p>
                  </a:txBody>
                  <a:tcPr/>
                </a:tc>
                <a:tc hMerge="1">
                  <a:txBody>
                    <a:bodyPr/>
                    <a:lstStyle/>
                    <a:p>
                      <a:endParaRPr lang="en-SG"/>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3833700114"/>
                  </a:ext>
                </a:extLst>
              </a:tr>
              <a:tr h="1379963">
                <a:tc>
                  <a:txBody>
                    <a:bodyPr/>
                    <a:lstStyle/>
                    <a:p>
                      <a:pPr algn="just">
                        <a:lnSpc>
                          <a:spcPct val="100000"/>
                        </a:lnSpc>
                      </a:pPr>
                      <a:r>
                        <a:rPr lang="vi-VN" sz="2200" b="0" kern="100" dirty="0">
                          <a:solidFill>
                            <a:srgbClr val="F9F3E8"/>
                          </a:solidFill>
                          <a:effectLst/>
                          <a:latin typeface="Times New Roman" panose="02020603050405020304" pitchFamily="18" charset="0"/>
                          <a:cs typeface="Times New Roman" panose="02020603050405020304" pitchFamily="18" charset="0"/>
                        </a:rPr>
                        <a:t>chuỗi sự kiện đơn giản, gắn với một vài nhân vật chính (Thánh Gióng) tạo thành một tuyển truyện duy nhất</a:t>
                      </a:r>
                      <a:endParaRPr lang="en-SG" sz="2200" b="0" kern="100" dirty="0">
                        <a:solidFill>
                          <a:srgbClr val="F9F3E8"/>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pPr>
                      <a:r>
                        <a:rPr lang="vi-VN" sz="2200" kern="100" dirty="0">
                          <a:solidFill>
                            <a:srgbClr val="F9F3E8"/>
                          </a:solidFill>
                          <a:effectLst/>
                          <a:latin typeface="Times New Roman" panose="02020603050405020304" pitchFamily="18" charset="0"/>
                          <a:cs typeface="Times New Roman" panose="02020603050405020304" pitchFamily="18" charset="0"/>
                        </a:rPr>
                        <a:t>có hai chuỗi sự kiện, gắn với nhiều tuyến nhân vật (Quang Trung, Lê Chiêu Thống Trịnh Cán...), tạo thành nhiều tuyến truyện, đan xen nhau và ít nhiều độc lập với nhau</a:t>
                      </a:r>
                      <a:endParaRPr lang="en-SG" sz="2200" kern="100" dirty="0">
                        <a:solidFill>
                          <a:srgbClr val="F9F3E8"/>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13157443"/>
                  </a:ext>
                </a:extLst>
              </a:tr>
            </a:tbl>
          </a:graphicData>
        </a:graphic>
      </p:graphicFrame>
      <p:pic>
        <p:nvPicPr>
          <p:cNvPr id="7" name="Picture 6" descr="A cartoon of a person riding a horse&#10;&#10;Description automatically generated">
            <a:extLst>
              <a:ext uri="{FF2B5EF4-FFF2-40B4-BE49-F238E27FC236}">
                <a16:creationId xmlns="" xmlns:a16="http://schemas.microsoft.com/office/drawing/2014/main" id="{96F4F87B-87E0-E3DC-68B5-59C063FDA9D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324" b="99269" l="5921" r="96272">
                        <a14:foregroundMark x1="65570" y1="71298" x2="60965" y2="94881"/>
                        <a14:foregroundMark x1="51316" y1="72761" x2="55702" y2="96344"/>
                        <a14:foregroundMark x1="68202" y1="48446" x2="96491" y2="60146"/>
                        <a14:foregroundMark x1="59211" y1="91956" x2="6140" y2="93419"/>
                        <a14:foregroundMark x1="29167" y1="10055" x2="27412" y2="65265"/>
                        <a14:foregroundMark x1="25658" y1="46069" x2="11404" y2="99269"/>
                      </a14:backgroundRemoval>
                    </a14:imgEffect>
                  </a14:imgLayer>
                </a14:imgProps>
              </a:ext>
              <a:ext uri="{28A0092B-C50C-407E-A947-70E740481C1C}">
                <a14:useLocalDpi xmlns:a14="http://schemas.microsoft.com/office/drawing/2010/main" val="0"/>
              </a:ext>
            </a:extLst>
          </a:blip>
          <a:srcRect l="1" r="-885" b="20656"/>
          <a:stretch/>
        </p:blipFill>
        <p:spPr>
          <a:xfrm>
            <a:off x="-235527" y="3996336"/>
            <a:ext cx="1579418" cy="1490064"/>
          </a:xfrm>
          <a:prstGeom prst="rect">
            <a:avLst/>
          </a:prstGeom>
        </p:spPr>
      </p:pic>
      <p:pic>
        <p:nvPicPr>
          <p:cNvPr id="9" name="Picture 8">
            <a:extLst>
              <a:ext uri="{FF2B5EF4-FFF2-40B4-BE49-F238E27FC236}">
                <a16:creationId xmlns="" xmlns:a16="http://schemas.microsoft.com/office/drawing/2014/main" id="{2D658A29-F3DB-843B-A5F6-9F585ABC84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a:off x="9656804" y="4150925"/>
            <a:ext cx="2854408" cy="1335475"/>
          </a:xfrm>
          <a:prstGeom prst="rect">
            <a:avLst/>
          </a:prstGeom>
        </p:spPr>
      </p:pic>
    </p:spTree>
    <p:extLst>
      <p:ext uri="{BB962C8B-B14F-4D97-AF65-F5344CB8AC3E}">
        <p14:creationId xmlns:p14="http://schemas.microsoft.com/office/powerpoint/2010/main" val="3955923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8DFA31C2-6C0E-94BD-B94E-1F079B6C08B2}"/>
              </a:ext>
            </a:extLst>
          </p:cNvPr>
          <p:cNvGraphicFramePr>
            <a:graphicFrameLocks noGrp="1"/>
          </p:cNvGraphicFramePr>
          <p:nvPr>
            <p:extLst>
              <p:ext uri="{D42A27DB-BD31-4B8C-83A1-F6EECF244321}">
                <p14:modId xmlns:p14="http://schemas.microsoft.com/office/powerpoint/2010/main" val="3717605530"/>
              </p:ext>
            </p:extLst>
          </p:nvPr>
        </p:nvGraphicFramePr>
        <p:xfrm>
          <a:off x="0" y="0"/>
          <a:ext cx="12191999" cy="6858000"/>
        </p:xfrm>
        <a:graphic>
          <a:graphicData uri="http://schemas.openxmlformats.org/drawingml/2006/table">
            <a:tbl>
              <a:tblPr firstRow="1" firstCol="1" bandRow="1">
                <a:tableStyleId>{1E171933-4619-4E11-9A3F-F7608DF75F80}</a:tableStyleId>
              </a:tblPr>
              <a:tblGrid>
                <a:gridCol w="6331527">
                  <a:extLst>
                    <a:ext uri="{9D8B030D-6E8A-4147-A177-3AD203B41FA5}">
                      <a16:colId xmlns="" xmlns:a16="http://schemas.microsoft.com/office/drawing/2014/main" val="403377861"/>
                    </a:ext>
                  </a:extLst>
                </a:gridCol>
                <a:gridCol w="2707372">
                  <a:extLst>
                    <a:ext uri="{9D8B030D-6E8A-4147-A177-3AD203B41FA5}">
                      <a16:colId xmlns="" xmlns:a16="http://schemas.microsoft.com/office/drawing/2014/main" val="3487672150"/>
                    </a:ext>
                  </a:extLst>
                </a:gridCol>
                <a:gridCol w="3153100">
                  <a:extLst>
                    <a:ext uri="{9D8B030D-6E8A-4147-A177-3AD203B41FA5}">
                      <a16:colId xmlns="" xmlns:a16="http://schemas.microsoft.com/office/drawing/2014/main" val="1539634553"/>
                    </a:ext>
                  </a:extLst>
                </a:gridCol>
              </a:tblGrid>
              <a:tr h="689982">
                <a:tc rowSpan="2">
                  <a:txBody>
                    <a:bodyPr/>
                    <a:lstStyle/>
                    <a:p>
                      <a:pPr algn="ctr">
                        <a:lnSpc>
                          <a:spcPct val="100000"/>
                        </a:lnSpc>
                      </a:pPr>
                      <a:r>
                        <a:rPr lang="vi-VN" sz="2200" kern="100" dirty="0">
                          <a:solidFill>
                            <a:schemeClr val="tx1">
                              <a:lumMod val="50000"/>
                            </a:schemeClr>
                          </a:solidFill>
                          <a:effectLst/>
                          <a:latin typeface="Times New Roman" panose="02020603050405020304" pitchFamily="18" charset="0"/>
                          <a:cs typeface="Times New Roman" panose="02020603050405020304" pitchFamily="18" charset="0"/>
                        </a:rPr>
                        <a:t>Cốt truyện đơn tuyến </a:t>
                      </a:r>
                      <a:endParaRPr lang="en-SG" sz="220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pPr>
                      <a:r>
                        <a:rPr lang="vi-VN" sz="2200" kern="100" dirty="0">
                          <a:solidFill>
                            <a:schemeClr val="tx1">
                              <a:lumMod val="50000"/>
                            </a:schemeClr>
                          </a:solidFill>
                          <a:effectLst/>
                          <a:latin typeface="Times New Roman" panose="02020603050405020304" pitchFamily="18" charset="0"/>
                          <a:cs typeface="Times New Roman" panose="02020603050405020304" pitchFamily="18" charset="0"/>
                        </a:rPr>
                        <a:t>(Thánh Gióng)</a:t>
                      </a:r>
                      <a:endParaRPr lang="en-SG" sz="22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2">
                  <a:txBody>
                    <a:bodyPr/>
                    <a:lstStyle/>
                    <a:p>
                      <a:pPr algn="ctr">
                        <a:lnSpc>
                          <a:spcPct val="100000"/>
                        </a:lnSpc>
                      </a:pPr>
                      <a:r>
                        <a:rPr lang="vi-VN" sz="2200" kern="100">
                          <a:solidFill>
                            <a:schemeClr val="tx1">
                              <a:lumMod val="50000"/>
                            </a:schemeClr>
                          </a:solidFill>
                          <a:effectLst/>
                          <a:latin typeface="Times New Roman" panose="02020603050405020304" pitchFamily="18" charset="0"/>
                          <a:cs typeface="Times New Roman" panose="02020603050405020304" pitchFamily="18" charset="0"/>
                        </a:rPr>
                        <a:t>Cốt truyện đa tuyến </a:t>
                      </a:r>
                      <a:endParaRPr lang="en-SG" sz="2200" kern="10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pPr>
                      <a:r>
                        <a:rPr lang="vi-VN" sz="2200" kern="100">
                          <a:solidFill>
                            <a:schemeClr val="tx1">
                              <a:lumMod val="50000"/>
                            </a:schemeClr>
                          </a:solidFill>
                          <a:effectLst/>
                          <a:latin typeface="Times New Roman" panose="02020603050405020304" pitchFamily="18" charset="0"/>
                          <a:cs typeface="Times New Roman" panose="02020603050405020304" pitchFamily="18" charset="0"/>
                        </a:rPr>
                        <a:t>(Hoàng Lê nhất thống chí)</a:t>
                      </a:r>
                      <a:endParaRPr lang="en-SG" sz="22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SG"/>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29008795"/>
                  </a:ext>
                </a:extLst>
              </a:tr>
              <a:tr h="344991">
                <a:tc vMerge="1">
                  <a:txBody>
                    <a:bodyPr/>
                    <a:lstStyle/>
                    <a:p>
                      <a:endParaRPr lang="en-SG"/>
                    </a:p>
                  </a:txBody>
                  <a:tcPr/>
                </a:tc>
                <a:tc>
                  <a:txBody>
                    <a:bodyPr/>
                    <a:lstStyle/>
                    <a:p>
                      <a:r>
                        <a:rPr lang="vi-VN" sz="2200" b="1" kern="100">
                          <a:solidFill>
                            <a:schemeClr val="tx1">
                              <a:lumMod val="50000"/>
                            </a:schemeClr>
                          </a:solidFill>
                          <a:effectLst/>
                          <a:latin typeface="Times New Roman" panose="02020603050405020304" pitchFamily="18" charset="0"/>
                          <a:cs typeface="Times New Roman" panose="02020603050405020304" pitchFamily="18" charset="0"/>
                        </a:rPr>
                        <a:t>Tuyến thứ nhất</a:t>
                      </a:r>
                      <a:endParaRPr lang="en-SG"/>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pPr>
                      <a:r>
                        <a:rPr lang="vi-VN" sz="2200" b="1" kern="100" dirty="0">
                          <a:solidFill>
                            <a:schemeClr val="tx1">
                              <a:lumMod val="50000"/>
                            </a:schemeClr>
                          </a:solidFill>
                          <a:effectLst/>
                          <a:latin typeface="Times New Roman" panose="02020603050405020304" pitchFamily="18" charset="0"/>
                          <a:cs typeface="Times New Roman" panose="02020603050405020304" pitchFamily="18" charset="0"/>
                        </a:rPr>
                        <a:t>Tuyến thứ hai</a:t>
                      </a:r>
                      <a:endParaRPr lang="en-SG" sz="2200" b="1"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936825629"/>
                  </a:ext>
                </a:extLst>
              </a:tr>
              <a:tr h="3216430">
                <a:tc>
                  <a:txBody>
                    <a:bodyPr/>
                    <a:lstStyle/>
                    <a:p>
                      <a:pPr algn="just">
                        <a:lnSpc>
                          <a:spcPct val="100000"/>
                        </a:lnSpc>
                      </a:pPr>
                      <a:r>
                        <a:rPr lang="vi-VN" sz="2200" b="0" kern="100" dirty="0">
                          <a:solidFill>
                            <a:srgbClr val="FFFFFF"/>
                          </a:solidFill>
                          <a:effectLst/>
                          <a:latin typeface="Times New Roman" panose="02020603050405020304" pitchFamily="18" charset="0"/>
                          <a:cs typeface="Times New Roman" panose="02020603050405020304" pitchFamily="18" charset="0"/>
                        </a:rPr>
                        <a:t>(1) Sự ra đời của Gióng.</a:t>
                      </a:r>
                      <a:endParaRPr lang="en-SG" sz="2200" b="0" kern="1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rgbClr val="FFFFFF"/>
                          </a:solidFill>
                          <a:effectLst/>
                          <a:latin typeface="Times New Roman" panose="02020603050405020304" pitchFamily="18" charset="0"/>
                          <a:cs typeface="Times New Roman" panose="02020603050405020304" pitchFamily="18" charset="0"/>
                        </a:rPr>
                        <a:t>(2) Gióng biết nói và nhận trách nhiệm đánh giặc.</a:t>
                      </a:r>
                      <a:endParaRPr lang="en-SG" sz="2200" b="0" kern="1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rgbClr val="FFFFFF"/>
                          </a:solidFill>
                          <a:effectLst/>
                          <a:latin typeface="Times New Roman" panose="02020603050405020304" pitchFamily="18" charset="0"/>
                          <a:cs typeface="Times New Roman" panose="02020603050405020304" pitchFamily="18" charset="0"/>
                        </a:rPr>
                        <a:t>(3) Gióng lớn nhanh như thổi.</a:t>
                      </a:r>
                      <a:endParaRPr lang="en-SG" sz="2200" b="0" kern="1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rgbClr val="FFFFFF"/>
                          </a:solidFill>
                          <a:effectLst/>
                          <a:latin typeface="Times New Roman" panose="02020603050405020304" pitchFamily="18" charset="0"/>
                          <a:cs typeface="Times New Roman" panose="02020603050405020304" pitchFamily="18" charset="0"/>
                        </a:rPr>
                        <a:t>(4) Gióng vươn vai thành tráng sĩ  mặc áo giáp sắt, cưỡi ngựa sắt, c</a:t>
                      </a:r>
                      <a:r>
                        <a:rPr lang="en-US" sz="2200" b="0" kern="100" dirty="0">
                          <a:solidFill>
                            <a:srgbClr val="FFFFFF"/>
                          </a:solidFill>
                          <a:effectLst/>
                          <a:latin typeface="Times New Roman" panose="02020603050405020304" pitchFamily="18" charset="0"/>
                          <a:cs typeface="Times New Roman" panose="02020603050405020304" pitchFamily="18" charset="0"/>
                        </a:rPr>
                        <a:t>ầ</a:t>
                      </a:r>
                      <a:r>
                        <a:rPr lang="vi-VN" sz="2200" b="0" kern="100" dirty="0">
                          <a:solidFill>
                            <a:srgbClr val="FFFFFF"/>
                          </a:solidFill>
                          <a:effectLst/>
                          <a:latin typeface="Times New Roman" panose="02020603050405020304" pitchFamily="18" charset="0"/>
                          <a:cs typeface="Times New Roman" panose="02020603050405020304" pitchFamily="18" charset="0"/>
                        </a:rPr>
                        <a:t>m roi sắt ra trận đánh giặc.</a:t>
                      </a:r>
                      <a:endParaRPr lang="en-SG" sz="2200" b="0" kern="1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rgbClr val="FFFFFF"/>
                          </a:solidFill>
                          <a:effectLst/>
                          <a:latin typeface="Times New Roman" panose="02020603050405020304" pitchFamily="18" charset="0"/>
                          <a:cs typeface="Times New Roman" panose="02020603050405020304" pitchFamily="18" charset="0"/>
                        </a:rPr>
                        <a:t>(5) Thánh Gióng đánh tan giặc.</a:t>
                      </a:r>
                      <a:endParaRPr lang="en-SG" sz="2200" b="0" kern="1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rgbClr val="FFFFFF"/>
                          </a:solidFill>
                          <a:effectLst/>
                          <a:latin typeface="Times New Roman" panose="02020603050405020304" pitchFamily="18" charset="0"/>
                          <a:cs typeface="Times New Roman" panose="02020603050405020304" pitchFamily="18" charset="0"/>
                        </a:rPr>
                        <a:t>(6) Thánh Gióng lên núi, cởi giáp sắt bỏ lại, bay về trời.</a:t>
                      </a:r>
                      <a:endParaRPr lang="en-SG" sz="2200" b="0" kern="1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rgbClr val="FFFFFF"/>
                          </a:solidFill>
                          <a:effectLst/>
                          <a:latin typeface="Times New Roman" panose="02020603050405020304" pitchFamily="18" charset="0"/>
                          <a:cs typeface="Times New Roman" panose="02020603050405020304" pitchFamily="18" charset="0"/>
                        </a:rPr>
                        <a:t>(7) Vua phong danh hiệu và lập đến thờ Thánh Gióng.</a:t>
                      </a:r>
                      <a:endParaRPr lang="en-SG" sz="2200" b="0" kern="100" dirty="0">
                        <a:solidFill>
                          <a:srgbClr val="FFFFFF"/>
                        </a:solidFill>
                        <a:effectLst/>
                        <a:latin typeface="Times New Roman" panose="02020603050405020304" pitchFamily="18" charset="0"/>
                        <a:cs typeface="Times New Roman" panose="02020603050405020304" pitchFamily="18" charset="0"/>
                      </a:endParaRPr>
                    </a:p>
                    <a:p>
                      <a:pPr algn="just">
                        <a:lnSpc>
                          <a:spcPct val="100000"/>
                        </a:lnSpc>
                      </a:pPr>
                      <a:r>
                        <a:rPr lang="vi-VN" sz="2200" b="0" kern="100" dirty="0">
                          <a:solidFill>
                            <a:srgbClr val="FFFFFF"/>
                          </a:solidFill>
                          <a:effectLst/>
                          <a:latin typeface="Times New Roman" panose="02020603050405020304" pitchFamily="18" charset="0"/>
                          <a:cs typeface="Times New Roman" panose="02020603050405020304" pitchFamily="18" charset="0"/>
                        </a:rPr>
                        <a:t>(8) Những dấu tích còn lại của chuyện Thánh Gióng.</a:t>
                      </a:r>
                      <a:endParaRPr lang="en-SG" sz="2200" b="0" kern="100" dirty="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endParaRPr lang="en-SG" sz="2200" b="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endParaRPr lang="en-SG" sz="22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23779343"/>
                  </a:ext>
                </a:extLst>
              </a:tr>
              <a:tr h="808464">
                <a:tc gridSpan="3">
                  <a:txBody>
                    <a:bodyPr/>
                    <a:lstStyle/>
                    <a:p>
                      <a:pPr algn="ctr">
                        <a:lnSpc>
                          <a:spcPct val="100000"/>
                        </a:lnSpc>
                      </a:pPr>
                      <a:r>
                        <a:rPr lang="en-US" sz="2200" kern="100" dirty="0" err="1">
                          <a:solidFill>
                            <a:schemeClr val="tx1">
                              <a:lumMod val="50000"/>
                            </a:schemeClr>
                          </a:solidFill>
                          <a:effectLst/>
                          <a:latin typeface="Times New Roman" panose="02020603050405020304" pitchFamily="18" charset="0"/>
                          <a:cs typeface="Times New Roman" panose="02020603050405020304" pitchFamily="18" charset="0"/>
                        </a:rPr>
                        <a:t>Điểm</a:t>
                      </a:r>
                      <a:r>
                        <a:rPr lang="vi-VN" sz="2200" kern="100" dirty="0">
                          <a:solidFill>
                            <a:schemeClr val="tx1">
                              <a:lumMod val="50000"/>
                            </a:schemeClr>
                          </a:solidFill>
                          <a:effectLst/>
                          <a:latin typeface="Times New Roman" panose="02020603050405020304" pitchFamily="18" charset="0"/>
                          <a:cs typeface="Times New Roman" panose="02020603050405020304" pitchFamily="18" charset="0"/>
                        </a:rPr>
                        <a:t> tương đồng (nếu có)</a:t>
                      </a:r>
                      <a:endParaRPr lang="en-SG" sz="220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pPr>
                      <a:r>
                        <a:rPr lang="vi-VN" sz="2200" kern="100" dirty="0">
                          <a:solidFill>
                            <a:srgbClr val="F9F3E8"/>
                          </a:solidFill>
                          <a:effectLst/>
                          <a:latin typeface="Times New Roman" panose="02020603050405020304" pitchFamily="18" charset="0"/>
                          <a:cs typeface="Times New Roman" panose="02020603050405020304" pitchFamily="18" charset="0"/>
                        </a:rPr>
                        <a:t>Đều theo trình tự: mở đầu – phát triển – cao trào – kết thúc</a:t>
                      </a:r>
                      <a:endParaRPr lang="en-SG" sz="2200" kern="100" dirty="0">
                        <a:solidFill>
                          <a:srgbClr val="F9F3E8"/>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tc hMerge="1">
                  <a:txBody>
                    <a:bodyPr/>
                    <a:lstStyle/>
                    <a:p>
                      <a:endParaRPr lang="en-SG"/>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3393629994"/>
                  </a:ext>
                </a:extLst>
              </a:tr>
              <a:tr h="418170">
                <a:tc gridSpan="3">
                  <a:txBody>
                    <a:bodyPr/>
                    <a:lstStyle/>
                    <a:p>
                      <a:pPr algn="ctr">
                        <a:lnSpc>
                          <a:spcPct val="100000"/>
                        </a:lnSpc>
                      </a:pPr>
                      <a:r>
                        <a:rPr lang="vi-VN" sz="2200" kern="100" dirty="0">
                          <a:solidFill>
                            <a:schemeClr val="tx1">
                              <a:lumMod val="50000"/>
                            </a:schemeClr>
                          </a:solidFill>
                          <a:effectLst/>
                          <a:latin typeface="Times New Roman" panose="02020603050405020304" pitchFamily="18" charset="0"/>
                          <a:cs typeface="Times New Roman" panose="02020603050405020304" pitchFamily="18" charset="0"/>
                        </a:rPr>
                        <a:t>Điểm khác biệt</a:t>
                      </a:r>
                      <a:endParaRPr lang="en-SG" sz="22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SG"/>
                    </a:p>
                  </a:txBody>
                  <a:tcPr/>
                </a:tc>
                <a:tc hMerge="1">
                  <a:txBody>
                    <a:bodyPr/>
                    <a:lstStyle/>
                    <a:p>
                      <a:endParaRPr lang="en-SG"/>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3833700114"/>
                  </a:ext>
                </a:extLst>
              </a:tr>
              <a:tr h="1379963">
                <a:tc>
                  <a:txBody>
                    <a:bodyPr/>
                    <a:lstStyle/>
                    <a:p>
                      <a:pPr algn="just">
                        <a:lnSpc>
                          <a:spcPct val="100000"/>
                        </a:lnSpc>
                      </a:pPr>
                      <a:endParaRPr lang="en-SG" sz="2200" b="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00000"/>
                        </a:lnSpc>
                      </a:pPr>
                      <a:endParaRPr lang="en-SG" sz="22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4085" marR="140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13157443"/>
                  </a:ext>
                </a:extLst>
              </a:tr>
            </a:tbl>
          </a:graphicData>
        </a:graphic>
      </p:graphicFrame>
      <p:pic>
        <p:nvPicPr>
          <p:cNvPr id="7" name="Picture 6" descr="A cartoon of a person riding a horse&#10;&#10;Description automatically generated">
            <a:extLst>
              <a:ext uri="{FF2B5EF4-FFF2-40B4-BE49-F238E27FC236}">
                <a16:creationId xmlns="" xmlns:a16="http://schemas.microsoft.com/office/drawing/2014/main" id="{96F4F87B-87E0-E3DC-68B5-59C063FDA9D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324" b="99269" l="5921" r="96272">
                        <a14:foregroundMark x1="65570" y1="71298" x2="60965" y2="94881"/>
                        <a14:foregroundMark x1="51316" y1="72761" x2="55702" y2="96344"/>
                        <a14:foregroundMark x1="68202" y1="48446" x2="96491" y2="60146"/>
                        <a14:foregroundMark x1="59211" y1="91956" x2="6140" y2="93419"/>
                        <a14:foregroundMark x1="29167" y1="10055" x2="27412" y2="65265"/>
                        <a14:foregroundMark x1="25658" y1="46069" x2="11404" y2="99269"/>
                      </a14:backgroundRemoval>
                    </a14:imgEffect>
                  </a14:imgLayer>
                </a14:imgProps>
              </a:ext>
              <a:ext uri="{28A0092B-C50C-407E-A947-70E740481C1C}">
                <a14:useLocalDpi xmlns:a14="http://schemas.microsoft.com/office/drawing/2010/main" val="0"/>
              </a:ext>
            </a:extLst>
          </a:blip>
          <a:srcRect l="1" r="-885" b="20656"/>
          <a:stretch/>
        </p:blipFill>
        <p:spPr>
          <a:xfrm>
            <a:off x="-235527" y="3996336"/>
            <a:ext cx="1579418" cy="1490064"/>
          </a:xfrm>
          <a:prstGeom prst="rect">
            <a:avLst/>
          </a:prstGeom>
        </p:spPr>
      </p:pic>
      <p:pic>
        <p:nvPicPr>
          <p:cNvPr id="9" name="Picture 8">
            <a:extLst>
              <a:ext uri="{FF2B5EF4-FFF2-40B4-BE49-F238E27FC236}">
                <a16:creationId xmlns="" xmlns:a16="http://schemas.microsoft.com/office/drawing/2014/main" id="{2D658A29-F3DB-843B-A5F6-9F585ABC84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a:off x="9656804" y="4150925"/>
            <a:ext cx="2854408" cy="1335475"/>
          </a:xfrm>
          <a:prstGeom prst="rect">
            <a:avLst/>
          </a:prstGeom>
        </p:spPr>
      </p:pic>
      <p:sp>
        <p:nvSpPr>
          <p:cNvPr id="6" name="TextBox 5">
            <a:extLst>
              <a:ext uri="{FF2B5EF4-FFF2-40B4-BE49-F238E27FC236}">
                <a16:creationId xmlns="" xmlns:a16="http://schemas.microsoft.com/office/drawing/2014/main" id="{7E0E3333-035B-5080-11A3-D618235EA968}"/>
              </a:ext>
            </a:extLst>
          </p:cNvPr>
          <p:cNvSpPr txBox="1"/>
          <p:nvPr/>
        </p:nvSpPr>
        <p:spPr>
          <a:xfrm>
            <a:off x="-27710" y="1068930"/>
            <a:ext cx="6442365"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(1) Sự ra đời của Gióng.</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(2) Gióng biết nói và nhận trách nhiệm đánh giặc.</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(3) Gióng lớn nhanh như thổi.</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(4) Gióng vươn vai thành tráng sĩ  mặc áo giáp sắt, </a:t>
            </a:r>
            <a:endParaRPr kumimoji="0" lang="en-US"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cưỡi ngựa sắt, c</a:t>
            </a:r>
            <a:r>
              <a:rPr kumimoji="0" lang="en-US"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ầ</a:t>
            </a: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m roi sắt ra trận đánh giặc.</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(5) Thánh Gióng đánh tan giặc.</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(6) Thánh Gióng lên núi, cởi giáp sắt bỏ lại, bay về trời.</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(7) Vua phong danh hiệu và lập đến thờ Thánh Gióng.</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(8) Những dấu tích còn lại của chuyện Thánh Gióng.</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p:sp>
        <p:nvSpPr>
          <p:cNvPr id="10" name="TextBox 9">
            <a:extLst>
              <a:ext uri="{FF2B5EF4-FFF2-40B4-BE49-F238E27FC236}">
                <a16:creationId xmlns="" xmlns:a16="http://schemas.microsoft.com/office/drawing/2014/main" id="{5352FA4F-77D8-73D0-4637-F28DCDC04987}"/>
              </a:ext>
            </a:extLst>
          </p:cNvPr>
          <p:cNvSpPr txBox="1"/>
          <p:nvPr/>
        </p:nvSpPr>
        <p:spPr>
          <a:xfrm>
            <a:off x="6331529" y="1110495"/>
            <a:ext cx="2660074"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là chuỗi sự kiện diễn ra nơi phủ chúa - cung vua.</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1. Kiêu b</a:t>
            </a:r>
            <a:r>
              <a:rPr kumimoji="0" lang="en-US" sz="2200" b="0" i="0" u="none" strike="noStrike" kern="100" cap="none" spc="0" normalizeH="0" baseline="0" noProof="0" dirty="0" err="1">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i</a:t>
            </a: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nh nổi loạn giết Quận Huy.</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2. Kiêu b</a:t>
            </a:r>
            <a:r>
              <a:rPr kumimoji="0" lang="en-US" sz="2200" b="0" i="0" u="none" strike="noStrike" kern="100" cap="none" spc="0" normalizeH="0" baseline="0" noProof="0" dirty="0" err="1">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i</a:t>
            </a: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nh truất ngôi Trịnh Cán.</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3. Kiêu binh đưa Trịnh Tông lên ngôi.</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p:sp>
        <p:nvSpPr>
          <p:cNvPr id="12" name="TextBox 11">
            <a:extLst>
              <a:ext uri="{FF2B5EF4-FFF2-40B4-BE49-F238E27FC236}">
                <a16:creationId xmlns="" xmlns:a16="http://schemas.microsoft.com/office/drawing/2014/main" id="{C435364E-B8E9-134E-B0CD-5E7C7C8B6DE5}"/>
              </a:ext>
            </a:extLst>
          </p:cNvPr>
          <p:cNvSpPr txBox="1"/>
          <p:nvPr/>
        </p:nvSpPr>
        <p:spPr>
          <a:xfrm>
            <a:off x="9102435" y="1068929"/>
            <a:ext cx="3089564"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là chuỗi sự kiện về cuộc xâm lược nước ta của nhà Thanh.</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1. Vua Quang Trung đại phá quân Thanh.</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2. Sự thảm bại và cuộc trốn chạy của đội quân xâm lược nhà Thanh, vua tôi Lê Chiêu Thống.</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p:sp>
        <p:nvSpPr>
          <p:cNvPr id="14" name="TextBox 13">
            <a:extLst>
              <a:ext uri="{FF2B5EF4-FFF2-40B4-BE49-F238E27FC236}">
                <a16:creationId xmlns="" xmlns:a16="http://schemas.microsoft.com/office/drawing/2014/main" id="{F9073803-F16A-F7F5-D71F-9A7A35E4D748}"/>
              </a:ext>
            </a:extLst>
          </p:cNvPr>
          <p:cNvSpPr txBox="1"/>
          <p:nvPr/>
        </p:nvSpPr>
        <p:spPr>
          <a:xfrm>
            <a:off x="1149927" y="4618580"/>
            <a:ext cx="10058399"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1" i="1"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Đều theo trình tự: mở đầu – phát triển – cao trào – kết thúc</a:t>
            </a:r>
            <a:endParaRPr kumimoji="0" lang="en-SG" sz="2200" b="1" i="1"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p:sp>
        <p:nvSpPr>
          <p:cNvPr id="16" name="TextBox 15">
            <a:extLst>
              <a:ext uri="{FF2B5EF4-FFF2-40B4-BE49-F238E27FC236}">
                <a16:creationId xmlns="" xmlns:a16="http://schemas.microsoft.com/office/drawing/2014/main" id="{49DD3D3C-AA64-CAC8-BA32-080712F165C9}"/>
              </a:ext>
            </a:extLst>
          </p:cNvPr>
          <p:cNvSpPr txBox="1"/>
          <p:nvPr/>
        </p:nvSpPr>
        <p:spPr>
          <a:xfrm>
            <a:off x="152402" y="5618202"/>
            <a:ext cx="5832762"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chuỗi sự kiện đơn giản, gắn với một vài nhân vật chính (Thánh Gióng) tạo thành một tuyển truyện duy nhất</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p:sp>
        <p:nvSpPr>
          <p:cNvPr id="18" name="TextBox 17">
            <a:extLst>
              <a:ext uri="{FF2B5EF4-FFF2-40B4-BE49-F238E27FC236}">
                <a16:creationId xmlns="" xmlns:a16="http://schemas.microsoft.com/office/drawing/2014/main" id="{BD3E37FA-4EDA-6BA4-BF11-ACCEB7C84505}"/>
              </a:ext>
            </a:extLst>
          </p:cNvPr>
          <p:cNvSpPr txBox="1"/>
          <p:nvPr/>
        </p:nvSpPr>
        <p:spPr>
          <a:xfrm>
            <a:off x="6331529" y="5453015"/>
            <a:ext cx="5708069"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mn-ea"/>
                <a:cs typeface="Times New Roman" panose="02020603050405020304" pitchFamily="18" charset="0"/>
                <a:sym typeface="Arial"/>
              </a:rPr>
              <a:t>có hai chuỗi sự kiện, gắn với nhiều tuyến nhân vật (Quang Trung, Lê Chiêu Thống Trịnh Cán...), tạo thành nhiều tuyến truyện, đan xen nhau và ít nhiều độc lập với nhau</a:t>
            </a:r>
            <a:endParaRPr kumimoji="0" lang="en-SG" sz="2200" b="0" i="0" u="none" strike="noStrike" kern="100" cap="none" spc="0" normalizeH="0" baseline="0" noProof="0" dirty="0">
              <a:ln>
                <a:noFill/>
              </a:ln>
              <a:solidFill>
                <a:srgbClr val="373579">
                  <a:lumMod val="50000"/>
                </a:srgbClr>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60443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barn(inVertical)">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barn(inVertical)">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barn(inVertical)">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barn(inVertical)">
                                      <p:cBhvr>
                                        <p:cTn id="40" dur="500"/>
                                        <p:tgtEl>
                                          <p:spTgt spid="6">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Effect transition="in" filter="barn(inVertical)">
                                      <p:cBhvr>
                                        <p:cTn id="45" dur="500"/>
                                        <p:tgtEl>
                                          <p:spTgt spid="6">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barn(inVertical)">
                                      <p:cBhvr>
                                        <p:cTn id="50" dur="500"/>
                                        <p:tgtEl>
                                          <p:spTgt spid="1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fade">
                                      <p:cBhvr>
                                        <p:cTn id="55" dur="1000"/>
                                        <p:tgtEl>
                                          <p:spTgt spid="10">
                                            <p:txEl>
                                              <p:pRg st="1" end="1"/>
                                            </p:txEl>
                                          </p:spTgt>
                                        </p:tgtEl>
                                      </p:cBhvr>
                                    </p:animEffect>
                                    <p:anim calcmode="lin" valueType="num">
                                      <p:cBhvr>
                                        <p:cTn id="5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0">
                                            <p:txEl>
                                              <p:pRg st="2" end="2"/>
                                            </p:txEl>
                                          </p:spTgt>
                                        </p:tgtEl>
                                        <p:attrNameLst>
                                          <p:attrName>style.visibility</p:attrName>
                                        </p:attrNameLst>
                                      </p:cBhvr>
                                      <p:to>
                                        <p:strVal val="visible"/>
                                      </p:to>
                                    </p:set>
                                    <p:animEffect transition="in" filter="barn(inVertical)">
                                      <p:cBhvr>
                                        <p:cTn id="62" dur="500"/>
                                        <p:tgtEl>
                                          <p:spTgt spid="10">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0">
                                            <p:txEl>
                                              <p:pRg st="3" end="3"/>
                                            </p:txEl>
                                          </p:spTgt>
                                        </p:tgtEl>
                                        <p:attrNameLst>
                                          <p:attrName>style.visibility</p:attrName>
                                        </p:attrNameLst>
                                      </p:cBhvr>
                                      <p:to>
                                        <p:strVal val="visible"/>
                                      </p:to>
                                    </p:set>
                                    <p:animEffect transition="in" filter="barn(inVertical)">
                                      <p:cBhvr>
                                        <p:cTn id="67" dur="500"/>
                                        <p:tgtEl>
                                          <p:spTgt spid="10">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2">
                                            <p:txEl>
                                              <p:pRg st="0" end="0"/>
                                            </p:txEl>
                                          </p:spTgt>
                                        </p:tgtEl>
                                        <p:attrNameLst>
                                          <p:attrName>style.visibility</p:attrName>
                                        </p:attrNameLst>
                                      </p:cBhvr>
                                      <p:to>
                                        <p:strVal val="visible"/>
                                      </p:to>
                                    </p:set>
                                    <p:animEffect transition="in" filter="barn(inVertical)">
                                      <p:cBhvr>
                                        <p:cTn id="72" dur="500"/>
                                        <p:tgtEl>
                                          <p:spTgt spid="1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2">
                                            <p:txEl>
                                              <p:pRg st="1" end="1"/>
                                            </p:txEl>
                                          </p:spTgt>
                                        </p:tgtEl>
                                        <p:attrNameLst>
                                          <p:attrName>style.visibility</p:attrName>
                                        </p:attrNameLst>
                                      </p:cBhvr>
                                      <p:to>
                                        <p:strVal val="visible"/>
                                      </p:to>
                                    </p:set>
                                    <p:animEffect transition="in" filter="barn(inVertical)">
                                      <p:cBhvr>
                                        <p:cTn id="77" dur="500"/>
                                        <p:tgtEl>
                                          <p:spTgt spid="1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2">
                                            <p:txEl>
                                              <p:pRg st="2" end="2"/>
                                            </p:txEl>
                                          </p:spTgt>
                                        </p:tgtEl>
                                        <p:attrNameLst>
                                          <p:attrName>style.visibility</p:attrName>
                                        </p:attrNameLst>
                                      </p:cBhvr>
                                      <p:to>
                                        <p:strVal val="visible"/>
                                      </p:to>
                                    </p:set>
                                    <p:animEffect transition="in" filter="barn(inVertical)">
                                      <p:cBhvr>
                                        <p:cTn id="82" dur="500"/>
                                        <p:tgtEl>
                                          <p:spTgt spid="12">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barn(inVertical)">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additive="base">
                                        <p:cTn id="98" dur="500" fill="hold"/>
                                        <p:tgtEl>
                                          <p:spTgt spid="18"/>
                                        </p:tgtEl>
                                        <p:attrNameLst>
                                          <p:attrName>ppt_x</p:attrName>
                                        </p:attrNameLst>
                                      </p:cBhvr>
                                      <p:tavLst>
                                        <p:tav tm="0">
                                          <p:val>
                                            <p:strVal val="#ppt_x"/>
                                          </p:val>
                                        </p:tav>
                                        <p:tav tm="100000">
                                          <p:val>
                                            <p:strVal val="#ppt_x"/>
                                          </p:val>
                                        </p:tav>
                                      </p:tavLst>
                                    </p:anim>
                                    <p:anim calcmode="lin" valueType="num">
                                      <p:cBhvr additive="base">
                                        <p:cTn id="9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4"/>
          <p:cNvSpPr txBox="1">
            <a:spLocks noGrp="1"/>
          </p:cNvSpPr>
          <p:nvPr>
            <p:ph type="title"/>
          </p:nvPr>
        </p:nvSpPr>
        <p:spPr>
          <a:xfrm>
            <a:off x="2591976" y="280527"/>
            <a:ext cx="8726755" cy="1293666"/>
          </a:xfrm>
          <a:prstGeom prst="rect">
            <a:avLst/>
          </a:prstGeom>
        </p:spPr>
        <p:txBody>
          <a:bodyPr spcFirstLastPara="1" wrap="square" lIns="121900" tIns="121900" rIns="121900" bIns="121900" anchor="ctr" anchorCtr="0">
            <a:noAutofit/>
          </a:bodyPr>
          <a:lstStyle/>
          <a:p>
            <a:r>
              <a:rPr lang="vi-VN" sz="6000" b="1" dirty="0">
                <a:latin typeface="Times New Roman" panose="02020603050405020304" pitchFamily="18" charset="0"/>
                <a:cs typeface="Times New Roman" panose="02020603050405020304" pitchFamily="18" charset="0"/>
              </a:rPr>
              <a:t>Tìm hiểu </a:t>
            </a:r>
            <a:r>
              <a:rPr lang="en-US" sz="6000" b="1" dirty="0" err="1">
                <a:latin typeface="Times New Roman" panose="02020603050405020304" pitchFamily="18" charset="0"/>
                <a:cs typeface="Times New Roman" panose="02020603050405020304" pitchFamily="18" charset="0"/>
              </a:rPr>
              <a:t>nhân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vật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vua</a:t>
            </a:r>
            <a:r>
              <a:rPr lang="en-US" sz="6000" b="1" dirty="0">
                <a:latin typeface="Times New Roman" panose="02020603050405020304" pitchFamily="18" charset="0"/>
                <a:cs typeface="Times New Roman" panose="02020603050405020304" pitchFamily="18" charset="0"/>
              </a:rPr>
              <a:t> Quang Trung</a:t>
            </a:r>
            <a:endParaRPr lang="en-SG" sz="6000" dirty="0">
              <a:latin typeface="Times New Roman" panose="02020603050405020304" pitchFamily="18" charset="0"/>
              <a:cs typeface="Times New Roman" panose="02020603050405020304" pitchFamily="18" charset="0"/>
            </a:endParaRPr>
          </a:p>
        </p:txBody>
      </p:sp>
      <p:sp>
        <p:nvSpPr>
          <p:cNvPr id="4" name="Google Shape;358;p42">
            <a:extLst>
              <a:ext uri="{FF2B5EF4-FFF2-40B4-BE49-F238E27FC236}">
                <a16:creationId xmlns="" xmlns:a16="http://schemas.microsoft.com/office/drawing/2014/main" id="{879C8190-0780-4EF3-0011-0B6D5EAD8578}"/>
              </a:ext>
            </a:extLst>
          </p:cNvPr>
          <p:cNvSpPr/>
          <p:nvPr/>
        </p:nvSpPr>
        <p:spPr>
          <a:xfrm>
            <a:off x="1184056" y="268594"/>
            <a:ext cx="1407920" cy="1305599"/>
          </a:xfrm>
          <a:custGeom>
            <a:avLst/>
            <a:gdLst/>
            <a:ahLst/>
            <a:cxnLst/>
            <a:rect l="l" t="t" r="r" b="b"/>
            <a:pathLst>
              <a:path w="123574" h="58661" extrusionOk="0">
                <a:moveTo>
                  <a:pt x="0" y="0"/>
                </a:moveTo>
                <a:lnTo>
                  <a:pt x="1431" y="58661"/>
                </a:lnTo>
                <a:lnTo>
                  <a:pt x="120584" y="58305"/>
                </a:lnTo>
                <a:lnTo>
                  <a:pt x="123574" y="345"/>
                </a:lnTo>
                <a:close/>
              </a:path>
            </a:pathLst>
          </a:custGeom>
          <a:solidFill>
            <a:schemeClr val="accent1"/>
          </a:solidFill>
          <a:ln>
            <a:noFill/>
          </a:ln>
        </p:spPr>
        <p:txBody>
          <a:bodyPr/>
          <a:lstStyle/>
          <a:p>
            <a:pPr algn="ctr" defTabSz="1219170">
              <a:buClr>
                <a:srgbClr val="000000"/>
              </a:buClr>
            </a:pPr>
            <a:r>
              <a:rPr lang="en-US" sz="8000" b="1" kern="0">
                <a:solidFill>
                  <a:srgbClr val="FFFFFF"/>
                </a:solidFill>
                <a:latin typeface="Arial"/>
                <a:cs typeface="Arial"/>
                <a:sym typeface="Arial"/>
              </a:rPr>
              <a:t>2</a:t>
            </a:r>
          </a:p>
        </p:txBody>
      </p:sp>
      <p:pic>
        <p:nvPicPr>
          <p:cNvPr id="9" name="Google Shape;369;p42">
            <a:extLst>
              <a:ext uri="{FF2B5EF4-FFF2-40B4-BE49-F238E27FC236}">
                <a16:creationId xmlns="" xmlns:a16="http://schemas.microsoft.com/office/drawing/2014/main" id="{F291BB54-AF7C-C45C-D5FD-B06564D25677}"/>
              </a:ext>
            </a:extLst>
          </p:cNvPr>
          <p:cNvPicPr preferRelativeResize="0"/>
          <p:nvPr/>
        </p:nvPicPr>
        <p:blipFill>
          <a:blip r:embed="rId3">
            <a:alphaModFix/>
          </a:blip>
          <a:stretch>
            <a:fillRect/>
          </a:stretch>
        </p:blipFill>
        <p:spPr>
          <a:xfrm>
            <a:off x="5131282" y="3946151"/>
            <a:ext cx="1407972" cy="1416800"/>
          </a:xfrm>
          <a:prstGeom prst="rect">
            <a:avLst/>
          </a:prstGeom>
          <a:noFill/>
          <a:ln>
            <a:noFill/>
          </a:ln>
        </p:spPr>
      </p:pic>
      <p:pic>
        <p:nvPicPr>
          <p:cNvPr id="14" name="Google Shape;368;p42">
            <a:extLst>
              <a:ext uri="{FF2B5EF4-FFF2-40B4-BE49-F238E27FC236}">
                <a16:creationId xmlns="" xmlns:a16="http://schemas.microsoft.com/office/drawing/2014/main" id="{F7A3E9BD-0071-F280-026A-861A4CADDB69}"/>
              </a:ext>
            </a:extLst>
          </p:cNvPr>
          <p:cNvPicPr preferRelativeResize="0"/>
          <p:nvPr/>
        </p:nvPicPr>
        <p:blipFill>
          <a:blip r:embed="rId4">
            <a:alphaModFix/>
          </a:blip>
          <a:stretch>
            <a:fillRect/>
          </a:stretch>
        </p:blipFill>
        <p:spPr>
          <a:xfrm>
            <a:off x="449983" y="2711450"/>
            <a:ext cx="1568867" cy="1943100"/>
          </a:xfrm>
          <a:prstGeom prst="rect">
            <a:avLst/>
          </a:prstGeom>
          <a:noFill/>
          <a:ln>
            <a:noFill/>
          </a:ln>
        </p:spPr>
      </p:pic>
      <p:pic>
        <p:nvPicPr>
          <p:cNvPr id="16" name="Picture 15">
            <a:extLst>
              <a:ext uri="{FF2B5EF4-FFF2-40B4-BE49-F238E27FC236}">
                <a16:creationId xmlns="" xmlns:a16="http://schemas.microsoft.com/office/drawing/2014/main" id="{E755FE38-C018-8896-0B27-D87D27DA15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l="50843" t="33913" r="9612" b="17369"/>
          <a:stretch/>
        </p:blipFill>
        <p:spPr>
          <a:xfrm flipH="1">
            <a:off x="9620405" y="1975689"/>
            <a:ext cx="2844800" cy="1970463"/>
          </a:xfrm>
          <a:prstGeom prst="rect">
            <a:avLst/>
          </a:prstGeom>
        </p:spPr>
      </p:pic>
      <p:pic>
        <p:nvPicPr>
          <p:cNvPr id="17" name="Picture 16">
            <a:extLst>
              <a:ext uri="{FF2B5EF4-FFF2-40B4-BE49-F238E27FC236}">
                <a16:creationId xmlns="" xmlns:a16="http://schemas.microsoft.com/office/drawing/2014/main" id="{601623CD-5CA7-0B5A-3841-D6AA10411AB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a:off x="-1" y="2601686"/>
            <a:ext cx="8512629" cy="4256315"/>
          </a:xfrm>
          <a:prstGeom prst="rect">
            <a:avLst/>
          </a:prstGeom>
        </p:spPr>
      </p:pic>
      <p:pic>
        <p:nvPicPr>
          <p:cNvPr id="18" name="Google Shape;113;p11">
            <a:extLst>
              <a:ext uri="{FF2B5EF4-FFF2-40B4-BE49-F238E27FC236}">
                <a16:creationId xmlns="" xmlns:a16="http://schemas.microsoft.com/office/drawing/2014/main" id="{A21D7755-5D21-3FA6-E8CC-20711148D8F5}"/>
              </a:ext>
            </a:extLst>
          </p:cNvPr>
          <p:cNvPicPr preferRelativeResize="0"/>
          <p:nvPr/>
        </p:nvPicPr>
        <p:blipFill rotWithShape="1">
          <a:blip r:embed="rId9">
            <a:alphaModFix/>
          </a:blip>
          <a:srcRect l="-11978" t="15376" r="5877"/>
          <a:stretch/>
        </p:blipFill>
        <p:spPr>
          <a:xfrm>
            <a:off x="6539254" y="5564333"/>
            <a:ext cx="2894365" cy="1293667"/>
          </a:xfrm>
          <a:prstGeom prst="rect">
            <a:avLst/>
          </a:prstGeom>
          <a:noFill/>
          <a:ln>
            <a:noFill/>
          </a:ln>
        </p:spPr>
      </p:pic>
      <p:grpSp>
        <p:nvGrpSpPr>
          <p:cNvPr id="2" name="Group 1">
            <a:extLst>
              <a:ext uri="{FF2B5EF4-FFF2-40B4-BE49-F238E27FC236}">
                <a16:creationId xmlns="" xmlns:a16="http://schemas.microsoft.com/office/drawing/2014/main" id="{58FCD053-0CED-664F-F9A7-45568340CF24}"/>
              </a:ext>
            </a:extLst>
          </p:cNvPr>
          <p:cNvGrpSpPr/>
          <p:nvPr/>
        </p:nvGrpSpPr>
        <p:grpSpPr>
          <a:xfrm>
            <a:off x="221721" y="1896106"/>
            <a:ext cx="1400715" cy="815344"/>
            <a:chOff x="397389" y="336172"/>
            <a:chExt cx="1400715" cy="815344"/>
          </a:xfrm>
        </p:grpSpPr>
        <p:pic>
          <p:nvPicPr>
            <p:cNvPr id="3" name="Google Shape;314;p29">
              <a:extLst>
                <a:ext uri="{FF2B5EF4-FFF2-40B4-BE49-F238E27FC236}">
                  <a16:creationId xmlns="" xmlns:a16="http://schemas.microsoft.com/office/drawing/2014/main" id="{EAC59CC0-1362-48C0-D063-6BDFA298CE5B}"/>
                </a:ext>
              </a:extLst>
            </p:cNvPr>
            <p:cNvPicPr preferRelativeResize="0"/>
            <p:nvPr/>
          </p:nvPicPr>
          <p:blipFill>
            <a:blip r:embed="rId10">
              <a:alphaModFix/>
            </a:blip>
            <a:stretch>
              <a:fillRect/>
            </a:stretch>
          </p:blipFill>
          <p:spPr>
            <a:xfrm>
              <a:off x="397389" y="725817"/>
              <a:ext cx="524017" cy="425699"/>
            </a:xfrm>
            <a:prstGeom prst="rect">
              <a:avLst/>
            </a:prstGeom>
            <a:noFill/>
            <a:ln>
              <a:noFill/>
            </a:ln>
          </p:spPr>
        </p:pic>
        <p:pic>
          <p:nvPicPr>
            <p:cNvPr id="5" name="Google Shape;315;p29">
              <a:extLst>
                <a:ext uri="{FF2B5EF4-FFF2-40B4-BE49-F238E27FC236}">
                  <a16:creationId xmlns="" xmlns:a16="http://schemas.microsoft.com/office/drawing/2014/main" id="{51CDF230-8E39-0DDE-1CC0-7C02D690D640}"/>
                </a:ext>
              </a:extLst>
            </p:cNvPr>
            <p:cNvPicPr preferRelativeResize="0"/>
            <p:nvPr/>
          </p:nvPicPr>
          <p:blipFill>
            <a:blip r:embed="rId11">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7894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barn(inVertical)">
                                      <p:cBhvr>
                                        <p:cTn id="10"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264227" y="207647"/>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805619" y="142207"/>
            <a:ext cx="10272000" cy="763600"/>
          </a:xfrm>
          <a:prstGeom prst="rect">
            <a:avLst/>
          </a:prstGeom>
        </p:spPr>
        <p:txBody>
          <a:bodyPr spcFirstLastPara="1" wrap="square" lIns="121900" tIns="121900" rIns="121900" bIns="121900" anchor="t" anchorCtr="0">
            <a:noAutofit/>
          </a:bodyPr>
          <a:lstStyle/>
          <a:p>
            <a:r>
              <a:rPr lang="en" sz="4000" b="1" dirty="0">
                <a:latin typeface="Times New Roman" panose="02020603050405020304" pitchFamily="18" charset="0"/>
                <a:cs typeface="Times New Roman" panose="02020603050405020304" pitchFamily="18" charset="0"/>
              </a:rPr>
              <a:t>Hoạt động mở đầu</a:t>
            </a:r>
            <a:endParaRPr sz="4000" b="1"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 xmlns:a16="http://schemas.microsoft.com/office/drawing/2014/main" id="{7E5D77DF-254C-7C31-24B4-F894747C2603}"/>
              </a:ext>
            </a:extLst>
          </p:cNvPr>
          <p:cNvGrpSpPr/>
          <p:nvPr/>
        </p:nvGrpSpPr>
        <p:grpSpPr>
          <a:xfrm>
            <a:off x="397389" y="336172"/>
            <a:ext cx="1400715" cy="815344"/>
            <a:chOff x="397389" y="336172"/>
            <a:chExt cx="1400715" cy="815344"/>
          </a:xfrm>
        </p:grpSpPr>
        <p:pic>
          <p:nvPicPr>
            <p:cNvPr id="5" name="Google Shape;314;p29">
              <a:extLst>
                <a:ext uri="{FF2B5EF4-FFF2-40B4-BE49-F238E27FC236}">
                  <a16:creationId xmlns="" xmlns:a16="http://schemas.microsoft.com/office/drawing/2014/main" id="{9A63A82E-D528-942E-57EC-8D71283C2638}"/>
                </a:ext>
              </a:extLst>
            </p:cNvPr>
            <p:cNvPicPr preferRelativeResize="0"/>
            <p:nvPr/>
          </p:nvPicPr>
          <p:blipFill>
            <a:blip r:embed="rId5">
              <a:alphaModFix/>
            </a:blip>
            <a:stretch>
              <a:fillRect/>
            </a:stretch>
          </p:blipFill>
          <p:spPr>
            <a:xfrm>
              <a:off x="397389" y="725817"/>
              <a:ext cx="524017" cy="425699"/>
            </a:xfrm>
            <a:prstGeom prst="rect">
              <a:avLst/>
            </a:prstGeom>
            <a:noFill/>
            <a:ln>
              <a:noFill/>
            </a:ln>
          </p:spPr>
        </p:pic>
        <p:pic>
          <p:nvPicPr>
            <p:cNvPr id="6" name="Google Shape;315;p29">
              <a:extLst>
                <a:ext uri="{FF2B5EF4-FFF2-40B4-BE49-F238E27FC236}">
                  <a16:creationId xmlns="" xmlns:a16="http://schemas.microsoft.com/office/drawing/2014/main" id="{DB027623-9CF6-8221-51F0-5BDD030A7F4F}"/>
                </a:ext>
              </a:extLst>
            </p:cNvPr>
            <p:cNvPicPr preferRelativeResize="0"/>
            <p:nvPr/>
          </p:nvPicPr>
          <p:blipFill>
            <a:blip r:embed="rId6">
              <a:alphaModFix/>
            </a:blip>
            <a:stretch>
              <a:fillRect/>
            </a:stretch>
          </p:blipFill>
          <p:spPr>
            <a:xfrm>
              <a:off x="1274087" y="336172"/>
              <a:ext cx="524017" cy="187835"/>
            </a:xfrm>
            <a:prstGeom prst="rect">
              <a:avLst/>
            </a:prstGeom>
            <a:noFill/>
            <a:ln>
              <a:noFill/>
            </a:ln>
          </p:spPr>
        </p:pic>
      </p:grpSp>
      <p:cxnSp>
        <p:nvCxnSpPr>
          <p:cNvPr id="8" name="Google Shape;2244;p41">
            <a:extLst>
              <a:ext uri="{FF2B5EF4-FFF2-40B4-BE49-F238E27FC236}">
                <a16:creationId xmlns="" xmlns:a16="http://schemas.microsoft.com/office/drawing/2014/main" id="{7F1DD1AA-A508-2C31-3047-E5117CE502CD}"/>
              </a:ext>
            </a:extLst>
          </p:cNvPr>
          <p:cNvCxnSpPr>
            <a:cxnSpLocks/>
          </p:cNvCxnSpPr>
          <p:nvPr/>
        </p:nvCxnSpPr>
        <p:spPr>
          <a:xfrm>
            <a:off x="1809480" y="2262812"/>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5;p41">
            <a:extLst>
              <a:ext uri="{FF2B5EF4-FFF2-40B4-BE49-F238E27FC236}">
                <a16:creationId xmlns="" xmlns:a16="http://schemas.microsoft.com/office/drawing/2014/main" id="{D52105D2-5016-3014-DDED-AB6DEB4440A9}"/>
              </a:ext>
            </a:extLst>
          </p:cNvPr>
          <p:cNvCxnSpPr>
            <a:cxnSpLocks/>
          </p:cNvCxnSpPr>
          <p:nvPr/>
        </p:nvCxnSpPr>
        <p:spPr>
          <a:xfrm>
            <a:off x="9528048" y="2113260"/>
            <a:ext cx="0" cy="895200"/>
          </a:xfrm>
          <a:prstGeom prst="straightConnector1">
            <a:avLst/>
          </a:prstGeom>
          <a:noFill/>
          <a:ln w="9525" cap="flat" cmpd="sng">
            <a:solidFill>
              <a:srgbClr val="000000"/>
            </a:solidFill>
            <a:prstDash val="solid"/>
            <a:round/>
            <a:headEnd type="none" w="med" len="med"/>
            <a:tailEnd type="none" w="med" len="med"/>
          </a:ln>
        </p:spPr>
      </p:cxnSp>
      <p:sp>
        <p:nvSpPr>
          <p:cNvPr id="10" name="Google Shape;2224;p41">
            <a:extLst>
              <a:ext uri="{FF2B5EF4-FFF2-40B4-BE49-F238E27FC236}">
                <a16:creationId xmlns="" xmlns:a16="http://schemas.microsoft.com/office/drawing/2014/main" id="{76B64634-974C-B819-FF4E-5C760965062F}"/>
              </a:ext>
            </a:extLst>
          </p:cNvPr>
          <p:cNvSpPr/>
          <p:nvPr/>
        </p:nvSpPr>
        <p:spPr>
          <a:xfrm>
            <a:off x="3418113" y="1568969"/>
            <a:ext cx="5072739" cy="1141025"/>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a:r>
              <a:rPr lang="vi-VN" sz="3600" i="1" dirty="0">
                <a:solidFill>
                  <a:schemeClr val="bg1"/>
                </a:solidFill>
                <a:latin typeface="+mj-lt"/>
              </a:rPr>
              <a:t>HS nghe bài hát </a:t>
            </a:r>
            <a:endParaRPr lang="en-US" sz="3600" i="1" dirty="0">
              <a:solidFill>
                <a:schemeClr val="bg1"/>
              </a:solidFill>
              <a:latin typeface="+mj-lt"/>
            </a:endParaRPr>
          </a:p>
          <a:p>
            <a:pPr algn="ctr"/>
            <a:r>
              <a:rPr lang="vi-VN" sz="3600" b="1" i="1" dirty="0">
                <a:solidFill>
                  <a:schemeClr val="bg1"/>
                </a:solidFill>
                <a:latin typeface="+mj-lt"/>
              </a:rPr>
              <a:t>Dòng máu lạc hồng</a:t>
            </a:r>
            <a:endParaRPr lang="en-SG" sz="3600" b="1" dirty="0">
              <a:solidFill>
                <a:schemeClr val="bg1"/>
              </a:solidFill>
              <a:latin typeface="+mj-lt"/>
            </a:endParaRPr>
          </a:p>
        </p:txBody>
      </p:sp>
      <p:sp>
        <p:nvSpPr>
          <p:cNvPr id="11" name="Google Shape;2227;p41">
            <a:extLst>
              <a:ext uri="{FF2B5EF4-FFF2-40B4-BE49-F238E27FC236}">
                <a16:creationId xmlns="" xmlns:a16="http://schemas.microsoft.com/office/drawing/2014/main" id="{8A50C08D-4D1C-E77F-BAE3-2958F09E5B88}"/>
              </a:ext>
            </a:extLst>
          </p:cNvPr>
          <p:cNvSpPr txBox="1"/>
          <p:nvPr/>
        </p:nvSpPr>
        <p:spPr>
          <a:xfrm>
            <a:off x="-181328" y="3849540"/>
            <a:ext cx="4435657" cy="836400"/>
          </a:xfrm>
          <a:prstGeom prst="rect">
            <a:avLst/>
          </a:prstGeom>
          <a:noFill/>
          <a:ln>
            <a:noFill/>
          </a:ln>
        </p:spPr>
        <p:txBody>
          <a:bodyPr spcFirstLastPara="1" wrap="square" lIns="121900" tIns="121900" rIns="121900" bIns="121900" anchor="ctr" anchorCtr="0">
            <a:noAutofit/>
          </a:bodyPr>
          <a:lstStyle/>
          <a:p>
            <a:pPr algn="ctr"/>
            <a:r>
              <a:rPr lang="vi-VN" sz="4000" i="1" dirty="0">
                <a:solidFill>
                  <a:schemeClr val="tx1">
                    <a:lumMod val="50000"/>
                  </a:schemeClr>
                </a:solidFill>
                <a:latin typeface="+mj-lt"/>
              </a:rPr>
              <a:t>Em có suy nghĩ, cảm nhận gì về âm vang của lịch sử trong cuộc sống?</a:t>
            </a:r>
            <a:endParaRPr lang="en-SG" sz="4000" dirty="0">
              <a:solidFill>
                <a:schemeClr val="tx1">
                  <a:lumMod val="50000"/>
                </a:schemeClr>
              </a:solidFill>
              <a:latin typeface="+mj-lt"/>
            </a:endParaRPr>
          </a:p>
        </p:txBody>
      </p:sp>
      <p:sp>
        <p:nvSpPr>
          <p:cNvPr id="12" name="Google Shape;2230;p41">
            <a:extLst>
              <a:ext uri="{FF2B5EF4-FFF2-40B4-BE49-F238E27FC236}">
                <a16:creationId xmlns="" xmlns:a16="http://schemas.microsoft.com/office/drawing/2014/main" id="{BDD59D0A-B4BD-9667-C984-29B971ACFBEC}"/>
              </a:ext>
            </a:extLst>
          </p:cNvPr>
          <p:cNvSpPr txBox="1"/>
          <p:nvPr/>
        </p:nvSpPr>
        <p:spPr>
          <a:xfrm>
            <a:off x="7433781" y="3756888"/>
            <a:ext cx="4628224" cy="836400"/>
          </a:xfrm>
          <a:prstGeom prst="rect">
            <a:avLst/>
          </a:prstGeom>
          <a:noFill/>
          <a:ln>
            <a:noFill/>
          </a:ln>
        </p:spPr>
        <p:txBody>
          <a:bodyPr spcFirstLastPara="1" wrap="square" lIns="121900" tIns="121900" rIns="121900" bIns="121900" anchor="ctr" anchorCtr="0">
            <a:noAutofit/>
          </a:bodyPr>
          <a:lstStyle/>
          <a:p>
            <a:pPr algn="ctr"/>
            <a:r>
              <a:rPr lang="vi-VN" sz="4000" i="1" dirty="0">
                <a:solidFill>
                  <a:schemeClr val="tx1">
                    <a:lumMod val="50000"/>
                  </a:schemeClr>
                </a:solidFill>
                <a:latin typeface="+mj-lt"/>
              </a:rPr>
              <a:t>Theo em, lịch sử thường được ghi chép như thế nào để không bị mai một?</a:t>
            </a:r>
            <a:endParaRPr lang="en-SG" sz="4000" dirty="0">
              <a:solidFill>
                <a:schemeClr val="tx1">
                  <a:lumMod val="50000"/>
                </a:schemeClr>
              </a:solidFill>
              <a:latin typeface="+mj-lt"/>
            </a:endParaRPr>
          </a:p>
        </p:txBody>
      </p:sp>
      <p:sp>
        <p:nvSpPr>
          <p:cNvPr id="13" name="Google Shape;2240;p41">
            <a:extLst>
              <a:ext uri="{FF2B5EF4-FFF2-40B4-BE49-F238E27FC236}">
                <a16:creationId xmlns="" xmlns:a16="http://schemas.microsoft.com/office/drawing/2014/main" id="{E7022B2E-A845-56DF-3168-6F44472DF935}"/>
              </a:ext>
            </a:extLst>
          </p:cNvPr>
          <p:cNvSpPr/>
          <p:nvPr/>
        </p:nvSpPr>
        <p:spPr>
          <a:xfrm>
            <a:off x="1370459" y="1720447"/>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14" name="Google Shape;2241;p41">
            <a:extLst>
              <a:ext uri="{FF2B5EF4-FFF2-40B4-BE49-F238E27FC236}">
                <a16:creationId xmlns="" xmlns:a16="http://schemas.microsoft.com/office/drawing/2014/main" id="{B370092E-8893-EB90-8F4D-4940030758DA}"/>
              </a:ext>
            </a:extLst>
          </p:cNvPr>
          <p:cNvSpPr/>
          <p:nvPr/>
        </p:nvSpPr>
        <p:spPr>
          <a:xfrm>
            <a:off x="9051325" y="1720447"/>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15" name="Google Shape;2242;p41">
            <a:extLst>
              <a:ext uri="{FF2B5EF4-FFF2-40B4-BE49-F238E27FC236}">
                <a16:creationId xmlns="" xmlns:a16="http://schemas.microsoft.com/office/drawing/2014/main" id="{1B89BADE-1E77-A9DA-2FDD-176AFA0F0309}"/>
              </a:ext>
            </a:extLst>
          </p:cNvPr>
          <p:cNvCxnSpPr>
            <a:cxnSpLocks/>
            <a:stCxn id="13" idx="6"/>
            <a:endCxn id="10" idx="1"/>
          </p:cNvCxnSpPr>
          <p:nvPr/>
        </p:nvCxnSpPr>
        <p:spPr>
          <a:xfrm>
            <a:off x="2206859" y="2138647"/>
            <a:ext cx="1211255" cy="835"/>
          </a:xfrm>
          <a:prstGeom prst="straightConnector1">
            <a:avLst/>
          </a:prstGeom>
          <a:noFill/>
          <a:ln w="9525" cap="flat" cmpd="sng">
            <a:solidFill>
              <a:srgbClr val="000000"/>
            </a:solidFill>
            <a:prstDash val="solid"/>
            <a:round/>
            <a:headEnd type="none" w="med" len="med"/>
            <a:tailEnd type="none" w="med" len="med"/>
          </a:ln>
        </p:spPr>
      </p:cxnSp>
      <p:cxnSp>
        <p:nvCxnSpPr>
          <p:cNvPr id="18" name="Google Shape;2243;p41">
            <a:extLst>
              <a:ext uri="{FF2B5EF4-FFF2-40B4-BE49-F238E27FC236}">
                <a16:creationId xmlns="" xmlns:a16="http://schemas.microsoft.com/office/drawing/2014/main" id="{393B8DF2-1ACD-8855-4287-376C6A881119}"/>
              </a:ext>
            </a:extLst>
          </p:cNvPr>
          <p:cNvCxnSpPr>
            <a:cxnSpLocks/>
            <a:stCxn id="10" idx="3"/>
            <a:endCxn id="14" idx="2"/>
          </p:cNvCxnSpPr>
          <p:nvPr/>
        </p:nvCxnSpPr>
        <p:spPr>
          <a:xfrm flipV="1">
            <a:off x="8490853" y="2138647"/>
            <a:ext cx="560473" cy="835"/>
          </a:xfrm>
          <a:prstGeom prst="straightConnector1">
            <a:avLst/>
          </a:prstGeom>
          <a:noFill/>
          <a:ln w="9525" cap="flat" cmpd="sng">
            <a:solidFill>
              <a:srgbClr val="000000"/>
            </a:solidFill>
            <a:prstDash val="solid"/>
            <a:round/>
            <a:headEnd type="none" w="med" len="med"/>
            <a:tailEnd type="none" w="med" len="med"/>
          </a:ln>
        </p:spPr>
      </p:cxnSp>
      <p:grpSp>
        <p:nvGrpSpPr>
          <p:cNvPr id="19" name="Google Shape;2236;p41">
            <a:extLst>
              <a:ext uri="{FF2B5EF4-FFF2-40B4-BE49-F238E27FC236}">
                <a16:creationId xmlns="" xmlns:a16="http://schemas.microsoft.com/office/drawing/2014/main" id="{600EE078-9AA6-34A5-8E61-86D58BEC8981}"/>
              </a:ext>
            </a:extLst>
          </p:cNvPr>
          <p:cNvGrpSpPr/>
          <p:nvPr/>
        </p:nvGrpSpPr>
        <p:grpSpPr>
          <a:xfrm>
            <a:off x="9270691" y="1844475"/>
            <a:ext cx="397836" cy="472692"/>
            <a:chOff x="-48233050" y="3569725"/>
            <a:chExt cx="252050" cy="299475"/>
          </a:xfrm>
        </p:grpSpPr>
        <p:sp>
          <p:nvSpPr>
            <p:cNvPr id="20" name="Google Shape;2237;p41">
              <a:extLst>
                <a:ext uri="{FF2B5EF4-FFF2-40B4-BE49-F238E27FC236}">
                  <a16:creationId xmlns="" xmlns:a16="http://schemas.microsoft.com/office/drawing/2014/main" id="{715A40CA-A5F1-65BB-61EB-27E0CB055F32}"/>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cs typeface="Arial"/>
                <a:sym typeface="Arial"/>
              </a:endParaRPr>
            </a:p>
          </p:txBody>
        </p:sp>
        <p:sp>
          <p:nvSpPr>
            <p:cNvPr id="21" name="Google Shape;2238;p41">
              <a:extLst>
                <a:ext uri="{FF2B5EF4-FFF2-40B4-BE49-F238E27FC236}">
                  <a16:creationId xmlns="" xmlns:a16="http://schemas.microsoft.com/office/drawing/2014/main" id="{7F1E363F-20CE-26A9-5E60-D6E7A2D0AD5D}"/>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cs typeface="Arial"/>
                <a:sym typeface="Arial"/>
              </a:endParaRPr>
            </a:p>
          </p:txBody>
        </p:sp>
        <p:sp>
          <p:nvSpPr>
            <p:cNvPr id="22" name="Google Shape;2239;p41">
              <a:extLst>
                <a:ext uri="{FF2B5EF4-FFF2-40B4-BE49-F238E27FC236}">
                  <a16:creationId xmlns="" xmlns:a16="http://schemas.microsoft.com/office/drawing/2014/main" id="{B3489BEE-73CB-E4B9-033F-CBA1687B2BA0}"/>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cs typeface="Arial"/>
                <a:sym typeface="Arial"/>
              </a:endParaRPr>
            </a:p>
          </p:txBody>
        </p:sp>
      </p:grpSp>
      <p:grpSp>
        <p:nvGrpSpPr>
          <p:cNvPr id="23" name="Google Shape;2231;p41">
            <a:extLst>
              <a:ext uri="{FF2B5EF4-FFF2-40B4-BE49-F238E27FC236}">
                <a16:creationId xmlns="" xmlns:a16="http://schemas.microsoft.com/office/drawing/2014/main" id="{465C7755-FD74-8074-1D20-74CC0D874003}"/>
              </a:ext>
            </a:extLst>
          </p:cNvPr>
          <p:cNvGrpSpPr/>
          <p:nvPr/>
        </p:nvGrpSpPr>
        <p:grpSpPr>
          <a:xfrm>
            <a:off x="1540788" y="1887488"/>
            <a:ext cx="495713" cy="494505"/>
            <a:chOff x="-41111350" y="3239100"/>
            <a:chExt cx="318200" cy="317425"/>
          </a:xfrm>
        </p:grpSpPr>
        <p:sp>
          <p:nvSpPr>
            <p:cNvPr id="24" name="Google Shape;2232;p41">
              <a:extLst>
                <a:ext uri="{FF2B5EF4-FFF2-40B4-BE49-F238E27FC236}">
                  <a16:creationId xmlns="" xmlns:a16="http://schemas.microsoft.com/office/drawing/2014/main" id="{8DDA80BA-3065-BB72-6F09-FE2A746375CB}"/>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cs typeface="Arial"/>
                <a:sym typeface="Arial"/>
              </a:endParaRPr>
            </a:p>
          </p:txBody>
        </p:sp>
        <p:sp>
          <p:nvSpPr>
            <p:cNvPr id="25" name="Google Shape;2233;p41">
              <a:extLst>
                <a:ext uri="{FF2B5EF4-FFF2-40B4-BE49-F238E27FC236}">
                  <a16:creationId xmlns="" xmlns:a16="http://schemas.microsoft.com/office/drawing/2014/main" id="{4B45BB58-F967-EA97-A8AB-56B17BB03A7B}"/>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cs typeface="Arial"/>
                <a:sym typeface="Arial"/>
              </a:endParaRPr>
            </a:p>
          </p:txBody>
        </p:sp>
        <p:sp>
          <p:nvSpPr>
            <p:cNvPr id="26" name="Google Shape;2234;p41">
              <a:extLst>
                <a:ext uri="{FF2B5EF4-FFF2-40B4-BE49-F238E27FC236}">
                  <a16:creationId xmlns="" xmlns:a16="http://schemas.microsoft.com/office/drawing/2014/main" id="{D6085242-464C-AC39-D632-44B8F03FCBBD}"/>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cs typeface="Arial"/>
                <a:sym typeface="Arial"/>
              </a:endParaRPr>
            </a:p>
          </p:txBody>
        </p:sp>
        <p:sp>
          <p:nvSpPr>
            <p:cNvPr id="27" name="Google Shape;2235;p41">
              <a:extLst>
                <a:ext uri="{FF2B5EF4-FFF2-40B4-BE49-F238E27FC236}">
                  <a16:creationId xmlns="" xmlns:a16="http://schemas.microsoft.com/office/drawing/2014/main" id="{9477DD6E-7359-9FD2-F9C5-AA569FC700C1}"/>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cs typeface="Arial"/>
                <a:sym typeface="Arial"/>
              </a:endParaRPr>
            </a:p>
          </p:txBody>
        </p:sp>
      </p:grpSp>
      <p:pic>
        <p:nvPicPr>
          <p:cNvPr id="28" name="Picture 27" descr="A cartoon of a child and child sitting on a stack of books&#10;&#10;Description automatically generated">
            <a:extLst>
              <a:ext uri="{FF2B5EF4-FFF2-40B4-BE49-F238E27FC236}">
                <a16:creationId xmlns="" xmlns:a16="http://schemas.microsoft.com/office/drawing/2014/main" id="{B57CCB37-BBC6-19F3-591B-CB3B4413D19C}"/>
              </a:ext>
            </a:extLst>
          </p:cNvPr>
          <p:cNvPicPr>
            <a:picLocks noChangeAspect="1"/>
          </p:cNvPicPr>
          <p:nvPr/>
        </p:nvPicPr>
        <p:blipFill>
          <a:blip r:embed="rId7"/>
          <a:stretch>
            <a:fillRect/>
          </a:stretch>
        </p:blipFill>
        <p:spPr>
          <a:xfrm>
            <a:off x="4523610" y="3176944"/>
            <a:ext cx="3144775" cy="3663538"/>
          </a:xfrm>
          <a:prstGeom prst="rect">
            <a:avLst/>
          </a:prstGeom>
        </p:spPr>
      </p:pic>
      <p:pic>
        <p:nvPicPr>
          <p:cNvPr id="29" name="y2meta.com - DÒNG MÁU LẠC HỒNG __ ĐAN TRƯỜNG _ GIỔ TỔ HÙNG VƯƠNG 21_04_2021 (128 kbps)">
            <a:hlinkClick r:id="" action="ppaction://media"/>
            <a:extLst>
              <a:ext uri="{FF2B5EF4-FFF2-40B4-BE49-F238E27FC236}">
                <a16:creationId xmlns="" xmlns:a16="http://schemas.microsoft.com/office/drawing/2014/main" id="{F69EA699-41EE-4562-C941-CECF6D7BD6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11075" y="0"/>
            <a:ext cx="2598051" cy="2598051"/>
          </a:xfrm>
          <a:prstGeom prst="rect">
            <a:avLst/>
          </a:prstGeom>
        </p:spPr>
      </p:pic>
    </p:spTree>
    <p:extLst>
      <p:ext uri="{BB962C8B-B14F-4D97-AF65-F5344CB8AC3E}">
        <p14:creationId xmlns:p14="http://schemas.microsoft.com/office/powerpoint/2010/main" val="443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338496"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9"/>
                </p:tgtEl>
              </p:cMediaNode>
            </p:audio>
          </p:childTnLst>
        </p:cTn>
      </p:par>
    </p:tnLst>
    <p:bldLst>
      <p:bldP spid="10" grpId="0" animBg="1"/>
      <p:bldP spid="11" grpId="0"/>
      <p:bldP spid="12" grpId="0"/>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1594726" y="144604"/>
            <a:ext cx="909875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855716" y="-76563"/>
            <a:ext cx="10480568" cy="763600"/>
          </a:xfrm>
          <a:prstGeom prst="rect">
            <a:avLst/>
          </a:prstGeom>
        </p:spPr>
        <p:txBody>
          <a:bodyPr spcFirstLastPara="1" wrap="square" lIns="121900" tIns="121900" rIns="121900" bIns="121900" anchor="t" anchorCtr="0">
            <a:noAutofit/>
          </a:bodyPr>
          <a:lstStyle/>
          <a:p>
            <a:pPr>
              <a:lnSpc>
                <a:spcPct val="150000"/>
              </a:lnSpc>
            </a:pPr>
            <a:r>
              <a:rPr lang="vi-VN" sz="3600" b="1" kern="100" dirty="0">
                <a:effectLst/>
                <a:latin typeface="Times New Roman" panose="02020603050405020304" pitchFamily="18" charset="0"/>
                <a:ea typeface="Arial" panose="020B0604020202020204" pitchFamily="34" charset="0"/>
                <a:cs typeface="Times New Roman" panose="02020603050405020304" pitchFamily="18" charset="0"/>
              </a:rPr>
              <a:t>2. Tìm hiểu nhân vật Vua Quang Trung</a:t>
            </a:r>
            <a:endParaRPr lang="en-SG" sz="36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2" name="组合 2">
            <a:extLst>
              <a:ext uri="{FF2B5EF4-FFF2-40B4-BE49-F238E27FC236}">
                <a16:creationId xmlns="" xmlns:a16="http://schemas.microsoft.com/office/drawing/2014/main" id="{063530F8-0573-19FC-B283-09B0FEB4D8ED}"/>
              </a:ext>
            </a:extLst>
          </p:cNvPr>
          <p:cNvGrpSpPr/>
          <p:nvPr/>
        </p:nvGrpSpPr>
        <p:grpSpPr>
          <a:xfrm flipH="1">
            <a:off x="5574080" y="1482436"/>
            <a:ext cx="6285409" cy="5015346"/>
            <a:chOff x="-558688" y="0"/>
            <a:chExt cx="9107943" cy="6858000"/>
          </a:xfrm>
        </p:grpSpPr>
        <p:pic>
          <p:nvPicPr>
            <p:cNvPr id="3" name="图片 3">
              <a:extLst>
                <a:ext uri="{FF2B5EF4-FFF2-40B4-BE49-F238E27FC236}">
                  <a16:creationId xmlns="" xmlns:a16="http://schemas.microsoft.com/office/drawing/2014/main" id="{573B5BAD-1652-6DED-66ED-C40518D6353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4" name="图片 4">
              <a:extLst>
                <a:ext uri="{FF2B5EF4-FFF2-40B4-BE49-F238E27FC236}">
                  <a16:creationId xmlns="" xmlns:a16="http://schemas.microsoft.com/office/drawing/2014/main" id="{BBDC3276-0F96-A404-400B-0FEE75F1A2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5" name="TextBox 4">
            <a:extLst>
              <a:ext uri="{FF2B5EF4-FFF2-40B4-BE49-F238E27FC236}">
                <a16:creationId xmlns="" xmlns:a16="http://schemas.microsoft.com/office/drawing/2014/main" id="{F6C3AEC4-D767-82E1-2D99-C3563B7CA93C}"/>
              </a:ext>
            </a:extLst>
          </p:cNvPr>
          <p:cNvSpPr txBox="1"/>
          <p:nvPr/>
        </p:nvSpPr>
        <p:spPr>
          <a:xfrm>
            <a:off x="6445629" y="2689715"/>
            <a:ext cx="4890655" cy="2308324"/>
          </a:xfrm>
          <a:prstGeom prst="rect">
            <a:avLst/>
          </a:prstGeom>
          <a:noFill/>
        </p:spPr>
        <p:txBody>
          <a:bodyPr wrap="square">
            <a:spAutoFit/>
          </a:bodyPr>
          <a:lstStyle/>
          <a:p>
            <a:pPr algn="ctr"/>
            <a:r>
              <a:rPr lang="vi-VN" sz="3600" i="1" dirty="0">
                <a:solidFill>
                  <a:schemeClr val="tx1">
                    <a:lumMod val="50000"/>
                  </a:schemeClr>
                </a:solidFill>
                <a:latin typeface="+mj-lt"/>
              </a:rPr>
              <a:t>Hs thảo luận nhóm đôi hoàn thành PHT số 6 để tìm hiểu về tính cách của nhân vật Quang Trung</a:t>
            </a:r>
            <a:endParaRPr lang="en-SG" sz="3600" dirty="0">
              <a:solidFill>
                <a:schemeClr val="tx1">
                  <a:lumMod val="50000"/>
                </a:schemeClr>
              </a:solidFill>
              <a:latin typeface="+mj-lt"/>
            </a:endParaRPr>
          </a:p>
        </p:txBody>
      </p:sp>
      <p:pic>
        <p:nvPicPr>
          <p:cNvPr id="6" name="Picture 5">
            <a:extLst>
              <a:ext uri="{FF2B5EF4-FFF2-40B4-BE49-F238E27FC236}">
                <a16:creationId xmlns="" xmlns:a16="http://schemas.microsoft.com/office/drawing/2014/main" id="{84B39C68-B0EF-1847-8974-C3A0B101B5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672" b="98828" l="24451" r="82211">
                        <a14:foregroundMark x1="49707" y1="14583" x2="61201" y2="36458"/>
                        <a14:foregroundMark x1="61201" y1="36458" x2="61201" y2="36458"/>
                        <a14:foregroundMark x1="42313" y1="81901" x2="75695" y2="85286"/>
                        <a14:foregroundMark x1="70937" y1="69922" x2="81772" y2="92708"/>
                        <a14:foregroundMark x1="74451" y1="77344" x2="24597" y2="83594"/>
                        <a14:foregroundMark x1="46193" y1="72266" x2="60835" y2="95313"/>
                        <a14:foregroundMark x1="54026" y1="70833" x2="70937" y2="94922"/>
                        <a14:foregroundMark x1="58492" y1="67448" x2="75403" y2="88672"/>
                        <a14:foregroundMark x1="47584" y1="75911" x2="57980" y2="66276"/>
                        <a14:foregroundMark x1="50293" y1="66797" x2="79209" y2="82552"/>
                        <a14:foregroundMark x1="79209" y1="82552" x2="78624" y2="73307"/>
                        <a14:foregroundMark x1="78624" y1="73307" x2="60029" y2="72526"/>
                        <a14:foregroundMark x1="79356" y1="67448" x2="84334" y2="78646"/>
                        <a14:foregroundMark x1="84334" y1="78646" x2="85871" y2="89974"/>
                        <a14:foregroundMark x1="85871" y1="89974" x2="82211" y2="95833"/>
                        <a14:foregroundMark x1="82211" y1="95833" x2="31625" y2="98958"/>
                        <a14:foregroundMark x1="56955" y1="13672" x2="56955" y2="13672"/>
                      </a14:backgroundRemoval>
                    </a14:imgEffect>
                  </a14:imgLayer>
                </a14:imgProps>
              </a:ext>
            </a:extLst>
          </a:blip>
          <a:srcRect l="27380" t="9313" r="13470"/>
          <a:stretch/>
        </p:blipFill>
        <p:spPr>
          <a:xfrm>
            <a:off x="689476" y="3260652"/>
            <a:ext cx="4184008" cy="3606488"/>
          </a:xfrm>
          <a:prstGeom prst="rect">
            <a:avLst/>
          </a:prstGeom>
        </p:spPr>
      </p:pic>
      <p:grpSp>
        <p:nvGrpSpPr>
          <p:cNvPr id="7" name="Group 6">
            <a:extLst>
              <a:ext uri="{FF2B5EF4-FFF2-40B4-BE49-F238E27FC236}">
                <a16:creationId xmlns="" xmlns:a16="http://schemas.microsoft.com/office/drawing/2014/main" id="{43171BF1-04E4-DF5A-5DC8-76E4C6E4CFD3}"/>
              </a:ext>
            </a:extLst>
          </p:cNvPr>
          <p:cNvGrpSpPr/>
          <p:nvPr/>
        </p:nvGrpSpPr>
        <p:grpSpPr>
          <a:xfrm>
            <a:off x="194012" y="332140"/>
            <a:ext cx="1400715" cy="815344"/>
            <a:chOff x="397389" y="336172"/>
            <a:chExt cx="1400715" cy="815344"/>
          </a:xfrm>
        </p:grpSpPr>
        <p:pic>
          <p:nvPicPr>
            <p:cNvPr id="8" name="Google Shape;314;p29">
              <a:extLst>
                <a:ext uri="{FF2B5EF4-FFF2-40B4-BE49-F238E27FC236}">
                  <a16:creationId xmlns="" xmlns:a16="http://schemas.microsoft.com/office/drawing/2014/main" id="{E141912C-82CD-F545-CACE-123BDA75E7D2}"/>
                </a:ext>
              </a:extLst>
            </p:cNvPr>
            <p:cNvPicPr preferRelativeResize="0"/>
            <p:nvPr/>
          </p:nvPicPr>
          <p:blipFill>
            <a:blip r:embed="rId8">
              <a:alphaModFix/>
            </a:blip>
            <a:stretch>
              <a:fillRect/>
            </a:stretch>
          </p:blipFill>
          <p:spPr>
            <a:xfrm>
              <a:off x="397389" y="725817"/>
              <a:ext cx="524017" cy="425699"/>
            </a:xfrm>
            <a:prstGeom prst="rect">
              <a:avLst/>
            </a:prstGeom>
            <a:noFill/>
            <a:ln>
              <a:noFill/>
            </a:ln>
          </p:spPr>
        </p:pic>
        <p:pic>
          <p:nvPicPr>
            <p:cNvPr id="9" name="Google Shape;315;p29">
              <a:extLst>
                <a:ext uri="{FF2B5EF4-FFF2-40B4-BE49-F238E27FC236}">
                  <a16:creationId xmlns="" xmlns:a16="http://schemas.microsoft.com/office/drawing/2014/main" id="{17211391-2CC8-F25C-65FF-7BBE5CE927CB}"/>
                </a:ext>
              </a:extLst>
            </p:cNvPr>
            <p:cNvPicPr preferRelativeResize="0"/>
            <p:nvPr/>
          </p:nvPicPr>
          <p:blipFill>
            <a:blip r:embed="rId9">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16116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C816F80-7791-5CBE-8EAA-B3153774B3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351660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7" name="Group 6">
            <a:extLst>
              <a:ext uri="{FF2B5EF4-FFF2-40B4-BE49-F238E27FC236}">
                <a16:creationId xmlns="" xmlns:a16="http://schemas.microsoft.com/office/drawing/2014/main" id="{43171BF1-04E4-DF5A-5DC8-76E4C6E4CFD3}"/>
              </a:ext>
            </a:extLst>
          </p:cNvPr>
          <p:cNvGrpSpPr/>
          <p:nvPr/>
        </p:nvGrpSpPr>
        <p:grpSpPr>
          <a:xfrm>
            <a:off x="35670" y="5865545"/>
            <a:ext cx="671340" cy="289995"/>
            <a:chOff x="397389" y="336172"/>
            <a:chExt cx="1400715" cy="815344"/>
          </a:xfrm>
        </p:grpSpPr>
        <p:pic>
          <p:nvPicPr>
            <p:cNvPr id="8" name="Google Shape;314;p29">
              <a:extLst>
                <a:ext uri="{FF2B5EF4-FFF2-40B4-BE49-F238E27FC236}">
                  <a16:creationId xmlns="" xmlns:a16="http://schemas.microsoft.com/office/drawing/2014/main" id="{E141912C-82CD-F545-CACE-123BDA75E7D2}"/>
                </a:ext>
              </a:extLst>
            </p:cNvPr>
            <p:cNvPicPr preferRelativeResize="0"/>
            <p:nvPr/>
          </p:nvPicPr>
          <p:blipFill>
            <a:blip r:embed="rId3">
              <a:alphaModFix/>
            </a:blip>
            <a:stretch>
              <a:fillRect/>
            </a:stretch>
          </p:blipFill>
          <p:spPr>
            <a:xfrm>
              <a:off x="397389" y="725817"/>
              <a:ext cx="524017" cy="425699"/>
            </a:xfrm>
            <a:prstGeom prst="rect">
              <a:avLst/>
            </a:prstGeom>
            <a:noFill/>
            <a:ln>
              <a:noFill/>
            </a:ln>
          </p:spPr>
        </p:pic>
        <p:pic>
          <p:nvPicPr>
            <p:cNvPr id="9" name="Google Shape;315;p29">
              <a:extLst>
                <a:ext uri="{FF2B5EF4-FFF2-40B4-BE49-F238E27FC236}">
                  <a16:creationId xmlns="" xmlns:a16="http://schemas.microsoft.com/office/drawing/2014/main" id="{17211391-2CC8-F25C-65FF-7BBE5CE927CB}"/>
                </a:ext>
              </a:extLst>
            </p:cNvPr>
            <p:cNvPicPr preferRelativeResize="0"/>
            <p:nvPr/>
          </p:nvPicPr>
          <p:blipFill>
            <a:blip r:embed="rId4">
              <a:alphaModFix/>
            </a:blip>
            <a:stretch>
              <a:fillRect/>
            </a:stretch>
          </p:blipFill>
          <p:spPr>
            <a:xfrm>
              <a:off x="1274087" y="336172"/>
              <a:ext cx="524017" cy="187835"/>
            </a:xfrm>
            <a:prstGeom prst="rect">
              <a:avLst/>
            </a:prstGeom>
            <a:noFill/>
            <a:ln>
              <a:noFill/>
            </a:ln>
          </p:spPr>
        </p:pic>
      </p:grpSp>
      <p:sp>
        <p:nvSpPr>
          <p:cNvPr id="24" name="Rectangle 23">
            <a:extLst>
              <a:ext uri="{FF2B5EF4-FFF2-40B4-BE49-F238E27FC236}">
                <a16:creationId xmlns="" xmlns:a16="http://schemas.microsoft.com/office/drawing/2014/main" id="{E128D484-0B37-DB71-DF98-66E4F4E6BE68}"/>
              </a:ext>
            </a:extLst>
          </p:cNvPr>
          <p:cNvSpPr/>
          <p:nvPr/>
        </p:nvSpPr>
        <p:spPr>
          <a:xfrm>
            <a:off x="94468" y="1673673"/>
            <a:ext cx="2261847" cy="255066"/>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SG"/>
          </a:p>
        </p:txBody>
      </p:sp>
      <p:sp>
        <p:nvSpPr>
          <p:cNvPr id="25" name="Rectangle 24">
            <a:extLst>
              <a:ext uri="{FF2B5EF4-FFF2-40B4-BE49-F238E27FC236}">
                <a16:creationId xmlns="" xmlns:a16="http://schemas.microsoft.com/office/drawing/2014/main" id="{F02F056C-7236-AE72-4D2F-454742A067BA}"/>
              </a:ext>
            </a:extLst>
          </p:cNvPr>
          <p:cNvSpPr/>
          <p:nvPr/>
        </p:nvSpPr>
        <p:spPr>
          <a:xfrm>
            <a:off x="94468" y="1747656"/>
            <a:ext cx="181084" cy="181084"/>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26" name="Freeform: Shape 25">
            <a:extLst>
              <a:ext uri="{FF2B5EF4-FFF2-40B4-BE49-F238E27FC236}">
                <a16:creationId xmlns="" xmlns:a16="http://schemas.microsoft.com/office/drawing/2014/main" id="{D1446CA5-7366-5453-4CFF-09C2CF98E5DB}"/>
              </a:ext>
            </a:extLst>
          </p:cNvPr>
          <p:cNvSpPr/>
          <p:nvPr/>
        </p:nvSpPr>
        <p:spPr>
          <a:xfrm>
            <a:off x="70617" y="600082"/>
            <a:ext cx="2309548" cy="520952"/>
          </a:xfrm>
          <a:custGeom>
            <a:avLst/>
            <a:gdLst>
              <a:gd name="connsiteX0" fmla="*/ 0 w 2464957"/>
              <a:gd name="connsiteY0" fmla="*/ 0 h 520952"/>
              <a:gd name="connsiteX1" fmla="*/ 2464957 w 2464957"/>
              <a:gd name="connsiteY1" fmla="*/ 0 h 520952"/>
              <a:gd name="connsiteX2" fmla="*/ 2464957 w 2464957"/>
              <a:gd name="connsiteY2" fmla="*/ 520952 h 520952"/>
              <a:gd name="connsiteX3" fmla="*/ 0 w 2464957"/>
              <a:gd name="connsiteY3" fmla="*/ 520952 h 520952"/>
              <a:gd name="connsiteX4" fmla="*/ 0 w 2464957"/>
              <a:gd name="connsiteY4" fmla="*/ 0 h 52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957" h="520952">
                <a:moveTo>
                  <a:pt x="0" y="0"/>
                </a:moveTo>
                <a:lnTo>
                  <a:pt x="2464957" y="0"/>
                </a:lnTo>
                <a:lnTo>
                  <a:pt x="2464957" y="520952"/>
                </a:lnTo>
                <a:lnTo>
                  <a:pt x="0" y="520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marL="0" lvl="0" indent="0" algn="just" defTabSz="533400">
              <a:lnSpc>
                <a:spcPct val="90000"/>
              </a:lnSpc>
              <a:spcBef>
                <a:spcPct val="0"/>
              </a:spcBef>
              <a:spcAft>
                <a:spcPct val="35000"/>
              </a:spcAft>
              <a:buNone/>
            </a:pPr>
            <a:r>
              <a:rPr lang="vi-VN" sz="2400" b="1" i="1" kern="1200" dirty="0">
                <a:latin typeface="Times New Roman" panose="02020603050405020304" pitchFamily="18" charset="0"/>
                <a:cs typeface="Times New Roman" panose="02020603050405020304" pitchFamily="18" charset="0"/>
              </a:rPr>
              <a:t>Người lãnh đạo biết dùng người, chọn người và coi trọng người bề dưới</a:t>
            </a:r>
            <a:endParaRPr lang="en-SG" sz="2400" b="1" i="1" kern="1200"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 xmlns:a16="http://schemas.microsoft.com/office/drawing/2014/main" id="{ADF110B0-AD8C-9D39-7703-242CBCB2D9C0}"/>
              </a:ext>
            </a:extLst>
          </p:cNvPr>
          <p:cNvSpPr/>
          <p:nvPr/>
        </p:nvSpPr>
        <p:spPr>
          <a:xfrm>
            <a:off x="94468" y="2169759"/>
            <a:ext cx="181080" cy="181080"/>
          </a:xfrm>
          <a:prstGeom prst="re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28" name="Freeform: Shape 27">
            <a:extLst>
              <a:ext uri="{FF2B5EF4-FFF2-40B4-BE49-F238E27FC236}">
                <a16:creationId xmlns="" xmlns:a16="http://schemas.microsoft.com/office/drawing/2014/main" id="{4DAD7BBD-AD66-892E-A297-E0C95E68C5C1}"/>
              </a:ext>
            </a:extLst>
          </p:cNvPr>
          <p:cNvSpPr/>
          <p:nvPr/>
        </p:nvSpPr>
        <p:spPr>
          <a:xfrm>
            <a:off x="339767" y="2546415"/>
            <a:ext cx="1915435" cy="422098"/>
          </a:xfrm>
          <a:custGeom>
            <a:avLst/>
            <a:gdLst>
              <a:gd name="connsiteX0" fmla="*/ 0 w 2292410"/>
              <a:gd name="connsiteY0" fmla="*/ 0 h 422098"/>
              <a:gd name="connsiteX1" fmla="*/ 2292410 w 2292410"/>
              <a:gd name="connsiteY1" fmla="*/ 0 h 422098"/>
              <a:gd name="connsiteX2" fmla="*/ 2292410 w 2292410"/>
              <a:gd name="connsiteY2" fmla="*/ 422098 h 422098"/>
              <a:gd name="connsiteX3" fmla="*/ 0 w 2292410"/>
              <a:gd name="connsiteY3" fmla="*/ 422098 h 422098"/>
              <a:gd name="connsiteX4" fmla="*/ 0 w 2292410"/>
              <a:gd name="connsiteY4" fmla="*/ 0 h 4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410" h="422098">
                <a:moveTo>
                  <a:pt x="0" y="0"/>
                </a:moveTo>
                <a:lnTo>
                  <a:pt x="2292410" y="0"/>
                </a:lnTo>
                <a:lnTo>
                  <a:pt x="2292410" y="422098"/>
                </a:lnTo>
                <a:lnTo>
                  <a:pt x="0" y="422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ctr" anchorCtr="0">
            <a:noAutofit/>
          </a:bodyPr>
          <a:lstStyle/>
          <a:p>
            <a:pPr marL="0" lvl="0" indent="0" algn="just" defTabSz="311150">
              <a:lnSpc>
                <a:spcPct val="90000"/>
              </a:lnSpc>
              <a:spcBef>
                <a:spcPct val="0"/>
              </a:spcBef>
              <a:spcAft>
                <a:spcPct val="35000"/>
              </a:spcAft>
              <a:buNone/>
            </a:pPr>
            <a:r>
              <a:rPr lang="vi-VN" sz="2400" kern="1200" dirty="0">
                <a:solidFill>
                  <a:schemeClr val="tx1">
                    <a:lumMod val="50000"/>
                  </a:schemeClr>
                </a:solidFill>
                <a:latin typeface="+mj-lt"/>
              </a:rPr>
              <a:t>Gặp mưu sĩ Nguyễn Thiếp để trù định về sách lược</a:t>
            </a:r>
            <a:endParaRPr lang="en-SG" sz="2400" kern="1200" dirty="0">
              <a:solidFill>
                <a:schemeClr val="tx1">
                  <a:lumMod val="50000"/>
                </a:schemeClr>
              </a:solidFill>
              <a:latin typeface="+mj-lt"/>
            </a:endParaRPr>
          </a:p>
        </p:txBody>
      </p:sp>
      <p:sp>
        <p:nvSpPr>
          <p:cNvPr id="29" name="Rectangle 28">
            <a:extLst>
              <a:ext uri="{FF2B5EF4-FFF2-40B4-BE49-F238E27FC236}">
                <a16:creationId xmlns="" xmlns:a16="http://schemas.microsoft.com/office/drawing/2014/main" id="{80D21EA9-589E-4B6A-9BB0-9989DC409B28}"/>
              </a:ext>
            </a:extLst>
          </p:cNvPr>
          <p:cNvSpPr/>
          <p:nvPr/>
        </p:nvSpPr>
        <p:spPr>
          <a:xfrm>
            <a:off x="94468" y="3658502"/>
            <a:ext cx="181080" cy="181080"/>
          </a:xfrm>
          <a:prstGeom prst="rect">
            <a:avLst/>
          </a:prstGeom>
        </p:spPr>
        <p:style>
          <a:lnRef idx="2">
            <a:schemeClr val="accent3">
              <a:hueOff val="-272451"/>
              <a:satOff val="2730"/>
              <a:lumOff val="-62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30" name="Freeform: Shape 29">
            <a:extLst>
              <a:ext uri="{FF2B5EF4-FFF2-40B4-BE49-F238E27FC236}">
                <a16:creationId xmlns="" xmlns:a16="http://schemas.microsoft.com/office/drawing/2014/main" id="{7968245E-1BE4-4184-20B5-5F11425B157E}"/>
              </a:ext>
            </a:extLst>
          </p:cNvPr>
          <p:cNvSpPr/>
          <p:nvPr/>
        </p:nvSpPr>
        <p:spPr>
          <a:xfrm>
            <a:off x="308384" y="4026690"/>
            <a:ext cx="1946818" cy="422098"/>
          </a:xfrm>
          <a:custGeom>
            <a:avLst/>
            <a:gdLst>
              <a:gd name="connsiteX0" fmla="*/ 0 w 2292410"/>
              <a:gd name="connsiteY0" fmla="*/ 0 h 422098"/>
              <a:gd name="connsiteX1" fmla="*/ 2292410 w 2292410"/>
              <a:gd name="connsiteY1" fmla="*/ 0 h 422098"/>
              <a:gd name="connsiteX2" fmla="*/ 2292410 w 2292410"/>
              <a:gd name="connsiteY2" fmla="*/ 422098 h 422098"/>
              <a:gd name="connsiteX3" fmla="*/ 0 w 2292410"/>
              <a:gd name="connsiteY3" fmla="*/ 422098 h 422098"/>
              <a:gd name="connsiteX4" fmla="*/ 0 w 2292410"/>
              <a:gd name="connsiteY4" fmla="*/ 0 h 4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410" h="422098">
                <a:moveTo>
                  <a:pt x="0" y="0"/>
                </a:moveTo>
                <a:lnTo>
                  <a:pt x="2292410" y="0"/>
                </a:lnTo>
                <a:lnTo>
                  <a:pt x="2292410" y="422098"/>
                </a:lnTo>
                <a:lnTo>
                  <a:pt x="0" y="422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ctr" anchorCtr="0">
            <a:noAutofit/>
          </a:bodyPr>
          <a:lstStyle/>
          <a:p>
            <a:pPr marL="0" lvl="0" indent="0" algn="just" defTabSz="311150">
              <a:lnSpc>
                <a:spcPct val="90000"/>
              </a:lnSpc>
              <a:spcBef>
                <a:spcPct val="0"/>
              </a:spcBef>
              <a:spcAft>
                <a:spcPct val="35000"/>
              </a:spcAft>
              <a:buNone/>
            </a:pPr>
            <a:r>
              <a:rPr lang="vi-VN" sz="2400" kern="1200" dirty="0">
                <a:solidFill>
                  <a:schemeClr val="tx1">
                    <a:lumMod val="50000"/>
                  </a:schemeClr>
                </a:solidFill>
                <a:latin typeface="+mj-lt"/>
              </a:rPr>
              <a:t>Mở tiệc khao quân để cổ vũ, động viên tinh thần binh sĩ</a:t>
            </a:r>
            <a:endParaRPr lang="en-SG" sz="2400" kern="1200" dirty="0">
              <a:solidFill>
                <a:schemeClr val="tx1">
                  <a:lumMod val="50000"/>
                </a:schemeClr>
              </a:solidFill>
              <a:latin typeface="+mj-lt"/>
            </a:endParaRPr>
          </a:p>
        </p:txBody>
      </p:sp>
      <p:sp>
        <p:nvSpPr>
          <p:cNvPr id="32" name="Freeform: Shape 31">
            <a:extLst>
              <a:ext uri="{FF2B5EF4-FFF2-40B4-BE49-F238E27FC236}">
                <a16:creationId xmlns="" xmlns:a16="http://schemas.microsoft.com/office/drawing/2014/main" id="{FD913BB3-4F51-04DB-D3B8-995764D149C8}"/>
              </a:ext>
            </a:extLst>
          </p:cNvPr>
          <p:cNvSpPr/>
          <p:nvPr/>
        </p:nvSpPr>
        <p:spPr>
          <a:xfrm>
            <a:off x="267015" y="2893446"/>
            <a:ext cx="2292410" cy="422098"/>
          </a:xfrm>
          <a:custGeom>
            <a:avLst/>
            <a:gdLst>
              <a:gd name="connsiteX0" fmla="*/ 0 w 2292410"/>
              <a:gd name="connsiteY0" fmla="*/ 0 h 422098"/>
              <a:gd name="connsiteX1" fmla="*/ 2292410 w 2292410"/>
              <a:gd name="connsiteY1" fmla="*/ 0 h 422098"/>
              <a:gd name="connsiteX2" fmla="*/ 2292410 w 2292410"/>
              <a:gd name="connsiteY2" fmla="*/ 422098 h 422098"/>
              <a:gd name="connsiteX3" fmla="*/ 0 w 2292410"/>
              <a:gd name="connsiteY3" fmla="*/ 422098 h 422098"/>
              <a:gd name="connsiteX4" fmla="*/ 0 w 2292410"/>
              <a:gd name="connsiteY4" fmla="*/ 0 h 4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410" h="422098">
                <a:moveTo>
                  <a:pt x="0" y="0"/>
                </a:moveTo>
                <a:lnTo>
                  <a:pt x="2292410" y="0"/>
                </a:lnTo>
                <a:lnTo>
                  <a:pt x="2292410" y="422098"/>
                </a:lnTo>
                <a:lnTo>
                  <a:pt x="0" y="422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endParaRPr lang="en-SG" sz="700" kern="1200" dirty="0"/>
          </a:p>
        </p:txBody>
      </p:sp>
      <p:sp>
        <p:nvSpPr>
          <p:cNvPr id="33" name="Rectangle 32">
            <a:extLst>
              <a:ext uri="{FF2B5EF4-FFF2-40B4-BE49-F238E27FC236}">
                <a16:creationId xmlns="" xmlns:a16="http://schemas.microsoft.com/office/drawing/2014/main" id="{7AEBF7B2-974E-D19D-1AE2-F9016CBD1B73}"/>
              </a:ext>
            </a:extLst>
          </p:cNvPr>
          <p:cNvSpPr/>
          <p:nvPr/>
        </p:nvSpPr>
        <p:spPr>
          <a:xfrm>
            <a:off x="2831096" y="1675839"/>
            <a:ext cx="3264904" cy="252899"/>
          </a:xfrm>
          <a:prstGeom prst="rect">
            <a:avLst/>
          </a:prstGeom>
        </p:spPr>
        <p:style>
          <a:lnRef idx="2">
            <a:schemeClr val="accent3">
              <a:hueOff val="-408676"/>
              <a:satOff val="4095"/>
              <a:lumOff val="-932"/>
              <a:alphaOff val="0"/>
            </a:schemeClr>
          </a:lnRef>
          <a:fillRef idx="1">
            <a:schemeClr val="accent3">
              <a:hueOff val="-408676"/>
              <a:satOff val="4095"/>
              <a:lumOff val="-932"/>
              <a:alphaOff val="0"/>
            </a:schemeClr>
          </a:fillRef>
          <a:effectRef idx="0">
            <a:schemeClr val="accent3">
              <a:hueOff val="-408676"/>
              <a:satOff val="4095"/>
              <a:lumOff val="-932"/>
              <a:alphaOff val="0"/>
            </a:schemeClr>
          </a:effectRef>
          <a:fontRef idx="minor">
            <a:schemeClr val="lt1"/>
          </a:fontRef>
        </p:style>
        <p:txBody>
          <a:bodyPr/>
          <a:lstStyle/>
          <a:p>
            <a:endParaRPr lang="en-SG"/>
          </a:p>
        </p:txBody>
      </p:sp>
      <p:sp>
        <p:nvSpPr>
          <p:cNvPr id="34" name="Rectangle 33">
            <a:extLst>
              <a:ext uri="{FF2B5EF4-FFF2-40B4-BE49-F238E27FC236}">
                <a16:creationId xmlns="" xmlns:a16="http://schemas.microsoft.com/office/drawing/2014/main" id="{BF9210F0-1B64-30CF-F9B4-0669D3223496}"/>
              </a:ext>
            </a:extLst>
          </p:cNvPr>
          <p:cNvSpPr/>
          <p:nvPr/>
        </p:nvSpPr>
        <p:spPr>
          <a:xfrm>
            <a:off x="2831096" y="1747656"/>
            <a:ext cx="181084" cy="181084"/>
          </a:xfrm>
          <a:prstGeom prst="rect">
            <a:avLst/>
          </a:prstGeom>
        </p:spPr>
        <p:style>
          <a:lnRef idx="2">
            <a:schemeClr val="accent3">
              <a:hueOff val="-408676"/>
              <a:satOff val="4095"/>
              <a:lumOff val="-93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35" name="Freeform: Shape 34">
            <a:extLst>
              <a:ext uri="{FF2B5EF4-FFF2-40B4-BE49-F238E27FC236}">
                <a16:creationId xmlns="" xmlns:a16="http://schemas.microsoft.com/office/drawing/2014/main" id="{2AADC7DC-74D9-C92D-4A92-F489E39D68C4}"/>
              </a:ext>
            </a:extLst>
          </p:cNvPr>
          <p:cNvSpPr/>
          <p:nvPr/>
        </p:nvSpPr>
        <p:spPr>
          <a:xfrm>
            <a:off x="2682673" y="1117793"/>
            <a:ext cx="2464957" cy="520952"/>
          </a:xfrm>
          <a:custGeom>
            <a:avLst/>
            <a:gdLst>
              <a:gd name="connsiteX0" fmla="*/ 0 w 2464957"/>
              <a:gd name="connsiteY0" fmla="*/ 0 h 520952"/>
              <a:gd name="connsiteX1" fmla="*/ 2464957 w 2464957"/>
              <a:gd name="connsiteY1" fmla="*/ 0 h 520952"/>
              <a:gd name="connsiteX2" fmla="*/ 2464957 w 2464957"/>
              <a:gd name="connsiteY2" fmla="*/ 520952 h 520952"/>
              <a:gd name="connsiteX3" fmla="*/ 0 w 2464957"/>
              <a:gd name="connsiteY3" fmla="*/ 520952 h 520952"/>
              <a:gd name="connsiteX4" fmla="*/ 0 w 2464957"/>
              <a:gd name="connsiteY4" fmla="*/ 0 h 52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957" h="520952">
                <a:moveTo>
                  <a:pt x="0" y="0"/>
                </a:moveTo>
                <a:lnTo>
                  <a:pt x="2464957" y="0"/>
                </a:lnTo>
                <a:lnTo>
                  <a:pt x="2464957" y="520952"/>
                </a:lnTo>
                <a:lnTo>
                  <a:pt x="0" y="520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endParaRPr lang="en-SG" sz="1200" kern="1200"/>
          </a:p>
        </p:txBody>
      </p:sp>
      <p:sp>
        <p:nvSpPr>
          <p:cNvPr id="36" name="Rectangle 35">
            <a:extLst>
              <a:ext uri="{FF2B5EF4-FFF2-40B4-BE49-F238E27FC236}">
                <a16:creationId xmlns="" xmlns:a16="http://schemas.microsoft.com/office/drawing/2014/main" id="{4F6C9EA8-9699-08C3-40B4-95E7BA220C9D}"/>
              </a:ext>
            </a:extLst>
          </p:cNvPr>
          <p:cNvSpPr/>
          <p:nvPr/>
        </p:nvSpPr>
        <p:spPr>
          <a:xfrm>
            <a:off x="6537765" y="1673673"/>
            <a:ext cx="2294497" cy="252900"/>
          </a:xfrm>
          <a:prstGeom prst="rect">
            <a:avLst/>
          </a:prstGeom>
        </p:spPr>
        <p:style>
          <a:lnRef idx="2">
            <a:schemeClr val="accent3">
              <a:hueOff val="-817352"/>
              <a:satOff val="8191"/>
              <a:lumOff val="-1864"/>
              <a:alphaOff val="0"/>
            </a:schemeClr>
          </a:lnRef>
          <a:fillRef idx="1">
            <a:schemeClr val="accent3">
              <a:hueOff val="-817352"/>
              <a:satOff val="8191"/>
              <a:lumOff val="-1864"/>
              <a:alphaOff val="0"/>
            </a:schemeClr>
          </a:fillRef>
          <a:effectRef idx="0">
            <a:schemeClr val="accent3">
              <a:hueOff val="-817352"/>
              <a:satOff val="8191"/>
              <a:lumOff val="-1864"/>
              <a:alphaOff val="0"/>
            </a:schemeClr>
          </a:effectRef>
          <a:fontRef idx="minor">
            <a:schemeClr val="lt1"/>
          </a:fontRef>
        </p:style>
        <p:txBody>
          <a:bodyPr/>
          <a:lstStyle/>
          <a:p>
            <a:endParaRPr lang="en-SG"/>
          </a:p>
        </p:txBody>
      </p:sp>
      <p:sp>
        <p:nvSpPr>
          <p:cNvPr id="37" name="Rectangle 36">
            <a:extLst>
              <a:ext uri="{FF2B5EF4-FFF2-40B4-BE49-F238E27FC236}">
                <a16:creationId xmlns="" xmlns:a16="http://schemas.microsoft.com/office/drawing/2014/main" id="{CF49A9E7-AD3A-81A4-2606-E4CC5C421D1B}"/>
              </a:ext>
            </a:extLst>
          </p:cNvPr>
          <p:cNvSpPr/>
          <p:nvPr/>
        </p:nvSpPr>
        <p:spPr>
          <a:xfrm>
            <a:off x="6524617" y="1745489"/>
            <a:ext cx="181084" cy="181084"/>
          </a:xfrm>
          <a:prstGeom prst="rect">
            <a:avLst/>
          </a:prstGeom>
        </p:spPr>
        <p:style>
          <a:lnRef idx="2">
            <a:schemeClr val="accent3">
              <a:hueOff val="-817352"/>
              <a:satOff val="8191"/>
              <a:lumOff val="-186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38" name="Freeform: Shape 37">
            <a:extLst>
              <a:ext uri="{FF2B5EF4-FFF2-40B4-BE49-F238E27FC236}">
                <a16:creationId xmlns="" xmlns:a16="http://schemas.microsoft.com/office/drawing/2014/main" id="{54448C7E-7E3A-D87B-E18F-3A44A731A49F}"/>
              </a:ext>
            </a:extLst>
          </p:cNvPr>
          <p:cNvSpPr/>
          <p:nvPr/>
        </p:nvSpPr>
        <p:spPr>
          <a:xfrm>
            <a:off x="6537766" y="591273"/>
            <a:ext cx="2132734" cy="520952"/>
          </a:xfrm>
          <a:custGeom>
            <a:avLst/>
            <a:gdLst>
              <a:gd name="connsiteX0" fmla="*/ 0 w 2464957"/>
              <a:gd name="connsiteY0" fmla="*/ 0 h 520952"/>
              <a:gd name="connsiteX1" fmla="*/ 2464957 w 2464957"/>
              <a:gd name="connsiteY1" fmla="*/ 0 h 520952"/>
              <a:gd name="connsiteX2" fmla="*/ 2464957 w 2464957"/>
              <a:gd name="connsiteY2" fmla="*/ 520952 h 520952"/>
              <a:gd name="connsiteX3" fmla="*/ 0 w 2464957"/>
              <a:gd name="connsiteY3" fmla="*/ 520952 h 520952"/>
              <a:gd name="connsiteX4" fmla="*/ 0 w 2464957"/>
              <a:gd name="connsiteY4" fmla="*/ 0 h 52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957" h="520952">
                <a:moveTo>
                  <a:pt x="0" y="0"/>
                </a:moveTo>
                <a:lnTo>
                  <a:pt x="2464957" y="0"/>
                </a:lnTo>
                <a:lnTo>
                  <a:pt x="2464957" y="520952"/>
                </a:lnTo>
                <a:lnTo>
                  <a:pt x="0" y="520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marL="0" lvl="0" indent="0" algn="just" defTabSz="533400">
              <a:lnSpc>
                <a:spcPct val="90000"/>
              </a:lnSpc>
              <a:spcBef>
                <a:spcPct val="0"/>
              </a:spcBef>
              <a:spcAft>
                <a:spcPct val="35000"/>
              </a:spcAft>
              <a:buNone/>
            </a:pPr>
            <a:r>
              <a:rPr lang="vi-VN" sz="2400" b="1" i="1" kern="1200" dirty="0">
                <a:latin typeface="Times New Roman" panose="02020603050405020304" pitchFamily="18" charset="0"/>
                <a:cs typeface="Times New Roman" panose="02020603050405020304" pitchFamily="18" charset="0"/>
              </a:rPr>
              <a:t>Nhà chỉ huy quân sự tự tin, quyết đoán</a:t>
            </a:r>
            <a:endParaRPr lang="en-SG" sz="2400" b="1" i="1" kern="1200" dirty="0">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 xmlns:a16="http://schemas.microsoft.com/office/drawing/2014/main" id="{836F67F5-86F9-F761-5606-C59479DD544E}"/>
              </a:ext>
            </a:extLst>
          </p:cNvPr>
          <p:cNvSpPr/>
          <p:nvPr/>
        </p:nvSpPr>
        <p:spPr>
          <a:xfrm>
            <a:off x="6524621" y="2141478"/>
            <a:ext cx="181080" cy="181080"/>
          </a:xfrm>
          <a:prstGeom prst="rect">
            <a:avLst/>
          </a:prstGeom>
        </p:spPr>
        <p:style>
          <a:lnRef idx="2">
            <a:schemeClr val="accent3">
              <a:hueOff val="-817352"/>
              <a:satOff val="8191"/>
              <a:lumOff val="-1864"/>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40" name="Freeform: Shape 39">
            <a:extLst>
              <a:ext uri="{FF2B5EF4-FFF2-40B4-BE49-F238E27FC236}">
                <a16:creationId xmlns="" xmlns:a16="http://schemas.microsoft.com/office/drawing/2014/main" id="{3921551D-90C0-5FBA-4E19-0BEEDEF3E45A}"/>
              </a:ext>
            </a:extLst>
          </p:cNvPr>
          <p:cNvSpPr/>
          <p:nvPr/>
        </p:nvSpPr>
        <p:spPr>
          <a:xfrm>
            <a:off x="6772867" y="2546415"/>
            <a:ext cx="2160820" cy="422098"/>
          </a:xfrm>
          <a:custGeom>
            <a:avLst/>
            <a:gdLst>
              <a:gd name="connsiteX0" fmla="*/ 0 w 2292410"/>
              <a:gd name="connsiteY0" fmla="*/ 0 h 422098"/>
              <a:gd name="connsiteX1" fmla="*/ 2292410 w 2292410"/>
              <a:gd name="connsiteY1" fmla="*/ 0 h 422098"/>
              <a:gd name="connsiteX2" fmla="*/ 2292410 w 2292410"/>
              <a:gd name="connsiteY2" fmla="*/ 422098 h 422098"/>
              <a:gd name="connsiteX3" fmla="*/ 0 w 2292410"/>
              <a:gd name="connsiteY3" fmla="*/ 422098 h 422098"/>
              <a:gd name="connsiteX4" fmla="*/ 0 w 2292410"/>
              <a:gd name="connsiteY4" fmla="*/ 0 h 4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410" h="422098">
                <a:moveTo>
                  <a:pt x="0" y="0"/>
                </a:moveTo>
                <a:lnTo>
                  <a:pt x="2292410" y="0"/>
                </a:lnTo>
                <a:lnTo>
                  <a:pt x="2292410" y="422098"/>
                </a:lnTo>
                <a:lnTo>
                  <a:pt x="0" y="422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ctr" anchorCtr="0">
            <a:noAutofit/>
          </a:bodyPr>
          <a:lstStyle/>
          <a:p>
            <a:pPr marL="0" lvl="0" indent="0" algn="just" defTabSz="311150">
              <a:lnSpc>
                <a:spcPct val="90000"/>
              </a:lnSpc>
              <a:spcBef>
                <a:spcPct val="0"/>
              </a:spcBef>
              <a:spcAft>
                <a:spcPct val="35000"/>
              </a:spcAft>
              <a:buNone/>
            </a:pPr>
            <a:r>
              <a:rPr lang="vi-VN" sz="2400" kern="1200" dirty="0">
                <a:solidFill>
                  <a:schemeClr val="tx1">
                    <a:lumMod val="50000"/>
                  </a:schemeClr>
                </a:solidFill>
                <a:latin typeface="+mj-lt"/>
              </a:rPr>
              <a:t>Khi quân Thanh sang xâm lược, lên ngôi vua để trấn an lòng dân</a:t>
            </a:r>
            <a:endParaRPr lang="en-SG" sz="2400" kern="1200" dirty="0">
              <a:solidFill>
                <a:schemeClr val="tx1">
                  <a:lumMod val="50000"/>
                </a:schemeClr>
              </a:solidFill>
              <a:latin typeface="+mj-lt"/>
            </a:endParaRPr>
          </a:p>
        </p:txBody>
      </p:sp>
      <p:sp>
        <p:nvSpPr>
          <p:cNvPr id="42" name="Freeform: Shape 41">
            <a:extLst>
              <a:ext uri="{FF2B5EF4-FFF2-40B4-BE49-F238E27FC236}">
                <a16:creationId xmlns="" xmlns:a16="http://schemas.microsoft.com/office/drawing/2014/main" id="{37170372-0EF2-A135-85DF-E8EA4E5C1833}"/>
              </a:ext>
            </a:extLst>
          </p:cNvPr>
          <p:cNvSpPr/>
          <p:nvPr/>
        </p:nvSpPr>
        <p:spPr>
          <a:xfrm>
            <a:off x="6772867" y="4692099"/>
            <a:ext cx="2059396" cy="422098"/>
          </a:xfrm>
          <a:custGeom>
            <a:avLst/>
            <a:gdLst>
              <a:gd name="connsiteX0" fmla="*/ 0 w 2292410"/>
              <a:gd name="connsiteY0" fmla="*/ 0 h 422098"/>
              <a:gd name="connsiteX1" fmla="*/ 2292410 w 2292410"/>
              <a:gd name="connsiteY1" fmla="*/ 0 h 422098"/>
              <a:gd name="connsiteX2" fmla="*/ 2292410 w 2292410"/>
              <a:gd name="connsiteY2" fmla="*/ 422098 h 422098"/>
              <a:gd name="connsiteX3" fmla="*/ 0 w 2292410"/>
              <a:gd name="connsiteY3" fmla="*/ 422098 h 422098"/>
              <a:gd name="connsiteX4" fmla="*/ 0 w 2292410"/>
              <a:gd name="connsiteY4" fmla="*/ 0 h 4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410" h="422098">
                <a:moveTo>
                  <a:pt x="0" y="0"/>
                </a:moveTo>
                <a:lnTo>
                  <a:pt x="2292410" y="0"/>
                </a:lnTo>
                <a:lnTo>
                  <a:pt x="2292410" y="422098"/>
                </a:lnTo>
                <a:lnTo>
                  <a:pt x="0" y="422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ctr" anchorCtr="0">
            <a:noAutofit/>
          </a:bodyPr>
          <a:lstStyle/>
          <a:p>
            <a:pPr marL="0" lvl="0" indent="0" algn="just" defTabSz="311150">
              <a:lnSpc>
                <a:spcPct val="90000"/>
              </a:lnSpc>
              <a:spcBef>
                <a:spcPct val="0"/>
              </a:spcBef>
              <a:spcAft>
                <a:spcPct val="35000"/>
              </a:spcAft>
              <a:buNone/>
            </a:pPr>
            <a:r>
              <a:rPr lang="vi-VN" sz="2400" kern="1200" dirty="0">
                <a:solidFill>
                  <a:schemeClr val="tx1">
                    <a:lumMod val="50000"/>
                  </a:schemeClr>
                </a:solidFill>
                <a:latin typeface="+mj-lt"/>
              </a:rPr>
              <a:t>Đề ra kế sách đánh giặc thần tốc, tự tin khẳng định mồng 7 năm mới vào thành mở tiệc ăn mừng</a:t>
            </a:r>
            <a:endParaRPr lang="en-SG" sz="2400" kern="1200" dirty="0">
              <a:solidFill>
                <a:schemeClr val="tx1">
                  <a:lumMod val="50000"/>
                </a:schemeClr>
              </a:solidFill>
              <a:latin typeface="+mj-lt"/>
            </a:endParaRPr>
          </a:p>
        </p:txBody>
      </p:sp>
      <p:sp>
        <p:nvSpPr>
          <p:cNvPr id="43" name="Rectangle 42">
            <a:extLst>
              <a:ext uri="{FF2B5EF4-FFF2-40B4-BE49-F238E27FC236}">
                <a16:creationId xmlns="" xmlns:a16="http://schemas.microsoft.com/office/drawing/2014/main" id="{B151742F-B63F-4AED-2FD9-33E5B72B99A6}"/>
              </a:ext>
            </a:extLst>
          </p:cNvPr>
          <p:cNvSpPr/>
          <p:nvPr/>
        </p:nvSpPr>
        <p:spPr>
          <a:xfrm>
            <a:off x="6524621" y="3645550"/>
            <a:ext cx="181080" cy="181080"/>
          </a:xfrm>
          <a:prstGeom prst="rect">
            <a:avLst/>
          </a:prstGeom>
        </p:spPr>
        <p:style>
          <a:lnRef idx="2">
            <a:schemeClr val="accent3">
              <a:hueOff val="-1362254"/>
              <a:satOff val="13651"/>
              <a:lumOff val="-31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45" name="Rectangle 44">
            <a:extLst>
              <a:ext uri="{FF2B5EF4-FFF2-40B4-BE49-F238E27FC236}">
                <a16:creationId xmlns="" xmlns:a16="http://schemas.microsoft.com/office/drawing/2014/main" id="{DADCC704-0D1A-9DFB-B699-CE58669C26F4}"/>
              </a:ext>
            </a:extLst>
          </p:cNvPr>
          <p:cNvSpPr/>
          <p:nvPr/>
        </p:nvSpPr>
        <p:spPr>
          <a:xfrm>
            <a:off x="9254741" y="1673673"/>
            <a:ext cx="2764434" cy="255066"/>
          </a:xfrm>
          <a:prstGeom prst="rect">
            <a:avLst/>
          </a:prstGeom>
        </p:spPr>
        <p:style>
          <a:lnRef idx="2">
            <a:schemeClr val="accent3">
              <a:hueOff val="-1226029"/>
              <a:satOff val="12286"/>
              <a:lumOff val="-2795"/>
              <a:alphaOff val="0"/>
            </a:schemeClr>
          </a:lnRef>
          <a:fillRef idx="1">
            <a:schemeClr val="accent3">
              <a:hueOff val="-1226029"/>
              <a:satOff val="12286"/>
              <a:lumOff val="-2795"/>
              <a:alphaOff val="0"/>
            </a:schemeClr>
          </a:fillRef>
          <a:effectRef idx="0">
            <a:schemeClr val="accent3">
              <a:hueOff val="-1226029"/>
              <a:satOff val="12286"/>
              <a:lumOff val="-2795"/>
              <a:alphaOff val="0"/>
            </a:schemeClr>
          </a:effectRef>
          <a:fontRef idx="minor">
            <a:schemeClr val="lt1"/>
          </a:fontRef>
        </p:style>
        <p:txBody>
          <a:bodyPr/>
          <a:lstStyle/>
          <a:p>
            <a:endParaRPr lang="en-SG"/>
          </a:p>
        </p:txBody>
      </p:sp>
      <p:sp>
        <p:nvSpPr>
          <p:cNvPr id="46" name="Rectangle 45">
            <a:extLst>
              <a:ext uri="{FF2B5EF4-FFF2-40B4-BE49-F238E27FC236}">
                <a16:creationId xmlns="" xmlns:a16="http://schemas.microsoft.com/office/drawing/2014/main" id="{B3B19B43-6C71-0961-FC9D-219A99C0E35C}"/>
              </a:ext>
            </a:extLst>
          </p:cNvPr>
          <p:cNvSpPr/>
          <p:nvPr/>
        </p:nvSpPr>
        <p:spPr>
          <a:xfrm>
            <a:off x="9254741" y="1747656"/>
            <a:ext cx="181084" cy="181084"/>
          </a:xfrm>
          <a:prstGeom prst="rect">
            <a:avLst/>
          </a:prstGeom>
        </p:spPr>
        <p:style>
          <a:lnRef idx="2">
            <a:schemeClr val="accent3">
              <a:hueOff val="-1226029"/>
              <a:satOff val="12286"/>
              <a:lumOff val="-279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47" name="Freeform: Shape 46">
            <a:extLst>
              <a:ext uri="{FF2B5EF4-FFF2-40B4-BE49-F238E27FC236}">
                <a16:creationId xmlns="" xmlns:a16="http://schemas.microsoft.com/office/drawing/2014/main" id="{3881FDAF-63EB-1ED8-2CC6-BB97EB09EB76}"/>
              </a:ext>
            </a:extLst>
          </p:cNvPr>
          <p:cNvSpPr/>
          <p:nvPr/>
        </p:nvSpPr>
        <p:spPr>
          <a:xfrm>
            <a:off x="7859084" y="1117793"/>
            <a:ext cx="2464957" cy="520952"/>
          </a:xfrm>
          <a:custGeom>
            <a:avLst/>
            <a:gdLst>
              <a:gd name="connsiteX0" fmla="*/ 0 w 2464957"/>
              <a:gd name="connsiteY0" fmla="*/ 0 h 520952"/>
              <a:gd name="connsiteX1" fmla="*/ 2464957 w 2464957"/>
              <a:gd name="connsiteY1" fmla="*/ 0 h 520952"/>
              <a:gd name="connsiteX2" fmla="*/ 2464957 w 2464957"/>
              <a:gd name="connsiteY2" fmla="*/ 520952 h 520952"/>
              <a:gd name="connsiteX3" fmla="*/ 0 w 2464957"/>
              <a:gd name="connsiteY3" fmla="*/ 520952 h 520952"/>
              <a:gd name="connsiteX4" fmla="*/ 0 w 2464957"/>
              <a:gd name="connsiteY4" fmla="*/ 0 h 52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957" h="520952">
                <a:moveTo>
                  <a:pt x="0" y="0"/>
                </a:moveTo>
                <a:lnTo>
                  <a:pt x="2464957" y="0"/>
                </a:lnTo>
                <a:lnTo>
                  <a:pt x="2464957" y="520952"/>
                </a:lnTo>
                <a:lnTo>
                  <a:pt x="0" y="520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endParaRPr lang="en-SG" sz="1200" kern="1200"/>
          </a:p>
        </p:txBody>
      </p:sp>
      <p:sp>
        <p:nvSpPr>
          <p:cNvPr id="50" name="Freeform: Shape 49">
            <a:extLst>
              <a:ext uri="{FF2B5EF4-FFF2-40B4-BE49-F238E27FC236}">
                <a16:creationId xmlns="" xmlns:a16="http://schemas.microsoft.com/office/drawing/2014/main" id="{A312FE01-9AD6-B70E-CCEE-03C6AE2177F2}"/>
              </a:ext>
            </a:extLst>
          </p:cNvPr>
          <p:cNvSpPr/>
          <p:nvPr/>
        </p:nvSpPr>
        <p:spPr>
          <a:xfrm>
            <a:off x="10447289" y="1117793"/>
            <a:ext cx="2464957" cy="520952"/>
          </a:xfrm>
          <a:custGeom>
            <a:avLst/>
            <a:gdLst>
              <a:gd name="connsiteX0" fmla="*/ 0 w 2464957"/>
              <a:gd name="connsiteY0" fmla="*/ 0 h 520952"/>
              <a:gd name="connsiteX1" fmla="*/ 2464957 w 2464957"/>
              <a:gd name="connsiteY1" fmla="*/ 0 h 520952"/>
              <a:gd name="connsiteX2" fmla="*/ 2464957 w 2464957"/>
              <a:gd name="connsiteY2" fmla="*/ 520952 h 520952"/>
              <a:gd name="connsiteX3" fmla="*/ 0 w 2464957"/>
              <a:gd name="connsiteY3" fmla="*/ 520952 h 520952"/>
              <a:gd name="connsiteX4" fmla="*/ 0 w 2464957"/>
              <a:gd name="connsiteY4" fmla="*/ 0 h 52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957" h="520952">
                <a:moveTo>
                  <a:pt x="0" y="0"/>
                </a:moveTo>
                <a:lnTo>
                  <a:pt x="2464957" y="0"/>
                </a:lnTo>
                <a:lnTo>
                  <a:pt x="2464957" y="520952"/>
                </a:lnTo>
                <a:lnTo>
                  <a:pt x="0" y="5209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marL="0" lvl="0" indent="0" algn="l" defTabSz="533400">
              <a:lnSpc>
                <a:spcPct val="90000"/>
              </a:lnSpc>
              <a:spcBef>
                <a:spcPct val="0"/>
              </a:spcBef>
              <a:spcAft>
                <a:spcPct val="35000"/>
              </a:spcAft>
              <a:buNone/>
            </a:pPr>
            <a:endParaRPr lang="en-SG" sz="1200" kern="1200"/>
          </a:p>
        </p:txBody>
      </p:sp>
      <p:sp>
        <p:nvSpPr>
          <p:cNvPr id="52" name="Freeform: Shape 51">
            <a:extLst>
              <a:ext uri="{FF2B5EF4-FFF2-40B4-BE49-F238E27FC236}">
                <a16:creationId xmlns="" xmlns:a16="http://schemas.microsoft.com/office/drawing/2014/main" id="{B6266910-D4CE-7785-A8C6-5C8E16354C2F}"/>
              </a:ext>
            </a:extLst>
          </p:cNvPr>
          <p:cNvSpPr/>
          <p:nvPr/>
        </p:nvSpPr>
        <p:spPr>
          <a:xfrm>
            <a:off x="10619836" y="2049250"/>
            <a:ext cx="2292410" cy="422098"/>
          </a:xfrm>
          <a:custGeom>
            <a:avLst/>
            <a:gdLst>
              <a:gd name="connsiteX0" fmla="*/ 0 w 2292410"/>
              <a:gd name="connsiteY0" fmla="*/ 0 h 422098"/>
              <a:gd name="connsiteX1" fmla="*/ 2292410 w 2292410"/>
              <a:gd name="connsiteY1" fmla="*/ 0 h 422098"/>
              <a:gd name="connsiteX2" fmla="*/ 2292410 w 2292410"/>
              <a:gd name="connsiteY2" fmla="*/ 422098 h 422098"/>
              <a:gd name="connsiteX3" fmla="*/ 0 w 2292410"/>
              <a:gd name="connsiteY3" fmla="*/ 422098 h 422098"/>
              <a:gd name="connsiteX4" fmla="*/ 0 w 2292410"/>
              <a:gd name="connsiteY4" fmla="*/ 0 h 4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410" h="422098">
                <a:moveTo>
                  <a:pt x="0" y="0"/>
                </a:moveTo>
                <a:lnTo>
                  <a:pt x="2292410" y="0"/>
                </a:lnTo>
                <a:lnTo>
                  <a:pt x="2292410" y="422098"/>
                </a:lnTo>
                <a:lnTo>
                  <a:pt x="0" y="422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ctr" anchorCtr="0">
            <a:noAutofit/>
          </a:bodyPr>
          <a:lstStyle/>
          <a:p>
            <a:pPr marL="0" lvl="0" indent="0" algn="l" defTabSz="311150">
              <a:lnSpc>
                <a:spcPct val="90000"/>
              </a:lnSpc>
              <a:spcBef>
                <a:spcPct val="0"/>
              </a:spcBef>
              <a:spcAft>
                <a:spcPct val="35000"/>
              </a:spcAft>
              <a:buNone/>
            </a:pPr>
            <a:endParaRPr lang="en-SG" sz="700" kern="1200"/>
          </a:p>
        </p:txBody>
      </p:sp>
      <p:sp>
        <p:nvSpPr>
          <p:cNvPr id="14" name="TextBox 13">
            <a:extLst>
              <a:ext uri="{FF2B5EF4-FFF2-40B4-BE49-F238E27FC236}">
                <a16:creationId xmlns="" xmlns:a16="http://schemas.microsoft.com/office/drawing/2014/main" id="{2BE10C25-9D35-3528-E2B5-2377AA0BC426}"/>
              </a:ext>
            </a:extLst>
          </p:cNvPr>
          <p:cNvSpPr txBox="1"/>
          <p:nvPr/>
        </p:nvSpPr>
        <p:spPr>
          <a:xfrm>
            <a:off x="3190695" y="273243"/>
            <a:ext cx="2294390" cy="1200329"/>
          </a:xfrm>
          <a:prstGeom prst="rect">
            <a:avLst/>
          </a:prstGeom>
          <a:noFill/>
        </p:spPr>
        <p:txBody>
          <a:bodyPr wrap="square">
            <a:spAutoFit/>
          </a:bodyPr>
          <a:lstStyle/>
          <a:p>
            <a:pPr algn="just"/>
            <a:r>
              <a:rPr lang="vi-VN" sz="2400" b="1" i="1" kern="0" dirty="0">
                <a:effectLst/>
                <a:latin typeface="Times New Roman" panose="02020603050405020304" pitchFamily="18" charset="0"/>
                <a:ea typeface="Calibri" panose="020F0502020204030204" pitchFamily="34" charset="0"/>
                <a:cs typeface="Times New Roman" panose="02020603050405020304" pitchFamily="18" charset="0"/>
              </a:rPr>
              <a:t>Là nhà cầm quân tài ba, giàu mưu lược</a:t>
            </a:r>
            <a:endParaRPr lang="en-SG" sz="2400" b="1" i="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983F9A25-4C6F-90E5-09C3-76DEF402FA04}"/>
              </a:ext>
            </a:extLst>
          </p:cNvPr>
          <p:cNvSpPr txBox="1"/>
          <p:nvPr/>
        </p:nvSpPr>
        <p:spPr>
          <a:xfrm>
            <a:off x="3051800" y="2000556"/>
            <a:ext cx="3208218" cy="4524315"/>
          </a:xfrm>
          <a:prstGeom prst="rect">
            <a:avLst/>
          </a:prstGeom>
          <a:noFill/>
        </p:spPr>
        <p:txBody>
          <a:bodyPr wrap="square">
            <a:spAutoFit/>
          </a:bodyPr>
          <a:lstStyle/>
          <a:p>
            <a:pPr algn="just"/>
            <a:r>
              <a:rPr lang="vi-VN" sz="2400" kern="0" dirty="0">
                <a:solidFill>
                  <a:schemeClr val="tx1">
                    <a:lumMod val="50000"/>
                  </a:schemeClr>
                </a:solidFill>
                <a:effectLst/>
                <a:latin typeface="+mj-lt"/>
                <a:ea typeface="Calibri" panose="020F0502020204030204" pitchFamily="34" charset="0"/>
                <a:cs typeface="Times New Roman" panose="02020603050405020304" pitchFamily="18" charset="0"/>
              </a:rPr>
              <a:t>Mở tiệc khao quân, chia quân ra làm năm đạo để đánh vào Thăng Long</a:t>
            </a:r>
            <a:endParaRPr lang="en-SG" sz="2400" kern="100" dirty="0">
              <a:solidFill>
                <a:schemeClr val="tx1">
                  <a:lumMod val="50000"/>
                </a:schemeClr>
              </a:solidFill>
              <a:effectLst/>
              <a:latin typeface="+mj-lt"/>
              <a:ea typeface="Arial" panose="020B0604020202020204" pitchFamily="34" charset="0"/>
              <a:cs typeface="Times New Roman" panose="02020603050405020304" pitchFamily="18" charset="0"/>
            </a:endParaRPr>
          </a:p>
          <a:p>
            <a:pPr algn="just"/>
            <a:r>
              <a:rPr lang="vi-VN" sz="2400" kern="0" dirty="0">
                <a:solidFill>
                  <a:schemeClr val="tx1">
                    <a:lumMod val="50000"/>
                  </a:schemeClr>
                </a:solidFill>
                <a:effectLst/>
                <a:latin typeface="+mj-lt"/>
                <a:ea typeface="Calibri" panose="020F0502020204030204" pitchFamily="34" charset="0"/>
                <a:cs typeface="Times New Roman" panose="02020603050405020304" pitchFamily="18" charset="0"/>
              </a:rPr>
              <a:t>Phân công nhiệm vụ cụ thể cho từng đạo quân, kế hoạch tiến đánh có sự phối hợp nhịp nhàng giữa các đạo quân</a:t>
            </a:r>
            <a:endParaRPr lang="en-SG" sz="2400" kern="100" dirty="0">
              <a:solidFill>
                <a:schemeClr val="tx1">
                  <a:lumMod val="50000"/>
                </a:schemeClr>
              </a:solidFill>
              <a:effectLst/>
              <a:latin typeface="+mj-lt"/>
              <a:ea typeface="Arial" panose="020B0604020202020204" pitchFamily="34" charset="0"/>
              <a:cs typeface="Times New Roman" panose="02020603050405020304" pitchFamily="18" charset="0"/>
            </a:endParaRPr>
          </a:p>
          <a:p>
            <a:pPr algn="just"/>
            <a:r>
              <a:rPr lang="vi-VN" sz="2400" kern="0" dirty="0">
                <a:solidFill>
                  <a:schemeClr val="tx1">
                    <a:lumMod val="50000"/>
                  </a:schemeClr>
                </a:solidFill>
                <a:effectLst/>
                <a:latin typeface="+mj-lt"/>
                <a:ea typeface="Calibri" panose="020F0502020204030204" pitchFamily="34" charset="0"/>
                <a:cs typeface="Times New Roman" panose="02020603050405020304" pitchFamily="18" charset="0"/>
              </a:rPr>
              <a:t>Chọn ngày xuất quân đặc biệt (tối 30 Tết) – thời điểm giặc không đề phòng</a:t>
            </a:r>
            <a:endParaRPr lang="en-SG" sz="2400" kern="100" dirty="0">
              <a:solidFill>
                <a:schemeClr val="tx1">
                  <a:lumMod val="50000"/>
                </a:schemeClr>
              </a:solidFill>
              <a:effectLst/>
              <a:latin typeface="+mj-lt"/>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223C9810-9217-C6D2-0EAF-7D24761D3A5D}"/>
              </a:ext>
            </a:extLst>
          </p:cNvPr>
          <p:cNvSpPr txBox="1"/>
          <p:nvPr/>
        </p:nvSpPr>
        <p:spPr>
          <a:xfrm>
            <a:off x="9361102" y="66919"/>
            <a:ext cx="2516088" cy="1569660"/>
          </a:xfrm>
          <a:prstGeom prst="rect">
            <a:avLst/>
          </a:prstGeom>
          <a:noFill/>
        </p:spPr>
        <p:txBody>
          <a:bodyPr wrap="square">
            <a:spAutoFit/>
          </a:bodyPr>
          <a:lstStyle/>
          <a:p>
            <a:pPr algn="just"/>
            <a:r>
              <a:rPr lang="vi-VN" sz="2400" b="1" i="1" kern="0" dirty="0">
                <a:effectLst/>
                <a:latin typeface="Times New Roman" panose="02020603050405020304" pitchFamily="18" charset="0"/>
                <a:ea typeface="Calibri" panose="020F0502020204030204" pitchFamily="34" charset="0"/>
                <a:cs typeface="Times New Roman" panose="02020603050405020304" pitchFamily="18" charset="0"/>
              </a:rPr>
              <a:t>Vị hoàng đến dũng cảm, có </a:t>
            </a:r>
            <a:r>
              <a:rPr lang="en-US" sz="2400" b="1" i="1" kern="100" dirty="0">
                <a:effectLst/>
                <a:latin typeface="Times New Roman" panose="02020603050405020304" pitchFamily="18" charset="0"/>
                <a:ea typeface="Arial" panose="020B0604020202020204" pitchFamily="34" charset="0"/>
                <a:cs typeface="Times New Roman" panose="02020603050405020304" pitchFamily="18" charset="0"/>
              </a:rPr>
              <a:t>ý </a:t>
            </a:r>
            <a:r>
              <a:rPr lang="en-US" sz="2400" b="1" i="1" kern="100" dirty="0" err="1">
                <a:effectLst/>
                <a:latin typeface="Times New Roman" panose="02020603050405020304" pitchFamily="18" charset="0"/>
                <a:ea typeface="Arial" panose="020B0604020202020204" pitchFamily="34" charset="0"/>
                <a:cs typeface="Times New Roman" panose="02020603050405020304" pitchFamily="18" charset="0"/>
              </a:rPr>
              <a:t>chí</a:t>
            </a:r>
            <a:r>
              <a:rPr lang="en-US" sz="2400" b="1"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kern="100" dirty="0" err="1">
                <a:effectLst/>
                <a:latin typeface="Times New Roman" panose="02020603050405020304" pitchFamily="18" charset="0"/>
                <a:ea typeface="Arial" panose="020B0604020202020204" pitchFamily="34" charset="0"/>
                <a:cs typeface="Times New Roman" panose="02020603050405020304" pitchFamily="18" charset="0"/>
              </a:rPr>
              <a:t>quyết</a:t>
            </a:r>
            <a:r>
              <a:rPr lang="en-US" sz="2400" b="1"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kern="100" dirty="0" err="1">
                <a:effectLst/>
                <a:latin typeface="Times New Roman" panose="02020603050405020304" pitchFamily="18" charset="0"/>
                <a:ea typeface="Arial" panose="020B0604020202020204" pitchFamily="34" charset="0"/>
                <a:cs typeface="Times New Roman" panose="02020603050405020304" pitchFamily="18" charset="0"/>
              </a:rPr>
              <a:t>tâm</a:t>
            </a:r>
            <a:r>
              <a:rPr lang="en-US" sz="2400" b="1"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kern="100" dirty="0" err="1">
                <a:effectLst/>
                <a:latin typeface="Times New Roman" panose="02020603050405020304" pitchFamily="18" charset="0"/>
                <a:ea typeface="Arial" panose="020B0604020202020204" pitchFamily="34" charset="0"/>
                <a:cs typeface="Times New Roman" panose="02020603050405020304" pitchFamily="18" charset="0"/>
              </a:rPr>
              <a:t>bảo</a:t>
            </a:r>
            <a:r>
              <a:rPr lang="en-US" sz="2400" b="1"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kern="100" dirty="0" err="1">
                <a:effectLst/>
                <a:latin typeface="Times New Roman" panose="02020603050405020304" pitchFamily="18" charset="0"/>
                <a:ea typeface="Arial" panose="020B0604020202020204" pitchFamily="34" charset="0"/>
                <a:cs typeface="Times New Roman" panose="02020603050405020304" pitchFamily="18" charset="0"/>
              </a:rPr>
              <a:t>vệ</a:t>
            </a:r>
            <a:r>
              <a:rPr lang="en-US" sz="2400" b="1"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kern="100" dirty="0" err="1">
                <a:effectLst/>
                <a:latin typeface="Times New Roman" panose="02020603050405020304" pitchFamily="18" charset="0"/>
                <a:ea typeface="Arial" panose="020B0604020202020204" pitchFamily="34" charset="0"/>
                <a:cs typeface="Times New Roman" panose="02020603050405020304" pitchFamily="18" charset="0"/>
              </a:rPr>
              <a:t>độc</a:t>
            </a:r>
            <a:r>
              <a:rPr lang="en-US" sz="2400" b="1"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kern="100" dirty="0" err="1">
                <a:effectLst/>
                <a:latin typeface="Times New Roman" panose="02020603050405020304" pitchFamily="18" charset="0"/>
                <a:ea typeface="Arial" panose="020B0604020202020204" pitchFamily="34" charset="0"/>
                <a:cs typeface="Times New Roman" panose="02020603050405020304" pitchFamily="18" charset="0"/>
              </a:rPr>
              <a:t>lập</a:t>
            </a:r>
            <a:r>
              <a:rPr lang="en-US" sz="2400" b="1"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kern="1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2400" b="1" i="1"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kern="100" dirty="0" err="1">
                <a:effectLst/>
                <a:latin typeface="Times New Roman" panose="02020603050405020304" pitchFamily="18" charset="0"/>
                <a:ea typeface="Arial" panose="020B0604020202020204" pitchFamily="34" charset="0"/>
                <a:cs typeface="Times New Roman" panose="02020603050405020304" pitchFamily="18" charset="0"/>
              </a:rPr>
              <a:t>tộc</a:t>
            </a:r>
            <a:endParaRPr lang="en-SG" sz="2400" b="1" i="1"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2" name="TextBox 21">
            <a:extLst>
              <a:ext uri="{FF2B5EF4-FFF2-40B4-BE49-F238E27FC236}">
                <a16:creationId xmlns="" xmlns:a16="http://schemas.microsoft.com/office/drawing/2014/main" id="{9172A4E9-E9BC-245E-F11B-F37AAFB0C4E7}"/>
              </a:ext>
            </a:extLst>
          </p:cNvPr>
          <p:cNvSpPr txBox="1"/>
          <p:nvPr/>
        </p:nvSpPr>
        <p:spPr>
          <a:xfrm>
            <a:off x="9409235" y="2049250"/>
            <a:ext cx="2779686" cy="3785652"/>
          </a:xfrm>
          <a:prstGeom prst="rect">
            <a:avLst/>
          </a:prstGeom>
          <a:noFill/>
        </p:spPr>
        <p:txBody>
          <a:bodyPr wrap="square">
            <a:spAutoFit/>
          </a:bodyPr>
          <a:lstStyle/>
          <a:p>
            <a:pPr algn="just"/>
            <a:r>
              <a:rPr lang="vi-VN" sz="2400" kern="100" dirty="0">
                <a:solidFill>
                  <a:schemeClr val="tx1">
                    <a:lumMod val="50000"/>
                  </a:schemeClr>
                </a:solidFill>
                <a:effectLst/>
                <a:latin typeface="+mj-lt"/>
                <a:ea typeface="Arial" panose="020B0604020202020204" pitchFamily="34" charset="0"/>
                <a:cs typeface="Times New Roman" panose="02020603050405020304" pitchFamily="18" charset="0"/>
              </a:rPr>
              <a:t>Thân chinh cầm quân</a:t>
            </a:r>
            <a:endParaRPr lang="en-SG" sz="2400" kern="100" dirty="0">
              <a:solidFill>
                <a:schemeClr val="tx1">
                  <a:lumMod val="50000"/>
                </a:schemeClr>
              </a:solidFill>
              <a:latin typeface="+mj-lt"/>
              <a:ea typeface="Arial" panose="020B0604020202020204" pitchFamily="34" charset="0"/>
              <a:cs typeface="Times New Roman" panose="02020603050405020304" pitchFamily="18" charset="0"/>
            </a:endParaRPr>
          </a:p>
          <a:p>
            <a:pPr algn="just"/>
            <a:r>
              <a:rPr lang="vi-VN" sz="2400" kern="0" dirty="0">
                <a:solidFill>
                  <a:schemeClr val="tx1">
                    <a:lumMod val="50000"/>
                  </a:schemeClr>
                </a:solidFill>
                <a:effectLst/>
                <a:latin typeface="+mj-lt"/>
                <a:ea typeface="Calibri" panose="020F0502020204030204" pitchFamily="34" charset="0"/>
                <a:cs typeface="Times New Roman" panose="02020603050405020304" pitchFamily="18" charset="0"/>
              </a:rPr>
              <a:t>Gặp quân do thám thì thúc quân đuổi theo, bắt sống</a:t>
            </a:r>
            <a:endParaRPr lang="en-SG" sz="2400" kern="100" dirty="0">
              <a:solidFill>
                <a:schemeClr val="tx1">
                  <a:lumMod val="50000"/>
                </a:schemeClr>
              </a:solidFill>
              <a:effectLst/>
              <a:latin typeface="+mj-lt"/>
              <a:ea typeface="Arial" panose="020B0604020202020204" pitchFamily="34" charset="0"/>
              <a:cs typeface="Times New Roman" panose="02020603050405020304" pitchFamily="18" charset="0"/>
            </a:endParaRPr>
          </a:p>
          <a:p>
            <a:pPr algn="just"/>
            <a:r>
              <a:rPr lang="vi-VN" sz="2400" kern="0" dirty="0">
                <a:solidFill>
                  <a:schemeClr val="tx1">
                    <a:lumMod val="50000"/>
                  </a:schemeClr>
                </a:solidFill>
                <a:effectLst/>
                <a:latin typeface="+mj-lt"/>
                <a:ea typeface="Calibri" panose="020F0502020204030204" pitchFamily="34" charset="0"/>
              </a:rPr>
              <a:t>Xông pha chiến trận không sợ hãi “chiếc áo bào màu đỏ đã bị nhuộm đen vì khói thuốc súng”</a:t>
            </a:r>
            <a:endParaRPr lang="en-SG" sz="2400" dirty="0">
              <a:solidFill>
                <a:schemeClr val="tx1">
                  <a:lumMod val="50000"/>
                </a:schemeClr>
              </a:solidFill>
              <a:latin typeface="+mj-lt"/>
            </a:endParaRPr>
          </a:p>
        </p:txBody>
      </p:sp>
      <p:sp>
        <p:nvSpPr>
          <p:cNvPr id="54" name="Rectangle 53">
            <a:extLst>
              <a:ext uri="{FF2B5EF4-FFF2-40B4-BE49-F238E27FC236}">
                <a16:creationId xmlns="" xmlns:a16="http://schemas.microsoft.com/office/drawing/2014/main" id="{AE39392A-D94D-3910-DC8E-238AC181A178}"/>
              </a:ext>
            </a:extLst>
          </p:cNvPr>
          <p:cNvSpPr/>
          <p:nvPr/>
        </p:nvSpPr>
        <p:spPr>
          <a:xfrm>
            <a:off x="2831096" y="2141478"/>
            <a:ext cx="181084" cy="181084"/>
          </a:xfrm>
          <a:prstGeom prst="rect">
            <a:avLst/>
          </a:prstGeom>
        </p:spPr>
        <p:style>
          <a:lnRef idx="2">
            <a:schemeClr val="accent3">
              <a:hueOff val="-408676"/>
              <a:satOff val="4095"/>
              <a:lumOff val="-93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55" name="Rectangle 54">
            <a:extLst>
              <a:ext uri="{FF2B5EF4-FFF2-40B4-BE49-F238E27FC236}">
                <a16:creationId xmlns="" xmlns:a16="http://schemas.microsoft.com/office/drawing/2014/main" id="{AF69947C-775C-3AB0-EA09-981DDB02272C}"/>
              </a:ext>
            </a:extLst>
          </p:cNvPr>
          <p:cNvSpPr/>
          <p:nvPr/>
        </p:nvSpPr>
        <p:spPr>
          <a:xfrm>
            <a:off x="2824028" y="3225002"/>
            <a:ext cx="181084" cy="181084"/>
          </a:xfrm>
          <a:prstGeom prst="rect">
            <a:avLst/>
          </a:prstGeom>
        </p:spPr>
        <p:style>
          <a:lnRef idx="2">
            <a:schemeClr val="accent3">
              <a:hueOff val="-408676"/>
              <a:satOff val="4095"/>
              <a:lumOff val="-93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56" name="Rectangle 55">
            <a:extLst>
              <a:ext uri="{FF2B5EF4-FFF2-40B4-BE49-F238E27FC236}">
                <a16:creationId xmlns="" xmlns:a16="http://schemas.microsoft.com/office/drawing/2014/main" id="{9872B593-DB2A-BFA6-95D2-3342EDFD31B9}"/>
              </a:ext>
            </a:extLst>
          </p:cNvPr>
          <p:cNvSpPr/>
          <p:nvPr/>
        </p:nvSpPr>
        <p:spPr>
          <a:xfrm>
            <a:off x="2824028" y="5053080"/>
            <a:ext cx="181084" cy="181084"/>
          </a:xfrm>
          <a:prstGeom prst="rect">
            <a:avLst/>
          </a:prstGeom>
        </p:spPr>
        <p:style>
          <a:lnRef idx="2">
            <a:schemeClr val="accent3">
              <a:hueOff val="-408676"/>
              <a:satOff val="4095"/>
              <a:lumOff val="-93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57" name="Rectangle 56">
            <a:extLst>
              <a:ext uri="{FF2B5EF4-FFF2-40B4-BE49-F238E27FC236}">
                <a16:creationId xmlns="" xmlns:a16="http://schemas.microsoft.com/office/drawing/2014/main" id="{7F0519D0-023A-EB13-BEB2-2A81B38AA013}"/>
              </a:ext>
            </a:extLst>
          </p:cNvPr>
          <p:cNvSpPr/>
          <p:nvPr/>
        </p:nvSpPr>
        <p:spPr>
          <a:xfrm>
            <a:off x="9254741" y="2169759"/>
            <a:ext cx="181084" cy="181084"/>
          </a:xfrm>
          <a:prstGeom prst="rect">
            <a:avLst/>
          </a:prstGeom>
        </p:spPr>
        <p:style>
          <a:lnRef idx="2">
            <a:schemeClr val="accent3">
              <a:hueOff val="-1226029"/>
              <a:satOff val="12286"/>
              <a:lumOff val="-279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58" name="Rectangle 57">
            <a:extLst>
              <a:ext uri="{FF2B5EF4-FFF2-40B4-BE49-F238E27FC236}">
                <a16:creationId xmlns="" xmlns:a16="http://schemas.microsoft.com/office/drawing/2014/main" id="{66A37A2A-2C75-35EE-1299-FE1B5778FF37}"/>
              </a:ext>
            </a:extLst>
          </p:cNvPr>
          <p:cNvSpPr/>
          <p:nvPr/>
        </p:nvSpPr>
        <p:spPr>
          <a:xfrm>
            <a:off x="9246884" y="2893446"/>
            <a:ext cx="181084" cy="181084"/>
          </a:xfrm>
          <a:prstGeom prst="rect">
            <a:avLst/>
          </a:prstGeom>
        </p:spPr>
        <p:style>
          <a:lnRef idx="2">
            <a:schemeClr val="accent3">
              <a:hueOff val="-1226029"/>
              <a:satOff val="12286"/>
              <a:lumOff val="-279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59" name="Rectangle 58">
            <a:extLst>
              <a:ext uri="{FF2B5EF4-FFF2-40B4-BE49-F238E27FC236}">
                <a16:creationId xmlns="" xmlns:a16="http://schemas.microsoft.com/office/drawing/2014/main" id="{C859E44C-CEDD-1D64-9624-BB8AABCAC1BD}"/>
              </a:ext>
            </a:extLst>
          </p:cNvPr>
          <p:cNvSpPr/>
          <p:nvPr/>
        </p:nvSpPr>
        <p:spPr>
          <a:xfrm>
            <a:off x="9246884" y="4002330"/>
            <a:ext cx="181084" cy="181084"/>
          </a:xfrm>
          <a:prstGeom prst="rect">
            <a:avLst/>
          </a:prstGeom>
        </p:spPr>
        <p:style>
          <a:lnRef idx="2">
            <a:schemeClr val="accent3">
              <a:hueOff val="-1226029"/>
              <a:satOff val="12286"/>
              <a:lumOff val="-279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SG"/>
          </a:p>
        </p:txBody>
      </p:sp>
      <p:pic>
        <p:nvPicPr>
          <p:cNvPr id="62" name="Picture 61">
            <a:extLst>
              <a:ext uri="{FF2B5EF4-FFF2-40B4-BE49-F238E27FC236}">
                <a16:creationId xmlns="" xmlns:a16="http://schemas.microsoft.com/office/drawing/2014/main" id="{F9A966B4-BB7F-27F2-E386-64E3E88677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l="50843" t="33913" r="9612" b="17369"/>
          <a:stretch/>
        </p:blipFill>
        <p:spPr>
          <a:xfrm>
            <a:off x="35670" y="4802998"/>
            <a:ext cx="3068042" cy="2125093"/>
          </a:xfrm>
          <a:prstGeom prst="rect">
            <a:avLst/>
          </a:prstGeom>
        </p:spPr>
      </p:pic>
      <p:pic>
        <p:nvPicPr>
          <p:cNvPr id="63" name="Picture 62">
            <a:extLst>
              <a:ext uri="{FF2B5EF4-FFF2-40B4-BE49-F238E27FC236}">
                <a16:creationId xmlns="" xmlns:a16="http://schemas.microsoft.com/office/drawing/2014/main" id="{DB0F33CC-EBD5-8241-71B6-AF4B98EF9F2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flipH="1">
            <a:off x="8660291" y="5413419"/>
            <a:ext cx="3617302" cy="1487113"/>
          </a:xfrm>
          <a:prstGeom prst="rect">
            <a:avLst/>
          </a:prstGeom>
        </p:spPr>
      </p:pic>
      <p:pic>
        <p:nvPicPr>
          <p:cNvPr id="64" name="Google Shape;113;p11">
            <a:extLst>
              <a:ext uri="{FF2B5EF4-FFF2-40B4-BE49-F238E27FC236}">
                <a16:creationId xmlns="" xmlns:a16="http://schemas.microsoft.com/office/drawing/2014/main" id="{F0985808-36C8-1059-67B0-ABD95CDA7352}"/>
              </a:ext>
            </a:extLst>
          </p:cNvPr>
          <p:cNvPicPr preferRelativeResize="0"/>
          <p:nvPr/>
        </p:nvPicPr>
        <p:blipFill rotWithShape="1">
          <a:blip r:embed="rId9">
            <a:alphaModFix/>
          </a:blip>
          <a:srcRect l="-11978" t="15376" r="5877"/>
          <a:stretch/>
        </p:blipFill>
        <p:spPr>
          <a:xfrm>
            <a:off x="7862541" y="6310205"/>
            <a:ext cx="1615918" cy="591273"/>
          </a:xfrm>
          <a:prstGeom prst="rect">
            <a:avLst/>
          </a:prstGeom>
          <a:noFill/>
          <a:ln>
            <a:noFill/>
          </a:ln>
        </p:spPr>
      </p:pic>
    </p:spTree>
    <p:extLst>
      <p:ext uri="{BB962C8B-B14F-4D97-AF65-F5344CB8AC3E}">
        <p14:creationId xmlns:p14="http://schemas.microsoft.com/office/powerpoint/2010/main" val="60331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barn(inVertical)">
                                      <p:cBhvr>
                                        <p:cTn id="60" dur="500"/>
                                        <p:tgtEl>
                                          <p:spTgt spid="1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barn(inVertical)">
                                      <p:cBhvr>
                                        <p:cTn id="65" dur="5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8">
                                            <p:txEl>
                                              <p:pRg st="1" end="1"/>
                                            </p:txEl>
                                          </p:spTgt>
                                        </p:tgtEl>
                                        <p:attrNameLst>
                                          <p:attrName>style.visibility</p:attrName>
                                        </p:attrNameLst>
                                      </p:cBhvr>
                                      <p:to>
                                        <p:strVal val="visible"/>
                                      </p:to>
                                    </p:set>
                                    <p:animEffect transition="in" filter="barn(inVertical)">
                                      <p:cBhvr>
                                        <p:cTn id="70" dur="500"/>
                                        <p:tgtEl>
                                          <p:spTgt spid="18">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barn(inVertical)">
                                      <p:cBhvr>
                                        <p:cTn id="75" dur="500"/>
                                        <p:tgtEl>
                                          <p:spTgt spid="56"/>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8">
                                            <p:txEl>
                                              <p:pRg st="2" end="2"/>
                                            </p:txEl>
                                          </p:spTgt>
                                        </p:tgtEl>
                                        <p:attrNameLst>
                                          <p:attrName>style.visibility</p:attrName>
                                        </p:attrNameLst>
                                      </p:cBhvr>
                                      <p:to>
                                        <p:strVal val="visible"/>
                                      </p:to>
                                    </p:set>
                                    <p:animEffect transition="in" filter="barn(inVertical)">
                                      <p:cBhvr>
                                        <p:cTn id="80" dur="500"/>
                                        <p:tgtEl>
                                          <p:spTgt spid="18">
                                            <p:txEl>
                                              <p:pRg st="2" end="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0"/>
                                        <p:tgtEl>
                                          <p:spTgt spid="38"/>
                                        </p:tgtEl>
                                      </p:cBhvr>
                                    </p:animEffect>
                                    <p:anim calcmode="lin" valueType="num">
                                      <p:cBhvr>
                                        <p:cTn id="86" dur="1000" fill="hold"/>
                                        <p:tgtEl>
                                          <p:spTgt spid="38"/>
                                        </p:tgtEl>
                                        <p:attrNameLst>
                                          <p:attrName>ppt_x</p:attrName>
                                        </p:attrNameLst>
                                      </p:cBhvr>
                                      <p:tavLst>
                                        <p:tav tm="0">
                                          <p:val>
                                            <p:strVal val="#ppt_x"/>
                                          </p:val>
                                        </p:tav>
                                        <p:tav tm="100000">
                                          <p:val>
                                            <p:strVal val="#ppt_x"/>
                                          </p:val>
                                        </p:tav>
                                      </p:tavLst>
                                    </p:anim>
                                    <p:anim calcmode="lin" valueType="num">
                                      <p:cBhvr>
                                        <p:cTn id="87" dur="1000" fill="hold"/>
                                        <p:tgtEl>
                                          <p:spTgt spid="38"/>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1000"/>
                                        <p:tgtEl>
                                          <p:spTgt spid="37"/>
                                        </p:tgtEl>
                                      </p:cBhvr>
                                    </p:animEffect>
                                    <p:anim calcmode="lin" valueType="num">
                                      <p:cBhvr>
                                        <p:cTn id="91" dur="1000" fill="hold"/>
                                        <p:tgtEl>
                                          <p:spTgt spid="37"/>
                                        </p:tgtEl>
                                        <p:attrNameLst>
                                          <p:attrName>ppt_x</p:attrName>
                                        </p:attrNameLst>
                                      </p:cBhvr>
                                      <p:tavLst>
                                        <p:tav tm="0">
                                          <p:val>
                                            <p:strVal val="#ppt_x"/>
                                          </p:val>
                                        </p:tav>
                                        <p:tav tm="100000">
                                          <p:val>
                                            <p:strVal val="#ppt_x"/>
                                          </p:val>
                                        </p:tav>
                                      </p:tavLst>
                                    </p:anim>
                                    <p:anim calcmode="lin" valueType="num">
                                      <p:cBhvr>
                                        <p:cTn id="92" dur="1000" fill="hold"/>
                                        <p:tgtEl>
                                          <p:spTgt spid="3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1000"/>
                                        <p:tgtEl>
                                          <p:spTgt spid="36"/>
                                        </p:tgtEl>
                                      </p:cBhvr>
                                    </p:animEffect>
                                    <p:anim calcmode="lin" valueType="num">
                                      <p:cBhvr>
                                        <p:cTn id="96" dur="1000" fill="hold"/>
                                        <p:tgtEl>
                                          <p:spTgt spid="36"/>
                                        </p:tgtEl>
                                        <p:attrNameLst>
                                          <p:attrName>ppt_x</p:attrName>
                                        </p:attrNameLst>
                                      </p:cBhvr>
                                      <p:tavLst>
                                        <p:tav tm="0">
                                          <p:val>
                                            <p:strVal val="#ppt_x"/>
                                          </p:val>
                                        </p:tav>
                                        <p:tav tm="100000">
                                          <p:val>
                                            <p:strVal val="#ppt_x"/>
                                          </p:val>
                                        </p:tav>
                                      </p:tavLst>
                                    </p:anim>
                                    <p:anim calcmode="lin" valueType="num">
                                      <p:cBhvr>
                                        <p:cTn id="9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barn(inVertical)">
                                      <p:cBhvr>
                                        <p:cTn id="102" dur="500"/>
                                        <p:tgtEl>
                                          <p:spTgt spid="39"/>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barn(inVertical)">
                                      <p:cBhvr>
                                        <p:cTn id="105" dur="500"/>
                                        <p:tgtEl>
                                          <p:spTgt spid="40"/>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barn(inVertical)">
                                      <p:cBhvr>
                                        <p:cTn id="110" dur="500"/>
                                        <p:tgtEl>
                                          <p:spTgt spid="43"/>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barn(inVertical)">
                                      <p:cBhvr>
                                        <p:cTn id="113" dur="500"/>
                                        <p:tgtEl>
                                          <p:spTgt spid="42"/>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barn(inVertical)">
                                      <p:cBhvr>
                                        <p:cTn id="118" dur="500"/>
                                        <p:tgtEl>
                                          <p:spTgt spid="20"/>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barn(inVertical)">
                                      <p:cBhvr>
                                        <p:cTn id="124" dur="500"/>
                                        <p:tgtEl>
                                          <p:spTgt spid="45"/>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barn(inVertical)">
                                      <p:cBhvr>
                                        <p:cTn id="129" dur="500"/>
                                        <p:tgtEl>
                                          <p:spTgt spid="57"/>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nodeType="clickEffect">
                                  <p:stCondLst>
                                    <p:cond delay="0"/>
                                  </p:stCondLst>
                                  <p:childTnLst>
                                    <p:set>
                                      <p:cBhvr>
                                        <p:cTn id="133" dur="1" fill="hold">
                                          <p:stCondLst>
                                            <p:cond delay="0"/>
                                          </p:stCondLst>
                                        </p:cTn>
                                        <p:tgtEl>
                                          <p:spTgt spid="22">
                                            <p:txEl>
                                              <p:pRg st="0" end="0"/>
                                            </p:txEl>
                                          </p:spTgt>
                                        </p:tgtEl>
                                        <p:attrNameLst>
                                          <p:attrName>style.visibility</p:attrName>
                                        </p:attrNameLst>
                                      </p:cBhvr>
                                      <p:to>
                                        <p:strVal val="visible"/>
                                      </p:to>
                                    </p:set>
                                    <p:animEffect transition="in" filter="barn(inVertical)">
                                      <p:cBhvr>
                                        <p:cTn id="134" dur="500"/>
                                        <p:tgtEl>
                                          <p:spTgt spid="22">
                                            <p:txEl>
                                              <p:pRg st="0" end="0"/>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barn(inVertical)">
                                      <p:cBhvr>
                                        <p:cTn id="139" dur="500"/>
                                        <p:tgtEl>
                                          <p:spTgt spid="58"/>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nodeType="clickEffect">
                                  <p:stCondLst>
                                    <p:cond delay="0"/>
                                  </p:stCondLst>
                                  <p:childTnLst>
                                    <p:set>
                                      <p:cBhvr>
                                        <p:cTn id="143" dur="1" fill="hold">
                                          <p:stCondLst>
                                            <p:cond delay="0"/>
                                          </p:stCondLst>
                                        </p:cTn>
                                        <p:tgtEl>
                                          <p:spTgt spid="22">
                                            <p:txEl>
                                              <p:pRg st="1" end="1"/>
                                            </p:txEl>
                                          </p:spTgt>
                                        </p:tgtEl>
                                        <p:attrNameLst>
                                          <p:attrName>style.visibility</p:attrName>
                                        </p:attrNameLst>
                                      </p:cBhvr>
                                      <p:to>
                                        <p:strVal val="visible"/>
                                      </p:to>
                                    </p:set>
                                    <p:animEffect transition="in" filter="barn(inVertical)">
                                      <p:cBhvr>
                                        <p:cTn id="144" dur="500"/>
                                        <p:tgtEl>
                                          <p:spTgt spid="22">
                                            <p:txEl>
                                              <p:pRg st="1" end="1"/>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59"/>
                                        </p:tgtEl>
                                        <p:attrNameLst>
                                          <p:attrName>style.visibility</p:attrName>
                                        </p:attrNameLst>
                                      </p:cBhvr>
                                      <p:to>
                                        <p:strVal val="visible"/>
                                      </p:to>
                                    </p:set>
                                    <p:animEffect transition="in" filter="barn(inVertical)">
                                      <p:cBhvr>
                                        <p:cTn id="149" dur="500"/>
                                        <p:tgtEl>
                                          <p:spTgt spid="59"/>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nodeType="clickEffect">
                                  <p:stCondLst>
                                    <p:cond delay="0"/>
                                  </p:stCondLst>
                                  <p:childTnLst>
                                    <p:set>
                                      <p:cBhvr>
                                        <p:cTn id="153" dur="1" fill="hold">
                                          <p:stCondLst>
                                            <p:cond delay="0"/>
                                          </p:stCondLst>
                                        </p:cTn>
                                        <p:tgtEl>
                                          <p:spTgt spid="22">
                                            <p:txEl>
                                              <p:pRg st="2" end="2"/>
                                            </p:txEl>
                                          </p:spTgt>
                                        </p:tgtEl>
                                        <p:attrNameLst>
                                          <p:attrName>style.visibility</p:attrName>
                                        </p:attrNameLst>
                                      </p:cBhvr>
                                      <p:to>
                                        <p:strVal val="visible"/>
                                      </p:to>
                                    </p:set>
                                    <p:animEffect transition="in" filter="barn(inVertical)">
                                      <p:cBhvr>
                                        <p:cTn id="154"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animBg="1"/>
      <p:bldP spid="28" grpId="0"/>
      <p:bldP spid="29" grpId="0" animBg="1"/>
      <p:bldP spid="30" grpId="0"/>
      <p:bldP spid="33" grpId="0" animBg="1"/>
      <p:bldP spid="34" grpId="0" animBg="1"/>
      <p:bldP spid="36" grpId="0" animBg="1"/>
      <p:bldP spid="37" grpId="0" animBg="1"/>
      <p:bldP spid="38" grpId="0"/>
      <p:bldP spid="39" grpId="0" animBg="1"/>
      <p:bldP spid="40" grpId="0"/>
      <p:bldP spid="42" grpId="0"/>
      <p:bldP spid="43" grpId="0" animBg="1"/>
      <p:bldP spid="45" grpId="0" animBg="1"/>
      <p:bldP spid="46" grpId="0" animBg="1"/>
      <p:bldP spid="14" grpId="0"/>
      <p:bldP spid="20" grpId="0"/>
      <p:bldP spid="54" grpId="0" animBg="1"/>
      <p:bldP spid="55" grpId="0" animBg="1"/>
      <p:bldP spid="56" grpId="0" animBg="1"/>
      <p:bldP spid="57" grpId="0" animBg="1"/>
      <p:bldP spid="58"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4"/>
          <p:cNvSpPr txBox="1">
            <a:spLocks noGrp="1"/>
          </p:cNvSpPr>
          <p:nvPr>
            <p:ph type="title"/>
          </p:nvPr>
        </p:nvSpPr>
        <p:spPr>
          <a:xfrm>
            <a:off x="2351096" y="505888"/>
            <a:ext cx="8765600" cy="763600"/>
          </a:xfrm>
          <a:prstGeom prst="rect">
            <a:avLst/>
          </a:prstGeom>
        </p:spPr>
        <p:txBody>
          <a:bodyPr spcFirstLastPara="1" wrap="square" lIns="121900" tIns="121900" rIns="121900" bIns="121900" anchor="ctr" anchorCtr="0">
            <a:noAutofit/>
          </a:bodyPr>
          <a:lstStyle/>
          <a:p>
            <a:r>
              <a:rPr lang="vi-VN" sz="4400" b="1" dirty="0">
                <a:latin typeface="+mj-lt"/>
              </a:rPr>
              <a:t>Tìm hiểu về tình cảm, thái độ của tác giả đối với nhân vật</a:t>
            </a:r>
            <a:endParaRPr lang="en-SG" sz="4400" dirty="0">
              <a:latin typeface="+mj-lt"/>
            </a:endParaRPr>
          </a:p>
        </p:txBody>
      </p:sp>
      <p:sp>
        <p:nvSpPr>
          <p:cNvPr id="4" name="Google Shape;358;p42">
            <a:extLst>
              <a:ext uri="{FF2B5EF4-FFF2-40B4-BE49-F238E27FC236}">
                <a16:creationId xmlns="" xmlns:a16="http://schemas.microsoft.com/office/drawing/2014/main" id="{879C8190-0780-4EF3-0011-0B6D5EAD8578}"/>
              </a:ext>
            </a:extLst>
          </p:cNvPr>
          <p:cNvSpPr/>
          <p:nvPr/>
        </p:nvSpPr>
        <p:spPr>
          <a:xfrm>
            <a:off x="1184056" y="268594"/>
            <a:ext cx="1407920" cy="1305599"/>
          </a:xfrm>
          <a:custGeom>
            <a:avLst/>
            <a:gdLst/>
            <a:ahLst/>
            <a:cxnLst/>
            <a:rect l="l" t="t" r="r" b="b"/>
            <a:pathLst>
              <a:path w="123574" h="58661" extrusionOk="0">
                <a:moveTo>
                  <a:pt x="0" y="0"/>
                </a:moveTo>
                <a:lnTo>
                  <a:pt x="1431" y="58661"/>
                </a:lnTo>
                <a:lnTo>
                  <a:pt x="120584" y="58305"/>
                </a:lnTo>
                <a:lnTo>
                  <a:pt x="123574" y="345"/>
                </a:lnTo>
                <a:close/>
              </a:path>
            </a:pathLst>
          </a:custGeom>
          <a:solidFill>
            <a:schemeClr val="accent1"/>
          </a:solidFill>
          <a:ln>
            <a:noFill/>
          </a:ln>
        </p:spPr>
        <p:txBody>
          <a:bodyPr/>
          <a:lstStyle/>
          <a:p>
            <a:pPr algn="ctr" defTabSz="1219170">
              <a:buClr>
                <a:srgbClr val="000000"/>
              </a:buClr>
            </a:pPr>
            <a:r>
              <a:rPr lang="en-US" sz="8000" b="1" kern="0">
                <a:solidFill>
                  <a:srgbClr val="FFFFFF"/>
                </a:solidFill>
                <a:latin typeface="Arial"/>
                <a:cs typeface="Arial"/>
                <a:sym typeface="Arial"/>
              </a:rPr>
              <a:t>3</a:t>
            </a:r>
          </a:p>
        </p:txBody>
      </p:sp>
      <p:pic>
        <p:nvPicPr>
          <p:cNvPr id="9" name="Google Shape;369;p42">
            <a:extLst>
              <a:ext uri="{FF2B5EF4-FFF2-40B4-BE49-F238E27FC236}">
                <a16:creationId xmlns="" xmlns:a16="http://schemas.microsoft.com/office/drawing/2014/main" id="{F291BB54-AF7C-C45C-D5FD-B06564D25677}"/>
              </a:ext>
            </a:extLst>
          </p:cNvPr>
          <p:cNvPicPr preferRelativeResize="0"/>
          <p:nvPr/>
        </p:nvPicPr>
        <p:blipFill>
          <a:blip r:embed="rId3">
            <a:alphaModFix/>
          </a:blip>
          <a:stretch>
            <a:fillRect/>
          </a:stretch>
        </p:blipFill>
        <p:spPr>
          <a:xfrm>
            <a:off x="5131282" y="3946151"/>
            <a:ext cx="1407972" cy="1416800"/>
          </a:xfrm>
          <a:prstGeom prst="rect">
            <a:avLst/>
          </a:prstGeom>
          <a:noFill/>
          <a:ln>
            <a:noFill/>
          </a:ln>
        </p:spPr>
      </p:pic>
      <p:pic>
        <p:nvPicPr>
          <p:cNvPr id="14" name="Google Shape;368;p42">
            <a:extLst>
              <a:ext uri="{FF2B5EF4-FFF2-40B4-BE49-F238E27FC236}">
                <a16:creationId xmlns="" xmlns:a16="http://schemas.microsoft.com/office/drawing/2014/main" id="{F7A3E9BD-0071-F280-026A-861A4CADDB69}"/>
              </a:ext>
            </a:extLst>
          </p:cNvPr>
          <p:cNvPicPr preferRelativeResize="0"/>
          <p:nvPr/>
        </p:nvPicPr>
        <p:blipFill>
          <a:blip r:embed="rId4">
            <a:alphaModFix/>
          </a:blip>
          <a:stretch>
            <a:fillRect/>
          </a:stretch>
        </p:blipFill>
        <p:spPr>
          <a:xfrm>
            <a:off x="449983" y="2711450"/>
            <a:ext cx="1568867" cy="1943100"/>
          </a:xfrm>
          <a:prstGeom prst="rect">
            <a:avLst/>
          </a:prstGeom>
          <a:noFill/>
          <a:ln>
            <a:noFill/>
          </a:ln>
        </p:spPr>
      </p:pic>
      <p:pic>
        <p:nvPicPr>
          <p:cNvPr id="16" name="Picture 15">
            <a:extLst>
              <a:ext uri="{FF2B5EF4-FFF2-40B4-BE49-F238E27FC236}">
                <a16:creationId xmlns="" xmlns:a16="http://schemas.microsoft.com/office/drawing/2014/main" id="{E755FE38-C018-8896-0B27-D87D27DA15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l="50843" t="33913" r="9612" b="17369"/>
          <a:stretch/>
        </p:blipFill>
        <p:spPr>
          <a:xfrm flipH="1">
            <a:off x="9620405" y="1975689"/>
            <a:ext cx="2844800" cy="1970463"/>
          </a:xfrm>
          <a:prstGeom prst="rect">
            <a:avLst/>
          </a:prstGeom>
        </p:spPr>
      </p:pic>
      <p:pic>
        <p:nvPicPr>
          <p:cNvPr id="17" name="Picture 16">
            <a:extLst>
              <a:ext uri="{FF2B5EF4-FFF2-40B4-BE49-F238E27FC236}">
                <a16:creationId xmlns="" xmlns:a16="http://schemas.microsoft.com/office/drawing/2014/main" id="{601623CD-5CA7-0B5A-3841-D6AA10411AB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a:off x="0" y="2955637"/>
            <a:ext cx="8340808" cy="3902364"/>
          </a:xfrm>
          <a:prstGeom prst="rect">
            <a:avLst/>
          </a:prstGeom>
        </p:spPr>
      </p:pic>
      <p:pic>
        <p:nvPicPr>
          <p:cNvPr id="18" name="Google Shape;113;p11">
            <a:extLst>
              <a:ext uri="{FF2B5EF4-FFF2-40B4-BE49-F238E27FC236}">
                <a16:creationId xmlns="" xmlns:a16="http://schemas.microsoft.com/office/drawing/2014/main" id="{A21D7755-5D21-3FA6-E8CC-20711148D8F5}"/>
              </a:ext>
            </a:extLst>
          </p:cNvPr>
          <p:cNvPicPr preferRelativeResize="0"/>
          <p:nvPr/>
        </p:nvPicPr>
        <p:blipFill rotWithShape="1">
          <a:blip r:embed="rId9">
            <a:alphaModFix/>
          </a:blip>
          <a:srcRect l="-11978" t="15376" r="5877"/>
          <a:stretch/>
        </p:blipFill>
        <p:spPr>
          <a:xfrm>
            <a:off x="6539254" y="5564333"/>
            <a:ext cx="2894365" cy="1293667"/>
          </a:xfrm>
          <a:prstGeom prst="rect">
            <a:avLst/>
          </a:prstGeom>
          <a:noFill/>
          <a:ln>
            <a:noFill/>
          </a:ln>
        </p:spPr>
      </p:pic>
      <p:grpSp>
        <p:nvGrpSpPr>
          <p:cNvPr id="2" name="Group 1">
            <a:extLst>
              <a:ext uri="{FF2B5EF4-FFF2-40B4-BE49-F238E27FC236}">
                <a16:creationId xmlns="" xmlns:a16="http://schemas.microsoft.com/office/drawing/2014/main" id="{08662DCA-0D7A-7E76-509D-294DE0FAA9B1}"/>
              </a:ext>
            </a:extLst>
          </p:cNvPr>
          <p:cNvGrpSpPr/>
          <p:nvPr/>
        </p:nvGrpSpPr>
        <p:grpSpPr>
          <a:xfrm>
            <a:off x="268440" y="1818380"/>
            <a:ext cx="1400715" cy="815344"/>
            <a:chOff x="397389" y="336172"/>
            <a:chExt cx="1400715" cy="815344"/>
          </a:xfrm>
        </p:grpSpPr>
        <p:pic>
          <p:nvPicPr>
            <p:cNvPr id="3" name="Google Shape;314;p29">
              <a:extLst>
                <a:ext uri="{FF2B5EF4-FFF2-40B4-BE49-F238E27FC236}">
                  <a16:creationId xmlns="" xmlns:a16="http://schemas.microsoft.com/office/drawing/2014/main" id="{F15A0E6B-3C08-4215-A7EA-D0BF81227913}"/>
                </a:ext>
              </a:extLst>
            </p:cNvPr>
            <p:cNvPicPr preferRelativeResize="0"/>
            <p:nvPr/>
          </p:nvPicPr>
          <p:blipFill>
            <a:blip r:embed="rId10">
              <a:alphaModFix/>
            </a:blip>
            <a:stretch>
              <a:fillRect/>
            </a:stretch>
          </p:blipFill>
          <p:spPr>
            <a:xfrm>
              <a:off x="397389" y="725817"/>
              <a:ext cx="524017" cy="425699"/>
            </a:xfrm>
            <a:prstGeom prst="rect">
              <a:avLst/>
            </a:prstGeom>
            <a:noFill/>
            <a:ln>
              <a:noFill/>
            </a:ln>
          </p:spPr>
        </p:pic>
        <p:pic>
          <p:nvPicPr>
            <p:cNvPr id="5" name="Google Shape;315;p29">
              <a:extLst>
                <a:ext uri="{FF2B5EF4-FFF2-40B4-BE49-F238E27FC236}">
                  <a16:creationId xmlns="" xmlns:a16="http://schemas.microsoft.com/office/drawing/2014/main" id="{0D9A5BCC-C1DD-A1C0-BE36-EE98F148263D}"/>
                </a:ext>
              </a:extLst>
            </p:cNvPr>
            <p:cNvPicPr preferRelativeResize="0"/>
            <p:nvPr/>
          </p:nvPicPr>
          <p:blipFill>
            <a:blip r:embed="rId11">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373783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barn(inVertical)">
                                      <p:cBhvr>
                                        <p:cTn id="10"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1127343" y="111230"/>
            <a:ext cx="10104656"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1257711" y="28093"/>
            <a:ext cx="10272000" cy="763600"/>
          </a:xfrm>
          <a:prstGeom prst="rect">
            <a:avLst/>
          </a:prstGeom>
        </p:spPr>
        <p:txBody>
          <a:bodyPr spcFirstLastPara="1" wrap="square" lIns="121900" tIns="121900" rIns="121900" bIns="121900" anchor="t" anchorCtr="0">
            <a:noAutofit/>
          </a:bodyPr>
          <a:lstStyle/>
          <a:p>
            <a:pPr algn="just">
              <a:lnSpc>
                <a:spcPct val="150000"/>
              </a:lnSpc>
            </a:pPr>
            <a:r>
              <a:rPr lang="en-US" sz="2800" b="1" kern="100" dirty="0">
                <a:effectLst/>
                <a:latin typeface="Times New Roman" panose="02020603050405020304" pitchFamily="18" charset="0"/>
                <a:ea typeface="Arial" panose="020B0604020202020204" pitchFamily="34" charset="0"/>
                <a:cs typeface="Times New Roman" panose="02020603050405020304" pitchFamily="18" charset="0"/>
              </a:rPr>
              <a:t>3. </a:t>
            </a:r>
            <a:r>
              <a:rPr lang="vi-VN" sz="2800" b="1" kern="100" dirty="0">
                <a:effectLst/>
                <a:latin typeface="Times New Roman" panose="02020603050405020304" pitchFamily="18" charset="0"/>
                <a:ea typeface="Arial" panose="020B0604020202020204" pitchFamily="34" charset="0"/>
                <a:cs typeface="Times New Roman" panose="02020603050405020304" pitchFamily="18" charset="0"/>
              </a:rPr>
              <a:t>Tìm hiểu về tình cảm, thái độ của tác giả đối với nhân vật</a:t>
            </a:r>
            <a:endParaRPr lang="en-SG" sz="28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6" name="组合 11">
            <a:extLst>
              <a:ext uri="{FF2B5EF4-FFF2-40B4-BE49-F238E27FC236}">
                <a16:creationId xmlns="" xmlns:a16="http://schemas.microsoft.com/office/drawing/2014/main" id="{5A8F48FC-54AD-C31F-3E5D-8DC96D6715E1}"/>
              </a:ext>
            </a:extLst>
          </p:cNvPr>
          <p:cNvGrpSpPr/>
          <p:nvPr/>
        </p:nvGrpSpPr>
        <p:grpSpPr>
          <a:xfrm>
            <a:off x="5892801" y="1440493"/>
            <a:ext cx="6157238" cy="3669084"/>
            <a:chOff x="2140" y="1570"/>
            <a:chExt cx="13172" cy="7245"/>
          </a:xfrm>
          <a:solidFill>
            <a:schemeClr val="bg1"/>
          </a:solidFill>
        </p:grpSpPr>
        <p:sp>
          <p:nvSpPr>
            <p:cNvPr id="7" name="椭圆形标注 12">
              <a:extLst>
                <a:ext uri="{FF2B5EF4-FFF2-40B4-BE49-F238E27FC236}">
                  <a16:creationId xmlns="" xmlns:a16="http://schemas.microsoft.com/office/drawing/2014/main" id="{5651E2A5-7ED2-69D7-F860-9A6501B81057}"/>
                </a:ext>
              </a:extLst>
            </p:cNvPr>
            <p:cNvSpPr/>
            <p:nvPr/>
          </p:nvSpPr>
          <p:spPr>
            <a:xfrm flipH="1">
              <a:off x="2140" y="1570"/>
              <a:ext cx="13172" cy="7215"/>
            </a:xfrm>
            <a:prstGeom prst="wedgeEllipseCallout">
              <a:avLst>
                <a:gd name="adj1" fmla="val 52101"/>
                <a:gd name="adj2" fmla="val 48024"/>
              </a:avLst>
            </a:prstGeom>
            <a:grp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defRPr/>
              </a:pPr>
              <a:endParaRPr lang="zh-CN" altLang="en-US" sz="4267" kern="0">
                <a:solidFill>
                  <a:srgbClr val="C2E5F3"/>
                </a:solidFill>
                <a:latin typeface="思源黑体 CN Light" panose="020B0300000000000000" charset="-122"/>
                <a:ea typeface="思源黑体 CN Light" panose="020B0300000000000000" charset="-122"/>
              </a:endParaRPr>
            </a:p>
          </p:txBody>
        </p:sp>
        <p:sp>
          <p:nvSpPr>
            <p:cNvPr id="8" name="文本框 13">
              <a:extLst>
                <a:ext uri="{FF2B5EF4-FFF2-40B4-BE49-F238E27FC236}">
                  <a16:creationId xmlns="" xmlns:a16="http://schemas.microsoft.com/office/drawing/2014/main" id="{BBAB39D6-9EF4-395D-34F3-1B9AE7C9A2E4}"/>
                </a:ext>
              </a:extLst>
            </p:cNvPr>
            <p:cNvSpPr txBox="1"/>
            <p:nvPr/>
          </p:nvSpPr>
          <p:spPr>
            <a:xfrm>
              <a:off x="2812" y="2555"/>
              <a:ext cx="11937" cy="6260"/>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i="1" kern="100" dirty="0">
                  <a:effectLst/>
                  <a:latin typeface="Times New Roman" panose="02020603050405020304" pitchFamily="18" charset="0"/>
                  <a:ea typeface="Arial" panose="020B0604020202020204" pitchFamily="34" charset="0"/>
                  <a:cs typeface="Times New Roman" panose="02020603050405020304" pitchFamily="18" charset="0"/>
                </a:rPr>
                <a:t>Hs thảo luận nhóm đôi hoàn thành PHT số 7 để tìm hiểu về thái độ, tình cảm của tác giả đối với các nhân vật</a:t>
              </a:r>
              <a:endParaRPr lang="en-SG" sz="40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90479322-0031-D9C9-4379-2BE700A7F8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3516" b="96875" l="14129" r="67277">
                        <a14:foregroundMark x1="42313" y1="68229" x2="42313" y2="68229"/>
                        <a14:foregroundMark x1="42753" y1="80078" x2="42753" y2="80078"/>
                        <a14:foregroundMark x1="41215" y1="87630" x2="41215" y2="87630"/>
                        <a14:foregroundMark x1="38067" y1="82813" x2="38067" y2="82813"/>
                        <a14:foregroundMark x1="59370" y1="71094" x2="59370" y2="71094"/>
                        <a14:foregroundMark x1="59590" y1="65625" x2="59590" y2="65625"/>
                        <a14:foregroundMark x1="61274" y1="84115" x2="61274" y2="84115"/>
                        <a14:foregroundMark x1="61201" y1="85807" x2="61201" y2="85807"/>
                        <a14:foregroundMark x1="60542" y1="87760" x2="60542" y2="87760"/>
                        <a14:foregroundMark x1="58931" y1="93490" x2="58931" y2="93490"/>
                        <a14:foregroundMark x1="62152" y1="92969" x2="62152" y2="92969"/>
                        <a14:foregroundMark x1="62372" y1="97135" x2="62372" y2="97135"/>
                        <a14:foregroundMark x1="42679" y1="92969" x2="42679" y2="92969"/>
                        <a14:foregroundMark x1="37482" y1="62500" x2="37482" y2="62500"/>
                        <a14:foregroundMark x1="62665" y1="72526" x2="62665" y2="72526"/>
                        <a14:foregroundMark x1="61201" y1="82031" x2="61201" y2="82031"/>
                        <a14:foregroundMark x1="59224" y1="63802" x2="61274" y2="87630"/>
                        <a14:foregroundMark x1="58419" y1="58333" x2="58419" y2="58333"/>
                        <a14:foregroundMark x1="57760" y1="59896" x2="58346" y2="63802"/>
                        <a14:foregroundMark x1="45974" y1="66536" x2="47438" y2="73698"/>
                        <a14:foregroundMark x1="47731" y1="76953" x2="47731" y2="76953"/>
                        <a14:foregroundMark x1="42460" y1="53516" x2="40483" y2="53776"/>
                        <a14:foregroundMark x1="43119" y1="70703" x2="43119" y2="70703"/>
                        <a14:foregroundMark x1="41801" y1="61068" x2="44802" y2="90234"/>
                        <a14:foregroundMark x1="64129" y1="80469" x2="66545" y2="82943"/>
                        <a14:foregroundMark x1="67277" y1="83984" x2="67277" y2="83984"/>
                      </a14:backgroundRemoval>
                    </a14:imgEffect>
                  </a14:imgLayer>
                </a14:imgProps>
              </a:ext>
            </a:extLst>
          </a:blip>
          <a:srcRect l="33719" t="51602" r="30070" b="482"/>
          <a:stretch/>
        </p:blipFill>
        <p:spPr>
          <a:xfrm>
            <a:off x="1051523" y="3484421"/>
            <a:ext cx="4609000" cy="3429000"/>
          </a:xfrm>
          <a:prstGeom prst="rect">
            <a:avLst/>
          </a:prstGeom>
        </p:spPr>
      </p:pic>
      <p:grpSp>
        <p:nvGrpSpPr>
          <p:cNvPr id="2" name="Group 1">
            <a:extLst>
              <a:ext uri="{FF2B5EF4-FFF2-40B4-BE49-F238E27FC236}">
                <a16:creationId xmlns="" xmlns:a16="http://schemas.microsoft.com/office/drawing/2014/main" id="{45B2DC72-6E71-2C76-7E54-C45F29BD67D1}"/>
              </a:ext>
            </a:extLst>
          </p:cNvPr>
          <p:cNvGrpSpPr/>
          <p:nvPr/>
        </p:nvGrpSpPr>
        <p:grpSpPr>
          <a:xfrm>
            <a:off x="129273" y="666853"/>
            <a:ext cx="1400715" cy="815344"/>
            <a:chOff x="397389" y="336172"/>
            <a:chExt cx="1400715" cy="815344"/>
          </a:xfrm>
        </p:grpSpPr>
        <p:pic>
          <p:nvPicPr>
            <p:cNvPr id="3" name="Google Shape;314;p29">
              <a:extLst>
                <a:ext uri="{FF2B5EF4-FFF2-40B4-BE49-F238E27FC236}">
                  <a16:creationId xmlns="" xmlns:a16="http://schemas.microsoft.com/office/drawing/2014/main" id="{939DC3F8-CEF2-9C3F-AEDB-4BB1CA6C961E}"/>
                </a:ext>
              </a:extLst>
            </p:cNvPr>
            <p:cNvPicPr preferRelativeResize="0"/>
            <p:nvPr/>
          </p:nvPicPr>
          <p:blipFill>
            <a:blip r:embed="rId5">
              <a:alphaModFix/>
            </a:blip>
            <a:stretch>
              <a:fillRect/>
            </a:stretch>
          </p:blipFill>
          <p:spPr>
            <a:xfrm>
              <a:off x="397389" y="725817"/>
              <a:ext cx="524017" cy="425699"/>
            </a:xfrm>
            <a:prstGeom prst="rect">
              <a:avLst/>
            </a:prstGeom>
            <a:noFill/>
            <a:ln>
              <a:noFill/>
            </a:ln>
          </p:spPr>
        </p:pic>
        <p:pic>
          <p:nvPicPr>
            <p:cNvPr id="4" name="Google Shape;315;p29">
              <a:extLst>
                <a:ext uri="{FF2B5EF4-FFF2-40B4-BE49-F238E27FC236}">
                  <a16:creationId xmlns="" xmlns:a16="http://schemas.microsoft.com/office/drawing/2014/main" id="{82FC74B6-5A6F-F80D-5060-F8E96BDA2CFC}"/>
                </a:ext>
              </a:extLst>
            </p:cNvPr>
            <p:cNvPicPr preferRelativeResize="0"/>
            <p:nvPr/>
          </p:nvPicPr>
          <p:blipFill>
            <a:blip r:embed="rId6">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133521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76FF750-48F9-CBBC-CA53-B43FFB1C40A0}"/>
              </a:ext>
            </a:extLst>
          </p:cNvPr>
          <p:cNvPicPr>
            <a:picLocks noChangeAspect="1"/>
          </p:cNvPicPr>
          <p:nvPr/>
        </p:nvPicPr>
        <p:blipFill>
          <a:blip r:embed="rId3"/>
          <a:stretch>
            <a:fillRect/>
          </a:stretch>
        </p:blipFill>
        <p:spPr>
          <a:xfrm>
            <a:off x="0" y="0"/>
            <a:ext cx="12192000" cy="6857999"/>
          </a:xfrm>
          <a:prstGeom prst="rect">
            <a:avLst/>
          </a:prstGeom>
        </p:spPr>
      </p:pic>
      <p:graphicFrame>
        <p:nvGraphicFramePr>
          <p:cNvPr id="2" name="Table 1">
            <a:extLst>
              <a:ext uri="{FF2B5EF4-FFF2-40B4-BE49-F238E27FC236}">
                <a16:creationId xmlns="" xmlns:a16="http://schemas.microsoft.com/office/drawing/2014/main" id="{56CCF1F8-A5DF-6E04-D156-9B5D874F62C8}"/>
              </a:ext>
            </a:extLst>
          </p:cNvPr>
          <p:cNvGraphicFramePr>
            <a:graphicFrameLocks noGrp="1"/>
          </p:cNvGraphicFramePr>
          <p:nvPr>
            <p:extLst>
              <p:ext uri="{D42A27DB-BD31-4B8C-83A1-F6EECF244321}">
                <p14:modId xmlns:p14="http://schemas.microsoft.com/office/powerpoint/2010/main" val="487734279"/>
              </p:ext>
            </p:extLst>
          </p:nvPr>
        </p:nvGraphicFramePr>
        <p:xfrm>
          <a:off x="305825" y="585754"/>
          <a:ext cx="11783394" cy="6059596"/>
        </p:xfrm>
        <a:graphic>
          <a:graphicData uri="http://schemas.openxmlformats.org/drawingml/2006/table">
            <a:tbl>
              <a:tblPr firstRow="1" firstCol="1" bandRow="1">
                <a:tableStyleId>{5C22544A-7EE6-4342-B048-85BDC9FD1C3A}</a:tableStyleId>
              </a:tblPr>
              <a:tblGrid>
                <a:gridCol w="7817449">
                  <a:extLst>
                    <a:ext uri="{9D8B030D-6E8A-4147-A177-3AD203B41FA5}">
                      <a16:colId xmlns="" xmlns:a16="http://schemas.microsoft.com/office/drawing/2014/main" val="1880378755"/>
                    </a:ext>
                  </a:extLst>
                </a:gridCol>
                <a:gridCol w="3965945">
                  <a:extLst>
                    <a:ext uri="{9D8B030D-6E8A-4147-A177-3AD203B41FA5}">
                      <a16:colId xmlns="" xmlns:a16="http://schemas.microsoft.com/office/drawing/2014/main" val="2558410441"/>
                    </a:ext>
                  </a:extLst>
                </a:gridCol>
              </a:tblGrid>
              <a:tr h="379461">
                <a:tc>
                  <a:txBody>
                    <a:bodyPr/>
                    <a:lstStyle/>
                    <a:p>
                      <a:pPr algn="ctr">
                        <a:lnSpc>
                          <a:spcPct val="100000"/>
                        </a:lnSpc>
                      </a:pPr>
                      <a:r>
                        <a:rPr lang="vi-VN" sz="2400" b="1" kern="100" dirty="0">
                          <a:solidFill>
                            <a:schemeClr val="bg1"/>
                          </a:solidFill>
                          <a:effectLst/>
                          <a:latin typeface="Times New Roman" panose="02020603050405020304" pitchFamily="18" charset="0"/>
                          <a:cs typeface="Times New Roman" panose="02020603050405020304" pitchFamily="18" charset="0"/>
                        </a:rPr>
                        <a:t>Nhân vật/ sự kiện lịch sử</a:t>
                      </a:r>
                      <a:endParaRPr lang="en-SG" sz="2000" b="1" kern="1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9AD2"/>
                    </a:solidFill>
                  </a:tcPr>
                </a:tc>
                <a:tc>
                  <a:txBody>
                    <a:bodyPr/>
                    <a:lstStyle/>
                    <a:p>
                      <a:pPr algn="ctr">
                        <a:lnSpc>
                          <a:spcPct val="100000"/>
                        </a:lnSpc>
                      </a:pPr>
                      <a:r>
                        <a:rPr lang="vi-VN" sz="2400" b="1" kern="100" dirty="0">
                          <a:solidFill>
                            <a:schemeClr val="bg1"/>
                          </a:solidFill>
                          <a:effectLst/>
                          <a:latin typeface="Times New Roman" panose="02020603050405020304" pitchFamily="18" charset="0"/>
                          <a:cs typeface="Times New Roman" panose="02020603050405020304" pitchFamily="18" charset="0"/>
                        </a:rPr>
                        <a:t>Thái độ - tình cảm của tác giả</a:t>
                      </a:r>
                      <a:endParaRPr lang="en-SG" sz="2000" b="1" kern="1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9AD2"/>
                    </a:solidFill>
                  </a:tcPr>
                </a:tc>
                <a:extLst>
                  <a:ext uri="{0D108BD9-81ED-4DB2-BD59-A6C34878D82A}">
                    <a16:rowId xmlns="" xmlns:a16="http://schemas.microsoft.com/office/drawing/2014/main" val="645386917"/>
                  </a:ext>
                </a:extLst>
              </a:tr>
              <a:tr h="1527876">
                <a:tc>
                  <a:txBody>
                    <a:bodyPr/>
                    <a:lstStyle/>
                    <a:p>
                      <a:pPr algn="just">
                        <a:lnSpc>
                          <a:spcPct val="100000"/>
                        </a:lnSpc>
                      </a:pPr>
                      <a:r>
                        <a:rPr lang="vi-VN" sz="2000" b="0" kern="100" dirty="0">
                          <a:solidFill>
                            <a:schemeClr val="tx1">
                              <a:lumMod val="50000"/>
                            </a:schemeClr>
                          </a:solidFill>
                          <a:effectLst/>
                          <a:latin typeface="Times New Roman" panose="02020603050405020304" pitchFamily="18" charset="0"/>
                          <a:cs typeface="Times New Roman" panose="02020603050405020304" pitchFamily="18" charset="0"/>
                        </a:rPr>
                        <a:t>Anh em Trịnh Tông - đám kiêu b</a:t>
                      </a:r>
                      <a:r>
                        <a:rPr lang="en-US" sz="2000" b="0" kern="100" dirty="0" err="1">
                          <a:solidFill>
                            <a:schemeClr val="tx1">
                              <a:lumMod val="50000"/>
                            </a:schemeClr>
                          </a:solidFill>
                          <a:effectLst/>
                          <a:latin typeface="Times New Roman" panose="02020603050405020304" pitchFamily="18" charset="0"/>
                          <a:cs typeface="Times New Roman" panose="02020603050405020304" pitchFamily="18" charset="0"/>
                        </a:rPr>
                        <a:t>i</a:t>
                      </a:r>
                      <a:r>
                        <a:rPr lang="vi-VN" sz="2000" b="0" kern="100" dirty="0">
                          <a:solidFill>
                            <a:schemeClr val="tx1">
                              <a:lumMod val="50000"/>
                            </a:schemeClr>
                          </a:solidFill>
                          <a:effectLst/>
                          <a:latin typeface="Times New Roman" panose="02020603050405020304" pitchFamily="18" charset="0"/>
                          <a:cs typeface="Times New Roman" panose="02020603050405020304" pitchFamily="18" charset="0"/>
                        </a:rPr>
                        <a:t>nh: </a:t>
                      </a:r>
                      <a:endParaRPr lang="en-SG" sz="1800" b="0" kern="100" dirty="0">
                        <a:solidFill>
                          <a:schemeClr val="tx1">
                            <a:lumMod val="50000"/>
                          </a:schemeClr>
                        </a:solidFill>
                        <a:effectLst/>
                        <a:latin typeface="Times New Roman" panose="02020603050405020304" pitchFamily="18"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tc>
                  <a:txBody>
                    <a:bodyPr/>
                    <a:lstStyle/>
                    <a:p>
                      <a:pPr algn="just">
                        <a:lnSpc>
                          <a:spcPct val="100000"/>
                        </a:lnSpc>
                      </a:pPr>
                      <a:endParaRPr lang="en-SG" sz="1800" b="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extLst>
                  <a:ext uri="{0D108BD9-81ED-4DB2-BD59-A6C34878D82A}">
                    <a16:rowId xmlns="" xmlns:a16="http://schemas.microsoft.com/office/drawing/2014/main" val="3646203128"/>
                  </a:ext>
                </a:extLst>
              </a:tr>
              <a:tr h="1593412">
                <a:tc>
                  <a:txBody>
                    <a:bodyPr/>
                    <a:lstStyle/>
                    <a:p>
                      <a:pPr algn="just">
                        <a:lnSpc>
                          <a:spcPct val="100000"/>
                        </a:lnSpc>
                      </a:pPr>
                      <a:r>
                        <a:rPr lang="vi-VN" sz="2000" b="0" kern="100" dirty="0">
                          <a:solidFill>
                            <a:schemeClr val="tx1">
                              <a:lumMod val="50000"/>
                            </a:schemeClr>
                          </a:solidFill>
                          <a:effectLst/>
                          <a:latin typeface="Times New Roman" panose="02020603050405020304" pitchFamily="18" charset="0"/>
                          <a:cs typeface="Times New Roman" panose="02020603050405020304" pitchFamily="18" charset="0"/>
                        </a:rPr>
                        <a:t>Vua tôi Lê Chiêu Thống, Tôn Sĩ Nghị và đội quân xâm lược nhà Thanh:</a:t>
                      </a:r>
                      <a:endParaRPr lang="en-SG" sz="1800" b="0" kern="100" dirty="0">
                        <a:solidFill>
                          <a:schemeClr val="tx1">
                            <a:lumMod val="50000"/>
                          </a:schemeClr>
                        </a:solidFill>
                        <a:effectLst/>
                        <a:latin typeface="Times New Roman" panose="02020603050405020304" pitchFamily="18"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tc>
                  <a:txBody>
                    <a:bodyPr/>
                    <a:lstStyle/>
                    <a:p>
                      <a:pPr algn="just">
                        <a:lnSpc>
                          <a:spcPct val="100000"/>
                        </a:lnSpc>
                      </a:pPr>
                      <a:endParaRPr lang="en-SG" sz="1800" b="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extLst>
                  <a:ext uri="{0D108BD9-81ED-4DB2-BD59-A6C34878D82A}">
                    <a16:rowId xmlns="" xmlns:a16="http://schemas.microsoft.com/office/drawing/2014/main" val="3604108170"/>
                  </a:ext>
                </a:extLst>
              </a:tr>
              <a:tr h="1756143">
                <a:tc>
                  <a:txBody>
                    <a:bodyPr/>
                    <a:lstStyle/>
                    <a:p>
                      <a:pPr algn="just">
                        <a:lnSpc>
                          <a:spcPct val="100000"/>
                        </a:lnSpc>
                      </a:pPr>
                      <a:r>
                        <a:rPr lang="vi-VN" sz="2000" b="0" kern="100" dirty="0">
                          <a:solidFill>
                            <a:schemeClr val="tx1"/>
                          </a:solidFill>
                          <a:effectLst/>
                          <a:latin typeface="Times New Roman" panose="02020603050405020304" pitchFamily="18" charset="0"/>
                          <a:cs typeface="Times New Roman" panose="02020603050405020304" pitchFamily="18" charset="0"/>
                        </a:rPr>
                        <a:t>Vua Quang Trung - nghĩa quân Tây Sơn:</a:t>
                      </a:r>
                      <a:endParaRPr lang="en-SG" sz="2000" b="0" kern="100" dirty="0">
                        <a:solidFill>
                          <a:schemeClr val="tx1"/>
                        </a:solidFill>
                        <a:effectLst/>
                        <a:latin typeface="Times New Roman" panose="02020603050405020304" pitchFamily="18"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tc>
                  <a:txBody>
                    <a:bodyPr/>
                    <a:lstStyle/>
                    <a:p>
                      <a:pPr algn="just">
                        <a:lnSpc>
                          <a:spcPct val="100000"/>
                        </a:lnSpc>
                      </a:pPr>
                      <a:endParaRPr lang="en-SG" sz="1800" b="0" kern="1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extLst>
                  <a:ext uri="{0D108BD9-81ED-4DB2-BD59-A6C34878D82A}">
                    <a16:rowId xmlns="" xmlns:a16="http://schemas.microsoft.com/office/drawing/2014/main" val="3685819119"/>
                  </a:ext>
                </a:extLst>
              </a:tr>
              <a:tr h="802704">
                <a:tc gridSpan="2">
                  <a:txBody>
                    <a:bodyPr/>
                    <a:lstStyle/>
                    <a:p>
                      <a:r>
                        <a:rPr lang="vi-VN" sz="2000" b="0" kern="100" dirty="0">
                          <a:solidFill>
                            <a:schemeClr val="tx1"/>
                          </a:solidFill>
                          <a:effectLst/>
                          <a:latin typeface="Times New Roman" panose="02020603050405020304" pitchFamily="18" charset="0"/>
                          <a:cs typeface="Times New Roman" panose="02020603050405020304" pitchFamily="18" charset="0"/>
                        </a:rPr>
                        <a:t> </a:t>
                      </a:r>
                      <a:r>
                        <a:rPr lang="vi-VN" sz="2000" b="1" i="1" kern="1200" dirty="0">
                          <a:solidFill>
                            <a:schemeClr val="tx1"/>
                          </a:solidFill>
                          <a:effectLst/>
                          <a:latin typeface="Times New Roman" panose="02020603050405020304" pitchFamily="18" charset="0"/>
                          <a:ea typeface="+mn-ea"/>
                          <a:cs typeface="Times New Roman" panose="02020603050405020304" pitchFamily="18" charset="0"/>
                        </a:rPr>
                        <a:t>Theo em, cách thể hiện thái độ như vậy có phù hợp với truyện lịch sử hay không? Vì sao?</a:t>
                      </a:r>
                      <a:r>
                        <a:rPr lang="vi-VN" sz="2000" b="1" kern="1200" dirty="0">
                          <a:solidFill>
                            <a:schemeClr val="tx1"/>
                          </a:solidFill>
                          <a:effectLst/>
                          <a:latin typeface="Times New Roman" panose="02020603050405020304" pitchFamily="18" charset="0"/>
                          <a:ea typeface="+mn-ea"/>
                          <a:cs typeface="Times New Roman" panose="02020603050405020304" pitchFamily="18" charset="0"/>
                        </a:rPr>
                        <a:t> </a:t>
                      </a:r>
                      <a:endParaRPr lang="en-SG" sz="20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3D7"/>
                    </a:solidFill>
                  </a:tcPr>
                </a:tc>
                <a:tc hMerge="1">
                  <a:txBody>
                    <a:bodyPr/>
                    <a:lstStyle/>
                    <a:p>
                      <a:endParaRPr lang="en-SG"/>
                    </a:p>
                  </a:txBody>
                  <a:tcPr/>
                </a:tc>
                <a:extLst>
                  <a:ext uri="{0D108BD9-81ED-4DB2-BD59-A6C34878D82A}">
                    <a16:rowId xmlns="" xmlns:a16="http://schemas.microsoft.com/office/drawing/2014/main" val="2992847322"/>
                  </a:ext>
                </a:extLst>
              </a:tr>
            </a:tbl>
          </a:graphicData>
        </a:graphic>
      </p:graphicFrame>
      <p:pic>
        <p:nvPicPr>
          <p:cNvPr id="10" name="Picture 9">
            <a:extLst>
              <a:ext uri="{FF2B5EF4-FFF2-40B4-BE49-F238E27FC236}">
                <a16:creationId xmlns="" xmlns:a16="http://schemas.microsoft.com/office/drawing/2014/main" id="{5827AA9D-25C7-75DE-4926-DBDE5FA236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61" b="99349" l="659" r="58126">
                        <a14:foregroundMark x1="18814" y1="9375" x2="29209" y2="26172"/>
                        <a14:foregroundMark x1="6076" y1="56771" x2="35798" y2="92839"/>
                        <a14:foregroundMark x1="35798" y1="92839" x2="48609" y2="98698"/>
                        <a14:foregroundMark x1="48609" y1="98698" x2="36530" y2="83984"/>
                        <a14:foregroundMark x1="36530" y1="83984" x2="8931" y2="71094"/>
                        <a14:foregroundMark x1="8931" y1="71094" x2="3734" y2="82813"/>
                        <a14:foregroundMark x1="3734" y1="82813" x2="21230" y2="98177"/>
                        <a14:foregroundMark x1="21230" y1="98177" x2="32138" y2="99479"/>
                        <a14:foregroundMark x1="32138" y1="99479" x2="53221" y2="97396"/>
                        <a14:foregroundMark x1="54612" y1="95703" x2="58272" y2="99479"/>
                        <a14:foregroundMark x1="58272" y1="99479" x2="58272" y2="99479"/>
                        <a14:foregroundMark x1="15813" y1="55078" x2="11859" y2="57552"/>
                        <a14:foregroundMark x1="11859" y1="57552" x2="3880" y2="76953"/>
                        <a14:foregroundMark x1="3880" y1="76953" x2="3660" y2="80339"/>
                        <a14:foregroundMark x1="4466" y1="52604" x2="23939" y2="56771"/>
                        <a14:foregroundMark x1="2416" y1="55339" x2="10542" y2="80990"/>
                        <a14:foregroundMark x1="805" y1="60807" x2="4246" y2="93750"/>
                        <a14:foregroundMark x1="4246" y1="93750" x2="5417" y2="96354"/>
                        <a14:foregroundMark x1="33236" y1="67578" x2="43265" y2="80729"/>
                        <a14:foregroundMark x1="35944" y1="42839" x2="41654" y2="87500"/>
                        <a14:foregroundMark x1="42460" y1="44661" x2="43045" y2="75000"/>
                        <a14:foregroundMark x1="43045" y1="75000" x2="42972" y2="75000"/>
                        <a14:foregroundMark x1="40264" y1="68229" x2="44583" y2="81771"/>
                        <a14:foregroundMark x1="36603" y1="65625" x2="39751" y2="80078"/>
                        <a14:foregroundMark x1="43777" y1="52865" x2="43777" y2="52865"/>
                        <a14:foregroundMark x1="17423" y1="12240" x2="21742" y2="18490"/>
                        <a14:foregroundMark x1="21742" y1="18490" x2="21742" y2="18490"/>
                        <a14:foregroundMark x1="20937" y1="8854" x2="27599" y2="19010"/>
                        <a14:foregroundMark x1="26208" y1="9635" x2="32138" y2="12240"/>
                        <a14:foregroundMark x1="30381" y1="7161" x2="33968" y2="12891"/>
                        <a14:foregroundMark x1="33968" y1="12891" x2="33675" y2="15885"/>
                        <a14:backgroundMark x1="13250" y1="22786" x2="13250" y2="22786"/>
                      </a14:backgroundRemoval>
                    </a14:imgEffect>
                  </a14:imgLayer>
                </a14:imgProps>
              </a:ext>
            </a:extLst>
          </a:blip>
          <a:srcRect r="37335"/>
          <a:stretch/>
        </p:blipFill>
        <p:spPr>
          <a:xfrm>
            <a:off x="305825" y="0"/>
            <a:ext cx="919936" cy="968055"/>
          </a:xfrm>
          <a:prstGeom prst="rect">
            <a:avLst/>
          </a:prstGeom>
        </p:spPr>
      </p:pic>
      <p:pic>
        <p:nvPicPr>
          <p:cNvPr id="3" name="Picture 2">
            <a:extLst>
              <a:ext uri="{FF2B5EF4-FFF2-40B4-BE49-F238E27FC236}">
                <a16:creationId xmlns="" xmlns:a16="http://schemas.microsoft.com/office/drawing/2014/main" id="{5B13C71A-8202-DD13-A605-48F5D6DD52B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4245" b="89323" l="36603" r="60908">
                        <a14:foregroundMark x1="37921" y1="80599" x2="40849" y2="89323"/>
                        <a14:foregroundMark x1="39458" y1="82943" x2="60908" y2="84896"/>
                        <a14:foregroundMark x1="36603" y1="87240" x2="36603" y2="87240"/>
                        <a14:foregroundMark x1="46852" y1="45052" x2="46852" y2="45052"/>
                        <a14:foregroundMark x1="46852" y1="42448" x2="46486" y2="50651"/>
                        <a14:foregroundMark x1="47145" y1="41276" x2="47145" y2="41276"/>
                        <a14:foregroundMark x1="59004" y1="68880" x2="59004" y2="68880"/>
                        <a14:backgroundMark x1="40996" y1="62240" x2="40996" y2="62240"/>
                        <a14:backgroundMark x1="41947" y1="43490" x2="46852" y2="75521"/>
                        <a14:backgroundMark x1="44510" y1="50521" x2="47365" y2="62760"/>
                        <a14:backgroundMark x1="47365" y1="62760" x2="47365" y2="76693"/>
                        <a14:backgroundMark x1="47365" y1="76693" x2="42240" y2="55729"/>
                        <a14:backgroundMark x1="42240" y1="55729" x2="41728" y2="42839"/>
                        <a14:backgroundMark x1="41728" y1="42839" x2="41654" y2="42708"/>
                        <a14:backgroundMark x1="38873" y1="41536" x2="40996" y2="74089"/>
                        <a14:backgroundMark x1="40996" y1="74089" x2="42606" y2="75651"/>
                        <a14:backgroundMark x1="46193" y1="77083" x2="41215" y2="63411"/>
                        <a14:backgroundMark x1="58712" y1="77083" x2="58712" y2="77083"/>
                        <a14:backgroundMark x1="55710" y1="70964" x2="64714" y2="79427"/>
                        <a14:backgroundMark x1="53734" y1="78646" x2="60029" y2="77604"/>
                        <a14:backgroundMark x1="55857" y1="70833" x2="58785" y2="71745"/>
                        <a14:backgroundMark x1="54832" y1="69792" x2="56589" y2="77865"/>
                        <a14:backgroundMark x1="51025" y1="79036" x2="51025" y2="79036"/>
                      </a14:backgroundRemoval>
                    </a14:imgEffect>
                  </a14:imgLayer>
                </a14:imgProps>
              </a:ext>
            </a:extLst>
          </a:blip>
          <a:srcRect l="45229" t="28272" r="37273" b="18676"/>
          <a:stretch/>
        </p:blipFill>
        <p:spPr>
          <a:xfrm>
            <a:off x="11452697" y="4432270"/>
            <a:ext cx="1478606" cy="2520460"/>
          </a:xfrm>
          <a:prstGeom prst="rect">
            <a:avLst/>
          </a:prstGeom>
        </p:spPr>
      </p:pic>
    </p:spTree>
    <p:extLst>
      <p:ext uri="{BB962C8B-B14F-4D97-AF65-F5344CB8AC3E}">
        <p14:creationId xmlns:p14="http://schemas.microsoft.com/office/powerpoint/2010/main" val="2112985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76FF750-48F9-CBBC-CA53-B43FFB1C40A0}"/>
              </a:ext>
            </a:extLst>
          </p:cNvPr>
          <p:cNvPicPr>
            <a:picLocks noChangeAspect="1"/>
          </p:cNvPicPr>
          <p:nvPr/>
        </p:nvPicPr>
        <p:blipFill>
          <a:blip r:embed="rId2"/>
          <a:stretch>
            <a:fillRect/>
          </a:stretch>
        </p:blipFill>
        <p:spPr>
          <a:xfrm>
            <a:off x="0" y="0"/>
            <a:ext cx="12192000" cy="6857999"/>
          </a:xfrm>
          <a:prstGeom prst="rect">
            <a:avLst/>
          </a:prstGeom>
        </p:spPr>
      </p:pic>
      <p:graphicFrame>
        <p:nvGraphicFramePr>
          <p:cNvPr id="2" name="Table 1">
            <a:extLst>
              <a:ext uri="{FF2B5EF4-FFF2-40B4-BE49-F238E27FC236}">
                <a16:creationId xmlns="" xmlns:a16="http://schemas.microsoft.com/office/drawing/2014/main" id="{56CCF1F8-A5DF-6E04-D156-9B5D874F62C8}"/>
              </a:ext>
            </a:extLst>
          </p:cNvPr>
          <p:cNvGraphicFramePr>
            <a:graphicFrameLocks noGrp="1"/>
          </p:cNvGraphicFramePr>
          <p:nvPr>
            <p:extLst>
              <p:ext uri="{D42A27DB-BD31-4B8C-83A1-F6EECF244321}">
                <p14:modId xmlns:p14="http://schemas.microsoft.com/office/powerpoint/2010/main" val="1750251254"/>
              </p:ext>
            </p:extLst>
          </p:nvPr>
        </p:nvGraphicFramePr>
        <p:xfrm>
          <a:off x="305825" y="585754"/>
          <a:ext cx="11783394" cy="6105708"/>
        </p:xfrm>
        <a:graphic>
          <a:graphicData uri="http://schemas.openxmlformats.org/drawingml/2006/table">
            <a:tbl>
              <a:tblPr firstRow="1" firstCol="1" bandRow="1">
                <a:tableStyleId>{5C22544A-7EE6-4342-B048-85BDC9FD1C3A}</a:tableStyleId>
              </a:tblPr>
              <a:tblGrid>
                <a:gridCol w="8199546">
                  <a:extLst>
                    <a:ext uri="{9D8B030D-6E8A-4147-A177-3AD203B41FA5}">
                      <a16:colId xmlns="" xmlns:a16="http://schemas.microsoft.com/office/drawing/2014/main" val="1880378755"/>
                    </a:ext>
                  </a:extLst>
                </a:gridCol>
                <a:gridCol w="3583848">
                  <a:extLst>
                    <a:ext uri="{9D8B030D-6E8A-4147-A177-3AD203B41FA5}">
                      <a16:colId xmlns="" xmlns:a16="http://schemas.microsoft.com/office/drawing/2014/main" val="2558410441"/>
                    </a:ext>
                  </a:extLst>
                </a:gridCol>
              </a:tblGrid>
              <a:tr h="344988">
                <a:tc>
                  <a:txBody>
                    <a:bodyPr/>
                    <a:lstStyle/>
                    <a:p>
                      <a:pPr algn="ctr">
                        <a:lnSpc>
                          <a:spcPct val="100000"/>
                        </a:lnSpc>
                      </a:pPr>
                      <a:r>
                        <a:rPr lang="vi-VN" sz="2100" b="1" kern="100" dirty="0">
                          <a:solidFill>
                            <a:schemeClr val="bg1"/>
                          </a:solidFill>
                          <a:effectLst/>
                          <a:latin typeface="Times New Roman" panose="02020603050405020304" pitchFamily="18" charset="0"/>
                          <a:cs typeface="Times New Roman" panose="02020603050405020304" pitchFamily="18" charset="0"/>
                        </a:rPr>
                        <a:t>Nhân vật/ sự kiện lịch sử</a:t>
                      </a:r>
                      <a:endParaRPr lang="en-SG" sz="2100" b="1" kern="1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9AD2"/>
                    </a:solidFill>
                  </a:tcPr>
                </a:tc>
                <a:tc>
                  <a:txBody>
                    <a:bodyPr/>
                    <a:lstStyle/>
                    <a:p>
                      <a:pPr algn="ctr">
                        <a:lnSpc>
                          <a:spcPct val="100000"/>
                        </a:lnSpc>
                      </a:pPr>
                      <a:r>
                        <a:rPr lang="vi-VN" sz="2100" b="1" kern="100" dirty="0">
                          <a:solidFill>
                            <a:schemeClr val="bg1"/>
                          </a:solidFill>
                          <a:effectLst/>
                          <a:latin typeface="Times New Roman" panose="02020603050405020304" pitchFamily="18" charset="0"/>
                          <a:cs typeface="Times New Roman" panose="02020603050405020304" pitchFamily="18" charset="0"/>
                        </a:rPr>
                        <a:t>Thái độ - tình cảm của tác giả</a:t>
                      </a:r>
                      <a:endParaRPr lang="en-SG" sz="2100" b="1" kern="1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9AD2"/>
                    </a:solidFill>
                  </a:tcPr>
                </a:tc>
                <a:extLst>
                  <a:ext uri="{0D108BD9-81ED-4DB2-BD59-A6C34878D82A}">
                    <a16:rowId xmlns="" xmlns:a16="http://schemas.microsoft.com/office/drawing/2014/main" val="645386917"/>
                  </a:ext>
                </a:extLst>
              </a:tr>
              <a:tr h="1691202">
                <a:tc>
                  <a:txBody>
                    <a:bodyPr/>
                    <a:lstStyle/>
                    <a:p>
                      <a:pPr algn="just">
                        <a:lnSpc>
                          <a:spcPct val="100000"/>
                        </a:lnSpc>
                      </a:pPr>
                      <a:r>
                        <a:rPr lang="vi-VN" sz="2100" b="1" kern="100" dirty="0">
                          <a:solidFill>
                            <a:schemeClr val="tx1">
                              <a:lumMod val="50000"/>
                            </a:schemeClr>
                          </a:solidFill>
                          <a:effectLst/>
                          <a:latin typeface="Times New Roman" panose="02020603050405020304" pitchFamily="18" charset="0"/>
                          <a:cs typeface="Times New Roman" panose="02020603050405020304" pitchFamily="18" charset="0"/>
                        </a:rPr>
                        <a:t>Anh em Trịnh Tông - đám kiêu b</a:t>
                      </a:r>
                      <a:r>
                        <a:rPr lang="en-US" sz="2100" b="1" kern="100" dirty="0" err="1">
                          <a:solidFill>
                            <a:schemeClr val="tx1">
                              <a:lumMod val="50000"/>
                            </a:schemeClr>
                          </a:solidFill>
                          <a:effectLst/>
                          <a:latin typeface="Times New Roman" panose="02020603050405020304" pitchFamily="18" charset="0"/>
                          <a:cs typeface="Times New Roman" panose="02020603050405020304" pitchFamily="18" charset="0"/>
                        </a:rPr>
                        <a:t>i</a:t>
                      </a:r>
                      <a:r>
                        <a:rPr lang="vi-VN" sz="2100" b="1" kern="100" dirty="0">
                          <a:solidFill>
                            <a:schemeClr val="tx1">
                              <a:lumMod val="50000"/>
                            </a:schemeClr>
                          </a:solidFill>
                          <a:effectLst/>
                          <a:latin typeface="Times New Roman" panose="02020603050405020304" pitchFamily="18" charset="0"/>
                          <a:cs typeface="Times New Roman" panose="02020603050405020304" pitchFamily="18" charset="0"/>
                        </a:rPr>
                        <a:t>nh: </a:t>
                      </a:r>
                      <a:endParaRPr lang="en-SG" sz="2100" b="1"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just">
                        <a:lnSpc>
                          <a:spcPct val="100000"/>
                        </a:lnSpc>
                      </a:pPr>
                      <a:r>
                        <a:rPr lang="vi-VN" sz="2100" b="0" kern="100" dirty="0">
                          <a:solidFill>
                            <a:srgbClr val="F2F1F4"/>
                          </a:solidFill>
                          <a:effectLst/>
                          <a:latin typeface="Times New Roman" panose="02020603050405020304" pitchFamily="18" charset="0"/>
                          <a:cs typeface="Times New Roman" panose="02020603050405020304" pitchFamily="18" charset="0"/>
                        </a:rPr>
                        <a:t>- Kiêu b</a:t>
                      </a:r>
                      <a:r>
                        <a:rPr lang="en-US" sz="2100" b="0" kern="100" dirty="0" err="1">
                          <a:solidFill>
                            <a:srgbClr val="F2F1F4"/>
                          </a:solidFill>
                          <a:effectLst/>
                          <a:latin typeface="Times New Roman" panose="02020603050405020304" pitchFamily="18" charset="0"/>
                          <a:cs typeface="Times New Roman" panose="02020603050405020304" pitchFamily="18" charset="0"/>
                        </a:rPr>
                        <a:t>i</a:t>
                      </a:r>
                      <a:r>
                        <a:rPr lang="vi-VN" sz="2100" b="0" kern="100" dirty="0">
                          <a:solidFill>
                            <a:srgbClr val="F2F1F4"/>
                          </a:solidFill>
                          <a:effectLst/>
                          <a:latin typeface="Times New Roman" panose="02020603050405020304" pitchFamily="18" charset="0"/>
                          <a:cs typeface="Times New Roman" panose="02020603050405020304" pitchFamily="18" charset="0"/>
                        </a:rPr>
                        <a:t>nh lập Trịnh Tông lên ngôi chúa, cảnh khiêng Tông trên chiếc mâm gỗ, đưa lên, đưa xuống, mọi người xúm lại đông như họp chợ.</a:t>
                      </a:r>
                      <a:endParaRPr lang="en-SG" sz="2100" b="0" kern="100" dirty="0">
                        <a:solidFill>
                          <a:srgbClr val="F2F1F4"/>
                        </a:solidFill>
                        <a:effectLst/>
                        <a:latin typeface="Times New Roman" panose="02020603050405020304" pitchFamily="18" charset="0"/>
                        <a:cs typeface="Times New Roman" panose="02020603050405020304" pitchFamily="18" charset="0"/>
                      </a:endParaRPr>
                    </a:p>
                    <a:p>
                      <a:pPr algn="just">
                        <a:lnSpc>
                          <a:spcPct val="100000"/>
                        </a:lnSpc>
                      </a:pPr>
                      <a:r>
                        <a:rPr lang="en-US" sz="2100" b="0" kern="100" dirty="0">
                          <a:solidFill>
                            <a:srgbClr val="F2F1F4"/>
                          </a:solidFill>
                          <a:effectLst/>
                          <a:latin typeface="Times New Roman" panose="02020603050405020304" pitchFamily="18" charset="0"/>
                          <a:cs typeface="Times New Roman" panose="02020603050405020304" pitchFamily="18" charset="0"/>
                        </a:rPr>
                        <a:t>- </a:t>
                      </a:r>
                      <a:r>
                        <a:rPr lang="vi-VN" sz="2100" b="0" kern="100" dirty="0">
                          <a:solidFill>
                            <a:srgbClr val="F2F1F4"/>
                          </a:solidFill>
                          <a:effectLst/>
                          <a:latin typeface="Times New Roman" panose="02020603050405020304" pitchFamily="18" charset="0"/>
                          <a:cs typeface="Times New Roman" panose="02020603050405020304" pitchFamily="18" charset="0"/>
                        </a:rPr>
                        <a:t>Quân lín</a:t>
                      </a:r>
                      <a:r>
                        <a:rPr lang="en-US" sz="2100" b="0" kern="100" dirty="0">
                          <a:solidFill>
                            <a:srgbClr val="F2F1F4"/>
                          </a:solidFill>
                          <a:effectLst/>
                          <a:latin typeface="Times New Roman" panose="02020603050405020304" pitchFamily="18" charset="0"/>
                          <a:cs typeface="Times New Roman" panose="02020603050405020304" pitchFamily="18" charset="0"/>
                        </a:rPr>
                        <a:t>h </a:t>
                      </a:r>
                      <a:r>
                        <a:rPr lang="en-US" sz="2100" b="0" kern="100" dirty="0" err="1">
                          <a:solidFill>
                            <a:srgbClr val="F2F1F4"/>
                          </a:solidFill>
                          <a:effectLst/>
                          <a:latin typeface="Times New Roman" panose="02020603050405020304" pitchFamily="18" charset="0"/>
                          <a:cs typeface="Times New Roman" panose="02020603050405020304" pitchFamily="18" charset="0"/>
                        </a:rPr>
                        <a:t>đặt</a:t>
                      </a:r>
                      <a:r>
                        <a:rPr lang="en-US" sz="2100" b="0" kern="100" dirty="0">
                          <a:solidFill>
                            <a:srgbClr val="F2F1F4"/>
                          </a:solidFill>
                          <a:effectLst/>
                          <a:latin typeface="Times New Roman" panose="02020603050405020304" pitchFamily="18" charset="0"/>
                          <a:cs typeface="Times New Roman" panose="02020603050405020304" pitchFamily="18" charset="0"/>
                        </a:rPr>
                        <a:t> </a:t>
                      </a:r>
                      <a:r>
                        <a:rPr lang="en-US" sz="2100" b="0" kern="100" dirty="0" err="1">
                          <a:solidFill>
                            <a:srgbClr val="F2F1F4"/>
                          </a:solidFill>
                          <a:effectLst/>
                          <a:latin typeface="Times New Roman" panose="02020603050405020304" pitchFamily="18" charset="0"/>
                          <a:cs typeface="Times New Roman" panose="02020603050405020304" pitchFamily="18" charset="0"/>
                        </a:rPr>
                        <a:t>chiếc</a:t>
                      </a:r>
                      <a:r>
                        <a:rPr lang="en-US" sz="2100" b="0" kern="100" dirty="0">
                          <a:solidFill>
                            <a:srgbClr val="F2F1F4"/>
                          </a:solidFill>
                          <a:effectLst/>
                          <a:latin typeface="Times New Roman" panose="02020603050405020304" pitchFamily="18" charset="0"/>
                          <a:cs typeface="Times New Roman" panose="02020603050405020304" pitchFamily="18" charset="0"/>
                        </a:rPr>
                        <a:t> </a:t>
                      </a:r>
                      <a:r>
                        <a:rPr lang="en-US" sz="2100" b="0" kern="100" dirty="0" err="1">
                          <a:solidFill>
                            <a:srgbClr val="F2F1F4"/>
                          </a:solidFill>
                          <a:effectLst/>
                          <a:latin typeface="Times New Roman" panose="02020603050405020304" pitchFamily="18" charset="0"/>
                          <a:cs typeface="Times New Roman" panose="02020603050405020304" pitchFamily="18" charset="0"/>
                        </a:rPr>
                        <a:t>sập</a:t>
                      </a:r>
                      <a:r>
                        <a:rPr lang="en-US" sz="2100" b="0" kern="100" dirty="0">
                          <a:solidFill>
                            <a:srgbClr val="F2F1F4"/>
                          </a:solidFill>
                          <a:effectLst/>
                          <a:latin typeface="Times New Roman" panose="02020603050405020304" pitchFamily="18" charset="0"/>
                          <a:cs typeface="Times New Roman" panose="02020603050405020304" pitchFamily="18" charset="0"/>
                        </a:rPr>
                        <a:t> </a:t>
                      </a:r>
                      <a:r>
                        <a:rPr lang="en-US" sz="2100" b="0" kern="100" dirty="0" err="1">
                          <a:solidFill>
                            <a:srgbClr val="F2F1F4"/>
                          </a:solidFill>
                          <a:effectLst/>
                          <a:latin typeface="Times New Roman" panose="02020603050405020304" pitchFamily="18" charset="0"/>
                          <a:cs typeface="Times New Roman" panose="02020603050405020304" pitchFamily="18" charset="0"/>
                        </a:rPr>
                        <a:t>ngự</a:t>
                      </a:r>
                      <a:r>
                        <a:rPr lang="en-US" sz="2100" b="0" kern="100" dirty="0">
                          <a:solidFill>
                            <a:srgbClr val="F2F1F4"/>
                          </a:solidFill>
                          <a:effectLst/>
                          <a:latin typeface="Times New Roman" panose="02020603050405020304" pitchFamily="18" charset="0"/>
                          <a:cs typeface="Times New Roman" panose="02020603050405020304" pitchFamily="18" charset="0"/>
                        </a:rPr>
                        <a:t> </a:t>
                      </a:r>
                      <a:r>
                        <a:rPr lang="vi-VN" sz="2100" b="0" kern="100" dirty="0">
                          <a:solidFill>
                            <a:srgbClr val="F2F1F4"/>
                          </a:solidFill>
                          <a:effectLst/>
                          <a:latin typeface="Times New Roman" panose="02020603050405020304" pitchFamily="18" charset="0"/>
                          <a:cs typeface="Times New Roman" panose="02020603050405020304" pitchFamily="18" charset="0"/>
                        </a:rPr>
                        <a:t>ở ngoài phủ đường, các quan đều d</a:t>
                      </a:r>
                      <a:r>
                        <a:rPr lang="en-US" sz="2100" b="0" kern="100" dirty="0" err="1">
                          <a:solidFill>
                            <a:srgbClr val="F2F1F4"/>
                          </a:solidFill>
                          <a:effectLst/>
                          <a:latin typeface="Times New Roman" panose="02020603050405020304" pitchFamily="18" charset="0"/>
                          <a:cs typeface="Times New Roman" panose="02020603050405020304" pitchFamily="18" charset="0"/>
                        </a:rPr>
                        <a:t>ìu</a:t>
                      </a:r>
                      <a:r>
                        <a:rPr lang="en-US" sz="2100" b="0" kern="100" dirty="0">
                          <a:solidFill>
                            <a:srgbClr val="F2F1F4"/>
                          </a:solidFill>
                          <a:effectLst/>
                          <a:latin typeface="Times New Roman" panose="02020603050405020304" pitchFamily="18" charset="0"/>
                          <a:cs typeface="Times New Roman" panose="02020603050405020304" pitchFamily="18" charset="0"/>
                        </a:rPr>
                        <a:t> </a:t>
                      </a:r>
                      <a:r>
                        <a:rPr lang="en-US" sz="2100" b="0" kern="100" dirty="0" err="1">
                          <a:solidFill>
                            <a:srgbClr val="F2F1F4"/>
                          </a:solidFill>
                          <a:effectLst/>
                          <a:latin typeface="Times New Roman" panose="02020603050405020304" pitchFamily="18" charset="0"/>
                          <a:cs typeface="Times New Roman" panose="02020603050405020304" pitchFamily="18" charset="0"/>
                        </a:rPr>
                        <a:t>thế</a:t>
                      </a:r>
                      <a:r>
                        <a:rPr lang="en-US" sz="2100" b="0" kern="100" dirty="0">
                          <a:solidFill>
                            <a:srgbClr val="F2F1F4"/>
                          </a:solidFill>
                          <a:effectLst/>
                          <a:latin typeface="Times New Roman" panose="02020603050405020304" pitchFamily="18" charset="0"/>
                          <a:cs typeface="Times New Roman" panose="02020603050405020304" pitchFamily="18" charset="0"/>
                        </a:rPr>
                        <a:t> </a:t>
                      </a:r>
                      <a:r>
                        <a:rPr lang="en-US" sz="2100" b="0" kern="100" dirty="0" err="1">
                          <a:solidFill>
                            <a:srgbClr val="F2F1F4"/>
                          </a:solidFill>
                          <a:effectLst/>
                          <a:latin typeface="Times New Roman" panose="02020603050405020304" pitchFamily="18" charset="0"/>
                          <a:cs typeface="Times New Roman" panose="02020603050405020304" pitchFamily="18" charset="0"/>
                        </a:rPr>
                        <a:t>tử</a:t>
                      </a:r>
                      <a:r>
                        <a:rPr lang="vi-VN" sz="2100" b="0" kern="100" dirty="0">
                          <a:solidFill>
                            <a:srgbClr val="F2F1F4"/>
                          </a:solidFill>
                          <a:effectLst/>
                          <a:latin typeface="Times New Roman" panose="02020603050405020304" pitchFamily="18" charset="0"/>
                          <a:cs typeface="Times New Roman" panose="02020603050405020304" pitchFamily="18" charset="0"/>
                        </a:rPr>
                        <a:t> lên ngôi chúa; cuộc lễ mừng xong, các quan đem đạo sắc của nhà vua và tờ chỉ của thánh mẫu dụ ba quân về việc phò lập chúa tới dán ở cửa các, những tờ ấy tạm thời thảo ra, nhưng đều được gọi là mệnh lệnh định sẵn.</a:t>
                      </a:r>
                      <a:endParaRPr lang="en-SG" sz="2100" b="0" kern="100" dirty="0">
                        <a:solidFill>
                          <a:srgbClr val="F2F1F4"/>
                        </a:solidFill>
                        <a:effectLst/>
                        <a:latin typeface="Times New Roman" panose="02020603050405020304" pitchFamily="18" charset="0"/>
                        <a:cs typeface="Times New Roman" panose="02020603050405020304" pitchFamily="18" charset="0"/>
                      </a:endParaRPr>
                    </a:p>
                    <a:p>
                      <a:pPr algn="just">
                        <a:lnSpc>
                          <a:spcPct val="100000"/>
                        </a:lnSpc>
                      </a:pPr>
                      <a:r>
                        <a:rPr lang="en-US" sz="2100" b="0" kern="100" dirty="0">
                          <a:solidFill>
                            <a:srgbClr val="F2F1F4"/>
                          </a:solidFill>
                          <a:effectLst/>
                          <a:latin typeface="Times New Roman" panose="02020603050405020304" pitchFamily="18" charset="0"/>
                          <a:cs typeface="Times New Roman" panose="02020603050405020304" pitchFamily="18" charset="0"/>
                        </a:rPr>
                        <a:t>- …</a:t>
                      </a:r>
                      <a:endParaRPr lang="en-SG" sz="2100" b="0" kern="100" dirty="0">
                        <a:solidFill>
                          <a:srgbClr val="F2F1F4"/>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tc>
                  <a:txBody>
                    <a:bodyPr/>
                    <a:lstStyle/>
                    <a:p>
                      <a:pPr algn="just">
                        <a:lnSpc>
                          <a:spcPct val="100000"/>
                        </a:lnSpc>
                      </a:pPr>
                      <a:endParaRPr lang="en-SG" sz="2100" b="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extLst>
                  <a:ext uri="{0D108BD9-81ED-4DB2-BD59-A6C34878D82A}">
                    <a16:rowId xmlns="" xmlns:a16="http://schemas.microsoft.com/office/drawing/2014/main" val="3646203128"/>
                  </a:ext>
                </a:extLst>
              </a:tr>
              <a:tr h="1980319">
                <a:tc>
                  <a:txBody>
                    <a:bodyPr/>
                    <a:lstStyle/>
                    <a:p>
                      <a:pPr algn="just">
                        <a:lnSpc>
                          <a:spcPct val="100000"/>
                        </a:lnSpc>
                      </a:pPr>
                      <a:r>
                        <a:rPr lang="vi-VN" sz="2100" b="1" kern="100" dirty="0">
                          <a:solidFill>
                            <a:schemeClr val="tx1">
                              <a:lumMod val="50000"/>
                            </a:schemeClr>
                          </a:solidFill>
                          <a:effectLst/>
                          <a:latin typeface="Times New Roman" panose="02020603050405020304" pitchFamily="18" charset="0"/>
                          <a:cs typeface="Times New Roman" panose="02020603050405020304" pitchFamily="18" charset="0"/>
                        </a:rPr>
                        <a:t>Vua tôi Lê Chiêu Thống, Tôn Sĩ Nghị và đội quân xâm lược nhà Thanh:</a:t>
                      </a:r>
                    </a:p>
                    <a:p>
                      <a:pPr algn="just">
                        <a:lnSpc>
                          <a:spcPct val="100000"/>
                        </a:lnSpc>
                      </a:pPr>
                      <a:r>
                        <a:rPr lang="vi-VN" sz="2100" b="0" kern="100" dirty="0">
                          <a:solidFill>
                            <a:srgbClr val="F2F1F4"/>
                          </a:solidFill>
                          <a:effectLst/>
                          <a:latin typeface="Times New Roman" panose="02020603050405020304" pitchFamily="18" charset="0"/>
                          <a:cs typeface="Times New Roman" panose="02020603050405020304" pitchFamily="18" charset="0"/>
                        </a:rPr>
                        <a:t>- Quân tướng nhà Thanh: S</a:t>
                      </a:r>
                      <a:r>
                        <a:rPr lang="en-US" sz="2100" b="0" kern="100" dirty="0">
                          <a:solidFill>
                            <a:srgbClr val="F2F1F4"/>
                          </a:solidFill>
                          <a:effectLst/>
                          <a:latin typeface="Times New Roman" panose="02020603050405020304" pitchFamily="18" charset="0"/>
                          <a:cs typeface="Times New Roman" panose="02020603050405020304" pitchFamily="18" charset="0"/>
                        </a:rPr>
                        <a:t>ầ</a:t>
                      </a:r>
                      <a:r>
                        <a:rPr lang="vi-VN" sz="2100" b="0" kern="100" dirty="0">
                          <a:solidFill>
                            <a:srgbClr val="F2F1F4"/>
                          </a:solidFill>
                          <a:effectLst/>
                          <a:latin typeface="Times New Roman" panose="02020603050405020304" pitchFamily="18" charset="0"/>
                          <a:cs typeface="Times New Roman" panose="02020603050405020304" pitchFamily="18" charset="0"/>
                        </a:rPr>
                        <a:t>m Nghi Đống thắt c</a:t>
                      </a:r>
                      <a:r>
                        <a:rPr lang="en-US" sz="2100" b="0" kern="100" dirty="0">
                          <a:solidFill>
                            <a:srgbClr val="F2F1F4"/>
                          </a:solidFill>
                          <a:effectLst/>
                          <a:latin typeface="Times New Roman" panose="02020603050405020304" pitchFamily="18" charset="0"/>
                          <a:cs typeface="Times New Roman" panose="02020603050405020304" pitchFamily="18" charset="0"/>
                        </a:rPr>
                        <a:t>ổ</a:t>
                      </a:r>
                      <a:r>
                        <a:rPr lang="vi-VN" sz="2100" b="0" kern="100" dirty="0">
                          <a:solidFill>
                            <a:srgbClr val="F2F1F4"/>
                          </a:solidFill>
                          <a:effectLst/>
                          <a:latin typeface="Times New Roman" panose="02020603050405020304" pitchFamily="18" charset="0"/>
                          <a:cs typeface="Times New Roman" panose="02020603050405020304" pitchFamily="18" charset="0"/>
                        </a:rPr>
                        <a:t> chết, Tôn Sĩ Nghị “sợ mất mật, ngựa không kịp đóng yên, người không kịp mặc áo giáp chuồn trước qua cầu phao".</a:t>
                      </a:r>
                      <a:endParaRPr lang="en-SG" sz="2100" b="0" kern="100" dirty="0">
                        <a:solidFill>
                          <a:srgbClr val="F2F1F4"/>
                        </a:solidFill>
                        <a:effectLst/>
                        <a:latin typeface="Times New Roman" panose="02020603050405020304" pitchFamily="18" charset="0"/>
                        <a:cs typeface="Times New Roman" panose="02020603050405020304" pitchFamily="18" charset="0"/>
                      </a:endParaRPr>
                    </a:p>
                    <a:p>
                      <a:pPr algn="just">
                        <a:lnSpc>
                          <a:spcPct val="100000"/>
                        </a:lnSpc>
                      </a:pPr>
                      <a:r>
                        <a:rPr lang="vi-VN" sz="2100" b="0" kern="100" dirty="0">
                          <a:solidFill>
                            <a:srgbClr val="F2F1F4"/>
                          </a:solidFill>
                          <a:effectLst/>
                          <a:latin typeface="Times New Roman" panose="02020603050405020304" pitchFamily="18" charset="0"/>
                          <a:cs typeface="Times New Roman" panose="02020603050405020304" pitchFamily="18" charset="0"/>
                        </a:rPr>
                        <a:t>- Binh lính: Thây nằm đầy đồng, máu chảy thành suối; tan tác tranh nhau sang sông, rơi xuống nước làm sông tắc nghẽn.</a:t>
                      </a:r>
                      <a:endParaRPr lang="en-SG" sz="2100" b="0" kern="100" dirty="0">
                        <a:solidFill>
                          <a:srgbClr val="F2F1F4"/>
                        </a:solidFill>
                        <a:effectLst/>
                        <a:latin typeface="Times New Roman" panose="02020603050405020304" pitchFamily="18" charset="0"/>
                        <a:cs typeface="Times New Roman" panose="02020603050405020304" pitchFamily="18" charset="0"/>
                      </a:endParaRPr>
                    </a:p>
                    <a:p>
                      <a:pPr algn="just">
                        <a:lnSpc>
                          <a:spcPct val="100000"/>
                        </a:lnSpc>
                      </a:pPr>
                      <a:r>
                        <a:rPr lang="vi-VN" sz="2100" b="0" kern="100" dirty="0">
                          <a:solidFill>
                            <a:srgbClr val="F2F1F4"/>
                          </a:solidFill>
                          <a:effectLst/>
                          <a:latin typeface="Times New Roman" panose="02020603050405020304" pitchFamily="18" charset="0"/>
                          <a:cs typeface="Times New Roman" panose="02020603050405020304" pitchFamily="18" charset="0"/>
                        </a:rPr>
                        <a:t>- Vua tôi Lê Chiêu Thống: Trở thành kẻ “cõng rắn cắn gà nhà”; cướp thuyền bỏ chạy, mấy ngày không ăn mệt lử, cuống quýt, than thở, oán giận, chảy nước mắt.</a:t>
                      </a:r>
                      <a:endParaRPr lang="en-SG" sz="2100" b="0" kern="100" dirty="0">
                        <a:solidFill>
                          <a:srgbClr val="F2F1F4"/>
                        </a:solidFill>
                        <a:effectLst/>
                        <a:latin typeface="Times New Roman" panose="02020603050405020304" pitchFamily="18" charset="0"/>
                        <a:cs typeface="Times New Roman" panose="02020603050405020304" pitchFamily="18" charset="0"/>
                      </a:endParaRPr>
                    </a:p>
                    <a:p>
                      <a:pPr algn="just">
                        <a:lnSpc>
                          <a:spcPct val="100000"/>
                        </a:lnSpc>
                      </a:pPr>
                      <a:r>
                        <a:rPr lang="en-US" sz="2100" b="0" kern="100" dirty="0">
                          <a:solidFill>
                            <a:srgbClr val="F2F1F4"/>
                          </a:solidFill>
                          <a:effectLst/>
                          <a:latin typeface="Times New Roman" panose="02020603050405020304" pitchFamily="18" charset="0"/>
                          <a:cs typeface="Times New Roman" panose="02020603050405020304" pitchFamily="18" charset="0"/>
                        </a:rPr>
                        <a:t>- …</a:t>
                      </a:r>
                      <a:endParaRPr lang="en-SG" sz="2100" b="0" kern="100" dirty="0">
                        <a:solidFill>
                          <a:srgbClr val="F2F1F4"/>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tc>
                  <a:txBody>
                    <a:bodyPr/>
                    <a:lstStyle/>
                    <a:p>
                      <a:pPr algn="just">
                        <a:lnSpc>
                          <a:spcPct val="100000"/>
                        </a:lnSpc>
                      </a:pPr>
                      <a:endParaRPr lang="en-SG" sz="2100" b="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extLst>
                  <a:ext uri="{0D108BD9-81ED-4DB2-BD59-A6C34878D82A}">
                    <a16:rowId xmlns="" xmlns:a16="http://schemas.microsoft.com/office/drawing/2014/main" val="3604108170"/>
                  </a:ext>
                </a:extLst>
              </a:tr>
            </a:tbl>
          </a:graphicData>
        </a:graphic>
      </p:graphicFrame>
      <p:pic>
        <p:nvPicPr>
          <p:cNvPr id="10" name="Picture 9">
            <a:extLst>
              <a:ext uri="{FF2B5EF4-FFF2-40B4-BE49-F238E27FC236}">
                <a16:creationId xmlns="" xmlns:a16="http://schemas.microsoft.com/office/drawing/2014/main" id="{5827AA9D-25C7-75DE-4926-DBDE5FA236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61" b="99349" l="659" r="58126">
                        <a14:foregroundMark x1="18814" y1="9375" x2="29209" y2="26172"/>
                        <a14:foregroundMark x1="6076" y1="56771" x2="35798" y2="92839"/>
                        <a14:foregroundMark x1="35798" y1="92839" x2="48609" y2="98698"/>
                        <a14:foregroundMark x1="48609" y1="98698" x2="36530" y2="83984"/>
                        <a14:foregroundMark x1="36530" y1="83984" x2="8931" y2="71094"/>
                        <a14:foregroundMark x1="8931" y1="71094" x2="3734" y2="82813"/>
                        <a14:foregroundMark x1="3734" y1="82813" x2="21230" y2="98177"/>
                        <a14:foregroundMark x1="21230" y1="98177" x2="32138" y2="99479"/>
                        <a14:foregroundMark x1="32138" y1="99479" x2="53221" y2="97396"/>
                        <a14:foregroundMark x1="54612" y1="95703" x2="58272" y2="99479"/>
                        <a14:foregroundMark x1="58272" y1="99479" x2="58272" y2="99479"/>
                        <a14:foregroundMark x1="15813" y1="55078" x2="11859" y2="57552"/>
                        <a14:foregroundMark x1="11859" y1="57552" x2="3880" y2="76953"/>
                        <a14:foregroundMark x1="3880" y1="76953" x2="3660" y2="80339"/>
                        <a14:foregroundMark x1="4466" y1="52604" x2="23939" y2="56771"/>
                        <a14:foregroundMark x1="2416" y1="55339" x2="10542" y2="80990"/>
                        <a14:foregroundMark x1="805" y1="60807" x2="4246" y2="93750"/>
                        <a14:foregroundMark x1="4246" y1="93750" x2="5417" y2="96354"/>
                        <a14:foregroundMark x1="33236" y1="67578" x2="43265" y2="80729"/>
                        <a14:foregroundMark x1="35944" y1="42839" x2="41654" y2="87500"/>
                        <a14:foregroundMark x1="42460" y1="44661" x2="43045" y2="75000"/>
                        <a14:foregroundMark x1="43045" y1="75000" x2="42972" y2="75000"/>
                        <a14:foregroundMark x1="40264" y1="68229" x2="44583" y2="81771"/>
                        <a14:foregroundMark x1="36603" y1="65625" x2="39751" y2="80078"/>
                        <a14:foregroundMark x1="43777" y1="52865" x2="43777" y2="52865"/>
                        <a14:foregroundMark x1="17423" y1="12240" x2="21742" y2="18490"/>
                        <a14:foregroundMark x1="21742" y1="18490" x2="21742" y2="18490"/>
                        <a14:foregroundMark x1="20937" y1="8854" x2="27599" y2="19010"/>
                        <a14:foregroundMark x1="26208" y1="9635" x2="32138" y2="12240"/>
                        <a14:foregroundMark x1="30381" y1="7161" x2="33968" y2="12891"/>
                        <a14:foregroundMark x1="33968" y1="12891" x2="33675" y2="15885"/>
                        <a14:backgroundMark x1="13250" y1="22786" x2="13250" y2="22786"/>
                      </a14:backgroundRemoval>
                    </a14:imgEffect>
                  </a14:imgLayer>
                </a14:imgProps>
              </a:ext>
            </a:extLst>
          </a:blip>
          <a:srcRect r="37335"/>
          <a:stretch/>
        </p:blipFill>
        <p:spPr>
          <a:xfrm>
            <a:off x="295192" y="31898"/>
            <a:ext cx="836922" cy="880699"/>
          </a:xfrm>
          <a:prstGeom prst="rect">
            <a:avLst/>
          </a:prstGeom>
        </p:spPr>
      </p:pic>
      <p:pic>
        <p:nvPicPr>
          <p:cNvPr id="3" name="Picture 2">
            <a:extLst>
              <a:ext uri="{FF2B5EF4-FFF2-40B4-BE49-F238E27FC236}">
                <a16:creationId xmlns="" xmlns:a16="http://schemas.microsoft.com/office/drawing/2014/main" id="{C0E7D883-7E58-BE7A-2F44-C8F2768A378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t="35065" r="60455" b="16216"/>
          <a:stretch/>
        </p:blipFill>
        <p:spPr>
          <a:xfrm rot="21257583" flipH="1">
            <a:off x="10085225" y="5696361"/>
            <a:ext cx="2091325" cy="1448565"/>
          </a:xfrm>
          <a:prstGeom prst="rect">
            <a:avLst/>
          </a:prstGeom>
        </p:spPr>
      </p:pic>
      <p:sp>
        <p:nvSpPr>
          <p:cNvPr id="5" name="TextBox 4">
            <a:extLst>
              <a:ext uri="{FF2B5EF4-FFF2-40B4-BE49-F238E27FC236}">
                <a16:creationId xmlns="" xmlns:a16="http://schemas.microsoft.com/office/drawing/2014/main" id="{CCF35FF4-0482-A2E5-7B05-E3D34056016D}"/>
              </a:ext>
            </a:extLst>
          </p:cNvPr>
          <p:cNvSpPr txBox="1"/>
          <p:nvPr/>
        </p:nvSpPr>
        <p:spPr>
          <a:xfrm>
            <a:off x="295192" y="1211834"/>
            <a:ext cx="8123094" cy="23544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Kiêu b</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i</a:t>
            </a: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nh lập Trịnh Tông lên ngôi chúa, cảnh khiêng Tông trên chiếc mâm gỗ, đưa lên, đưa xuống, mọi người xúm lại đông như họp chợ.</a:t>
            </a:r>
            <a:endParaRPr kumimoji="0" lang="en-SG"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Quân lín</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h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đặt</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chiếc</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sập</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ngự</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ở ngoài phủ đường, các quan đều d</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ìu</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thế</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tử</a:t>
            </a: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lên ngôi chúa; cuộc lễ mừng xong, các quan đem đạo sắc của nhà vua và tờ chỉ của thánh mẫu dụ ba quân về việc phò lập chúa tới dán ở cửa các, những tờ ấy tạm thời thảo ra, nhưng đều được gọi là mệnh lệnh định sẵn.</a:t>
            </a:r>
            <a:endParaRPr kumimoji="0" lang="en-SG"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endParaRPr kumimoji="0" lang="en-SG"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2ED4D1BD-4810-0632-9762-1B52806D9514}"/>
              </a:ext>
            </a:extLst>
          </p:cNvPr>
          <p:cNvSpPr txBox="1"/>
          <p:nvPr/>
        </p:nvSpPr>
        <p:spPr>
          <a:xfrm>
            <a:off x="8526554" y="1003870"/>
            <a:ext cx="3562665" cy="23544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Qua cách miêu tả, tác giả muốn thể hiện thái độ phê phán</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mỉa</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mai</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Trịnh</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Tông</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chính</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xác</a:t>
            </a: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chỉ là một ông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chúa</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bù</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nhìn</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không</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có</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thực</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en-US" sz="21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cs typeface="Times New Roman" panose="02020603050405020304" pitchFamily="18" charset="0"/>
              </a:rPr>
              <a:t>quyền</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mọi hành động, việc làm đều phụ thuộc vào sự sắp đặt của người khác.</a:t>
            </a:r>
            <a:endParaRPr kumimoji="0" lang="en-SG"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4653AF48-C21E-005A-A7FC-05B8135B2629}"/>
              </a:ext>
            </a:extLst>
          </p:cNvPr>
          <p:cNvSpPr txBox="1"/>
          <p:nvPr/>
        </p:nvSpPr>
        <p:spPr>
          <a:xfrm>
            <a:off x="8553821" y="3499640"/>
            <a:ext cx="3342987" cy="17081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Thái độ phê phán, chế giễu thể hiện qua cách tường thuật, miêu tả các cảnh thua trận, đặc biệt là cảnh chạy trốn nhục nhã của chúng.</a:t>
            </a:r>
            <a:endParaRPr kumimoji="0" lang="en-SG"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1D2A5254-35F6-17C9-AA0D-5912ACEE8E15}"/>
              </a:ext>
            </a:extLst>
          </p:cNvPr>
          <p:cNvSpPr txBox="1"/>
          <p:nvPr/>
        </p:nvSpPr>
        <p:spPr>
          <a:xfrm>
            <a:off x="305824" y="3788562"/>
            <a:ext cx="8112461" cy="30008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Quân tướng nhà Thanh: S</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ầ</a:t>
            </a: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m Nghi Đống thắt c</a:t>
            </a: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ổ</a:t>
            </a: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chết, Tôn Sĩ Nghị “sợ mất mật, ngựa không kịp đóng yên, người không kịp mặc áo giáp chuồn trước qua cầu phao".</a:t>
            </a:r>
            <a:endParaRPr kumimoji="0" lang="en-SG"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Binh lính: Thây nằm đầy đồng, máu chảy thành suối; tan tác tranh nhau sang sông, rơi xuống nước làm sông tắc nghẽn.</a:t>
            </a:r>
            <a:endParaRPr kumimoji="0" lang="en-SG"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Vua tôi Lê Chiêu Thống: Trở thành kẻ “cõng rắn cắn gà nhà”; cướp thuyền bỏ chạy, mấy ngày không ăn mệt lử, cuống quýt, than thở, oán giận, chảy nước mắt.</a:t>
            </a:r>
            <a:endParaRPr kumimoji="0" lang="en-SG"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endParaRPr kumimoji="0" lang="en-SG" sz="21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143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barn(inVertical)">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barn(inVertical)">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barn(inVertical)">
                                      <p:cBhvr>
                                        <p:cTn id="35" dur="500"/>
                                        <p:tgtEl>
                                          <p:spTgt spid="13">
                                            <p:txEl>
                                              <p:pRg st="2" end="2"/>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barn(inVertical)">
                                      <p:cBhvr>
                                        <p:cTn id="38" dur="500"/>
                                        <p:tgtEl>
                                          <p:spTgt spid="1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76FF750-48F9-CBBC-CA53-B43FFB1C40A0}"/>
              </a:ext>
            </a:extLst>
          </p:cNvPr>
          <p:cNvPicPr>
            <a:picLocks noChangeAspect="1"/>
          </p:cNvPicPr>
          <p:nvPr/>
        </p:nvPicPr>
        <p:blipFill>
          <a:blip r:embed="rId2"/>
          <a:stretch>
            <a:fillRect/>
          </a:stretch>
        </p:blipFill>
        <p:spPr>
          <a:xfrm>
            <a:off x="0" y="0"/>
            <a:ext cx="12192000" cy="6857999"/>
          </a:xfrm>
          <a:prstGeom prst="rect">
            <a:avLst/>
          </a:prstGeom>
        </p:spPr>
      </p:pic>
      <p:graphicFrame>
        <p:nvGraphicFramePr>
          <p:cNvPr id="2" name="Table 1">
            <a:extLst>
              <a:ext uri="{FF2B5EF4-FFF2-40B4-BE49-F238E27FC236}">
                <a16:creationId xmlns="" xmlns:a16="http://schemas.microsoft.com/office/drawing/2014/main" id="{56CCF1F8-A5DF-6E04-D156-9B5D874F62C8}"/>
              </a:ext>
            </a:extLst>
          </p:cNvPr>
          <p:cNvGraphicFramePr>
            <a:graphicFrameLocks noGrp="1"/>
          </p:cNvGraphicFramePr>
          <p:nvPr>
            <p:extLst>
              <p:ext uri="{D42A27DB-BD31-4B8C-83A1-F6EECF244321}">
                <p14:modId xmlns:p14="http://schemas.microsoft.com/office/powerpoint/2010/main" val="2311250232"/>
              </p:ext>
            </p:extLst>
          </p:nvPr>
        </p:nvGraphicFramePr>
        <p:xfrm>
          <a:off x="305825" y="585753"/>
          <a:ext cx="11783394" cy="5989217"/>
        </p:xfrm>
        <a:graphic>
          <a:graphicData uri="http://schemas.openxmlformats.org/drawingml/2006/table">
            <a:tbl>
              <a:tblPr firstRow="1" firstCol="1" bandRow="1">
                <a:tableStyleId>{5C22544A-7EE6-4342-B048-85BDC9FD1C3A}</a:tableStyleId>
              </a:tblPr>
              <a:tblGrid>
                <a:gridCol w="7444804">
                  <a:extLst>
                    <a:ext uri="{9D8B030D-6E8A-4147-A177-3AD203B41FA5}">
                      <a16:colId xmlns="" xmlns:a16="http://schemas.microsoft.com/office/drawing/2014/main" val="1880378755"/>
                    </a:ext>
                  </a:extLst>
                </a:gridCol>
                <a:gridCol w="4338590">
                  <a:extLst>
                    <a:ext uri="{9D8B030D-6E8A-4147-A177-3AD203B41FA5}">
                      <a16:colId xmlns="" xmlns:a16="http://schemas.microsoft.com/office/drawing/2014/main" val="2558410441"/>
                    </a:ext>
                  </a:extLst>
                </a:gridCol>
              </a:tblGrid>
              <a:tr h="427801">
                <a:tc>
                  <a:txBody>
                    <a:bodyPr/>
                    <a:lstStyle/>
                    <a:p>
                      <a:pPr algn="ctr">
                        <a:lnSpc>
                          <a:spcPct val="100000"/>
                        </a:lnSpc>
                      </a:pPr>
                      <a:r>
                        <a:rPr lang="vi-VN" sz="2500" b="1" kern="100" dirty="0">
                          <a:solidFill>
                            <a:schemeClr val="bg1"/>
                          </a:solidFill>
                          <a:effectLst/>
                          <a:latin typeface="Times New Roman" panose="02020603050405020304" pitchFamily="18" charset="0"/>
                          <a:cs typeface="Times New Roman" panose="02020603050405020304" pitchFamily="18" charset="0"/>
                        </a:rPr>
                        <a:t>Nhân vật/ sự kiện lịch sử</a:t>
                      </a:r>
                      <a:endParaRPr lang="en-SG" sz="2500" b="1" kern="1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9AD2"/>
                    </a:solidFill>
                  </a:tcPr>
                </a:tc>
                <a:tc>
                  <a:txBody>
                    <a:bodyPr/>
                    <a:lstStyle/>
                    <a:p>
                      <a:pPr algn="ctr">
                        <a:lnSpc>
                          <a:spcPct val="100000"/>
                        </a:lnSpc>
                      </a:pPr>
                      <a:r>
                        <a:rPr lang="vi-VN" sz="2500" b="1" kern="100" dirty="0">
                          <a:solidFill>
                            <a:schemeClr val="bg1"/>
                          </a:solidFill>
                          <a:effectLst/>
                          <a:latin typeface="Times New Roman" panose="02020603050405020304" pitchFamily="18" charset="0"/>
                          <a:cs typeface="Times New Roman" panose="02020603050405020304" pitchFamily="18" charset="0"/>
                        </a:rPr>
                        <a:t>Thái độ - tình cảm của tác giả</a:t>
                      </a:r>
                      <a:endParaRPr lang="en-SG" sz="2500" b="1" kern="1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9AD2"/>
                    </a:solidFill>
                  </a:tcPr>
                </a:tc>
                <a:extLst>
                  <a:ext uri="{0D108BD9-81ED-4DB2-BD59-A6C34878D82A}">
                    <a16:rowId xmlns="" xmlns:a16="http://schemas.microsoft.com/office/drawing/2014/main" val="645386917"/>
                  </a:ext>
                </a:extLst>
              </a:tr>
              <a:tr h="3422410">
                <a:tc>
                  <a:txBody>
                    <a:bodyPr/>
                    <a:lstStyle/>
                    <a:p>
                      <a:pPr algn="just">
                        <a:lnSpc>
                          <a:spcPct val="100000"/>
                        </a:lnSpc>
                      </a:pPr>
                      <a:endParaRPr lang="en-US" sz="2500" b="1"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just">
                        <a:lnSpc>
                          <a:spcPct val="100000"/>
                        </a:lnSpc>
                      </a:pPr>
                      <a:r>
                        <a:rPr lang="vi-VN" sz="2500" b="1" kern="100" dirty="0">
                          <a:solidFill>
                            <a:schemeClr val="tx1">
                              <a:lumMod val="50000"/>
                            </a:schemeClr>
                          </a:solidFill>
                          <a:effectLst/>
                          <a:latin typeface="Times New Roman" panose="02020603050405020304" pitchFamily="18" charset="0"/>
                          <a:cs typeface="Times New Roman" panose="02020603050405020304" pitchFamily="18" charset="0"/>
                        </a:rPr>
                        <a:t>Vua Quang Trung - nghĩa quân Tây Sơn:</a:t>
                      </a:r>
                      <a:endParaRPr lang="en-SG" sz="2500" b="1" kern="100" dirty="0">
                        <a:solidFill>
                          <a:schemeClr val="tx1">
                            <a:lumMod val="50000"/>
                          </a:schemeClr>
                        </a:solidFill>
                        <a:effectLst/>
                        <a:latin typeface="Times New Roman" panose="02020603050405020304" pitchFamily="18"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tc>
                  <a:txBody>
                    <a:bodyPr/>
                    <a:lstStyle/>
                    <a:p>
                      <a:pPr algn="just">
                        <a:lnSpc>
                          <a:spcPct val="100000"/>
                        </a:lnSpc>
                      </a:pPr>
                      <a:r>
                        <a:rPr lang="vi-VN" sz="2500" b="0" kern="100" dirty="0">
                          <a:solidFill>
                            <a:srgbClr val="F2F1F4"/>
                          </a:solidFill>
                          <a:effectLst/>
                          <a:latin typeface="Times New Roman" panose="02020603050405020304" pitchFamily="18" charset="0"/>
                          <a:cs typeface="Times New Roman" panose="02020603050405020304" pitchFamily="18" charset="0"/>
                        </a:rPr>
                        <a:t>Thái độ nể trọng, ngợi ca thể hiện qua cách tường thuật, miêu tả tính kỉ luật dũng mãnh của nghĩa quân Tây Sơn, cách thể hiện chân dung Hoàng đế Quang Trung như một anh hùng chiến trận, một vị vua mưu lược, bách chiến bách thắng....</a:t>
                      </a:r>
                      <a:endParaRPr lang="en-SG" sz="2500" b="0" kern="100" dirty="0">
                        <a:solidFill>
                          <a:srgbClr val="F2F1F4"/>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1F4"/>
                    </a:solidFill>
                  </a:tcPr>
                </a:tc>
                <a:extLst>
                  <a:ext uri="{0D108BD9-81ED-4DB2-BD59-A6C34878D82A}">
                    <a16:rowId xmlns="" xmlns:a16="http://schemas.microsoft.com/office/drawing/2014/main" val="3685819119"/>
                  </a:ext>
                </a:extLst>
              </a:tr>
              <a:tr h="2139006">
                <a:tc gridSpan="2">
                  <a:txBody>
                    <a:bodyPr/>
                    <a:lstStyle/>
                    <a:p>
                      <a:pPr algn="just">
                        <a:lnSpc>
                          <a:spcPct val="100000"/>
                        </a:lnSpc>
                      </a:pPr>
                      <a:r>
                        <a:rPr lang="vi-VN" sz="2500" b="0" kern="100" dirty="0">
                          <a:solidFill>
                            <a:srgbClr val="F2E3D7"/>
                          </a:solidFill>
                          <a:effectLst/>
                          <a:latin typeface="Times New Roman" panose="02020603050405020304" pitchFamily="18" charset="0"/>
                          <a:cs typeface="Times New Roman" panose="02020603050405020304" pitchFamily="18" charset="0"/>
                        </a:rPr>
                        <a:t> </a:t>
                      </a:r>
                      <a:r>
                        <a:rPr lang="vi-VN" sz="2500" b="1" kern="100" dirty="0">
                          <a:solidFill>
                            <a:srgbClr val="F2E3D7"/>
                          </a:solidFill>
                          <a:effectLst/>
                          <a:latin typeface="Times New Roman" panose="02020603050405020304" pitchFamily="18" charset="0"/>
                          <a:cs typeface="Times New Roman" panose="02020603050405020304" pitchFamily="18" charset="0"/>
                        </a:rPr>
                        <a:t>Thái độ của tác giả hoàn toàn phù hợp:</a:t>
                      </a:r>
                      <a:endParaRPr lang="en-SG" sz="2500" b="1" kern="100" dirty="0">
                        <a:solidFill>
                          <a:srgbClr val="F2E3D7"/>
                        </a:solidFill>
                        <a:effectLst/>
                        <a:latin typeface="Times New Roman" panose="02020603050405020304" pitchFamily="18" charset="0"/>
                        <a:cs typeface="Times New Roman" panose="02020603050405020304" pitchFamily="18" charset="0"/>
                      </a:endParaRPr>
                    </a:p>
                    <a:p>
                      <a:pPr algn="just">
                        <a:lnSpc>
                          <a:spcPct val="100000"/>
                        </a:lnSpc>
                      </a:pPr>
                      <a:r>
                        <a:rPr lang="vi-VN" sz="2500" b="0" kern="100" dirty="0">
                          <a:solidFill>
                            <a:srgbClr val="F2E3D7"/>
                          </a:solidFill>
                          <a:effectLst/>
                          <a:latin typeface="Times New Roman" panose="02020603050405020304" pitchFamily="18" charset="0"/>
                          <a:cs typeface="Times New Roman" panose="02020603050405020304" pitchFamily="18" charset="0"/>
                        </a:rPr>
                        <a:t>- Với lập trường dân tộc, tác giả thể hiện thái độ phê phán đội quân xâm lược nhà Thanh và tự hào về cuộc khởi nghĩa của nghĩa quân Tây Sơn, đứng đầu là vua Quang Trung</a:t>
                      </a:r>
                      <a:endParaRPr lang="en-SG" sz="2500" b="0" kern="100" dirty="0">
                        <a:solidFill>
                          <a:srgbClr val="F2E3D7"/>
                        </a:solidFill>
                        <a:effectLst/>
                        <a:latin typeface="Times New Roman" panose="02020603050405020304" pitchFamily="18" charset="0"/>
                        <a:cs typeface="Times New Roman" panose="02020603050405020304" pitchFamily="18" charset="0"/>
                      </a:endParaRPr>
                    </a:p>
                    <a:p>
                      <a:pPr algn="just">
                        <a:lnSpc>
                          <a:spcPct val="100000"/>
                        </a:lnSpc>
                      </a:pPr>
                      <a:r>
                        <a:rPr lang="vi-VN" sz="2500" b="0" kern="100" dirty="0">
                          <a:solidFill>
                            <a:srgbClr val="F2E3D7"/>
                          </a:solidFill>
                          <a:effectLst/>
                          <a:latin typeface="Times New Roman" panose="02020603050405020304" pitchFamily="18" charset="0"/>
                          <a:cs typeface="Times New Roman" panose="02020603050405020304" pitchFamily="18" charset="0"/>
                        </a:rPr>
                        <a:t>- Với cương vị là cựu thần của nhà Lê, không thể không có sự thương xót, ngậm ngùi cho tình cảnh của vua tôi Lê Chiêu Thống. </a:t>
                      </a:r>
                      <a:endParaRPr lang="en-SG" sz="2500" b="0" kern="100" dirty="0">
                        <a:solidFill>
                          <a:srgbClr val="F2E3D7"/>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3079" marR="230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3D7"/>
                    </a:solidFill>
                  </a:tcPr>
                </a:tc>
                <a:tc hMerge="1">
                  <a:txBody>
                    <a:bodyPr/>
                    <a:lstStyle/>
                    <a:p>
                      <a:endParaRPr lang="en-SG"/>
                    </a:p>
                  </a:txBody>
                  <a:tcPr/>
                </a:tc>
                <a:extLst>
                  <a:ext uri="{0D108BD9-81ED-4DB2-BD59-A6C34878D82A}">
                    <a16:rowId xmlns="" xmlns:a16="http://schemas.microsoft.com/office/drawing/2014/main" val="2992847322"/>
                  </a:ext>
                </a:extLst>
              </a:tr>
            </a:tbl>
          </a:graphicData>
        </a:graphic>
      </p:graphicFrame>
      <p:pic>
        <p:nvPicPr>
          <p:cNvPr id="3" name="Picture 2">
            <a:extLst>
              <a:ext uri="{FF2B5EF4-FFF2-40B4-BE49-F238E27FC236}">
                <a16:creationId xmlns="" xmlns:a16="http://schemas.microsoft.com/office/drawing/2014/main" id="{7DAEE169-4B0A-C54F-779F-5BB12830CA3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rot="10800000" flipV="1">
            <a:off x="9732419" y="5762964"/>
            <a:ext cx="2510971" cy="1095036"/>
          </a:xfrm>
          <a:prstGeom prst="rect">
            <a:avLst/>
          </a:prstGeom>
        </p:spPr>
      </p:pic>
      <p:pic>
        <p:nvPicPr>
          <p:cNvPr id="7" name="Picture 6">
            <a:extLst>
              <a:ext uri="{FF2B5EF4-FFF2-40B4-BE49-F238E27FC236}">
                <a16:creationId xmlns="" xmlns:a16="http://schemas.microsoft.com/office/drawing/2014/main" id="{EF64DB5F-5706-5D85-04F3-0F9CF0471E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l="50843" t="33913" r="9172" b="36704"/>
          <a:stretch/>
        </p:blipFill>
        <p:spPr>
          <a:xfrm>
            <a:off x="-321882" y="-157911"/>
            <a:ext cx="2876395" cy="1188425"/>
          </a:xfrm>
          <a:prstGeom prst="rect">
            <a:avLst/>
          </a:prstGeom>
        </p:spPr>
      </p:pic>
      <p:sp>
        <p:nvSpPr>
          <p:cNvPr id="9" name="TextBox 8">
            <a:extLst>
              <a:ext uri="{FF2B5EF4-FFF2-40B4-BE49-F238E27FC236}">
                <a16:creationId xmlns="" xmlns:a16="http://schemas.microsoft.com/office/drawing/2014/main" id="{2ECD1D27-85E2-3328-1E87-92EEA47B2820}"/>
              </a:ext>
            </a:extLst>
          </p:cNvPr>
          <p:cNvSpPr txBox="1"/>
          <p:nvPr/>
        </p:nvSpPr>
        <p:spPr>
          <a:xfrm>
            <a:off x="305825" y="1819467"/>
            <a:ext cx="7119256"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Vua Quang Trung là vị tướng có tài thao lược: Hoạch định kế hoạch sẽ ăn Tết ở Thăng Long, chỉ huy đội quân hành quân thần tốc, thân chính cầm quân,...</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Nghĩa quân Tây Sơn: Mạnh mẽ, kỉ luật với khí thế hào hùng, áp đảo, chiến thắng quân xâm lược,...</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96FD3EB0-036D-EE00-E08F-93F5D27A457B}"/>
              </a:ext>
            </a:extLst>
          </p:cNvPr>
          <p:cNvSpPr txBox="1"/>
          <p:nvPr/>
        </p:nvSpPr>
        <p:spPr>
          <a:xfrm>
            <a:off x="7746963" y="1108082"/>
            <a:ext cx="4358313"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Thái độ nể trọng, ngợi ca thể hiện qua cách tường thuật, miêu tả tính kỉ luật dũng mãnh của nghĩa quân Tây Sơn, cách thể hiện chân dung Hoàng đế Quang Trung như một anh hùng chiến trận, một vị vua mưu lược, bách chiến bách thắng....</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E533B02C-1390-6F44-DDFC-768745E985F2}"/>
              </a:ext>
            </a:extLst>
          </p:cNvPr>
          <p:cNvSpPr txBox="1"/>
          <p:nvPr/>
        </p:nvSpPr>
        <p:spPr>
          <a:xfrm>
            <a:off x="254435" y="4436092"/>
            <a:ext cx="11596407" cy="201593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a:t>
            </a:r>
            <a:r>
              <a:rPr kumimoji="0" lang="vi-VN" sz="2500" b="1"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Thái độ của tác giả hoàn toàn phù hợp:</a:t>
            </a:r>
            <a:endParaRPr kumimoji="0" lang="en-SG" sz="2500" b="1"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Với lập trường dân tộc, tác giả thể hiện thái độ phê phán đội quân xâm lược nhà Thanh và tự hào về cuộc khởi nghĩa của nghĩa quân Tây Sơn, đứng đầu là vua Quang Trung</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cs typeface="Times New Roman" panose="02020603050405020304" pitchFamily="18" charset="0"/>
              </a:rPr>
              <a:t>- Với cương vị là cựu thần của nhà Lê, không thể không có sự thương xót, ngậm ngùi cho tình cảnh của vua tôi Lê Chiêu Thống. </a:t>
            </a:r>
            <a:endParaRPr kumimoji="0" lang="en-SG" sz="25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7635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barn(inVertical)">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barn(inVertical)">
                                      <p:cBhvr>
                                        <p:cTn id="33" dur="500"/>
                                        <p:tgtEl>
                                          <p:spTgt spid="1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barn(inVertical)">
                                      <p:cBhvr>
                                        <p:cTn id="3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4"/>
          <p:cNvSpPr txBox="1">
            <a:spLocks noGrp="1"/>
          </p:cNvSpPr>
          <p:nvPr>
            <p:ph type="title"/>
          </p:nvPr>
        </p:nvSpPr>
        <p:spPr>
          <a:xfrm>
            <a:off x="2757496" y="480639"/>
            <a:ext cx="8765600" cy="763600"/>
          </a:xfrm>
          <a:prstGeom prst="rect">
            <a:avLst/>
          </a:prstGeom>
        </p:spPr>
        <p:txBody>
          <a:bodyPr spcFirstLastPara="1" wrap="square" lIns="121900" tIns="121900" rIns="121900" bIns="121900" anchor="ctr" anchorCtr="0">
            <a:noAutofit/>
          </a:bodyPr>
          <a:lstStyle/>
          <a:p>
            <a:r>
              <a:rPr lang="vi-VN" sz="4400" b="1" dirty="0">
                <a:latin typeface="+mj-lt"/>
              </a:rPr>
              <a:t>Tìm hiểu về nghệ thuật kể chuyện</a:t>
            </a:r>
            <a:endParaRPr lang="en-SG" sz="6600" dirty="0">
              <a:latin typeface="+mj-lt"/>
            </a:endParaRPr>
          </a:p>
        </p:txBody>
      </p:sp>
      <p:sp>
        <p:nvSpPr>
          <p:cNvPr id="4" name="Google Shape;358;p42">
            <a:extLst>
              <a:ext uri="{FF2B5EF4-FFF2-40B4-BE49-F238E27FC236}">
                <a16:creationId xmlns="" xmlns:a16="http://schemas.microsoft.com/office/drawing/2014/main" id="{879C8190-0780-4EF3-0011-0B6D5EAD8578}"/>
              </a:ext>
            </a:extLst>
          </p:cNvPr>
          <p:cNvSpPr/>
          <p:nvPr/>
        </p:nvSpPr>
        <p:spPr>
          <a:xfrm>
            <a:off x="1184056" y="268594"/>
            <a:ext cx="1407920" cy="1305599"/>
          </a:xfrm>
          <a:custGeom>
            <a:avLst/>
            <a:gdLst/>
            <a:ahLst/>
            <a:cxnLst/>
            <a:rect l="l" t="t" r="r" b="b"/>
            <a:pathLst>
              <a:path w="123574" h="58661" extrusionOk="0">
                <a:moveTo>
                  <a:pt x="0" y="0"/>
                </a:moveTo>
                <a:lnTo>
                  <a:pt x="1431" y="58661"/>
                </a:lnTo>
                <a:lnTo>
                  <a:pt x="120584" y="58305"/>
                </a:lnTo>
                <a:lnTo>
                  <a:pt x="123574" y="345"/>
                </a:lnTo>
                <a:close/>
              </a:path>
            </a:pathLst>
          </a:custGeom>
          <a:solidFill>
            <a:schemeClr val="accent1"/>
          </a:solidFill>
          <a:ln>
            <a:noFill/>
          </a:ln>
        </p:spPr>
        <p:txBody>
          <a:bodyPr/>
          <a:lstStyle/>
          <a:p>
            <a:pPr algn="ctr" defTabSz="1219170">
              <a:buClr>
                <a:srgbClr val="000000"/>
              </a:buClr>
            </a:pPr>
            <a:r>
              <a:rPr lang="en-US" sz="8000" b="1" kern="0">
                <a:solidFill>
                  <a:srgbClr val="FFFFFF"/>
                </a:solidFill>
                <a:latin typeface="Arial"/>
                <a:cs typeface="Arial"/>
                <a:sym typeface="Arial"/>
              </a:rPr>
              <a:t>4</a:t>
            </a:r>
          </a:p>
        </p:txBody>
      </p:sp>
      <p:pic>
        <p:nvPicPr>
          <p:cNvPr id="9" name="Google Shape;369;p42">
            <a:extLst>
              <a:ext uri="{FF2B5EF4-FFF2-40B4-BE49-F238E27FC236}">
                <a16:creationId xmlns="" xmlns:a16="http://schemas.microsoft.com/office/drawing/2014/main" id="{F291BB54-AF7C-C45C-D5FD-B06564D25677}"/>
              </a:ext>
            </a:extLst>
          </p:cNvPr>
          <p:cNvPicPr preferRelativeResize="0"/>
          <p:nvPr/>
        </p:nvPicPr>
        <p:blipFill>
          <a:blip r:embed="rId3">
            <a:alphaModFix/>
          </a:blip>
          <a:stretch>
            <a:fillRect/>
          </a:stretch>
        </p:blipFill>
        <p:spPr>
          <a:xfrm>
            <a:off x="5131282" y="3946151"/>
            <a:ext cx="1407972" cy="1416800"/>
          </a:xfrm>
          <a:prstGeom prst="rect">
            <a:avLst/>
          </a:prstGeom>
          <a:noFill/>
          <a:ln>
            <a:noFill/>
          </a:ln>
        </p:spPr>
      </p:pic>
      <p:pic>
        <p:nvPicPr>
          <p:cNvPr id="14" name="Google Shape;368;p42">
            <a:extLst>
              <a:ext uri="{FF2B5EF4-FFF2-40B4-BE49-F238E27FC236}">
                <a16:creationId xmlns="" xmlns:a16="http://schemas.microsoft.com/office/drawing/2014/main" id="{F7A3E9BD-0071-F280-026A-861A4CADDB69}"/>
              </a:ext>
            </a:extLst>
          </p:cNvPr>
          <p:cNvPicPr preferRelativeResize="0"/>
          <p:nvPr/>
        </p:nvPicPr>
        <p:blipFill>
          <a:blip r:embed="rId4">
            <a:alphaModFix/>
          </a:blip>
          <a:stretch>
            <a:fillRect/>
          </a:stretch>
        </p:blipFill>
        <p:spPr>
          <a:xfrm>
            <a:off x="449983" y="2711450"/>
            <a:ext cx="1568867" cy="1943100"/>
          </a:xfrm>
          <a:prstGeom prst="rect">
            <a:avLst/>
          </a:prstGeom>
          <a:noFill/>
          <a:ln>
            <a:noFill/>
          </a:ln>
        </p:spPr>
      </p:pic>
      <p:pic>
        <p:nvPicPr>
          <p:cNvPr id="16" name="Picture 15">
            <a:extLst>
              <a:ext uri="{FF2B5EF4-FFF2-40B4-BE49-F238E27FC236}">
                <a16:creationId xmlns="" xmlns:a16="http://schemas.microsoft.com/office/drawing/2014/main" id="{E755FE38-C018-8896-0B27-D87D27DA15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l="50843" t="33913" r="9612" b="17369"/>
          <a:stretch/>
        </p:blipFill>
        <p:spPr>
          <a:xfrm flipH="1">
            <a:off x="9620405" y="1975689"/>
            <a:ext cx="2844800" cy="1970463"/>
          </a:xfrm>
          <a:prstGeom prst="rect">
            <a:avLst/>
          </a:prstGeom>
        </p:spPr>
      </p:pic>
      <p:pic>
        <p:nvPicPr>
          <p:cNvPr id="17" name="Picture 16">
            <a:extLst>
              <a:ext uri="{FF2B5EF4-FFF2-40B4-BE49-F238E27FC236}">
                <a16:creationId xmlns="" xmlns:a16="http://schemas.microsoft.com/office/drawing/2014/main" id="{601623CD-5CA7-0B5A-3841-D6AA10411AB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a:off x="0" y="2955637"/>
            <a:ext cx="8340808" cy="3902364"/>
          </a:xfrm>
          <a:prstGeom prst="rect">
            <a:avLst/>
          </a:prstGeom>
        </p:spPr>
      </p:pic>
      <p:pic>
        <p:nvPicPr>
          <p:cNvPr id="18" name="Google Shape;113;p11">
            <a:extLst>
              <a:ext uri="{FF2B5EF4-FFF2-40B4-BE49-F238E27FC236}">
                <a16:creationId xmlns="" xmlns:a16="http://schemas.microsoft.com/office/drawing/2014/main" id="{A21D7755-5D21-3FA6-E8CC-20711148D8F5}"/>
              </a:ext>
            </a:extLst>
          </p:cNvPr>
          <p:cNvPicPr preferRelativeResize="0"/>
          <p:nvPr/>
        </p:nvPicPr>
        <p:blipFill rotWithShape="1">
          <a:blip r:embed="rId9">
            <a:alphaModFix/>
          </a:blip>
          <a:srcRect l="-11978" t="15376" r="5877"/>
          <a:stretch/>
        </p:blipFill>
        <p:spPr>
          <a:xfrm>
            <a:off x="6539254" y="5564333"/>
            <a:ext cx="2894365" cy="1293667"/>
          </a:xfrm>
          <a:prstGeom prst="rect">
            <a:avLst/>
          </a:prstGeom>
          <a:noFill/>
          <a:ln>
            <a:noFill/>
          </a:ln>
        </p:spPr>
      </p:pic>
      <p:grpSp>
        <p:nvGrpSpPr>
          <p:cNvPr id="2" name="Group 1">
            <a:extLst>
              <a:ext uri="{FF2B5EF4-FFF2-40B4-BE49-F238E27FC236}">
                <a16:creationId xmlns="" xmlns:a16="http://schemas.microsoft.com/office/drawing/2014/main" id="{75A8090D-C78D-153A-9E9B-5C972BCBCBBC}"/>
              </a:ext>
            </a:extLst>
          </p:cNvPr>
          <p:cNvGrpSpPr/>
          <p:nvPr/>
        </p:nvGrpSpPr>
        <p:grpSpPr>
          <a:xfrm>
            <a:off x="172816" y="1818380"/>
            <a:ext cx="1400715" cy="815344"/>
            <a:chOff x="397389" y="336172"/>
            <a:chExt cx="1400715" cy="815344"/>
          </a:xfrm>
        </p:grpSpPr>
        <p:pic>
          <p:nvPicPr>
            <p:cNvPr id="3" name="Google Shape;314;p29">
              <a:extLst>
                <a:ext uri="{FF2B5EF4-FFF2-40B4-BE49-F238E27FC236}">
                  <a16:creationId xmlns="" xmlns:a16="http://schemas.microsoft.com/office/drawing/2014/main" id="{B13B742A-479B-378B-DC71-FE2EDB8E859C}"/>
                </a:ext>
              </a:extLst>
            </p:cNvPr>
            <p:cNvPicPr preferRelativeResize="0"/>
            <p:nvPr/>
          </p:nvPicPr>
          <p:blipFill>
            <a:blip r:embed="rId10">
              <a:alphaModFix/>
            </a:blip>
            <a:stretch>
              <a:fillRect/>
            </a:stretch>
          </p:blipFill>
          <p:spPr>
            <a:xfrm>
              <a:off x="397389" y="725817"/>
              <a:ext cx="524017" cy="425699"/>
            </a:xfrm>
            <a:prstGeom prst="rect">
              <a:avLst/>
            </a:prstGeom>
            <a:noFill/>
            <a:ln>
              <a:noFill/>
            </a:ln>
          </p:spPr>
        </p:pic>
        <p:pic>
          <p:nvPicPr>
            <p:cNvPr id="5" name="Google Shape;315;p29">
              <a:extLst>
                <a:ext uri="{FF2B5EF4-FFF2-40B4-BE49-F238E27FC236}">
                  <a16:creationId xmlns="" xmlns:a16="http://schemas.microsoft.com/office/drawing/2014/main" id="{8D98D3C4-7559-F95E-3C2F-3D748E391ED4}"/>
                </a:ext>
              </a:extLst>
            </p:cNvPr>
            <p:cNvPicPr preferRelativeResize="0"/>
            <p:nvPr/>
          </p:nvPicPr>
          <p:blipFill>
            <a:blip r:embed="rId11">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56294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barn(inVertical)">
                                      <p:cBhvr>
                                        <p:cTn id="10"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1916482" y="141168"/>
            <a:ext cx="856780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960000" y="137034"/>
            <a:ext cx="10272000" cy="763600"/>
          </a:xfrm>
          <a:prstGeom prst="rect">
            <a:avLst/>
          </a:prstGeom>
        </p:spPr>
        <p:txBody>
          <a:bodyPr spcFirstLastPara="1" wrap="square" lIns="121900" tIns="121900" rIns="121900" bIns="121900" anchor="t" anchorCtr="0">
            <a:noAutofit/>
          </a:bodyPr>
          <a:lstStyle/>
          <a:p>
            <a:r>
              <a:rPr lang="vi-VN" b="1" dirty="0">
                <a:latin typeface="+mj-lt"/>
              </a:rPr>
              <a:t>4. Tìm hiểu về nghệ thuật kể chuyện</a:t>
            </a:r>
            <a:endParaRPr lang="en-SG" dirty="0">
              <a:latin typeface="+mj-lt"/>
            </a:endParaRPr>
          </a:p>
        </p:txBody>
      </p:sp>
      <p:pic>
        <p:nvPicPr>
          <p:cNvPr id="6" name="Picture 5">
            <a:extLst>
              <a:ext uri="{FF2B5EF4-FFF2-40B4-BE49-F238E27FC236}">
                <a16:creationId xmlns="" xmlns:a16="http://schemas.microsoft.com/office/drawing/2014/main" id="{E54DD700-8236-3B6F-DFC9-CB537B22F5E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22" b="83073" l="29722" r="66179">
                        <a14:foregroundMark x1="43192" y1="7552" x2="43338" y2="15755"/>
                        <a14:foregroundMark x1="43338" y1="13021" x2="43485" y2="10547"/>
                        <a14:foregroundMark x1="42094" y1="58594" x2="45608" y2="55078"/>
                        <a14:foregroundMark x1="41947" y1="55339" x2="45168" y2="57552"/>
                        <a14:foregroundMark x1="31406" y1="72135" x2="57687" y2="80078"/>
                        <a14:foregroundMark x1="57687" y1="80078" x2="65739" y2="77474"/>
                        <a14:foregroundMark x1="65739" y1="77474" x2="59956" y2="69661"/>
                        <a14:foregroundMark x1="59956" y1="69661" x2="58126" y2="68490"/>
                        <a14:foregroundMark x1="29868" y1="77604" x2="59078" y2="79557"/>
                        <a14:foregroundMark x1="46706" y1="70182" x2="58785" y2="82422"/>
                        <a14:foregroundMark x1="58785" y1="82422" x2="59370" y2="82552"/>
                        <a14:foregroundMark x1="53075" y1="70182" x2="61713" y2="81380"/>
                        <a14:foregroundMark x1="61713" y1="81380" x2="61713" y2="81380"/>
                        <a14:foregroundMark x1="54319" y1="70964" x2="62006" y2="77344"/>
                        <a14:foregroundMark x1="66179" y1="74870" x2="65593" y2="78906"/>
                        <a14:foregroundMark x1="65227" y1="72917" x2="55417" y2="78125"/>
                        <a14:foregroundMark x1="55417" y1="78125" x2="33163" y2="77865"/>
                        <a14:foregroundMark x1="33163" y1="77865" x2="39312" y2="79818"/>
                        <a14:foregroundMark x1="40044" y1="78906" x2="40044" y2="78906"/>
                        <a14:foregroundMark x1="33455" y1="78906" x2="33455" y2="78906"/>
                        <a14:foregroundMark x1="30307" y1="78906" x2="46120" y2="83073"/>
                      </a14:backgroundRemoval>
                    </a14:imgEffect>
                  </a14:imgLayer>
                </a14:imgProps>
              </a:ext>
            </a:extLst>
          </a:blip>
          <a:srcRect l="26352" t="805" r="33824" b="19650"/>
          <a:stretch/>
        </p:blipFill>
        <p:spPr>
          <a:xfrm>
            <a:off x="7000781" y="1800447"/>
            <a:ext cx="5191219" cy="5222584"/>
          </a:xfrm>
          <a:prstGeom prst="rect">
            <a:avLst/>
          </a:prstGeom>
        </p:spPr>
      </p:pic>
      <p:pic>
        <p:nvPicPr>
          <p:cNvPr id="7" name="图片 4" descr="2">
            <a:extLst>
              <a:ext uri="{FF2B5EF4-FFF2-40B4-BE49-F238E27FC236}">
                <a16:creationId xmlns="" xmlns:a16="http://schemas.microsoft.com/office/drawing/2014/main" id="{C8494E2C-D224-465C-C574-38C89A70CF5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3747" y="108681"/>
            <a:ext cx="8898189" cy="760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a:extLst>
              <a:ext uri="{FF2B5EF4-FFF2-40B4-BE49-F238E27FC236}">
                <a16:creationId xmlns="" xmlns:a16="http://schemas.microsoft.com/office/drawing/2014/main" id="{728FE30F-6968-BDF6-1391-C629A37E1FE1}"/>
              </a:ext>
            </a:extLst>
          </p:cNvPr>
          <p:cNvSpPr txBox="1">
            <a:spLocks noChangeArrowheads="1"/>
          </p:cNvSpPr>
          <p:nvPr/>
        </p:nvSpPr>
        <p:spPr bwMode="auto">
          <a:xfrm>
            <a:off x="800944" y="2052143"/>
            <a:ext cx="5808808" cy="17655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600" i="1" dirty="0">
                <a:solidFill>
                  <a:schemeClr val="tx1">
                    <a:lumMod val="50000"/>
                  </a:schemeClr>
                </a:solidFill>
                <a:latin typeface="+mj-lt"/>
              </a:rPr>
              <a:t>Hs thảo theo kĩ thuật khăn trải bàn để trả lời câu hỏi: Nhận xét về nghệ thuật kể chuyện của tác giả (chú ý cách sử dụng ngôi kể, kết hợp lời của người kể chuyện và lời của nhân vật...).</a:t>
            </a:r>
            <a:endParaRPr lang="en-SG" sz="3600" dirty="0">
              <a:solidFill>
                <a:schemeClr val="tx1">
                  <a:lumMod val="50000"/>
                </a:schemeClr>
              </a:solidFill>
              <a:latin typeface="+mj-lt"/>
            </a:endParaRPr>
          </a:p>
          <a:p>
            <a:pPr marL="0" indent="0" algn="just">
              <a:buNone/>
            </a:pPr>
            <a:endParaRPr lang="en-SG" sz="4400" dirty="0">
              <a:solidFill>
                <a:schemeClr val="tx1">
                  <a:lumMod val="50000"/>
                </a:schemeClr>
              </a:solidFill>
              <a:latin typeface="+mj-lt"/>
            </a:endParaRPr>
          </a:p>
        </p:txBody>
      </p:sp>
      <p:grpSp>
        <p:nvGrpSpPr>
          <p:cNvPr id="2" name="Group 1">
            <a:extLst>
              <a:ext uri="{FF2B5EF4-FFF2-40B4-BE49-F238E27FC236}">
                <a16:creationId xmlns="" xmlns:a16="http://schemas.microsoft.com/office/drawing/2014/main" id="{6B6CFF52-98F4-28C9-8DA2-8A590C06C991}"/>
              </a:ext>
            </a:extLst>
          </p:cNvPr>
          <p:cNvGrpSpPr/>
          <p:nvPr/>
        </p:nvGrpSpPr>
        <p:grpSpPr>
          <a:xfrm>
            <a:off x="129273" y="666853"/>
            <a:ext cx="1400715" cy="815344"/>
            <a:chOff x="397389" y="336172"/>
            <a:chExt cx="1400715" cy="815344"/>
          </a:xfrm>
        </p:grpSpPr>
        <p:pic>
          <p:nvPicPr>
            <p:cNvPr id="3" name="Google Shape;314;p29">
              <a:extLst>
                <a:ext uri="{FF2B5EF4-FFF2-40B4-BE49-F238E27FC236}">
                  <a16:creationId xmlns="" xmlns:a16="http://schemas.microsoft.com/office/drawing/2014/main" id="{FEADC555-9B23-32F3-7681-87DDF7E6727E}"/>
                </a:ext>
              </a:extLst>
            </p:cNvPr>
            <p:cNvPicPr preferRelativeResize="0"/>
            <p:nvPr/>
          </p:nvPicPr>
          <p:blipFill>
            <a:blip r:embed="rId6">
              <a:alphaModFix/>
            </a:blip>
            <a:stretch>
              <a:fillRect/>
            </a:stretch>
          </p:blipFill>
          <p:spPr>
            <a:xfrm>
              <a:off x="397389" y="725817"/>
              <a:ext cx="524017" cy="425699"/>
            </a:xfrm>
            <a:prstGeom prst="rect">
              <a:avLst/>
            </a:prstGeom>
            <a:noFill/>
            <a:ln>
              <a:noFill/>
            </a:ln>
          </p:spPr>
        </p:pic>
        <p:pic>
          <p:nvPicPr>
            <p:cNvPr id="4" name="Google Shape;315;p29">
              <a:extLst>
                <a:ext uri="{FF2B5EF4-FFF2-40B4-BE49-F238E27FC236}">
                  <a16:creationId xmlns="" xmlns:a16="http://schemas.microsoft.com/office/drawing/2014/main" id="{BD410FF1-1198-0DFB-EE6E-6536D97C6D39}"/>
                </a:ext>
              </a:extLst>
            </p:cNvPr>
            <p:cNvPicPr preferRelativeResize="0"/>
            <p:nvPr/>
          </p:nvPicPr>
          <p:blipFill>
            <a:blip r:embed="rId7">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116270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264229" y="197656"/>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960000" y="211519"/>
            <a:ext cx="10272000" cy="763600"/>
          </a:xfrm>
          <a:prstGeom prst="rect">
            <a:avLst/>
          </a:prstGeom>
        </p:spPr>
        <p:txBody>
          <a:bodyPr spcFirstLastPara="1" wrap="square" lIns="121900" tIns="121900" rIns="121900" bIns="121900" anchor="t" anchorCtr="0">
            <a:noAutofit/>
          </a:bodyPr>
          <a:lstStyle/>
          <a:p>
            <a:r>
              <a:rPr lang="en" sz="3600" b="1" dirty="0">
                <a:latin typeface="Times New Roman" panose="02020603050405020304" pitchFamily="18" charset="0"/>
                <a:cs typeface="Times New Roman" panose="02020603050405020304" pitchFamily="18" charset="0"/>
              </a:rPr>
              <a:t>Hoạt động mở đầu</a:t>
            </a:r>
            <a:endParaRPr sz="3600" b="1" dirty="0">
              <a:latin typeface="Times New Roman" panose="02020603050405020304" pitchFamily="18" charset="0"/>
              <a:cs typeface="Times New Roman" panose="02020603050405020304" pitchFamily="18" charset="0"/>
            </a:endParaRPr>
          </a:p>
        </p:txBody>
      </p:sp>
      <p:sp>
        <p:nvSpPr>
          <p:cNvPr id="9" name="Google Shape;2145;p36">
            <a:extLst>
              <a:ext uri="{FF2B5EF4-FFF2-40B4-BE49-F238E27FC236}">
                <a16:creationId xmlns="" xmlns:a16="http://schemas.microsoft.com/office/drawing/2014/main" id="{18465A40-E44D-82E9-5FF8-8500A73E49D9}"/>
              </a:ext>
            </a:extLst>
          </p:cNvPr>
          <p:cNvSpPr/>
          <p:nvPr/>
        </p:nvSpPr>
        <p:spPr>
          <a:xfrm>
            <a:off x="974887" y="2017291"/>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DC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2239;p65">
            <a:extLst>
              <a:ext uri="{FF2B5EF4-FFF2-40B4-BE49-F238E27FC236}">
                <a16:creationId xmlns="" xmlns:a16="http://schemas.microsoft.com/office/drawing/2014/main" id="{919DA7A2-AD07-BF83-E64D-428C3913A7CE}"/>
              </a:ext>
            </a:extLst>
          </p:cNvPr>
          <p:cNvSpPr/>
          <p:nvPr/>
        </p:nvSpPr>
        <p:spPr>
          <a:xfrm rot="10716260">
            <a:off x="9403904" y="1240713"/>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latin typeface="Arial"/>
              <a:cs typeface="Arial"/>
              <a:sym typeface="Arial"/>
            </a:endParaRPr>
          </a:p>
        </p:txBody>
      </p:sp>
      <p:sp>
        <p:nvSpPr>
          <p:cNvPr id="11" name="Google Shape;2240;p65">
            <a:extLst>
              <a:ext uri="{FF2B5EF4-FFF2-40B4-BE49-F238E27FC236}">
                <a16:creationId xmlns="" xmlns:a16="http://schemas.microsoft.com/office/drawing/2014/main" id="{69F4E023-16FF-03C8-A4C3-0B1150DB5C0E}"/>
              </a:ext>
            </a:extLst>
          </p:cNvPr>
          <p:cNvSpPr/>
          <p:nvPr/>
        </p:nvSpPr>
        <p:spPr>
          <a:xfrm rot="-504209">
            <a:off x="2160763" y="1672351"/>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latin typeface="Arial"/>
              <a:cs typeface="Arial"/>
              <a:sym typeface="Arial"/>
            </a:endParaRPr>
          </a:p>
        </p:txBody>
      </p:sp>
      <p:sp>
        <p:nvSpPr>
          <p:cNvPr id="12" name="Google Shape;2339;p65">
            <a:extLst>
              <a:ext uri="{FF2B5EF4-FFF2-40B4-BE49-F238E27FC236}">
                <a16:creationId xmlns="" xmlns:a16="http://schemas.microsoft.com/office/drawing/2014/main" id="{145D8C10-51C4-F40C-0EA9-E08F0878F88F}"/>
              </a:ext>
            </a:extLst>
          </p:cNvPr>
          <p:cNvSpPr txBox="1">
            <a:spLocks/>
          </p:cNvSpPr>
          <p:nvPr/>
        </p:nvSpPr>
        <p:spPr>
          <a:xfrm>
            <a:off x="2098748" y="1729411"/>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kern="0">
                <a:solidFill>
                  <a:srgbClr val="79BEE0"/>
                </a:solidFill>
                <a:latin typeface="Times New Roman" panose="02020603050405020304" pitchFamily="18" charset="0"/>
                <a:cs typeface="Times New Roman" panose="02020603050405020304" pitchFamily="18" charset="0"/>
              </a:rPr>
              <a:t>01</a:t>
            </a:r>
          </a:p>
        </p:txBody>
      </p:sp>
      <p:sp>
        <p:nvSpPr>
          <p:cNvPr id="13" name="Google Shape;2340;p65">
            <a:extLst>
              <a:ext uri="{FF2B5EF4-FFF2-40B4-BE49-F238E27FC236}">
                <a16:creationId xmlns="" xmlns:a16="http://schemas.microsoft.com/office/drawing/2014/main" id="{07AB3BA7-26BC-9D1D-13BC-7C89F58C7B60}"/>
              </a:ext>
            </a:extLst>
          </p:cNvPr>
          <p:cNvSpPr txBox="1">
            <a:spLocks/>
          </p:cNvSpPr>
          <p:nvPr/>
        </p:nvSpPr>
        <p:spPr>
          <a:xfrm>
            <a:off x="9372972" y="1296611"/>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kern="0">
                <a:solidFill>
                  <a:srgbClr val="FF785D"/>
                </a:solidFill>
                <a:latin typeface="Times New Roman" panose="02020603050405020304" pitchFamily="18" charset="0"/>
                <a:cs typeface="Times New Roman" panose="02020603050405020304" pitchFamily="18" charset="0"/>
              </a:rPr>
              <a:t>02</a:t>
            </a:r>
          </a:p>
        </p:txBody>
      </p:sp>
      <p:sp>
        <p:nvSpPr>
          <p:cNvPr id="14" name="TextBox 13">
            <a:extLst>
              <a:ext uri="{FF2B5EF4-FFF2-40B4-BE49-F238E27FC236}">
                <a16:creationId xmlns="" xmlns:a16="http://schemas.microsoft.com/office/drawing/2014/main" id="{0F303365-0E19-E0EB-2E1B-CD071BCB0E9C}"/>
              </a:ext>
            </a:extLst>
          </p:cNvPr>
          <p:cNvSpPr txBox="1"/>
          <p:nvPr/>
        </p:nvSpPr>
        <p:spPr>
          <a:xfrm>
            <a:off x="418117" y="2739496"/>
            <a:ext cx="3961454" cy="3046988"/>
          </a:xfrm>
          <a:prstGeom prst="rect">
            <a:avLst/>
          </a:prstGeom>
          <a:noFill/>
        </p:spPr>
        <p:txBody>
          <a:bodyPr wrap="square">
            <a:spAutoFit/>
          </a:bodyPr>
          <a:lstStyle/>
          <a:p>
            <a:pPr algn="ctr"/>
            <a:r>
              <a:rPr lang="vi-VN" sz="3200" dirty="0">
                <a:solidFill>
                  <a:schemeClr val="tx1">
                    <a:lumMod val="50000"/>
                  </a:schemeClr>
                </a:solidFill>
                <a:latin typeface="+mj-lt"/>
              </a:rPr>
              <a:t>Lịch sử luôn hiện diện trong cuộc sống con người, được lưu truyền từ thế hệ này qua thế hệ khác bằng nhiều cách thức khác </a:t>
            </a:r>
            <a:r>
              <a:rPr lang="vi-VN" sz="3200" dirty="0" smtClean="0">
                <a:solidFill>
                  <a:schemeClr val="tx1">
                    <a:lumMod val="50000"/>
                  </a:schemeClr>
                </a:solidFill>
                <a:latin typeface="+mj-lt"/>
              </a:rPr>
              <a:t>nhau</a:t>
            </a:r>
            <a:r>
              <a:rPr lang="en-US" sz="3200" dirty="0" smtClean="0">
                <a:solidFill>
                  <a:schemeClr val="tx1">
                    <a:lumMod val="50000"/>
                  </a:schemeClr>
                </a:solidFill>
                <a:latin typeface="+mj-lt"/>
              </a:rPr>
              <a:t>.</a:t>
            </a:r>
            <a:endParaRPr lang="en-SG" sz="3200" dirty="0">
              <a:solidFill>
                <a:schemeClr val="tx1">
                  <a:lumMod val="50000"/>
                </a:schemeClr>
              </a:solidFill>
              <a:latin typeface="+mj-lt"/>
            </a:endParaRPr>
          </a:p>
        </p:txBody>
      </p:sp>
      <p:sp>
        <p:nvSpPr>
          <p:cNvPr id="15" name="TextBox 14">
            <a:extLst>
              <a:ext uri="{FF2B5EF4-FFF2-40B4-BE49-F238E27FC236}">
                <a16:creationId xmlns="" xmlns:a16="http://schemas.microsoft.com/office/drawing/2014/main" id="{BC99C7B4-B968-BEB6-63BF-747F8FE8ED41}"/>
              </a:ext>
            </a:extLst>
          </p:cNvPr>
          <p:cNvSpPr txBox="1"/>
          <p:nvPr/>
        </p:nvSpPr>
        <p:spPr>
          <a:xfrm>
            <a:off x="8455231" y="2162211"/>
            <a:ext cx="3618748" cy="3046988"/>
          </a:xfrm>
          <a:prstGeom prst="rect">
            <a:avLst/>
          </a:prstGeom>
          <a:noFill/>
        </p:spPr>
        <p:txBody>
          <a:bodyPr wrap="square">
            <a:spAutoFit/>
          </a:bodyPr>
          <a:lstStyle/>
          <a:p>
            <a:pPr algn="ctr"/>
            <a:r>
              <a:rPr lang="vi-VN" sz="3200" dirty="0">
                <a:solidFill>
                  <a:schemeClr val="tx1">
                    <a:lumMod val="50000"/>
                  </a:schemeClr>
                </a:solidFill>
                <a:latin typeface="+mj-lt"/>
              </a:rPr>
              <a:t>Lịch sử thường được ghi chép trên tre, gỗ, giấy, đá,...trong tâm trí và lòng người qua các tác phẩm nghệ thuật...</a:t>
            </a:r>
            <a:endParaRPr lang="en-SG" sz="3200" dirty="0">
              <a:solidFill>
                <a:schemeClr val="tx1">
                  <a:lumMod val="50000"/>
                </a:schemeClr>
              </a:solidFill>
              <a:latin typeface="+mj-lt"/>
            </a:endParaRPr>
          </a:p>
        </p:txBody>
      </p:sp>
      <p:pic>
        <p:nvPicPr>
          <p:cNvPr id="18" name="Picture 17">
            <a:extLst>
              <a:ext uri="{FF2B5EF4-FFF2-40B4-BE49-F238E27FC236}">
                <a16:creationId xmlns="" xmlns:a16="http://schemas.microsoft.com/office/drawing/2014/main" id="{1F870B11-E280-35EE-F0C9-62FEF62D573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3516" b="96875" l="14129" r="67277">
                        <a14:foregroundMark x1="42313" y1="68229" x2="42313" y2="68229"/>
                        <a14:foregroundMark x1="42753" y1="80078" x2="42753" y2="80078"/>
                        <a14:foregroundMark x1="41215" y1="87630" x2="41215" y2="87630"/>
                        <a14:foregroundMark x1="38067" y1="82813" x2="38067" y2="82813"/>
                        <a14:foregroundMark x1="59370" y1="71094" x2="59370" y2="71094"/>
                        <a14:foregroundMark x1="59590" y1="65625" x2="59590" y2="65625"/>
                        <a14:foregroundMark x1="61274" y1="84115" x2="61274" y2="84115"/>
                        <a14:foregroundMark x1="61201" y1="85807" x2="61201" y2="85807"/>
                        <a14:foregroundMark x1="60542" y1="87760" x2="60542" y2="87760"/>
                        <a14:foregroundMark x1="58931" y1="93490" x2="58931" y2="93490"/>
                        <a14:foregroundMark x1="62152" y1="92969" x2="62152" y2="92969"/>
                        <a14:foregroundMark x1="62372" y1="97135" x2="62372" y2="97135"/>
                        <a14:foregroundMark x1="42679" y1="92969" x2="42679" y2="92969"/>
                        <a14:foregroundMark x1="37482" y1="62500" x2="37482" y2="62500"/>
                        <a14:foregroundMark x1="62665" y1="72526" x2="62665" y2="72526"/>
                        <a14:foregroundMark x1="61201" y1="82031" x2="61201" y2="82031"/>
                        <a14:foregroundMark x1="59224" y1="63802" x2="61274" y2="87630"/>
                        <a14:foregroundMark x1="58419" y1="58333" x2="58419" y2="58333"/>
                        <a14:foregroundMark x1="57760" y1="59896" x2="58346" y2="63802"/>
                        <a14:foregroundMark x1="45974" y1="66536" x2="47438" y2="73698"/>
                        <a14:foregroundMark x1="47731" y1="76953" x2="47731" y2="76953"/>
                        <a14:foregroundMark x1="42460" y1="53516" x2="40483" y2="53776"/>
                        <a14:foregroundMark x1="43119" y1="70703" x2="43119" y2="70703"/>
                        <a14:foregroundMark x1="41801" y1="61068" x2="44802" y2="90234"/>
                        <a14:foregroundMark x1="64129" y1="80469" x2="66545" y2="82943"/>
                        <a14:foregroundMark x1="67277" y1="83984" x2="67277" y2="83984"/>
                      </a14:backgroundRemoval>
                    </a14:imgEffect>
                  </a14:imgLayer>
                </a14:imgProps>
              </a:ext>
            </a:extLst>
          </a:blip>
          <a:srcRect l="33719" t="51602" r="30070" b="482"/>
          <a:stretch/>
        </p:blipFill>
        <p:spPr>
          <a:xfrm>
            <a:off x="4379571" y="3685705"/>
            <a:ext cx="4445024" cy="3307005"/>
          </a:xfrm>
          <a:prstGeom prst="rect">
            <a:avLst/>
          </a:prstGeom>
        </p:spPr>
      </p:pic>
      <p:grpSp>
        <p:nvGrpSpPr>
          <p:cNvPr id="2" name="Group 1">
            <a:extLst>
              <a:ext uri="{FF2B5EF4-FFF2-40B4-BE49-F238E27FC236}">
                <a16:creationId xmlns="" xmlns:a16="http://schemas.microsoft.com/office/drawing/2014/main" id="{53C8D829-7604-F5E8-9534-0EE58A9B3824}"/>
              </a:ext>
            </a:extLst>
          </p:cNvPr>
          <p:cNvGrpSpPr/>
          <p:nvPr/>
        </p:nvGrpSpPr>
        <p:grpSpPr>
          <a:xfrm>
            <a:off x="397389" y="336172"/>
            <a:ext cx="1400715" cy="815344"/>
            <a:chOff x="397389" y="336172"/>
            <a:chExt cx="1400715" cy="815344"/>
          </a:xfrm>
        </p:grpSpPr>
        <p:pic>
          <p:nvPicPr>
            <p:cNvPr id="3" name="Google Shape;314;p29">
              <a:extLst>
                <a:ext uri="{FF2B5EF4-FFF2-40B4-BE49-F238E27FC236}">
                  <a16:creationId xmlns="" xmlns:a16="http://schemas.microsoft.com/office/drawing/2014/main" id="{FF6F494F-0B5E-F66D-B684-82D7F77F98D1}"/>
                </a:ext>
              </a:extLst>
            </p:cNvPr>
            <p:cNvPicPr preferRelativeResize="0"/>
            <p:nvPr/>
          </p:nvPicPr>
          <p:blipFill>
            <a:blip r:embed="rId5">
              <a:alphaModFix/>
            </a:blip>
            <a:stretch>
              <a:fillRect/>
            </a:stretch>
          </p:blipFill>
          <p:spPr>
            <a:xfrm>
              <a:off x="397389" y="725817"/>
              <a:ext cx="524017" cy="425699"/>
            </a:xfrm>
            <a:prstGeom prst="rect">
              <a:avLst/>
            </a:prstGeom>
            <a:noFill/>
            <a:ln>
              <a:noFill/>
            </a:ln>
          </p:spPr>
        </p:pic>
        <p:pic>
          <p:nvPicPr>
            <p:cNvPr id="4" name="Google Shape;315;p29">
              <a:extLst>
                <a:ext uri="{FF2B5EF4-FFF2-40B4-BE49-F238E27FC236}">
                  <a16:creationId xmlns="" xmlns:a16="http://schemas.microsoft.com/office/drawing/2014/main" id="{C6A62496-F0BE-1B33-7477-6C43E374E9EB}"/>
                </a:ext>
              </a:extLst>
            </p:cNvPr>
            <p:cNvPicPr preferRelativeResize="0"/>
            <p:nvPr/>
          </p:nvPicPr>
          <p:blipFill>
            <a:blip r:embed="rId6">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29784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2" name="Picture 1" descr="Các kỹ thuật dạy học tích cực – Dạy Và Học Online – Luyện Thi Hà Thành">
            <a:extLst>
              <a:ext uri="{FF2B5EF4-FFF2-40B4-BE49-F238E27FC236}">
                <a16:creationId xmlns="" xmlns:a16="http://schemas.microsoft.com/office/drawing/2014/main" id="{48F2457A-0C3F-7D30-54DC-F3D655DAF0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9415" y="1713332"/>
            <a:ext cx="5702004" cy="3609934"/>
          </a:xfrm>
          <a:prstGeom prst="rect">
            <a:avLst/>
          </a:prstGeom>
          <a:noFill/>
          <a:ln>
            <a:noFill/>
          </a:ln>
        </p:spPr>
      </p:pic>
      <p:pic>
        <p:nvPicPr>
          <p:cNvPr id="3" name="图片 3">
            <a:extLst>
              <a:ext uri="{FF2B5EF4-FFF2-40B4-BE49-F238E27FC236}">
                <a16:creationId xmlns="" xmlns:a16="http://schemas.microsoft.com/office/drawing/2014/main" id="{3BC06B24-2877-4402-25DC-D1374DE342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35" y="2129425"/>
            <a:ext cx="4685568" cy="4685568"/>
          </a:xfrm>
          <a:prstGeom prst="rect">
            <a:avLst/>
          </a:prstGeom>
        </p:spPr>
      </p:pic>
      <p:sp>
        <p:nvSpPr>
          <p:cNvPr id="9" name="Google Shape;2045;p65">
            <a:extLst>
              <a:ext uri="{FF2B5EF4-FFF2-40B4-BE49-F238E27FC236}">
                <a16:creationId xmlns="" xmlns:a16="http://schemas.microsoft.com/office/drawing/2014/main" id="{E21463BB-D3CE-26F2-AF5B-AEF26D56B197}"/>
              </a:ext>
            </a:extLst>
          </p:cNvPr>
          <p:cNvSpPr/>
          <p:nvPr/>
        </p:nvSpPr>
        <p:spPr>
          <a:xfrm>
            <a:off x="1916482" y="141168"/>
            <a:ext cx="856780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 name="Google Shape;352;p32">
            <a:extLst>
              <a:ext uri="{FF2B5EF4-FFF2-40B4-BE49-F238E27FC236}">
                <a16:creationId xmlns="" xmlns:a16="http://schemas.microsoft.com/office/drawing/2014/main" id="{DDC9921E-E33B-829A-2B9E-068EE485F1CB}"/>
              </a:ext>
            </a:extLst>
          </p:cNvPr>
          <p:cNvSpPr txBox="1">
            <a:spLocks noGrp="1"/>
          </p:cNvSpPr>
          <p:nvPr>
            <p:ph type="title"/>
          </p:nvPr>
        </p:nvSpPr>
        <p:spPr>
          <a:xfrm>
            <a:off x="960000" y="137034"/>
            <a:ext cx="10272000" cy="763600"/>
          </a:xfrm>
          <a:prstGeom prst="rect">
            <a:avLst/>
          </a:prstGeom>
        </p:spPr>
        <p:txBody>
          <a:bodyPr spcFirstLastPara="1" wrap="square" lIns="121900" tIns="121900" rIns="121900" bIns="121900" anchor="t" anchorCtr="0">
            <a:noAutofit/>
          </a:bodyPr>
          <a:lstStyle/>
          <a:p>
            <a:r>
              <a:rPr lang="vi-VN" b="1" dirty="0">
                <a:latin typeface="+mj-lt"/>
              </a:rPr>
              <a:t>4. Tìm hiểu về nghệ thuật kể chuyện</a:t>
            </a:r>
            <a:endParaRPr lang="en-SG" dirty="0">
              <a:latin typeface="+mj-lt"/>
            </a:endParaRPr>
          </a:p>
        </p:txBody>
      </p:sp>
      <p:grpSp>
        <p:nvGrpSpPr>
          <p:cNvPr id="11" name="Group 10">
            <a:extLst>
              <a:ext uri="{FF2B5EF4-FFF2-40B4-BE49-F238E27FC236}">
                <a16:creationId xmlns="" xmlns:a16="http://schemas.microsoft.com/office/drawing/2014/main" id="{6E1E6848-92D1-5D56-A198-073EA495E6BB}"/>
              </a:ext>
            </a:extLst>
          </p:cNvPr>
          <p:cNvGrpSpPr/>
          <p:nvPr/>
        </p:nvGrpSpPr>
        <p:grpSpPr>
          <a:xfrm>
            <a:off x="129273" y="666853"/>
            <a:ext cx="1400715" cy="815344"/>
            <a:chOff x="397389" y="336172"/>
            <a:chExt cx="1400715" cy="815344"/>
          </a:xfrm>
        </p:grpSpPr>
        <p:pic>
          <p:nvPicPr>
            <p:cNvPr id="12" name="Google Shape;314;p29">
              <a:extLst>
                <a:ext uri="{FF2B5EF4-FFF2-40B4-BE49-F238E27FC236}">
                  <a16:creationId xmlns="" xmlns:a16="http://schemas.microsoft.com/office/drawing/2014/main" id="{1623F489-C790-F404-5102-6C7CBDE02AF5}"/>
                </a:ext>
              </a:extLst>
            </p:cNvPr>
            <p:cNvPicPr preferRelativeResize="0"/>
            <p:nvPr/>
          </p:nvPicPr>
          <p:blipFill>
            <a:blip r:embed="rId5">
              <a:alphaModFix/>
            </a:blip>
            <a:stretch>
              <a:fillRect/>
            </a:stretch>
          </p:blipFill>
          <p:spPr>
            <a:xfrm>
              <a:off x="397389" y="725817"/>
              <a:ext cx="524017" cy="425699"/>
            </a:xfrm>
            <a:prstGeom prst="rect">
              <a:avLst/>
            </a:prstGeom>
            <a:noFill/>
            <a:ln>
              <a:noFill/>
            </a:ln>
          </p:spPr>
        </p:pic>
        <p:pic>
          <p:nvPicPr>
            <p:cNvPr id="13" name="Google Shape;315;p29">
              <a:extLst>
                <a:ext uri="{FF2B5EF4-FFF2-40B4-BE49-F238E27FC236}">
                  <a16:creationId xmlns="" xmlns:a16="http://schemas.microsoft.com/office/drawing/2014/main" id="{66A25B7F-8FB2-CAD5-5DE5-818808AF27FB}"/>
                </a:ext>
              </a:extLst>
            </p:cNvPr>
            <p:cNvPicPr preferRelativeResize="0"/>
            <p:nvPr/>
          </p:nvPicPr>
          <p:blipFill>
            <a:blip r:embed="rId6">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233585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9" name="Google Shape;2045;p65">
            <a:extLst>
              <a:ext uri="{FF2B5EF4-FFF2-40B4-BE49-F238E27FC236}">
                <a16:creationId xmlns="" xmlns:a16="http://schemas.microsoft.com/office/drawing/2014/main" id="{E21463BB-D3CE-26F2-AF5B-AEF26D56B197}"/>
              </a:ext>
            </a:extLst>
          </p:cNvPr>
          <p:cNvSpPr/>
          <p:nvPr/>
        </p:nvSpPr>
        <p:spPr>
          <a:xfrm>
            <a:off x="1916482" y="141168"/>
            <a:ext cx="856780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 name="Google Shape;352;p32">
            <a:extLst>
              <a:ext uri="{FF2B5EF4-FFF2-40B4-BE49-F238E27FC236}">
                <a16:creationId xmlns="" xmlns:a16="http://schemas.microsoft.com/office/drawing/2014/main" id="{DDC9921E-E33B-829A-2B9E-068EE485F1CB}"/>
              </a:ext>
            </a:extLst>
          </p:cNvPr>
          <p:cNvSpPr txBox="1">
            <a:spLocks noGrp="1"/>
          </p:cNvSpPr>
          <p:nvPr>
            <p:ph type="title"/>
          </p:nvPr>
        </p:nvSpPr>
        <p:spPr>
          <a:xfrm>
            <a:off x="960000" y="137034"/>
            <a:ext cx="10272000" cy="763600"/>
          </a:xfrm>
          <a:prstGeom prst="rect">
            <a:avLst/>
          </a:prstGeom>
        </p:spPr>
        <p:txBody>
          <a:bodyPr spcFirstLastPara="1" wrap="square" lIns="121900" tIns="121900" rIns="121900" bIns="121900" anchor="t" anchorCtr="0">
            <a:noAutofit/>
          </a:bodyPr>
          <a:lstStyle/>
          <a:p>
            <a:r>
              <a:rPr lang="vi-VN" b="1" dirty="0">
                <a:latin typeface="+mj-lt"/>
              </a:rPr>
              <a:t>4. Tìm hiểu về nghệ thuật kể chuyện</a:t>
            </a:r>
            <a:endParaRPr lang="en-SG" dirty="0">
              <a:latin typeface="+mj-lt"/>
            </a:endParaRPr>
          </a:p>
        </p:txBody>
      </p:sp>
      <p:grpSp>
        <p:nvGrpSpPr>
          <p:cNvPr id="11" name="Group 10">
            <a:extLst>
              <a:ext uri="{FF2B5EF4-FFF2-40B4-BE49-F238E27FC236}">
                <a16:creationId xmlns="" xmlns:a16="http://schemas.microsoft.com/office/drawing/2014/main" id="{6E1E6848-92D1-5D56-A198-073EA495E6BB}"/>
              </a:ext>
            </a:extLst>
          </p:cNvPr>
          <p:cNvGrpSpPr/>
          <p:nvPr/>
        </p:nvGrpSpPr>
        <p:grpSpPr>
          <a:xfrm>
            <a:off x="129273" y="666853"/>
            <a:ext cx="1400715" cy="815344"/>
            <a:chOff x="397389" y="336172"/>
            <a:chExt cx="1400715" cy="815344"/>
          </a:xfrm>
        </p:grpSpPr>
        <p:pic>
          <p:nvPicPr>
            <p:cNvPr id="12" name="Google Shape;314;p29">
              <a:extLst>
                <a:ext uri="{FF2B5EF4-FFF2-40B4-BE49-F238E27FC236}">
                  <a16:creationId xmlns="" xmlns:a16="http://schemas.microsoft.com/office/drawing/2014/main" id="{1623F489-C790-F404-5102-6C7CBDE02AF5}"/>
                </a:ext>
              </a:extLst>
            </p:cNvPr>
            <p:cNvPicPr preferRelativeResize="0"/>
            <p:nvPr/>
          </p:nvPicPr>
          <p:blipFill>
            <a:blip r:embed="rId3">
              <a:alphaModFix/>
            </a:blip>
            <a:stretch>
              <a:fillRect/>
            </a:stretch>
          </p:blipFill>
          <p:spPr>
            <a:xfrm>
              <a:off x="397389" y="725817"/>
              <a:ext cx="524017" cy="425699"/>
            </a:xfrm>
            <a:prstGeom prst="rect">
              <a:avLst/>
            </a:prstGeom>
            <a:noFill/>
            <a:ln>
              <a:noFill/>
            </a:ln>
          </p:spPr>
        </p:pic>
        <p:pic>
          <p:nvPicPr>
            <p:cNvPr id="13" name="Google Shape;315;p29">
              <a:extLst>
                <a:ext uri="{FF2B5EF4-FFF2-40B4-BE49-F238E27FC236}">
                  <a16:creationId xmlns="" xmlns:a16="http://schemas.microsoft.com/office/drawing/2014/main" id="{66A25B7F-8FB2-CAD5-5DE5-818808AF27FB}"/>
                </a:ext>
              </a:extLst>
            </p:cNvPr>
            <p:cNvPicPr preferRelativeResize="0"/>
            <p:nvPr/>
          </p:nvPicPr>
          <p:blipFill>
            <a:blip r:embed="rId4">
              <a:alphaModFix/>
            </a:blip>
            <a:stretch>
              <a:fillRect/>
            </a:stretch>
          </p:blipFill>
          <p:spPr>
            <a:xfrm>
              <a:off x="1274087" y="336172"/>
              <a:ext cx="524017" cy="187835"/>
            </a:xfrm>
            <a:prstGeom prst="rect">
              <a:avLst/>
            </a:prstGeom>
            <a:noFill/>
            <a:ln>
              <a:noFill/>
            </a:ln>
          </p:spPr>
        </p:pic>
      </p:grpSp>
      <p:cxnSp>
        <p:nvCxnSpPr>
          <p:cNvPr id="4" name="Google Shape;660;p56">
            <a:extLst>
              <a:ext uri="{FF2B5EF4-FFF2-40B4-BE49-F238E27FC236}">
                <a16:creationId xmlns="" xmlns:a16="http://schemas.microsoft.com/office/drawing/2014/main" id="{A6A9D316-3C93-7749-CBA0-D7C74A9AE97F}"/>
              </a:ext>
            </a:extLst>
          </p:cNvPr>
          <p:cNvCxnSpPr>
            <a:cxnSpLocks/>
          </p:cNvCxnSpPr>
          <p:nvPr/>
        </p:nvCxnSpPr>
        <p:spPr>
          <a:xfrm flipH="1">
            <a:off x="2418668" y="1794640"/>
            <a:ext cx="2243600" cy="805200"/>
          </a:xfrm>
          <a:prstGeom prst="bentConnector2">
            <a:avLst/>
          </a:prstGeom>
          <a:noFill/>
          <a:ln w="19050" cap="flat" cmpd="sng">
            <a:solidFill>
              <a:schemeClr val="dk1"/>
            </a:solidFill>
            <a:prstDash val="solid"/>
            <a:round/>
            <a:headEnd type="none" w="med" len="med"/>
            <a:tailEnd type="none" w="med" len="med"/>
          </a:ln>
        </p:spPr>
      </p:cxnSp>
      <p:cxnSp>
        <p:nvCxnSpPr>
          <p:cNvPr id="5" name="Google Shape;660;p56">
            <a:extLst>
              <a:ext uri="{FF2B5EF4-FFF2-40B4-BE49-F238E27FC236}">
                <a16:creationId xmlns="" xmlns:a16="http://schemas.microsoft.com/office/drawing/2014/main" id="{87568834-D5D4-D9B3-9B08-DC3CB209B7E2}"/>
              </a:ext>
            </a:extLst>
          </p:cNvPr>
          <p:cNvCxnSpPr>
            <a:cxnSpLocks/>
            <a:stCxn id="7" idx="3"/>
          </p:cNvCxnSpPr>
          <p:nvPr/>
        </p:nvCxnSpPr>
        <p:spPr>
          <a:xfrm>
            <a:off x="8969082" y="1833723"/>
            <a:ext cx="1274599" cy="805200"/>
          </a:xfrm>
          <a:prstGeom prst="bentConnector3">
            <a:avLst>
              <a:gd name="adj1" fmla="val 50000"/>
            </a:avLst>
          </a:prstGeom>
          <a:noFill/>
          <a:ln w="19050" cap="flat" cmpd="sng">
            <a:solidFill>
              <a:schemeClr val="dk1"/>
            </a:solidFill>
            <a:prstDash val="solid"/>
            <a:round/>
            <a:headEnd type="none" w="med" len="med"/>
            <a:tailEnd type="none" w="med" len="med"/>
          </a:ln>
        </p:spPr>
      </p:cxnSp>
      <p:sp>
        <p:nvSpPr>
          <p:cNvPr id="6" name="Google Shape;676;p56">
            <a:extLst>
              <a:ext uri="{FF2B5EF4-FFF2-40B4-BE49-F238E27FC236}">
                <a16:creationId xmlns="" xmlns:a16="http://schemas.microsoft.com/office/drawing/2014/main" id="{99AFA3F4-5CD0-7DD4-7DEA-7EDCA8CE3D3C}"/>
              </a:ext>
            </a:extLst>
          </p:cNvPr>
          <p:cNvSpPr/>
          <p:nvPr/>
        </p:nvSpPr>
        <p:spPr>
          <a:xfrm>
            <a:off x="3272791" y="1384507"/>
            <a:ext cx="5696291" cy="820252"/>
          </a:xfrm>
          <a:custGeom>
            <a:avLst/>
            <a:gdLst/>
            <a:ahLst/>
            <a:cxnLst/>
            <a:rect l="l" t="t" r="r" b="b"/>
            <a:pathLst>
              <a:path w="101296" h="29187" extrusionOk="0">
                <a:moveTo>
                  <a:pt x="0" y="0"/>
                </a:moveTo>
                <a:lnTo>
                  <a:pt x="2003" y="29187"/>
                </a:lnTo>
                <a:lnTo>
                  <a:pt x="101296" y="29187"/>
                </a:lnTo>
                <a:lnTo>
                  <a:pt x="101296" y="0"/>
                </a:lnTo>
                <a:close/>
              </a:path>
            </a:pathLst>
          </a:custGeom>
          <a:solidFill>
            <a:schemeClr val="dk1"/>
          </a:solidFill>
          <a:ln>
            <a:noFill/>
          </a:ln>
        </p:spPr>
        <p:txBody>
          <a:bodyPr/>
          <a:lstStyle/>
          <a:p>
            <a:pPr defTabSz="1219170">
              <a:buClr>
                <a:srgbClr val="000000"/>
              </a:buClr>
            </a:pPr>
            <a:endParaRPr lang="en-SG" sz="1867" b="1" kern="0" dirty="0">
              <a:solidFill>
                <a:srgbClr val="000000"/>
              </a:solidFill>
              <a:latin typeface="Arial"/>
              <a:cs typeface="Arial"/>
              <a:sym typeface="Arial"/>
            </a:endParaRPr>
          </a:p>
        </p:txBody>
      </p:sp>
      <p:sp>
        <p:nvSpPr>
          <p:cNvPr id="7" name="Google Shape;661;p56">
            <a:extLst>
              <a:ext uri="{FF2B5EF4-FFF2-40B4-BE49-F238E27FC236}">
                <a16:creationId xmlns="" xmlns:a16="http://schemas.microsoft.com/office/drawing/2014/main" id="{60845A43-7E5B-C4E4-A124-69D70299E470}"/>
              </a:ext>
            </a:extLst>
          </p:cNvPr>
          <p:cNvSpPr txBox="1"/>
          <p:nvPr/>
        </p:nvSpPr>
        <p:spPr>
          <a:xfrm>
            <a:off x="3272791" y="1484923"/>
            <a:ext cx="5696291"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600" b="1" kern="0" dirty="0" err="1">
                <a:solidFill>
                  <a:srgbClr val="FFFFFF"/>
                </a:solidFill>
                <a:latin typeface="Times New Roman" panose="02020603050405020304" pitchFamily="18" charset="0"/>
                <a:cs typeface="Arial"/>
                <a:sym typeface="Arial"/>
              </a:rPr>
              <a:t>Ngôi</a:t>
            </a:r>
            <a:r>
              <a:rPr lang="en-US" sz="3600" b="1" kern="0" dirty="0">
                <a:solidFill>
                  <a:srgbClr val="FFFFFF"/>
                </a:solidFill>
                <a:latin typeface="Times New Roman" panose="02020603050405020304" pitchFamily="18" charset="0"/>
                <a:cs typeface="Arial"/>
                <a:sym typeface="Arial"/>
              </a:rPr>
              <a:t> </a:t>
            </a:r>
            <a:r>
              <a:rPr lang="en-US" sz="3600" b="1" kern="0" dirty="0" err="1">
                <a:solidFill>
                  <a:srgbClr val="FFFFFF"/>
                </a:solidFill>
                <a:latin typeface="Times New Roman" panose="02020603050405020304" pitchFamily="18" charset="0"/>
                <a:cs typeface="Arial"/>
                <a:sym typeface="Arial"/>
              </a:rPr>
              <a:t>kể</a:t>
            </a:r>
            <a:endParaRPr sz="8000" b="1" kern="0" dirty="0">
              <a:solidFill>
                <a:srgbClr val="FFFFFF"/>
              </a:solidFill>
              <a:latin typeface="Arial"/>
              <a:ea typeface="Reggae One"/>
              <a:cs typeface="Times New Roman" panose="02020603050405020304" pitchFamily="18" charset="0"/>
              <a:sym typeface="Reggae One"/>
            </a:endParaRPr>
          </a:p>
        </p:txBody>
      </p:sp>
      <p:sp>
        <p:nvSpPr>
          <p:cNvPr id="8" name="Google Shape;678;p56">
            <a:extLst>
              <a:ext uri="{FF2B5EF4-FFF2-40B4-BE49-F238E27FC236}">
                <a16:creationId xmlns="" xmlns:a16="http://schemas.microsoft.com/office/drawing/2014/main" id="{D4729B20-E960-BBDD-D3EB-8625F8F65C3B}"/>
              </a:ext>
            </a:extLst>
          </p:cNvPr>
          <p:cNvSpPr/>
          <p:nvPr/>
        </p:nvSpPr>
        <p:spPr>
          <a:xfrm>
            <a:off x="8138717" y="2599847"/>
            <a:ext cx="3163136" cy="612596"/>
          </a:xfrm>
          <a:custGeom>
            <a:avLst/>
            <a:gdLst/>
            <a:ahLst/>
            <a:cxnLst/>
            <a:rect l="l" t="t" r="r" b="b"/>
            <a:pathLst>
              <a:path w="101296" h="29187" extrusionOk="0">
                <a:moveTo>
                  <a:pt x="0" y="0"/>
                </a:moveTo>
                <a:lnTo>
                  <a:pt x="2003" y="29187"/>
                </a:lnTo>
                <a:lnTo>
                  <a:pt x="101296" y="29187"/>
                </a:lnTo>
                <a:lnTo>
                  <a:pt x="101296" y="0"/>
                </a:lnTo>
                <a:close/>
              </a:path>
            </a:pathLst>
          </a:custGeom>
          <a:solidFill>
            <a:schemeClr val="accent2"/>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4" name="Google Shape;670;p56">
            <a:extLst>
              <a:ext uri="{FF2B5EF4-FFF2-40B4-BE49-F238E27FC236}">
                <a16:creationId xmlns="" xmlns:a16="http://schemas.microsoft.com/office/drawing/2014/main" id="{41FF68EB-8960-8338-ECEA-D4B74F6992AF}"/>
              </a:ext>
            </a:extLst>
          </p:cNvPr>
          <p:cNvSpPr txBox="1"/>
          <p:nvPr/>
        </p:nvSpPr>
        <p:spPr>
          <a:xfrm>
            <a:off x="8260381" y="2560757"/>
            <a:ext cx="2692000"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FFFF"/>
                </a:solidFill>
                <a:latin typeface="Reggae One"/>
                <a:ea typeface="Reggae One"/>
                <a:cs typeface="Reggae One"/>
                <a:sym typeface="Reggae One"/>
              </a:rPr>
              <a:t>02</a:t>
            </a:r>
            <a:endParaRPr sz="4000" b="1" kern="0" dirty="0">
              <a:solidFill>
                <a:srgbClr val="FFFFFF"/>
              </a:solidFill>
              <a:latin typeface="Reggae One"/>
              <a:ea typeface="Reggae One"/>
              <a:cs typeface="Reggae One"/>
              <a:sym typeface="Reggae One"/>
            </a:endParaRPr>
          </a:p>
        </p:txBody>
      </p:sp>
      <p:sp>
        <p:nvSpPr>
          <p:cNvPr id="15" name="Google Shape;682;p56">
            <a:extLst>
              <a:ext uri="{FF2B5EF4-FFF2-40B4-BE49-F238E27FC236}">
                <a16:creationId xmlns="" xmlns:a16="http://schemas.microsoft.com/office/drawing/2014/main" id="{8C462882-B7D5-9CD1-EB52-7313ED8B3F2D}"/>
              </a:ext>
            </a:extLst>
          </p:cNvPr>
          <p:cNvSpPr/>
          <p:nvPr/>
        </p:nvSpPr>
        <p:spPr>
          <a:xfrm>
            <a:off x="960000" y="2599842"/>
            <a:ext cx="3163136" cy="650629"/>
          </a:xfrm>
          <a:custGeom>
            <a:avLst/>
            <a:gdLst/>
            <a:ahLst/>
            <a:cxnLst/>
            <a:rect l="l" t="t" r="r" b="b"/>
            <a:pathLst>
              <a:path w="101296" h="29187" extrusionOk="0">
                <a:moveTo>
                  <a:pt x="0" y="0"/>
                </a:moveTo>
                <a:lnTo>
                  <a:pt x="2003" y="29187"/>
                </a:lnTo>
                <a:lnTo>
                  <a:pt x="101296" y="29187"/>
                </a:lnTo>
                <a:lnTo>
                  <a:pt x="101296" y="0"/>
                </a:lnTo>
                <a:close/>
              </a:path>
            </a:pathLst>
          </a:custGeom>
          <a:solidFill>
            <a:schemeClr val="accent2"/>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6" name="Google Shape;664;p56">
            <a:extLst>
              <a:ext uri="{FF2B5EF4-FFF2-40B4-BE49-F238E27FC236}">
                <a16:creationId xmlns="" xmlns:a16="http://schemas.microsoft.com/office/drawing/2014/main" id="{AE92BE27-689B-943A-60DB-6C9CC1FE3968}"/>
              </a:ext>
            </a:extLst>
          </p:cNvPr>
          <p:cNvSpPr txBox="1"/>
          <p:nvPr/>
        </p:nvSpPr>
        <p:spPr>
          <a:xfrm>
            <a:off x="1005971" y="2560757"/>
            <a:ext cx="2692000"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FFFF"/>
                </a:solidFill>
                <a:latin typeface="Reggae One"/>
                <a:ea typeface="Reggae One"/>
                <a:cs typeface="Reggae One"/>
                <a:sym typeface="Reggae One"/>
              </a:rPr>
              <a:t>01</a:t>
            </a:r>
            <a:endParaRPr sz="4000" b="1" kern="0" dirty="0">
              <a:solidFill>
                <a:srgbClr val="FFFFFF"/>
              </a:solidFill>
              <a:latin typeface="Reggae One"/>
              <a:ea typeface="Reggae One"/>
              <a:cs typeface="Reggae One"/>
              <a:sym typeface="Reggae One"/>
            </a:endParaRPr>
          </a:p>
        </p:txBody>
      </p:sp>
      <p:sp>
        <p:nvSpPr>
          <p:cNvPr id="17" name="TextBox 16">
            <a:extLst>
              <a:ext uri="{FF2B5EF4-FFF2-40B4-BE49-F238E27FC236}">
                <a16:creationId xmlns="" xmlns:a16="http://schemas.microsoft.com/office/drawing/2014/main" id="{F03BB409-D92E-F63C-D938-A10A580FD235}"/>
              </a:ext>
            </a:extLst>
          </p:cNvPr>
          <p:cNvSpPr txBox="1"/>
          <p:nvPr/>
        </p:nvSpPr>
        <p:spPr>
          <a:xfrm>
            <a:off x="7730576" y="3267452"/>
            <a:ext cx="4166103" cy="3108543"/>
          </a:xfrm>
          <a:prstGeom prst="rect">
            <a:avLst/>
          </a:prstGeom>
          <a:noFill/>
        </p:spPr>
        <p:txBody>
          <a:bodyPr wrap="square">
            <a:spAutoFit/>
          </a:bodyPr>
          <a:lstStyle/>
          <a:p>
            <a:pPr algn="ctr"/>
            <a:r>
              <a:rPr lang="en-US" sz="2800" dirty="0" err="1">
                <a:solidFill>
                  <a:schemeClr val="tx1">
                    <a:lumMod val="50000"/>
                  </a:schemeClr>
                </a:solidFill>
                <a:latin typeface="Times New Roman" panose="02020603050405020304" pitchFamily="18" charset="0"/>
                <a:cs typeface="Times New Roman" panose="02020603050405020304" pitchFamily="18" charset="0"/>
              </a:rPr>
              <a:t>Tác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giả</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kể</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câu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chuyện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theo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biến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việc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quân</a:t>
            </a:r>
            <a:r>
              <a:rPr lang="en-US" sz="2800" dirty="0">
                <a:solidFill>
                  <a:schemeClr val="tx1">
                    <a:lumMod val="50000"/>
                  </a:schemeClr>
                </a:solidFill>
                <a:latin typeface="Times New Roman" panose="02020603050405020304" pitchFamily="18" charset="0"/>
                <a:cs typeface="Times New Roman" panose="02020603050405020304" pitchFamily="18" charset="0"/>
              </a:rPr>
              <a:t> Thanh </a:t>
            </a:r>
            <a:r>
              <a:rPr lang="en-US" sz="2800" dirty="0" err="1">
                <a:solidFill>
                  <a:schemeClr val="tx1">
                    <a:lumMod val="50000"/>
                  </a:schemeClr>
                </a:solidFill>
                <a:latin typeface="Times New Roman" panose="02020603050405020304" pitchFamily="18" charset="0"/>
                <a:cs typeface="Times New Roman" panose="02020603050405020304" pitchFamily="18" charset="0"/>
              </a:rPr>
              <a:t>xâm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Vua</a:t>
            </a:r>
            <a:r>
              <a:rPr lang="en-US" sz="2800" dirty="0">
                <a:solidFill>
                  <a:schemeClr val="tx1">
                    <a:lumMod val="50000"/>
                  </a:schemeClr>
                </a:solidFill>
                <a:latin typeface="Times New Roman" panose="02020603050405020304" pitchFamily="18" charset="0"/>
                <a:cs typeface="Times New Roman" panose="02020603050405020304" pitchFamily="18" charset="0"/>
              </a:rPr>
              <a:t> Quang Trung </a:t>
            </a:r>
            <a:r>
              <a:rPr lang="en-US" sz="2800" dirty="0" err="1">
                <a:solidFill>
                  <a:schemeClr val="tx1">
                    <a:lumMod val="50000"/>
                  </a:schemeClr>
                </a:solidFill>
                <a:latin typeface="Times New Roman" panose="02020603050405020304" pitchFamily="18" charset="0"/>
                <a:cs typeface="Times New Roman" panose="02020603050405020304" pitchFamily="18" charset="0"/>
              </a:rPr>
              <a:t>lên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ngôi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quân</a:t>
            </a:r>
            <a:r>
              <a:rPr lang="en-US" sz="2800" dirty="0">
                <a:solidFill>
                  <a:schemeClr val="tx1">
                    <a:lumMod val="50000"/>
                  </a:schemeClr>
                </a:solidFill>
                <a:latin typeface="Times New Roman" panose="02020603050405020304" pitchFamily="18" charset="0"/>
                <a:cs typeface="Times New Roman" panose="02020603050405020304" pitchFamily="18" charset="0"/>
              </a:rPr>
              <a:t> Thanh </a:t>
            </a:r>
            <a:r>
              <a:rPr lang="en-US" sz="2800"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trừ</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bọn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giặc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bán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nước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cướp</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nước</a:t>
            </a:r>
            <a:r>
              <a:rPr lang="en-US" sz="2800" dirty="0">
                <a:solidFill>
                  <a:schemeClr val="tx1">
                    <a:lumMod val="50000"/>
                  </a:schemeClr>
                </a:solidFill>
                <a:latin typeface="Times New Roman" panose="02020603050405020304" pitchFamily="18" charset="0"/>
                <a:cs typeface="Times New Roman" panose="02020603050405020304" pitchFamily="18" charset="0"/>
              </a:rPr>
              <a:t>.</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 xmlns:a16="http://schemas.microsoft.com/office/drawing/2014/main" id="{85686789-E39E-0E26-DA6D-BDBBD4EB459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245" b="89323" l="36603" r="60908">
                        <a14:foregroundMark x1="37921" y1="80599" x2="40849" y2="89323"/>
                        <a14:foregroundMark x1="39458" y1="82943" x2="60908" y2="84896"/>
                        <a14:foregroundMark x1="36603" y1="87240" x2="36603" y2="87240"/>
                        <a14:foregroundMark x1="46852" y1="45052" x2="46852" y2="45052"/>
                        <a14:foregroundMark x1="46852" y1="42448" x2="46486" y2="50651"/>
                        <a14:foregroundMark x1="47145" y1="41276" x2="47145" y2="41276"/>
                        <a14:foregroundMark x1="59004" y1="68880" x2="59004" y2="68880"/>
                        <a14:backgroundMark x1="40996" y1="62240" x2="40996" y2="62240"/>
                        <a14:backgroundMark x1="41947" y1="43490" x2="46852" y2="75521"/>
                        <a14:backgroundMark x1="44510" y1="50521" x2="47365" y2="62760"/>
                        <a14:backgroundMark x1="47365" y1="62760" x2="47365" y2="76693"/>
                        <a14:backgroundMark x1="47365" y1="76693" x2="42240" y2="55729"/>
                        <a14:backgroundMark x1="42240" y1="55729" x2="41728" y2="42839"/>
                        <a14:backgroundMark x1="41728" y1="42839" x2="41654" y2="42708"/>
                        <a14:backgroundMark x1="38873" y1="41536" x2="40996" y2="74089"/>
                        <a14:backgroundMark x1="40996" y1="74089" x2="42606" y2="75651"/>
                        <a14:backgroundMark x1="46193" y1="77083" x2="41215" y2="63411"/>
                        <a14:backgroundMark x1="58712" y1="77083" x2="58712" y2="77083"/>
                        <a14:backgroundMark x1="55710" y1="70964" x2="64714" y2="79427"/>
                        <a14:backgroundMark x1="53734" y1="78646" x2="60029" y2="77604"/>
                        <a14:backgroundMark x1="55857" y1="70833" x2="58785" y2="71745"/>
                        <a14:backgroundMark x1="54832" y1="69792" x2="56589" y2="77865"/>
                        <a14:backgroundMark x1="51025" y1="79036" x2="51025" y2="79036"/>
                      </a14:backgroundRemoval>
                    </a14:imgEffect>
                  </a14:imgLayer>
                </a14:imgProps>
              </a:ext>
            </a:extLst>
          </a:blip>
          <a:srcRect l="36818" t="28272" r="37273" b="16527"/>
          <a:stretch/>
        </p:blipFill>
        <p:spPr>
          <a:xfrm>
            <a:off x="3972614" y="1932041"/>
            <a:ext cx="4166103" cy="4990400"/>
          </a:xfrm>
          <a:prstGeom prst="rect">
            <a:avLst/>
          </a:prstGeom>
        </p:spPr>
      </p:pic>
      <p:sp>
        <p:nvSpPr>
          <p:cNvPr id="20" name="TextBox 19">
            <a:extLst>
              <a:ext uri="{FF2B5EF4-FFF2-40B4-BE49-F238E27FC236}">
                <a16:creationId xmlns="" xmlns:a16="http://schemas.microsoft.com/office/drawing/2014/main" id="{BC842E4E-BEA5-57DA-7508-68743B74031B}"/>
              </a:ext>
            </a:extLst>
          </p:cNvPr>
          <p:cNvSpPr txBox="1"/>
          <p:nvPr/>
        </p:nvSpPr>
        <p:spPr>
          <a:xfrm>
            <a:off x="580497" y="3477935"/>
            <a:ext cx="3542947" cy="2677656"/>
          </a:xfrm>
          <a:prstGeom prst="rect">
            <a:avLst/>
          </a:prstGeom>
          <a:noFill/>
        </p:spPr>
        <p:txBody>
          <a:bodyPr wrap="square">
            <a:spAutoFit/>
          </a:bodyPr>
          <a:lstStyle/>
          <a:p>
            <a:pPr algn="ct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chuyện</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kể</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ngôi</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kể</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thứ</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ba</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ghi</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kiện</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lịch</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sử</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diễn</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biến</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gấp</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gáp</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khẩn</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trương</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từng</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mốc</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thời</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gian</a:t>
            </a:r>
            <a:r>
              <a:rPr lang="en-US" sz="28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77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9" name="Google Shape;2045;p65">
            <a:extLst>
              <a:ext uri="{FF2B5EF4-FFF2-40B4-BE49-F238E27FC236}">
                <a16:creationId xmlns="" xmlns:a16="http://schemas.microsoft.com/office/drawing/2014/main" id="{E21463BB-D3CE-26F2-AF5B-AEF26D56B197}"/>
              </a:ext>
            </a:extLst>
          </p:cNvPr>
          <p:cNvSpPr/>
          <p:nvPr/>
        </p:nvSpPr>
        <p:spPr>
          <a:xfrm>
            <a:off x="1916482" y="141168"/>
            <a:ext cx="856780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 name="Google Shape;352;p32">
            <a:extLst>
              <a:ext uri="{FF2B5EF4-FFF2-40B4-BE49-F238E27FC236}">
                <a16:creationId xmlns="" xmlns:a16="http://schemas.microsoft.com/office/drawing/2014/main" id="{DDC9921E-E33B-829A-2B9E-068EE485F1CB}"/>
              </a:ext>
            </a:extLst>
          </p:cNvPr>
          <p:cNvSpPr txBox="1">
            <a:spLocks noGrp="1"/>
          </p:cNvSpPr>
          <p:nvPr>
            <p:ph type="title"/>
          </p:nvPr>
        </p:nvSpPr>
        <p:spPr>
          <a:xfrm>
            <a:off x="960000" y="137034"/>
            <a:ext cx="10272000" cy="763600"/>
          </a:xfrm>
          <a:prstGeom prst="rect">
            <a:avLst/>
          </a:prstGeom>
        </p:spPr>
        <p:txBody>
          <a:bodyPr spcFirstLastPara="1" wrap="square" lIns="121900" tIns="121900" rIns="121900" bIns="121900" anchor="t" anchorCtr="0">
            <a:noAutofit/>
          </a:bodyPr>
          <a:lstStyle/>
          <a:p>
            <a:r>
              <a:rPr lang="vi-VN" b="1" dirty="0">
                <a:latin typeface="+mj-lt"/>
              </a:rPr>
              <a:t>4. Tìm hiểu về nghệ thuật kể chuyện</a:t>
            </a:r>
            <a:endParaRPr lang="en-SG" dirty="0">
              <a:latin typeface="+mj-lt"/>
            </a:endParaRPr>
          </a:p>
        </p:txBody>
      </p:sp>
      <p:grpSp>
        <p:nvGrpSpPr>
          <p:cNvPr id="11" name="Group 10">
            <a:extLst>
              <a:ext uri="{FF2B5EF4-FFF2-40B4-BE49-F238E27FC236}">
                <a16:creationId xmlns="" xmlns:a16="http://schemas.microsoft.com/office/drawing/2014/main" id="{6E1E6848-92D1-5D56-A198-073EA495E6BB}"/>
              </a:ext>
            </a:extLst>
          </p:cNvPr>
          <p:cNvGrpSpPr/>
          <p:nvPr/>
        </p:nvGrpSpPr>
        <p:grpSpPr>
          <a:xfrm>
            <a:off x="129273" y="666853"/>
            <a:ext cx="1400715" cy="815344"/>
            <a:chOff x="397389" y="336172"/>
            <a:chExt cx="1400715" cy="815344"/>
          </a:xfrm>
        </p:grpSpPr>
        <p:pic>
          <p:nvPicPr>
            <p:cNvPr id="12" name="Google Shape;314;p29">
              <a:extLst>
                <a:ext uri="{FF2B5EF4-FFF2-40B4-BE49-F238E27FC236}">
                  <a16:creationId xmlns="" xmlns:a16="http://schemas.microsoft.com/office/drawing/2014/main" id="{1623F489-C790-F404-5102-6C7CBDE02AF5}"/>
                </a:ext>
              </a:extLst>
            </p:cNvPr>
            <p:cNvPicPr preferRelativeResize="0"/>
            <p:nvPr/>
          </p:nvPicPr>
          <p:blipFill>
            <a:blip r:embed="rId3">
              <a:alphaModFix/>
            </a:blip>
            <a:stretch>
              <a:fillRect/>
            </a:stretch>
          </p:blipFill>
          <p:spPr>
            <a:xfrm>
              <a:off x="397389" y="725817"/>
              <a:ext cx="524017" cy="425699"/>
            </a:xfrm>
            <a:prstGeom prst="rect">
              <a:avLst/>
            </a:prstGeom>
            <a:noFill/>
            <a:ln>
              <a:noFill/>
            </a:ln>
          </p:spPr>
        </p:pic>
        <p:pic>
          <p:nvPicPr>
            <p:cNvPr id="13" name="Google Shape;315;p29">
              <a:extLst>
                <a:ext uri="{FF2B5EF4-FFF2-40B4-BE49-F238E27FC236}">
                  <a16:creationId xmlns="" xmlns:a16="http://schemas.microsoft.com/office/drawing/2014/main" id="{66A25B7F-8FB2-CAD5-5DE5-818808AF27FB}"/>
                </a:ext>
              </a:extLst>
            </p:cNvPr>
            <p:cNvPicPr preferRelativeResize="0"/>
            <p:nvPr/>
          </p:nvPicPr>
          <p:blipFill>
            <a:blip r:embed="rId4">
              <a:alphaModFix/>
            </a:blip>
            <a:stretch>
              <a:fillRect/>
            </a:stretch>
          </p:blipFill>
          <p:spPr>
            <a:xfrm>
              <a:off x="1274087" y="336172"/>
              <a:ext cx="524017" cy="187835"/>
            </a:xfrm>
            <a:prstGeom prst="rect">
              <a:avLst/>
            </a:prstGeom>
            <a:noFill/>
            <a:ln>
              <a:noFill/>
            </a:ln>
          </p:spPr>
        </p:pic>
      </p:grpSp>
      <p:pic>
        <p:nvPicPr>
          <p:cNvPr id="2" name="图片 67591" descr="PPT素材-04">
            <a:extLst>
              <a:ext uri="{FF2B5EF4-FFF2-40B4-BE49-F238E27FC236}">
                <a16:creationId xmlns="" xmlns:a16="http://schemas.microsoft.com/office/drawing/2014/main" id="{9B72DB8D-6B96-412F-3FA9-DE50460C8C4B}"/>
              </a:ext>
            </a:extLst>
          </p:cNvPr>
          <p:cNvPicPr>
            <a:picLocks noChangeAspect="1"/>
          </p:cNvPicPr>
          <p:nvPr/>
        </p:nvPicPr>
        <p:blipFill>
          <a:blip r:embed="rId5"/>
          <a:stretch>
            <a:fillRect/>
          </a:stretch>
        </p:blipFill>
        <p:spPr>
          <a:xfrm>
            <a:off x="-453148" y="417808"/>
            <a:ext cx="4739259" cy="6022384"/>
          </a:xfrm>
          <a:prstGeom prst="rect">
            <a:avLst/>
          </a:prstGeom>
          <a:noFill/>
          <a:ln w="9525">
            <a:noFill/>
          </a:ln>
        </p:spPr>
      </p:pic>
      <p:sp>
        <p:nvSpPr>
          <p:cNvPr id="3" name="TextBox 2">
            <a:extLst>
              <a:ext uri="{FF2B5EF4-FFF2-40B4-BE49-F238E27FC236}">
                <a16:creationId xmlns="" xmlns:a16="http://schemas.microsoft.com/office/drawing/2014/main" id="{45A152BE-79B7-76AA-8767-762E7CA692C4}"/>
              </a:ext>
            </a:extLst>
          </p:cNvPr>
          <p:cNvSpPr txBox="1"/>
          <p:nvPr/>
        </p:nvSpPr>
        <p:spPr>
          <a:xfrm>
            <a:off x="145436" y="4231842"/>
            <a:ext cx="3542090" cy="1569660"/>
          </a:xfrm>
          <a:prstGeom prst="rect">
            <a:avLst/>
          </a:prstGeom>
          <a:noFill/>
        </p:spPr>
        <p:txBody>
          <a:bodyPr wrap="square">
            <a:spAutoFit/>
          </a:bodyPr>
          <a:lstStyle/>
          <a:p>
            <a:pPr lvl="0" algn="ctr">
              <a:defRPr/>
            </a:pPr>
            <a:r>
              <a:rPr lang="en-US" sz="3200" b="1" dirty="0" err="1">
                <a:solidFill>
                  <a:schemeClr val="tx1">
                    <a:lumMod val="50000"/>
                  </a:schemeClr>
                </a:solidFill>
                <a:latin typeface="Times New Roman" panose="02020603050405020304" pitchFamily="18" charset="0"/>
                <a:cs typeface="Times New Roman" panose="02020603050405020304" pitchFamily="18" charset="0"/>
              </a:rPr>
              <a:t>Sự</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kết</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hợp</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giữa</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lời</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kể</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chuyện</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lời</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nhân</a:t>
            </a:r>
            <a:r>
              <a:rPr lang="en-US" sz="3200" b="1" dirty="0">
                <a:solidFill>
                  <a:schemeClr val="tx1">
                    <a:lumMod val="50000"/>
                  </a:schemeClr>
                </a:solidFill>
                <a:latin typeface="Times New Roman" panose="02020603050405020304" pitchFamily="18"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cs typeface="Times New Roman" panose="02020603050405020304" pitchFamily="18" charset="0"/>
              </a:rPr>
              <a:t>vật</a:t>
            </a:r>
            <a:endParaRPr kumimoji="0" lang="en-SG" sz="16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等线" panose="020F0502020204030204"/>
              <a:cs typeface="Times New Roman" panose="02020603050405020304" pitchFamily="18" charset="0"/>
            </a:endParaRPr>
          </a:p>
        </p:txBody>
      </p:sp>
      <p:pic>
        <p:nvPicPr>
          <p:cNvPr id="6" name="图片 40">
            <a:extLst>
              <a:ext uri="{FF2B5EF4-FFF2-40B4-BE49-F238E27FC236}">
                <a16:creationId xmlns="" xmlns:a16="http://schemas.microsoft.com/office/drawing/2014/main" id="{F67B930E-12C3-88BA-F665-C02F3DCCFC01}"/>
              </a:ext>
            </a:extLst>
          </p:cNvPr>
          <p:cNvPicPr>
            <a:picLocks noChangeAspect="1"/>
          </p:cNvPicPr>
          <p:nvPr/>
        </p:nvPicPr>
        <p:blipFill>
          <a:blip r:embed="rId6" cstate="print">
            <a:extLst>
              <a:ext uri="{28A0092B-C50C-407E-A947-70E740481C1C}">
                <a14:useLocalDpi xmlns:a14="http://schemas.microsoft.com/office/drawing/2010/main" val="0"/>
              </a:ext>
            </a:extLst>
          </a:blip>
          <a:srcRect t="8219" r="79378" b="59187"/>
          <a:stretch>
            <a:fillRect/>
          </a:stretch>
        </p:blipFill>
        <p:spPr>
          <a:xfrm>
            <a:off x="3901458" y="1482197"/>
            <a:ext cx="1934147" cy="1455655"/>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7" name="TextBox 6">
            <a:extLst>
              <a:ext uri="{FF2B5EF4-FFF2-40B4-BE49-F238E27FC236}">
                <a16:creationId xmlns="" xmlns:a16="http://schemas.microsoft.com/office/drawing/2014/main" id="{1F8305CB-4D16-EAD6-9C0F-6242D3A0720F}"/>
              </a:ext>
            </a:extLst>
          </p:cNvPr>
          <p:cNvSpPr txBox="1"/>
          <p:nvPr/>
        </p:nvSpPr>
        <p:spPr>
          <a:xfrm>
            <a:off x="5835605" y="1301820"/>
            <a:ext cx="6210266" cy="2246769"/>
          </a:xfrm>
          <a:prstGeom prst="rect">
            <a:avLst/>
          </a:prstGeom>
          <a:noFill/>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Cảnh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tháo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chạy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tướng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nhà</a:t>
            </a:r>
            <a:r>
              <a:rPr lang="en-US" sz="2800" dirty="0">
                <a:solidFill>
                  <a:schemeClr val="tx1">
                    <a:lumMod val="50000"/>
                  </a:schemeClr>
                </a:solidFill>
                <a:latin typeface="Times New Roman" panose="02020603050405020304" pitchFamily="18" charset="0"/>
                <a:cs typeface="Times New Roman" panose="02020603050405020304" pitchFamily="18" charset="0"/>
              </a:rPr>
              <a:t> Thanh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miêu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tả</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âm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hưởng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nhanh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dưới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nhìn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nguyện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trận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trước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thất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thảm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tán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loạn</a:t>
            </a:r>
            <a:r>
              <a:rPr lang="en-US" sz="2800" dirty="0">
                <a:solidFill>
                  <a:schemeClr val="tx1">
                    <a:lumMod val="50000"/>
                  </a:schemeClr>
                </a:solidFill>
                <a:latin typeface="Times New Roman" panose="02020603050405020304" pitchFamily="18" charset="0"/>
                <a:cs typeface="Times New Roman" panose="02020603050405020304" pitchFamily="18" charset="0"/>
              </a:rPr>
              <a:t>, tan </a:t>
            </a:r>
            <a:r>
              <a:rPr lang="en-US" sz="2800" dirty="0" err="1">
                <a:solidFill>
                  <a:schemeClr val="tx1">
                    <a:lumMod val="50000"/>
                  </a:schemeClr>
                </a:solidFill>
                <a:latin typeface="Times New Roman" panose="02020603050405020304" pitchFamily="18" charset="0"/>
                <a:cs typeface="Times New Roman" panose="02020603050405020304" pitchFamily="18" charset="0"/>
              </a:rPr>
              <a:t>tác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kẻ</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thù</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cướp</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nước</a:t>
            </a:r>
            <a:r>
              <a:rPr lang="en-US" sz="2800" dirty="0">
                <a:solidFill>
                  <a:schemeClr val="tx1">
                    <a:lumMod val="50000"/>
                  </a:schemeClr>
                </a:solidFill>
                <a:latin typeface="Times New Roman" panose="02020603050405020304" pitchFamily="18" charset="0"/>
                <a:cs typeface="Times New Roman" panose="02020603050405020304" pitchFamily="18" charset="0"/>
              </a:rPr>
              <a:t>.</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8" name="图片 40">
            <a:extLst>
              <a:ext uri="{FF2B5EF4-FFF2-40B4-BE49-F238E27FC236}">
                <a16:creationId xmlns="" xmlns:a16="http://schemas.microsoft.com/office/drawing/2014/main" id="{8FA6DC01-6EDC-E2C2-C52B-581792899F54}"/>
              </a:ext>
            </a:extLst>
          </p:cNvPr>
          <p:cNvPicPr>
            <a:picLocks noChangeAspect="1"/>
          </p:cNvPicPr>
          <p:nvPr/>
        </p:nvPicPr>
        <p:blipFill>
          <a:blip r:embed="rId6" cstate="print">
            <a:extLst>
              <a:ext uri="{28A0092B-C50C-407E-A947-70E740481C1C}">
                <a14:useLocalDpi xmlns:a14="http://schemas.microsoft.com/office/drawing/2010/main" val="0"/>
              </a:ext>
            </a:extLst>
          </a:blip>
          <a:srcRect t="8219" r="79378" b="59187"/>
          <a:stretch>
            <a:fillRect/>
          </a:stretch>
        </p:blipFill>
        <p:spPr>
          <a:xfrm>
            <a:off x="4161853" y="3920148"/>
            <a:ext cx="1934147" cy="1455655"/>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4" name="TextBox 13">
            <a:extLst>
              <a:ext uri="{FF2B5EF4-FFF2-40B4-BE49-F238E27FC236}">
                <a16:creationId xmlns="" xmlns:a16="http://schemas.microsoft.com/office/drawing/2014/main" id="{A928C126-3624-3833-B956-A1C338B851B4}"/>
              </a:ext>
            </a:extLst>
          </p:cNvPr>
          <p:cNvSpPr txBox="1"/>
          <p:nvPr/>
        </p:nvSpPr>
        <p:spPr>
          <a:xfrm>
            <a:off x="6218680" y="4109738"/>
            <a:ext cx="5450806" cy="1815882"/>
          </a:xfrm>
          <a:prstGeom prst="rect">
            <a:avLst/>
          </a:prstGeom>
          <a:noFill/>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Cảnh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bỏ</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chạy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vua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tôi</a:t>
            </a:r>
            <a:r>
              <a:rPr lang="en-US" sz="2800" dirty="0">
                <a:solidFill>
                  <a:schemeClr val="tx1">
                    <a:lumMod val="50000"/>
                  </a:schemeClr>
                </a:solidFill>
                <a:latin typeface="Times New Roman" panose="02020603050405020304" pitchFamily="18" charset="0"/>
                <a:cs typeface="Times New Roman" panose="02020603050405020304" pitchFamily="18" charset="0"/>
              </a:rPr>
              <a:t> Lê </a:t>
            </a:r>
            <a:r>
              <a:rPr lang="en-US" sz="2800" dirty="0" err="1">
                <a:solidFill>
                  <a:schemeClr val="tx1">
                    <a:lumMod val="50000"/>
                  </a:schemeClr>
                </a:solidFill>
                <a:latin typeface="Times New Roman" panose="02020603050405020304" pitchFamily="18" charset="0"/>
                <a:cs typeface="Times New Roman" panose="02020603050405020304" pitchFamily="18" charset="0"/>
              </a:rPr>
              <a:t>Chiêu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Thống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miêu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tả</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dài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hơn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âm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hưởng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chậm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hơn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toát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chua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xót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ngậm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ngùi</a:t>
            </a:r>
            <a:r>
              <a:rPr lang="en-US" sz="2800" dirty="0">
                <a:solidFill>
                  <a:schemeClr val="tx1">
                    <a:lumMod val="50000"/>
                  </a:schemeClr>
                </a:solidFill>
                <a:latin typeface="Times New Roman" panose="02020603050405020304" pitchFamily="18" charset="0"/>
                <a:cs typeface="Times New Roman" panose="02020603050405020304" pitchFamily="18" charset="0"/>
              </a:rPr>
              <a:t>.</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D1A0C1BC-8FE7-FB94-275B-38FC933FB5B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flipH="1">
            <a:off x="8635999" y="5275566"/>
            <a:ext cx="3858385" cy="1586225"/>
          </a:xfrm>
          <a:prstGeom prst="rect">
            <a:avLst/>
          </a:prstGeom>
        </p:spPr>
      </p:pic>
      <p:pic>
        <p:nvPicPr>
          <p:cNvPr id="16" name="Google Shape;113;p11">
            <a:extLst>
              <a:ext uri="{FF2B5EF4-FFF2-40B4-BE49-F238E27FC236}">
                <a16:creationId xmlns="" xmlns:a16="http://schemas.microsoft.com/office/drawing/2014/main" id="{B963D343-77BF-2153-6826-43D795727823}"/>
              </a:ext>
            </a:extLst>
          </p:cNvPr>
          <p:cNvPicPr preferRelativeResize="0"/>
          <p:nvPr/>
        </p:nvPicPr>
        <p:blipFill rotWithShape="1">
          <a:blip r:embed="rId9">
            <a:alphaModFix/>
          </a:blip>
          <a:srcRect l="-11978" t="15376" r="5877"/>
          <a:stretch/>
        </p:blipFill>
        <p:spPr>
          <a:xfrm>
            <a:off x="7597220" y="6278589"/>
            <a:ext cx="1677408" cy="619672"/>
          </a:xfrm>
          <a:prstGeom prst="rect">
            <a:avLst/>
          </a:prstGeom>
          <a:noFill/>
          <a:ln>
            <a:noFill/>
          </a:ln>
        </p:spPr>
      </p:pic>
      <p:grpSp>
        <p:nvGrpSpPr>
          <p:cNvPr id="17" name="Group 16">
            <a:extLst>
              <a:ext uri="{FF2B5EF4-FFF2-40B4-BE49-F238E27FC236}">
                <a16:creationId xmlns="" xmlns:a16="http://schemas.microsoft.com/office/drawing/2014/main" id="{A5B6F661-EDE4-DFDA-610E-A6FD47F12BDD}"/>
              </a:ext>
            </a:extLst>
          </p:cNvPr>
          <p:cNvGrpSpPr/>
          <p:nvPr/>
        </p:nvGrpSpPr>
        <p:grpSpPr>
          <a:xfrm>
            <a:off x="4672606" y="666854"/>
            <a:ext cx="6198174" cy="4889326"/>
            <a:chOff x="3727602" y="643055"/>
            <a:chExt cx="4919247" cy="4258104"/>
          </a:xfrm>
        </p:grpSpPr>
        <p:pic>
          <p:nvPicPr>
            <p:cNvPr id="18" name="图片 10245" descr="22">
              <a:extLst>
                <a:ext uri="{FF2B5EF4-FFF2-40B4-BE49-F238E27FC236}">
                  <a16:creationId xmlns="" xmlns:a16="http://schemas.microsoft.com/office/drawing/2014/main" id="{32E7F8CE-D98D-0942-962D-A9CD438A42F7}"/>
                </a:ext>
              </a:extLst>
            </p:cNvPr>
            <p:cNvPicPr>
              <a:picLocks noChangeAspect="1"/>
            </p:cNvPicPr>
            <p:nvPr/>
          </p:nvPicPr>
          <p:blipFill>
            <a:blip r:embed="rId10"/>
            <a:stretch>
              <a:fillRect/>
            </a:stretch>
          </p:blipFill>
          <p:spPr>
            <a:xfrm>
              <a:off x="3727602" y="643055"/>
              <a:ext cx="4919247" cy="4258104"/>
            </a:xfrm>
            <a:prstGeom prst="rect">
              <a:avLst/>
            </a:prstGeom>
            <a:noFill/>
            <a:ln w="9525">
              <a:noFill/>
            </a:ln>
          </p:spPr>
        </p:pic>
        <p:sp>
          <p:nvSpPr>
            <p:cNvPr id="19" name="TextBox 18">
              <a:extLst>
                <a:ext uri="{FF2B5EF4-FFF2-40B4-BE49-F238E27FC236}">
                  <a16:creationId xmlns="" xmlns:a16="http://schemas.microsoft.com/office/drawing/2014/main" id="{4DC1676C-23C5-4E0D-7EB6-10134228566A}"/>
                </a:ext>
              </a:extLst>
            </p:cNvPr>
            <p:cNvSpPr txBox="1"/>
            <p:nvPr/>
          </p:nvSpPr>
          <p:spPr>
            <a:xfrm>
              <a:off x="4109150" y="1835410"/>
              <a:ext cx="4244738" cy="2707224"/>
            </a:xfrm>
            <a:prstGeom prst="rect">
              <a:avLst/>
            </a:prstGeom>
            <a:noFill/>
          </p:spPr>
          <p:txBody>
            <a:bodyPr wrap="square">
              <a:spAutoFit/>
            </a:bodyPr>
            <a:lstStyle/>
            <a:p>
              <a:pPr algn="just"/>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giả</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thuật</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rất</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sâu</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sắc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đem</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đọc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cảm</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giác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đang</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cuộc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chiến</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niềm</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vui</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chiến</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thắng</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cũng</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nỗi</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căm</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phẫn</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nước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rơi</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tay</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kẻ</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không</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tài</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kern="100" dirty="0" err="1">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đức</a:t>
              </a:r>
              <a:r>
                <a:rPr lang="en-US"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SG" sz="28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254158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16" name="Picture 15">
            <a:extLst>
              <a:ext uri="{FF2B5EF4-FFF2-40B4-BE49-F238E27FC236}">
                <a16:creationId xmlns="" xmlns:a16="http://schemas.microsoft.com/office/drawing/2014/main" id="{58F48A27-8D1E-C3F2-B8B5-5DC24D5ACA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422" b="83073" l="29722" r="66179">
                        <a14:foregroundMark x1="43192" y1="7552" x2="43338" y2="15755"/>
                        <a14:foregroundMark x1="43338" y1="13021" x2="43485" y2="10547"/>
                        <a14:foregroundMark x1="42094" y1="58594" x2="45608" y2="55078"/>
                        <a14:foregroundMark x1="41947" y1="55339" x2="45168" y2="57552"/>
                        <a14:foregroundMark x1="31406" y1="72135" x2="57687" y2="80078"/>
                        <a14:foregroundMark x1="57687" y1="80078" x2="65739" y2="77474"/>
                        <a14:foregroundMark x1="65739" y1="77474" x2="59956" y2="69661"/>
                        <a14:foregroundMark x1="59956" y1="69661" x2="58126" y2="68490"/>
                        <a14:foregroundMark x1="29868" y1="77604" x2="59078" y2="79557"/>
                        <a14:foregroundMark x1="46706" y1="70182" x2="58785" y2="82422"/>
                        <a14:foregroundMark x1="58785" y1="82422" x2="59370" y2="82552"/>
                        <a14:foregroundMark x1="53075" y1="70182" x2="61713" y2="81380"/>
                        <a14:foregroundMark x1="61713" y1="81380" x2="61713" y2="81380"/>
                        <a14:foregroundMark x1="54319" y1="70964" x2="62006" y2="77344"/>
                        <a14:foregroundMark x1="66179" y1="74870" x2="65593" y2="78906"/>
                        <a14:foregroundMark x1="65227" y1="72917" x2="55417" y2="78125"/>
                        <a14:foregroundMark x1="55417" y1="78125" x2="33163" y2="77865"/>
                        <a14:foregroundMark x1="33163" y1="77865" x2="39312" y2="79818"/>
                        <a14:foregroundMark x1="40044" y1="78906" x2="40044" y2="78906"/>
                        <a14:foregroundMark x1="33455" y1="78906" x2="33455" y2="78906"/>
                        <a14:foregroundMark x1="30307" y1="78906" x2="46120" y2="83073"/>
                      </a14:backgroundRemoval>
                    </a14:imgEffect>
                  </a14:imgLayer>
                </a14:imgProps>
              </a:ext>
            </a:extLst>
          </a:blip>
          <a:srcRect l="26352" t="805" r="33824" b="24877"/>
          <a:stretch/>
        </p:blipFill>
        <p:spPr>
          <a:xfrm>
            <a:off x="3554172" y="2056560"/>
            <a:ext cx="4328537" cy="4388942"/>
          </a:xfrm>
          <a:prstGeom prst="rect">
            <a:avLst/>
          </a:prstGeom>
        </p:spPr>
      </p:pic>
      <p:sp>
        <p:nvSpPr>
          <p:cNvPr id="9" name="Google Shape;2045;p65">
            <a:extLst>
              <a:ext uri="{FF2B5EF4-FFF2-40B4-BE49-F238E27FC236}">
                <a16:creationId xmlns="" xmlns:a16="http://schemas.microsoft.com/office/drawing/2014/main" id="{E21463BB-D3CE-26F2-AF5B-AEF26D56B197}"/>
              </a:ext>
            </a:extLst>
          </p:cNvPr>
          <p:cNvSpPr/>
          <p:nvPr/>
        </p:nvSpPr>
        <p:spPr>
          <a:xfrm>
            <a:off x="1916482" y="141168"/>
            <a:ext cx="856780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 name="Google Shape;352;p32">
            <a:extLst>
              <a:ext uri="{FF2B5EF4-FFF2-40B4-BE49-F238E27FC236}">
                <a16:creationId xmlns="" xmlns:a16="http://schemas.microsoft.com/office/drawing/2014/main" id="{DDC9921E-E33B-829A-2B9E-068EE485F1CB}"/>
              </a:ext>
            </a:extLst>
          </p:cNvPr>
          <p:cNvSpPr txBox="1">
            <a:spLocks noGrp="1"/>
          </p:cNvSpPr>
          <p:nvPr>
            <p:ph type="title"/>
          </p:nvPr>
        </p:nvSpPr>
        <p:spPr>
          <a:xfrm>
            <a:off x="960000" y="137034"/>
            <a:ext cx="10272000" cy="763600"/>
          </a:xfrm>
          <a:prstGeom prst="rect">
            <a:avLst/>
          </a:prstGeom>
        </p:spPr>
        <p:txBody>
          <a:bodyPr spcFirstLastPara="1" wrap="square" lIns="121900" tIns="121900" rIns="121900" bIns="121900" anchor="t" anchorCtr="0">
            <a:noAutofit/>
          </a:bodyPr>
          <a:lstStyle/>
          <a:p>
            <a:r>
              <a:rPr lang="vi-VN" b="1" dirty="0">
                <a:latin typeface="+mj-lt"/>
              </a:rPr>
              <a:t>4. Tìm hiểu về nghệ thuật kể chuyện</a:t>
            </a:r>
            <a:endParaRPr lang="en-SG" dirty="0">
              <a:latin typeface="+mj-lt"/>
            </a:endParaRPr>
          </a:p>
        </p:txBody>
      </p:sp>
      <p:grpSp>
        <p:nvGrpSpPr>
          <p:cNvPr id="11" name="Group 10">
            <a:extLst>
              <a:ext uri="{FF2B5EF4-FFF2-40B4-BE49-F238E27FC236}">
                <a16:creationId xmlns="" xmlns:a16="http://schemas.microsoft.com/office/drawing/2014/main" id="{6E1E6848-92D1-5D56-A198-073EA495E6BB}"/>
              </a:ext>
            </a:extLst>
          </p:cNvPr>
          <p:cNvGrpSpPr/>
          <p:nvPr/>
        </p:nvGrpSpPr>
        <p:grpSpPr>
          <a:xfrm>
            <a:off x="129273" y="666853"/>
            <a:ext cx="1400715" cy="815344"/>
            <a:chOff x="397389" y="336172"/>
            <a:chExt cx="1400715" cy="815344"/>
          </a:xfrm>
        </p:grpSpPr>
        <p:pic>
          <p:nvPicPr>
            <p:cNvPr id="12" name="Google Shape;314;p29">
              <a:extLst>
                <a:ext uri="{FF2B5EF4-FFF2-40B4-BE49-F238E27FC236}">
                  <a16:creationId xmlns="" xmlns:a16="http://schemas.microsoft.com/office/drawing/2014/main" id="{1623F489-C790-F404-5102-6C7CBDE02AF5}"/>
                </a:ext>
              </a:extLst>
            </p:cNvPr>
            <p:cNvPicPr preferRelativeResize="0"/>
            <p:nvPr/>
          </p:nvPicPr>
          <p:blipFill>
            <a:blip r:embed="rId5">
              <a:alphaModFix/>
            </a:blip>
            <a:stretch>
              <a:fillRect/>
            </a:stretch>
          </p:blipFill>
          <p:spPr>
            <a:xfrm>
              <a:off x="397389" y="725817"/>
              <a:ext cx="524017" cy="425699"/>
            </a:xfrm>
            <a:prstGeom prst="rect">
              <a:avLst/>
            </a:prstGeom>
            <a:noFill/>
            <a:ln>
              <a:noFill/>
            </a:ln>
          </p:spPr>
        </p:pic>
        <p:pic>
          <p:nvPicPr>
            <p:cNvPr id="13" name="Google Shape;315;p29">
              <a:extLst>
                <a:ext uri="{FF2B5EF4-FFF2-40B4-BE49-F238E27FC236}">
                  <a16:creationId xmlns="" xmlns:a16="http://schemas.microsoft.com/office/drawing/2014/main" id="{66A25B7F-8FB2-CAD5-5DE5-818808AF27FB}"/>
                </a:ext>
              </a:extLst>
            </p:cNvPr>
            <p:cNvPicPr preferRelativeResize="0"/>
            <p:nvPr/>
          </p:nvPicPr>
          <p:blipFill>
            <a:blip r:embed="rId6">
              <a:alphaModFix/>
            </a:blip>
            <a:stretch>
              <a:fillRect/>
            </a:stretch>
          </p:blipFill>
          <p:spPr>
            <a:xfrm>
              <a:off x="1274087" y="336172"/>
              <a:ext cx="524017" cy="187835"/>
            </a:xfrm>
            <a:prstGeom prst="rect">
              <a:avLst/>
            </a:prstGeom>
            <a:noFill/>
            <a:ln>
              <a:noFill/>
            </a:ln>
          </p:spPr>
        </p:pic>
      </p:grpSp>
      <p:sp>
        <p:nvSpPr>
          <p:cNvPr id="2" name="Google Shape;2160;p36">
            <a:extLst>
              <a:ext uri="{FF2B5EF4-FFF2-40B4-BE49-F238E27FC236}">
                <a16:creationId xmlns="" xmlns:a16="http://schemas.microsoft.com/office/drawing/2014/main" id="{2B1BDB2B-EC7E-9646-96A6-D3517AA806FC}"/>
              </a:ext>
            </a:extLst>
          </p:cNvPr>
          <p:cNvSpPr/>
          <p:nvPr/>
        </p:nvSpPr>
        <p:spPr>
          <a:xfrm>
            <a:off x="556883" y="1528842"/>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BBEE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 name="TextBox 2">
            <a:extLst>
              <a:ext uri="{FF2B5EF4-FFF2-40B4-BE49-F238E27FC236}">
                <a16:creationId xmlns="" xmlns:a16="http://schemas.microsoft.com/office/drawing/2014/main" id="{37D8217C-29CD-87FD-9B4F-C7556107C2EE}"/>
              </a:ext>
            </a:extLst>
          </p:cNvPr>
          <p:cNvSpPr txBox="1"/>
          <p:nvPr/>
        </p:nvSpPr>
        <p:spPr>
          <a:xfrm>
            <a:off x="129273" y="2727641"/>
            <a:ext cx="3835783" cy="2246769"/>
          </a:xfrm>
          <a:prstGeom prst="rect">
            <a:avLst/>
          </a:prstGeom>
          <a:noFill/>
        </p:spPr>
        <p:txBody>
          <a:bodyPr wrap="square">
            <a:spAutoFit/>
          </a:bodyPr>
          <a:lstStyle/>
          <a:p>
            <a:pPr algn="ctr"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VB </a:t>
            </a:r>
            <a:r>
              <a:rPr lang="en-US" sz="2800" dirty="0" err="1">
                <a:solidFill>
                  <a:schemeClr val="tx1">
                    <a:lumMod val="50000"/>
                  </a:schemeClr>
                </a:solidFill>
                <a:latin typeface="Times New Roman" panose="02020603050405020304" pitchFamily="18" charset="0"/>
                <a:cs typeface="Times New Roman" panose="02020603050405020304" pitchFamily="18" charset="0"/>
              </a:rPr>
              <a:t>đã</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khắc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hoạ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sinh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vật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lịch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sử</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vật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chính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đến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vật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diện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đều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rõ</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nét</a:t>
            </a:r>
            <a:r>
              <a:rPr lang="en-US" sz="2800" dirty="0">
                <a:solidFill>
                  <a:schemeClr val="tx1">
                    <a:lumMod val="50000"/>
                  </a:schemeClr>
                </a:solidFill>
                <a:latin typeface="Times New Roman" panose="02020603050405020304" pitchFamily="18" charset="0"/>
                <a:cs typeface="Times New Roman" panose="02020603050405020304" pitchFamily="18" charset="0"/>
              </a:rPr>
              <a:t>.</a:t>
            </a:r>
            <a:endParaRPr lang="en-US" sz="6600"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 xmlns:a16="http://schemas.microsoft.com/office/drawing/2014/main" id="{4AE71699-7A22-B48C-C2D5-B8D56F5E9195}"/>
              </a:ext>
            </a:extLst>
          </p:cNvPr>
          <p:cNvSpPr txBox="1"/>
          <p:nvPr/>
        </p:nvSpPr>
        <p:spPr>
          <a:xfrm>
            <a:off x="7897700" y="2361953"/>
            <a:ext cx="4196590" cy="3539430"/>
          </a:xfrm>
          <a:prstGeom prst="rect">
            <a:avLst/>
          </a:prstGeom>
          <a:noFill/>
        </p:spPr>
        <p:txBody>
          <a:bodyPr wrap="square">
            <a:spAutoFit/>
          </a:bodyPr>
          <a:lstStyle/>
          <a:p>
            <a:pPr algn="ctr" defTabSz="1219170">
              <a:buClr>
                <a:srgbClr val="000000"/>
              </a:buClr>
            </a:pPr>
            <a:r>
              <a:rPr lang="en-US" sz="2800" dirty="0" err="1">
                <a:solidFill>
                  <a:schemeClr val="tx1">
                    <a:lumMod val="50000"/>
                  </a:schemeClr>
                </a:solidFill>
                <a:latin typeface="Times New Roman" panose="02020603050405020304" pitchFamily="18" charset="0"/>
                <a:cs typeface="Times New Roman" panose="02020603050405020304" pitchFamily="18" charset="0"/>
              </a:rPr>
              <a:t>hình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ảnh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anh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hùng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Nguyễn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Huệ</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khắc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hoạ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đậm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nét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tính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cách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quả</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mạnh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mẽ</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trí</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tuệ</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sáng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suốt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tài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dụng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bình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như</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thần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tổ</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chức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linh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hồn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chiến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công</a:t>
            </a:r>
            <a:r>
              <a:rPr lang="en-US" sz="2800" dirty="0">
                <a:solidFill>
                  <a:schemeClr val="tx1">
                    <a:lumMod val="50000"/>
                  </a:schemeClr>
                </a:solidFill>
                <a:latin typeface="Times New Roman" panose="02020603050405020304" pitchFamily="18" charset="0"/>
                <a:cs typeface="Times New Roman" panose="02020603050405020304" pitchFamily="18" charset="0"/>
              </a:rPr>
              <a:t>.</a:t>
            </a:r>
            <a:endParaRPr lang="en-US" sz="3600"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sp>
        <p:nvSpPr>
          <p:cNvPr id="5" name="Google Shape;1940;p38">
            <a:extLst>
              <a:ext uri="{FF2B5EF4-FFF2-40B4-BE49-F238E27FC236}">
                <a16:creationId xmlns="" xmlns:a16="http://schemas.microsoft.com/office/drawing/2014/main" id="{27ED0B0C-13E2-3258-19C6-6289F8412513}"/>
              </a:ext>
            </a:extLst>
          </p:cNvPr>
          <p:cNvSpPr/>
          <p:nvPr/>
        </p:nvSpPr>
        <p:spPr>
          <a:xfrm>
            <a:off x="2416597" y="6188115"/>
            <a:ext cx="6659688" cy="528717"/>
          </a:xfrm>
          <a:prstGeom prst="roundRect">
            <a:avLst>
              <a:gd name="adj" fmla="val 16667"/>
            </a:avLst>
          </a:prstGeom>
          <a:solidFill>
            <a:srgbClr val="2A493D">
              <a:lumMod val="60000"/>
              <a:lumOff val="4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defRPr/>
            </a:pPr>
            <a:r>
              <a:rPr lang="en-US" sz="3200" b="1" dirty="0" err="1">
                <a:solidFill>
                  <a:schemeClr val="bg1"/>
                </a:solidFill>
                <a:latin typeface="Times New Roman" panose="02020603050405020304" pitchFamily="18" charset="0"/>
                <a:cs typeface="Times New Roman" panose="02020603050405020304" pitchFamily="18" charset="0"/>
              </a:rPr>
              <a:t>Ngôn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ngữ</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thực</a:t>
            </a:r>
            <a:endParaRPr sz="16600" b="1" i="1" kern="0" dirty="0">
              <a:solidFill>
                <a:schemeClr val="bg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7" name="Google Shape;2239;p65">
            <a:extLst>
              <a:ext uri="{FF2B5EF4-FFF2-40B4-BE49-F238E27FC236}">
                <a16:creationId xmlns="" xmlns:a16="http://schemas.microsoft.com/office/drawing/2014/main" id="{4FB322C7-307F-DADB-0F68-B243FDD0F8CC}"/>
              </a:ext>
            </a:extLst>
          </p:cNvPr>
          <p:cNvSpPr/>
          <p:nvPr/>
        </p:nvSpPr>
        <p:spPr>
          <a:xfrm rot="10716260">
            <a:off x="9360387" y="1325992"/>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latin typeface="Arial"/>
              <a:cs typeface="Arial"/>
              <a:sym typeface="Arial"/>
            </a:endParaRPr>
          </a:p>
        </p:txBody>
      </p:sp>
      <p:sp>
        <p:nvSpPr>
          <p:cNvPr id="8" name="Google Shape;2240;p65">
            <a:extLst>
              <a:ext uri="{FF2B5EF4-FFF2-40B4-BE49-F238E27FC236}">
                <a16:creationId xmlns="" xmlns:a16="http://schemas.microsoft.com/office/drawing/2014/main" id="{B975664D-9B3C-E4CE-0688-AC84554150B6}"/>
              </a:ext>
            </a:extLst>
          </p:cNvPr>
          <p:cNvSpPr/>
          <p:nvPr/>
        </p:nvSpPr>
        <p:spPr>
          <a:xfrm rot="-504209">
            <a:off x="1641969" y="1707184"/>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latin typeface="Arial"/>
              <a:cs typeface="Arial"/>
              <a:sym typeface="Arial"/>
            </a:endParaRPr>
          </a:p>
        </p:txBody>
      </p:sp>
      <p:sp>
        <p:nvSpPr>
          <p:cNvPr id="14" name="Google Shape;2339;p65">
            <a:extLst>
              <a:ext uri="{FF2B5EF4-FFF2-40B4-BE49-F238E27FC236}">
                <a16:creationId xmlns="" xmlns:a16="http://schemas.microsoft.com/office/drawing/2014/main" id="{1CD37C72-92E1-7C54-DA4B-B3382F162EAF}"/>
              </a:ext>
            </a:extLst>
          </p:cNvPr>
          <p:cNvSpPr txBox="1">
            <a:spLocks/>
          </p:cNvSpPr>
          <p:nvPr/>
        </p:nvSpPr>
        <p:spPr>
          <a:xfrm>
            <a:off x="1579955" y="1764244"/>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kern="0">
                <a:solidFill>
                  <a:srgbClr val="79BEE0"/>
                </a:solidFill>
                <a:latin typeface="Times New Roman" panose="02020603050405020304" pitchFamily="18" charset="0"/>
                <a:cs typeface="Times New Roman" panose="02020603050405020304" pitchFamily="18" charset="0"/>
              </a:rPr>
              <a:t>01</a:t>
            </a:r>
          </a:p>
        </p:txBody>
      </p:sp>
      <p:sp>
        <p:nvSpPr>
          <p:cNvPr id="15" name="Google Shape;2340;p65">
            <a:extLst>
              <a:ext uri="{FF2B5EF4-FFF2-40B4-BE49-F238E27FC236}">
                <a16:creationId xmlns="" xmlns:a16="http://schemas.microsoft.com/office/drawing/2014/main" id="{B819E9BB-5306-DE69-D2C7-0A5452D0C0C6}"/>
              </a:ext>
            </a:extLst>
          </p:cNvPr>
          <p:cNvSpPr txBox="1">
            <a:spLocks/>
          </p:cNvSpPr>
          <p:nvPr/>
        </p:nvSpPr>
        <p:spPr>
          <a:xfrm>
            <a:off x="9329456" y="1381889"/>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kern="0">
                <a:solidFill>
                  <a:srgbClr val="FF785D"/>
                </a:solidFill>
                <a:latin typeface="Times New Roman" panose="02020603050405020304" pitchFamily="18" charset="0"/>
                <a:cs typeface="Times New Roman" panose="02020603050405020304" pitchFamily="18" charset="0"/>
              </a:rPr>
              <a:t>02</a:t>
            </a:r>
          </a:p>
        </p:txBody>
      </p:sp>
    </p:spTree>
    <p:extLst>
      <p:ext uri="{BB962C8B-B14F-4D97-AF65-F5344CB8AC3E}">
        <p14:creationId xmlns:p14="http://schemas.microsoft.com/office/powerpoint/2010/main" val="422933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7" grpId="0" animBg="1"/>
      <p:bldP spid="8" grpId="0" animBg="1"/>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4"/>
          <p:cNvSpPr txBox="1">
            <a:spLocks noGrp="1"/>
          </p:cNvSpPr>
          <p:nvPr>
            <p:ph type="title"/>
          </p:nvPr>
        </p:nvSpPr>
        <p:spPr>
          <a:xfrm>
            <a:off x="2757496" y="480639"/>
            <a:ext cx="8765600" cy="763600"/>
          </a:xfrm>
          <a:prstGeom prst="rect">
            <a:avLst/>
          </a:prstGeom>
        </p:spPr>
        <p:txBody>
          <a:bodyPr spcFirstLastPara="1" wrap="square" lIns="121900" tIns="121900" rIns="121900" bIns="121900" anchor="ctr" anchorCtr="0">
            <a:noAutofit/>
          </a:bodyPr>
          <a:lstStyle/>
          <a:p>
            <a:r>
              <a:rPr lang="en-US" sz="6600" b="1" dirty="0">
                <a:latin typeface="Times New Roman" panose="02020603050405020304" pitchFamily="18" charset="0"/>
                <a:cs typeface="Times New Roman" panose="02020603050405020304" pitchFamily="18" charset="0"/>
              </a:rPr>
              <a:t>Liên </a:t>
            </a:r>
            <a:r>
              <a:rPr lang="en-US" sz="6600" b="1" dirty="0" err="1">
                <a:latin typeface="Times New Roman" panose="02020603050405020304" pitchFamily="18" charset="0"/>
                <a:cs typeface="Times New Roman" panose="02020603050405020304" pitchFamily="18" charset="0"/>
              </a:rPr>
              <a:t>hệ</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vận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dụng</a:t>
            </a:r>
            <a:endParaRPr lang="en-SG" sz="9600" dirty="0">
              <a:latin typeface="Times New Roman" panose="02020603050405020304" pitchFamily="18" charset="0"/>
              <a:cs typeface="Times New Roman" panose="02020603050405020304" pitchFamily="18" charset="0"/>
            </a:endParaRPr>
          </a:p>
        </p:txBody>
      </p:sp>
      <p:sp>
        <p:nvSpPr>
          <p:cNvPr id="4" name="Google Shape;358;p42">
            <a:extLst>
              <a:ext uri="{FF2B5EF4-FFF2-40B4-BE49-F238E27FC236}">
                <a16:creationId xmlns="" xmlns:a16="http://schemas.microsoft.com/office/drawing/2014/main" id="{879C8190-0780-4EF3-0011-0B6D5EAD8578}"/>
              </a:ext>
            </a:extLst>
          </p:cNvPr>
          <p:cNvSpPr/>
          <p:nvPr/>
        </p:nvSpPr>
        <p:spPr>
          <a:xfrm>
            <a:off x="1184056" y="268594"/>
            <a:ext cx="1407920" cy="1305599"/>
          </a:xfrm>
          <a:custGeom>
            <a:avLst/>
            <a:gdLst/>
            <a:ahLst/>
            <a:cxnLst/>
            <a:rect l="l" t="t" r="r" b="b"/>
            <a:pathLst>
              <a:path w="123574" h="58661" extrusionOk="0">
                <a:moveTo>
                  <a:pt x="0" y="0"/>
                </a:moveTo>
                <a:lnTo>
                  <a:pt x="1431" y="58661"/>
                </a:lnTo>
                <a:lnTo>
                  <a:pt x="120584" y="58305"/>
                </a:lnTo>
                <a:lnTo>
                  <a:pt x="123574" y="345"/>
                </a:lnTo>
                <a:close/>
              </a:path>
            </a:pathLst>
          </a:custGeom>
          <a:solidFill>
            <a:schemeClr val="accent1"/>
          </a:solidFill>
          <a:ln>
            <a:noFill/>
          </a:ln>
        </p:spPr>
        <p:txBody>
          <a:bodyPr/>
          <a:lstStyle/>
          <a:p>
            <a:pPr algn="ctr" defTabSz="1219170">
              <a:buClr>
                <a:srgbClr val="000000"/>
              </a:buClr>
            </a:pPr>
            <a:r>
              <a:rPr lang="en-US" sz="8000" b="1" kern="0" dirty="0">
                <a:solidFill>
                  <a:srgbClr val="FFFFFF"/>
                </a:solidFill>
                <a:latin typeface="Arial"/>
                <a:cs typeface="Arial"/>
                <a:sym typeface="Arial"/>
              </a:rPr>
              <a:t>5</a:t>
            </a:r>
          </a:p>
        </p:txBody>
      </p:sp>
      <p:pic>
        <p:nvPicPr>
          <p:cNvPr id="9" name="Google Shape;369;p42">
            <a:extLst>
              <a:ext uri="{FF2B5EF4-FFF2-40B4-BE49-F238E27FC236}">
                <a16:creationId xmlns="" xmlns:a16="http://schemas.microsoft.com/office/drawing/2014/main" id="{F291BB54-AF7C-C45C-D5FD-B06564D25677}"/>
              </a:ext>
            </a:extLst>
          </p:cNvPr>
          <p:cNvPicPr preferRelativeResize="0"/>
          <p:nvPr/>
        </p:nvPicPr>
        <p:blipFill>
          <a:blip r:embed="rId3">
            <a:alphaModFix/>
          </a:blip>
          <a:stretch>
            <a:fillRect/>
          </a:stretch>
        </p:blipFill>
        <p:spPr>
          <a:xfrm>
            <a:off x="5131282" y="3946151"/>
            <a:ext cx="1407972" cy="1416800"/>
          </a:xfrm>
          <a:prstGeom prst="rect">
            <a:avLst/>
          </a:prstGeom>
          <a:noFill/>
          <a:ln>
            <a:noFill/>
          </a:ln>
        </p:spPr>
      </p:pic>
      <p:pic>
        <p:nvPicPr>
          <p:cNvPr id="14" name="Google Shape;368;p42">
            <a:extLst>
              <a:ext uri="{FF2B5EF4-FFF2-40B4-BE49-F238E27FC236}">
                <a16:creationId xmlns="" xmlns:a16="http://schemas.microsoft.com/office/drawing/2014/main" id="{F7A3E9BD-0071-F280-026A-861A4CADDB69}"/>
              </a:ext>
            </a:extLst>
          </p:cNvPr>
          <p:cNvPicPr preferRelativeResize="0"/>
          <p:nvPr/>
        </p:nvPicPr>
        <p:blipFill>
          <a:blip r:embed="rId4">
            <a:alphaModFix/>
          </a:blip>
          <a:stretch>
            <a:fillRect/>
          </a:stretch>
        </p:blipFill>
        <p:spPr>
          <a:xfrm>
            <a:off x="449983" y="2711450"/>
            <a:ext cx="1568867" cy="1943100"/>
          </a:xfrm>
          <a:prstGeom prst="rect">
            <a:avLst/>
          </a:prstGeom>
          <a:noFill/>
          <a:ln>
            <a:noFill/>
          </a:ln>
        </p:spPr>
      </p:pic>
      <p:pic>
        <p:nvPicPr>
          <p:cNvPr id="16" name="Picture 15">
            <a:extLst>
              <a:ext uri="{FF2B5EF4-FFF2-40B4-BE49-F238E27FC236}">
                <a16:creationId xmlns="" xmlns:a16="http://schemas.microsoft.com/office/drawing/2014/main" id="{E755FE38-C018-8896-0B27-D87D27DA15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l="50843" t="33913" r="9612" b="17369"/>
          <a:stretch/>
        </p:blipFill>
        <p:spPr>
          <a:xfrm flipH="1">
            <a:off x="9620405" y="1975689"/>
            <a:ext cx="2844800" cy="1970463"/>
          </a:xfrm>
          <a:prstGeom prst="rect">
            <a:avLst/>
          </a:prstGeom>
        </p:spPr>
      </p:pic>
      <p:pic>
        <p:nvPicPr>
          <p:cNvPr id="17" name="Picture 16">
            <a:extLst>
              <a:ext uri="{FF2B5EF4-FFF2-40B4-BE49-F238E27FC236}">
                <a16:creationId xmlns="" xmlns:a16="http://schemas.microsoft.com/office/drawing/2014/main" id="{601623CD-5CA7-0B5A-3841-D6AA10411AB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573" b="93620" l="16179" r="79722">
                        <a14:foregroundMark x1="24378" y1="62240" x2="24378" y2="62240"/>
                        <a14:foregroundMark x1="22840" y1="62630" x2="22840" y2="62630"/>
                        <a14:foregroundMark x1="37848" y1="47396" x2="39165" y2="45573"/>
                        <a14:foregroundMark x1="64202" y1="66276" x2="64202" y2="66276"/>
                        <a14:foregroundMark x1="65959" y1="71484" x2="65959" y2="71484"/>
                        <a14:foregroundMark x1="68887" y1="77995" x2="68887" y2="77995"/>
                        <a14:foregroundMark x1="69327" y1="65755" x2="69327" y2="65755"/>
                        <a14:foregroundMark x1="70864" y1="61198" x2="70864" y2="61198"/>
                        <a14:foregroundMark x1="76794" y1="72396" x2="76794" y2="72396"/>
                        <a14:foregroundMark x1="72035" y1="63802" x2="72035" y2="63802"/>
                        <a14:foregroundMark x1="79722" y1="71354" x2="79722" y2="71354"/>
                        <a14:foregroundMark x1="40630" y1="87240" x2="40630" y2="87240"/>
                        <a14:foregroundMark x1="60908" y1="89583" x2="76867" y2="85156"/>
                        <a14:foregroundMark x1="76867" y1="85156" x2="79575" y2="85286"/>
                        <a14:foregroundMark x1="79575" y1="85286" x2="68009" y2="89193"/>
                        <a14:foregroundMark x1="18525" y1="85659" x2="34334" y2="90495"/>
                        <a14:foregroundMark x1="16032" y1="84896" x2="16590" y2="85067"/>
                        <a14:foregroundMark x1="34334" y1="90495" x2="44290" y2="89844"/>
                        <a14:foregroundMark x1="44290" y1="89844" x2="48222" y2="89844"/>
                        <a14:foregroundMark x1="17486" y1="85471" x2="22328" y2="90495"/>
                        <a14:foregroundMark x1="16179" y1="84115" x2="16734" y2="84691"/>
                        <a14:foregroundMark x1="16252" y1="92839" x2="26501" y2="93750"/>
                        <a14:foregroundMark x1="26501" y1="93750" x2="55124" y2="93490"/>
                        <a14:foregroundMark x1="55124" y1="93490" x2="62811" y2="93620"/>
                        <a14:foregroundMark x1="67057" y1="92839" x2="77526" y2="93620"/>
                        <a14:foregroundMark x1="49268" y1="90755" x2="51903" y2="90755"/>
                        <a14:foregroundMark x1="52269" y1="90625" x2="54612" y2="90625"/>
                        <a14:backgroundMark x1="28697" y1="62630" x2="28697" y2="62630"/>
                        <a14:backgroundMark x1="40264" y1="83984" x2="40264" y2="83984"/>
                        <a14:backgroundMark x1="61054" y1="66927" x2="61054" y2="66927"/>
                        <a14:backgroundMark x1="77745" y1="78516" x2="77745" y2="78516"/>
                        <a14:backgroundMark x1="17204" y1="83464" x2="33089" y2="86328"/>
                        <a14:backgroundMark x1="30527" y1="81901" x2="31552" y2="86328"/>
                        <a14:backgroundMark x1="31552" y1="86328" x2="31552" y2="86328"/>
                        <a14:backgroundMark x1="47218" y1="71354" x2="47584" y2="78516"/>
                        <a14:backgroundMark x1="47584" y1="78516" x2="46633" y2="85938"/>
                        <a14:backgroundMark x1="46633" y1="85938" x2="50805" y2="89844"/>
                        <a14:backgroundMark x1="52209" y1="89901" x2="52524" y2="89914"/>
                        <a14:backgroundMark x1="54910" y1="89794" x2="61054" y2="88542"/>
                        <a14:backgroundMark x1="61054" y1="88542" x2="62958" y2="81771"/>
                        <a14:backgroundMark x1="62958" y1="81771" x2="59517" y2="71224"/>
                        <a14:backgroundMark x1="59517" y1="71224" x2="56515" y2="70573"/>
                        <a14:backgroundMark x1="56515" y1="70573" x2="51098" y2="73307"/>
                        <a14:backgroundMark x1="51098" y1="73307" x2="48243" y2="71745"/>
                        <a14:backgroundMark x1="42679" y1="84115" x2="42679" y2="84115"/>
                        <a14:backgroundMark x1="35652" y1="82422" x2="35652" y2="82422"/>
                        <a14:backgroundMark x1="37408" y1="86719" x2="37408" y2="86719"/>
                        <a14:backgroundMark x1="37994" y1="87240" x2="37994" y2="87240"/>
                        <a14:backgroundMark x1="38507" y1="87240" x2="36457" y2="86979"/>
                        <a14:backgroundMark x1="35798" y1="87240" x2="35798" y2="87240"/>
                        <a14:backgroundMark x1="35139" y1="87240" x2="35139" y2="87240"/>
                        <a14:backgroundMark x1="66545" y1="82161" x2="66545" y2="82161"/>
                        <a14:backgroundMark x1="71889" y1="84896" x2="71889" y2="84896"/>
                        <a14:backgroundMark x1="69766" y1="83203" x2="69766" y2="83203"/>
                      </a14:backgroundRemoval>
                    </a14:imgEffect>
                  </a14:imgLayer>
                </a14:imgProps>
              </a:ext>
            </a:extLst>
          </a:blip>
          <a:srcRect l="15660" t="40761" r="15589" b="8967"/>
          <a:stretch/>
        </p:blipFill>
        <p:spPr>
          <a:xfrm>
            <a:off x="0" y="2955637"/>
            <a:ext cx="8340808" cy="3902364"/>
          </a:xfrm>
          <a:prstGeom prst="rect">
            <a:avLst/>
          </a:prstGeom>
        </p:spPr>
      </p:pic>
      <p:pic>
        <p:nvPicPr>
          <p:cNvPr id="18" name="Google Shape;113;p11">
            <a:extLst>
              <a:ext uri="{FF2B5EF4-FFF2-40B4-BE49-F238E27FC236}">
                <a16:creationId xmlns="" xmlns:a16="http://schemas.microsoft.com/office/drawing/2014/main" id="{A21D7755-5D21-3FA6-E8CC-20711148D8F5}"/>
              </a:ext>
            </a:extLst>
          </p:cNvPr>
          <p:cNvPicPr preferRelativeResize="0"/>
          <p:nvPr/>
        </p:nvPicPr>
        <p:blipFill rotWithShape="1">
          <a:blip r:embed="rId9">
            <a:alphaModFix/>
          </a:blip>
          <a:srcRect l="-11978" t="15376" r="5877"/>
          <a:stretch/>
        </p:blipFill>
        <p:spPr>
          <a:xfrm>
            <a:off x="6539254" y="5564333"/>
            <a:ext cx="2894365" cy="1293667"/>
          </a:xfrm>
          <a:prstGeom prst="rect">
            <a:avLst/>
          </a:prstGeom>
          <a:noFill/>
          <a:ln>
            <a:noFill/>
          </a:ln>
        </p:spPr>
      </p:pic>
      <p:grpSp>
        <p:nvGrpSpPr>
          <p:cNvPr id="2" name="Group 1">
            <a:extLst>
              <a:ext uri="{FF2B5EF4-FFF2-40B4-BE49-F238E27FC236}">
                <a16:creationId xmlns="" xmlns:a16="http://schemas.microsoft.com/office/drawing/2014/main" id="{75A8090D-C78D-153A-9E9B-5C972BCBCBBC}"/>
              </a:ext>
            </a:extLst>
          </p:cNvPr>
          <p:cNvGrpSpPr/>
          <p:nvPr/>
        </p:nvGrpSpPr>
        <p:grpSpPr>
          <a:xfrm>
            <a:off x="172816" y="1818380"/>
            <a:ext cx="1400715" cy="815344"/>
            <a:chOff x="397389" y="336172"/>
            <a:chExt cx="1400715" cy="815344"/>
          </a:xfrm>
        </p:grpSpPr>
        <p:pic>
          <p:nvPicPr>
            <p:cNvPr id="3" name="Google Shape;314;p29">
              <a:extLst>
                <a:ext uri="{FF2B5EF4-FFF2-40B4-BE49-F238E27FC236}">
                  <a16:creationId xmlns="" xmlns:a16="http://schemas.microsoft.com/office/drawing/2014/main" id="{B13B742A-479B-378B-DC71-FE2EDB8E859C}"/>
                </a:ext>
              </a:extLst>
            </p:cNvPr>
            <p:cNvPicPr preferRelativeResize="0"/>
            <p:nvPr/>
          </p:nvPicPr>
          <p:blipFill>
            <a:blip r:embed="rId10">
              <a:alphaModFix/>
            </a:blip>
            <a:stretch>
              <a:fillRect/>
            </a:stretch>
          </p:blipFill>
          <p:spPr>
            <a:xfrm>
              <a:off x="397389" y="725817"/>
              <a:ext cx="524017" cy="425699"/>
            </a:xfrm>
            <a:prstGeom prst="rect">
              <a:avLst/>
            </a:prstGeom>
            <a:noFill/>
            <a:ln>
              <a:noFill/>
            </a:ln>
          </p:spPr>
        </p:pic>
        <p:pic>
          <p:nvPicPr>
            <p:cNvPr id="5" name="Google Shape;315;p29">
              <a:extLst>
                <a:ext uri="{FF2B5EF4-FFF2-40B4-BE49-F238E27FC236}">
                  <a16:creationId xmlns="" xmlns:a16="http://schemas.microsoft.com/office/drawing/2014/main" id="{8D98D3C4-7559-F95E-3C2F-3D748E391ED4}"/>
                </a:ext>
              </a:extLst>
            </p:cNvPr>
            <p:cNvPicPr preferRelativeResize="0"/>
            <p:nvPr/>
          </p:nvPicPr>
          <p:blipFill>
            <a:blip r:embed="rId11">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5511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barn(inVertical)">
                                      <p:cBhvr>
                                        <p:cTn id="10"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598057" y="124287"/>
            <a:ext cx="7024914"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923636" y="-156373"/>
            <a:ext cx="10272000" cy="763600"/>
          </a:xfrm>
          <a:prstGeom prst="rect">
            <a:avLst/>
          </a:prstGeom>
        </p:spPr>
        <p:txBody>
          <a:bodyPr spcFirstLastPara="1" wrap="square" lIns="121900" tIns="121900" rIns="121900" bIns="121900" anchor="t" anchorCtr="0">
            <a:noAutofit/>
          </a:bodyPr>
          <a:lstStyle/>
          <a:p>
            <a:pPr>
              <a:lnSpc>
                <a:spcPct val="150000"/>
              </a:lnSpc>
              <a:spcAft>
                <a:spcPts val="800"/>
              </a:spcAft>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5. Liên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dụng</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16">
            <a:extLst>
              <a:ext uri="{FF2B5EF4-FFF2-40B4-BE49-F238E27FC236}">
                <a16:creationId xmlns="" xmlns:a16="http://schemas.microsoft.com/office/drawing/2014/main" id="{29CD6C91-03B6-32A2-10BD-F2B3DBB0B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782" y="918334"/>
            <a:ext cx="7882300" cy="488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00B8EB04-B836-76FA-0E7E-3FA7A3630AC1}"/>
              </a:ext>
            </a:extLst>
          </p:cNvPr>
          <p:cNvSpPr/>
          <p:nvPr/>
        </p:nvSpPr>
        <p:spPr>
          <a:xfrm>
            <a:off x="6506367" y="1795221"/>
            <a:ext cx="4650113" cy="255454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i="1" dirty="0">
                <a:solidFill>
                  <a:schemeClr val="tx1">
                    <a:lumMod val="50000"/>
                  </a:schemeClr>
                </a:solidFill>
                <a:latin typeface="+mj-lt"/>
              </a:rPr>
              <a:t>Qua văn bản, em hiểu thêm điều gì về Vua Quang Trung và cuộc kháng chiến chống quân Thanh của nhân dân ta.</a:t>
            </a:r>
            <a:endParaRPr lang="en-SG" sz="3200" dirty="0">
              <a:solidFill>
                <a:schemeClr val="tx1">
                  <a:lumMod val="50000"/>
                </a:schemeClr>
              </a:solidFill>
              <a:latin typeface="+mj-lt"/>
            </a:endParaRPr>
          </a:p>
        </p:txBody>
      </p:sp>
      <p:pic>
        <p:nvPicPr>
          <p:cNvPr id="4" name="Picture 3">
            <a:extLst>
              <a:ext uri="{FF2B5EF4-FFF2-40B4-BE49-F238E27FC236}">
                <a16:creationId xmlns="" xmlns:a16="http://schemas.microsoft.com/office/drawing/2014/main" id="{8FBD5C36-9C4A-C2EA-FC05-641D8F45F4C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41" b="99870" l="1318" r="99488">
                        <a14:foregroundMark x1="19327" y1="10417" x2="28038" y2="20443"/>
                        <a14:foregroundMark x1="28038" y1="20443" x2="33163" y2="39453"/>
                        <a14:foregroundMark x1="33163" y1="39453" x2="10249" y2="67578"/>
                        <a14:foregroundMark x1="10249" y1="67578" x2="4100" y2="83073"/>
                        <a14:foregroundMark x1="4100" y1="83073" x2="45388" y2="97786"/>
                        <a14:foregroundMark x1="45388" y1="97786" x2="51684" y2="96615"/>
                        <a14:foregroundMark x1="51684" y1="96615" x2="37701" y2="60026"/>
                        <a14:foregroundMark x1="37701" y1="50651" x2="37701" y2="50651"/>
                        <a14:foregroundMark x1="26501" y1="24870" x2="9736" y2="80859"/>
                        <a14:foregroundMark x1="4612" y1="56641" x2="20278" y2="77995"/>
                        <a14:foregroundMark x1="7321" y1="52474" x2="3441" y2="64063"/>
                        <a14:foregroundMark x1="3441" y1="64063" x2="3441" y2="80078"/>
                        <a14:foregroundMark x1="3441" y1="80078" x2="5417" y2="91667"/>
                        <a14:foregroundMark x1="5417" y1="91667" x2="12225" y2="96615"/>
                        <a14:foregroundMark x1="12225" y1="96615" x2="32064" y2="93620"/>
                        <a14:foregroundMark x1="32064" y1="93620" x2="32943" y2="93620"/>
                        <a14:foregroundMark x1="23939" y1="20833" x2="17130" y2="61198"/>
                        <a14:foregroundMark x1="17130" y1="61198" x2="17130" y2="61198"/>
                        <a14:foregroundMark x1="22401" y1="8984" x2="33382" y2="8984"/>
                        <a14:foregroundMark x1="34993" y1="48958" x2="43265" y2="53776"/>
                        <a14:foregroundMark x1="1318" y1="56120" x2="7321" y2="62109"/>
                        <a14:foregroundMark x1="48755" y1="84245" x2="58272" y2="99609"/>
                        <a14:foregroundMark x1="25695" y1="93620" x2="39165" y2="99870"/>
                        <a14:foregroundMark x1="17570" y1="36849" x2="15520" y2="54688"/>
                        <a14:foregroundMark x1="2269" y1="68099" x2="2269" y2="81380"/>
                        <a14:foregroundMark x1="16325" y1="8073" x2="21376" y2="21224"/>
                        <a14:foregroundMark x1="21376" y1="21224" x2="21376" y2="21224"/>
                        <a14:foregroundMark x1="26208" y1="6641" x2="37408" y2="28385"/>
                        <a14:foregroundMark x1="37408" y1="28385" x2="37701" y2="31120"/>
                        <a14:foregroundMark x1="32943" y1="7813" x2="35798" y2="16927"/>
                        <a14:foregroundMark x1="37042" y1="39583" x2="37042" y2="39583"/>
                        <a14:foregroundMark x1="36750" y1="70052" x2="36750" y2="70052"/>
                        <a14:foregroundMark x1="13250" y1="59766" x2="13250" y2="59766"/>
                        <a14:foregroundMark x1="11201" y1="53776" x2="11201" y2="53776"/>
                        <a14:foregroundMark x1="10102" y1="51302" x2="16618" y2="63542"/>
                        <a14:foregroundMark x1="81772" y1="76042" x2="81772" y2="76042"/>
                        <a14:foregroundMark x1="81918" y1="72917" x2="78624" y2="76823"/>
                        <a14:foregroundMark x1="78624" y1="76823" x2="78624" y2="76823"/>
                        <a14:foregroundMark x1="82870" y1="75651" x2="84480" y2="78255"/>
                        <a14:foregroundMark x1="85286" y1="81641" x2="89971" y2="81641"/>
                        <a14:foregroundMark x1="89971" y1="81641" x2="93119" y2="81380"/>
                        <a14:foregroundMark x1="93924" y1="77083" x2="99488" y2="88151"/>
                        <a14:foregroundMark x1="95040" y1="93340" x2="78770" y2="94792"/>
                        <a14:foregroundMark x1="74085" y1="80599" x2="68668" y2="93620"/>
                        <a14:foregroundMark x1="72694" y1="80599" x2="75403" y2="95573"/>
                        <a14:foregroundMark x1="86896" y1="50651" x2="92167" y2="71745"/>
                        <a14:backgroundMark x1="13909" y1="23177" x2="13909" y2="23177"/>
                        <a14:backgroundMark x1="13616" y1="39323" x2="13616" y2="39323"/>
                        <a14:backgroundMark x1="48536" y1="18620" x2="48536" y2="18620"/>
                        <a14:backgroundMark x1="40703" y1="14974" x2="50512" y2="58464"/>
                        <a14:backgroundMark x1="50512" y1="58464" x2="52050" y2="70443"/>
                        <a14:backgroundMark x1="52050" y1="70443" x2="56735" y2="83333"/>
                        <a14:backgroundMark x1="56735" y1="83333" x2="72767" y2="57161"/>
                        <a14:backgroundMark x1="72767" y1="57161" x2="80527" y2="29167"/>
                        <a14:backgroundMark x1="80527" y1="29167" x2="80527" y2="29167"/>
                        <a14:backgroundMark x1="17716" y1="2734" x2="17716" y2="2734"/>
                        <a14:backgroundMark x1="14202" y1="28516" x2="14202" y2="28516"/>
                        <a14:backgroundMark x1="12811" y1="17448" x2="13397" y2="34245"/>
                        <a14:backgroundMark x1="79722" y1="44401" x2="84041" y2="43880"/>
                        <a14:backgroundMark x1="97145" y1="94141" x2="97145" y2="94141"/>
                        <a14:backgroundMark x1="97584" y1="93620" x2="97291" y2="93359"/>
                        <a14:backgroundMark x1="98536" y1="92708" x2="96193" y2="93099"/>
                        <a14:backgroundMark x1="95388" y1="92708" x2="97291" y2="94792"/>
                        <a14:backgroundMark x1="81772" y1="87109" x2="92387" y2="87760"/>
                        <a14:backgroundMark x1="92387" y1="87760" x2="82138" y2="85677"/>
                        <a14:backgroundMark x1="80673" y1="85417" x2="80673" y2="87370"/>
                        <a14:backgroundMark x1="95022" y1="84505" x2="94729" y2="87109"/>
                      </a14:backgroundRemoval>
                    </a14:imgEffect>
                  </a14:imgLayer>
                </a14:imgProps>
              </a:ext>
            </a:extLst>
          </a:blip>
          <a:stretch>
            <a:fillRect/>
          </a:stretch>
        </p:blipFill>
        <p:spPr>
          <a:xfrm>
            <a:off x="-1" y="3856076"/>
            <a:ext cx="5339361" cy="3001925"/>
          </a:xfrm>
          <a:prstGeom prst="rect">
            <a:avLst/>
          </a:prstGeom>
        </p:spPr>
      </p:pic>
      <p:pic>
        <p:nvPicPr>
          <p:cNvPr id="5" name="Google Shape;113;p11">
            <a:extLst>
              <a:ext uri="{FF2B5EF4-FFF2-40B4-BE49-F238E27FC236}">
                <a16:creationId xmlns="" xmlns:a16="http://schemas.microsoft.com/office/drawing/2014/main" id="{BC9138E2-24FF-7253-F336-207105CD131C}"/>
              </a:ext>
            </a:extLst>
          </p:cNvPr>
          <p:cNvPicPr preferRelativeResize="0"/>
          <p:nvPr/>
        </p:nvPicPr>
        <p:blipFill rotWithShape="1">
          <a:blip r:embed="rId6">
            <a:alphaModFix/>
          </a:blip>
          <a:srcRect l="-11978" t="15376" r="5877"/>
          <a:stretch/>
        </p:blipFill>
        <p:spPr>
          <a:xfrm>
            <a:off x="3624506" y="6081823"/>
            <a:ext cx="2301373" cy="801568"/>
          </a:xfrm>
          <a:prstGeom prst="rect">
            <a:avLst/>
          </a:prstGeom>
          <a:noFill/>
          <a:ln>
            <a:noFill/>
          </a:ln>
        </p:spPr>
      </p:pic>
      <p:pic>
        <p:nvPicPr>
          <p:cNvPr id="6" name="Google Shape;113;p11">
            <a:extLst>
              <a:ext uri="{FF2B5EF4-FFF2-40B4-BE49-F238E27FC236}">
                <a16:creationId xmlns="" xmlns:a16="http://schemas.microsoft.com/office/drawing/2014/main" id="{21388F7D-1F04-D4CC-7583-480A785F8723}"/>
              </a:ext>
            </a:extLst>
          </p:cNvPr>
          <p:cNvPicPr preferRelativeResize="0"/>
          <p:nvPr/>
        </p:nvPicPr>
        <p:blipFill rotWithShape="1">
          <a:blip r:embed="rId6">
            <a:alphaModFix/>
          </a:blip>
          <a:srcRect l="-11978" t="15376" r="5877"/>
          <a:stretch/>
        </p:blipFill>
        <p:spPr>
          <a:xfrm>
            <a:off x="4324904" y="6236557"/>
            <a:ext cx="2301373" cy="621443"/>
          </a:xfrm>
          <a:prstGeom prst="rect">
            <a:avLst/>
          </a:prstGeom>
          <a:noFill/>
          <a:ln>
            <a:noFill/>
          </a:ln>
        </p:spPr>
      </p:pic>
      <p:grpSp>
        <p:nvGrpSpPr>
          <p:cNvPr id="7" name="Group 6">
            <a:extLst>
              <a:ext uri="{FF2B5EF4-FFF2-40B4-BE49-F238E27FC236}">
                <a16:creationId xmlns="" xmlns:a16="http://schemas.microsoft.com/office/drawing/2014/main" id="{B9347F89-4C79-056D-BE08-9C17170FF2A7}"/>
              </a:ext>
            </a:extLst>
          </p:cNvPr>
          <p:cNvGrpSpPr/>
          <p:nvPr/>
        </p:nvGrpSpPr>
        <p:grpSpPr>
          <a:xfrm>
            <a:off x="564701" y="339885"/>
            <a:ext cx="1400715" cy="815344"/>
            <a:chOff x="397389" y="336172"/>
            <a:chExt cx="1400715" cy="815344"/>
          </a:xfrm>
        </p:grpSpPr>
        <p:pic>
          <p:nvPicPr>
            <p:cNvPr id="8" name="Google Shape;314;p29">
              <a:extLst>
                <a:ext uri="{FF2B5EF4-FFF2-40B4-BE49-F238E27FC236}">
                  <a16:creationId xmlns="" xmlns:a16="http://schemas.microsoft.com/office/drawing/2014/main" id="{F8332832-41E8-38AD-C010-3FFA38B78FBE}"/>
                </a:ext>
              </a:extLst>
            </p:cNvPr>
            <p:cNvPicPr preferRelativeResize="0"/>
            <p:nvPr/>
          </p:nvPicPr>
          <p:blipFill>
            <a:blip r:embed="rId7">
              <a:alphaModFix/>
            </a:blip>
            <a:stretch>
              <a:fillRect/>
            </a:stretch>
          </p:blipFill>
          <p:spPr>
            <a:xfrm>
              <a:off x="397389" y="725817"/>
              <a:ext cx="524017" cy="425699"/>
            </a:xfrm>
            <a:prstGeom prst="rect">
              <a:avLst/>
            </a:prstGeom>
            <a:noFill/>
            <a:ln>
              <a:noFill/>
            </a:ln>
          </p:spPr>
        </p:pic>
        <p:pic>
          <p:nvPicPr>
            <p:cNvPr id="9" name="Google Shape;315;p29">
              <a:extLst>
                <a:ext uri="{FF2B5EF4-FFF2-40B4-BE49-F238E27FC236}">
                  <a16:creationId xmlns="" xmlns:a16="http://schemas.microsoft.com/office/drawing/2014/main" id="{242468CB-7121-3A2A-7CC4-10F5E06AD419}"/>
                </a:ext>
              </a:extLst>
            </p:cNvPr>
            <p:cNvPicPr preferRelativeResize="0"/>
            <p:nvPr/>
          </p:nvPicPr>
          <p:blipFill>
            <a:blip r:embed="rId8">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12054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aphicFrame>
        <p:nvGraphicFramePr>
          <p:cNvPr id="4" name="Diagram 3">
            <a:extLst>
              <a:ext uri="{FF2B5EF4-FFF2-40B4-BE49-F238E27FC236}">
                <a16:creationId xmlns="" xmlns:a16="http://schemas.microsoft.com/office/drawing/2014/main" id="{244CBABC-4A6F-0A00-0246-712C8FA41D51}"/>
              </a:ext>
            </a:extLst>
          </p:cNvPr>
          <p:cNvGraphicFramePr/>
          <p:nvPr>
            <p:extLst>
              <p:ext uri="{D42A27DB-BD31-4B8C-83A1-F6EECF244321}">
                <p14:modId xmlns:p14="http://schemas.microsoft.com/office/powerpoint/2010/main" val="2094619444"/>
              </p:ext>
            </p:extLst>
          </p:nvPr>
        </p:nvGraphicFramePr>
        <p:xfrm>
          <a:off x="154404" y="153512"/>
          <a:ext cx="11841079" cy="6054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 xmlns:a16="http://schemas.microsoft.com/office/drawing/2014/main" id="{ED6541AE-F7BE-06B4-CD69-4C1E229B6D8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516" b="96875" l="14129" r="67277">
                        <a14:foregroundMark x1="42313" y1="68229" x2="42313" y2="68229"/>
                        <a14:foregroundMark x1="42753" y1="80078" x2="42753" y2="80078"/>
                        <a14:foregroundMark x1="41215" y1="87630" x2="41215" y2="87630"/>
                        <a14:foregroundMark x1="38067" y1="82813" x2="38067" y2="82813"/>
                        <a14:foregroundMark x1="59370" y1="71094" x2="59370" y2="71094"/>
                        <a14:foregroundMark x1="59590" y1="65625" x2="59590" y2="65625"/>
                        <a14:foregroundMark x1="61274" y1="84115" x2="61274" y2="84115"/>
                        <a14:foregroundMark x1="61201" y1="85807" x2="61201" y2="85807"/>
                        <a14:foregroundMark x1="60542" y1="87760" x2="60542" y2="87760"/>
                        <a14:foregroundMark x1="58931" y1="93490" x2="58931" y2="93490"/>
                        <a14:foregroundMark x1="62152" y1="92969" x2="62152" y2="92969"/>
                        <a14:foregroundMark x1="62372" y1="97135" x2="62372" y2="97135"/>
                        <a14:foregroundMark x1="42679" y1="92969" x2="42679" y2="92969"/>
                        <a14:foregroundMark x1="37482" y1="62500" x2="37482" y2="62500"/>
                        <a14:foregroundMark x1="62665" y1="72526" x2="62665" y2="72526"/>
                        <a14:foregroundMark x1="61201" y1="82031" x2="61201" y2="82031"/>
                        <a14:foregroundMark x1="59224" y1="63802" x2="61274" y2="87630"/>
                        <a14:foregroundMark x1="58419" y1="58333" x2="58419" y2="58333"/>
                        <a14:foregroundMark x1="57760" y1="59896" x2="58346" y2="63802"/>
                        <a14:foregroundMark x1="45974" y1="66536" x2="47438" y2="73698"/>
                        <a14:foregroundMark x1="47731" y1="76953" x2="47731" y2="76953"/>
                        <a14:foregroundMark x1="42460" y1="53516" x2="40483" y2="53776"/>
                        <a14:foregroundMark x1="43119" y1="70703" x2="43119" y2="70703"/>
                        <a14:foregroundMark x1="41801" y1="61068" x2="44802" y2="90234"/>
                        <a14:foregroundMark x1="64129" y1="80469" x2="66545" y2="82943"/>
                        <a14:foregroundMark x1="67277" y1="83984" x2="67277" y2="83984"/>
                      </a14:backgroundRemoval>
                    </a14:imgEffect>
                  </a14:imgLayer>
                </a14:imgProps>
              </a:ext>
            </a:extLst>
          </a:blip>
          <a:srcRect l="33719" t="51602" r="30070" b="482"/>
          <a:stretch/>
        </p:blipFill>
        <p:spPr>
          <a:xfrm>
            <a:off x="-171307" y="4331368"/>
            <a:ext cx="3396106" cy="2526632"/>
          </a:xfrm>
          <a:prstGeom prst="rect">
            <a:avLst/>
          </a:prstGeom>
        </p:spPr>
      </p:pic>
    </p:spTree>
    <p:extLst>
      <p:ext uri="{BB962C8B-B14F-4D97-AF65-F5344CB8AC3E}">
        <p14:creationId xmlns:p14="http://schemas.microsoft.com/office/powerpoint/2010/main" val="156348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BD9BB114-4570-4679-88E9-19CDF393419D}"/>
                                            </p:graphicEl>
                                          </p:spTgt>
                                        </p:tgtEl>
                                        <p:attrNameLst>
                                          <p:attrName>style.visibility</p:attrName>
                                        </p:attrNameLst>
                                      </p:cBhvr>
                                      <p:to>
                                        <p:strVal val="visible"/>
                                      </p:to>
                                    </p:set>
                                    <p:animEffect transition="in" filter="fade">
                                      <p:cBhvr>
                                        <p:cTn id="7" dur="1000"/>
                                        <p:tgtEl>
                                          <p:spTgt spid="4">
                                            <p:graphicEl>
                                              <a:dgm id="{BD9BB114-4570-4679-88E9-19CDF393419D}"/>
                                            </p:graphicEl>
                                          </p:spTgt>
                                        </p:tgtEl>
                                      </p:cBhvr>
                                    </p:animEffect>
                                    <p:anim calcmode="lin" valueType="num">
                                      <p:cBhvr>
                                        <p:cTn id="8" dur="1000" fill="hold"/>
                                        <p:tgtEl>
                                          <p:spTgt spid="4">
                                            <p:graphicEl>
                                              <a:dgm id="{BD9BB114-4570-4679-88E9-19CDF393419D}"/>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BD9BB114-4570-4679-88E9-19CDF393419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B073823A-2AFD-43A0-BA99-798E4ECB8155}"/>
                                            </p:graphicEl>
                                          </p:spTgt>
                                        </p:tgtEl>
                                        <p:attrNameLst>
                                          <p:attrName>style.visibility</p:attrName>
                                        </p:attrNameLst>
                                      </p:cBhvr>
                                      <p:to>
                                        <p:strVal val="visible"/>
                                      </p:to>
                                    </p:set>
                                    <p:animEffect transition="in" filter="fade">
                                      <p:cBhvr>
                                        <p:cTn id="14" dur="1000"/>
                                        <p:tgtEl>
                                          <p:spTgt spid="4">
                                            <p:graphicEl>
                                              <a:dgm id="{B073823A-2AFD-43A0-BA99-798E4ECB8155}"/>
                                            </p:graphicEl>
                                          </p:spTgt>
                                        </p:tgtEl>
                                      </p:cBhvr>
                                    </p:animEffect>
                                    <p:anim calcmode="lin" valueType="num">
                                      <p:cBhvr>
                                        <p:cTn id="15" dur="1000" fill="hold"/>
                                        <p:tgtEl>
                                          <p:spTgt spid="4">
                                            <p:graphicEl>
                                              <a:dgm id="{B073823A-2AFD-43A0-BA99-798E4ECB8155}"/>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B073823A-2AFD-43A0-BA99-798E4ECB8155}"/>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A821EFF9-CAA1-4144-B53E-5C20C6BBD132}"/>
                                            </p:graphicEl>
                                          </p:spTgt>
                                        </p:tgtEl>
                                        <p:attrNameLst>
                                          <p:attrName>style.visibility</p:attrName>
                                        </p:attrNameLst>
                                      </p:cBhvr>
                                      <p:to>
                                        <p:strVal val="visible"/>
                                      </p:to>
                                    </p:set>
                                    <p:animEffect transition="in" filter="fade">
                                      <p:cBhvr>
                                        <p:cTn id="19" dur="1000"/>
                                        <p:tgtEl>
                                          <p:spTgt spid="4">
                                            <p:graphicEl>
                                              <a:dgm id="{A821EFF9-CAA1-4144-B53E-5C20C6BBD132}"/>
                                            </p:graphicEl>
                                          </p:spTgt>
                                        </p:tgtEl>
                                      </p:cBhvr>
                                    </p:animEffect>
                                    <p:anim calcmode="lin" valueType="num">
                                      <p:cBhvr>
                                        <p:cTn id="20" dur="1000" fill="hold"/>
                                        <p:tgtEl>
                                          <p:spTgt spid="4">
                                            <p:graphicEl>
                                              <a:dgm id="{A821EFF9-CAA1-4144-B53E-5C20C6BBD132}"/>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A821EFF9-CAA1-4144-B53E-5C20C6BBD132}"/>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472584DA-E09F-4880-A16F-294EC102371B}"/>
                                            </p:graphicEl>
                                          </p:spTgt>
                                        </p:tgtEl>
                                        <p:attrNameLst>
                                          <p:attrName>style.visibility</p:attrName>
                                        </p:attrNameLst>
                                      </p:cBhvr>
                                      <p:to>
                                        <p:strVal val="visible"/>
                                      </p:to>
                                    </p:set>
                                    <p:animEffect transition="in" filter="fade">
                                      <p:cBhvr>
                                        <p:cTn id="26" dur="1000"/>
                                        <p:tgtEl>
                                          <p:spTgt spid="4">
                                            <p:graphicEl>
                                              <a:dgm id="{472584DA-E09F-4880-A16F-294EC102371B}"/>
                                            </p:graphicEl>
                                          </p:spTgt>
                                        </p:tgtEl>
                                      </p:cBhvr>
                                    </p:animEffect>
                                    <p:anim calcmode="lin" valueType="num">
                                      <p:cBhvr>
                                        <p:cTn id="27" dur="1000" fill="hold"/>
                                        <p:tgtEl>
                                          <p:spTgt spid="4">
                                            <p:graphicEl>
                                              <a:dgm id="{472584DA-E09F-4880-A16F-294EC102371B}"/>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472584DA-E09F-4880-A16F-294EC102371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E45F826-00EF-4ECD-80AE-C622513300D8}"/>
                                            </p:graphicEl>
                                          </p:spTgt>
                                        </p:tgtEl>
                                        <p:attrNameLst>
                                          <p:attrName>style.visibility</p:attrName>
                                        </p:attrNameLst>
                                      </p:cBhvr>
                                      <p:to>
                                        <p:strVal val="visible"/>
                                      </p:to>
                                    </p:set>
                                    <p:animEffect transition="in" filter="fade">
                                      <p:cBhvr>
                                        <p:cTn id="31" dur="1000"/>
                                        <p:tgtEl>
                                          <p:spTgt spid="4">
                                            <p:graphicEl>
                                              <a:dgm id="{4E45F826-00EF-4ECD-80AE-C622513300D8}"/>
                                            </p:graphicEl>
                                          </p:spTgt>
                                        </p:tgtEl>
                                      </p:cBhvr>
                                    </p:animEffect>
                                    <p:anim calcmode="lin" valueType="num">
                                      <p:cBhvr>
                                        <p:cTn id="32" dur="1000" fill="hold"/>
                                        <p:tgtEl>
                                          <p:spTgt spid="4">
                                            <p:graphicEl>
                                              <a:dgm id="{4E45F826-00EF-4ECD-80AE-C622513300D8}"/>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E45F826-00EF-4ECD-80AE-C622513300D8}"/>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9BF0DEC7-A56E-49AF-B7C1-A1CBDB3DF90B}"/>
                                            </p:graphicEl>
                                          </p:spTgt>
                                        </p:tgtEl>
                                        <p:attrNameLst>
                                          <p:attrName>style.visibility</p:attrName>
                                        </p:attrNameLst>
                                      </p:cBhvr>
                                      <p:to>
                                        <p:strVal val="visible"/>
                                      </p:to>
                                    </p:set>
                                    <p:animEffect transition="in" filter="fade">
                                      <p:cBhvr>
                                        <p:cTn id="38" dur="1000"/>
                                        <p:tgtEl>
                                          <p:spTgt spid="4">
                                            <p:graphicEl>
                                              <a:dgm id="{9BF0DEC7-A56E-49AF-B7C1-A1CBDB3DF90B}"/>
                                            </p:graphicEl>
                                          </p:spTgt>
                                        </p:tgtEl>
                                      </p:cBhvr>
                                    </p:animEffect>
                                    <p:anim calcmode="lin" valueType="num">
                                      <p:cBhvr>
                                        <p:cTn id="39" dur="1000" fill="hold"/>
                                        <p:tgtEl>
                                          <p:spTgt spid="4">
                                            <p:graphicEl>
                                              <a:dgm id="{9BF0DEC7-A56E-49AF-B7C1-A1CBDB3DF90B}"/>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9BF0DEC7-A56E-49AF-B7C1-A1CBDB3DF90B}"/>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86301256-1A6A-4472-B2C3-65BA21E1163C}"/>
                                            </p:graphicEl>
                                          </p:spTgt>
                                        </p:tgtEl>
                                        <p:attrNameLst>
                                          <p:attrName>style.visibility</p:attrName>
                                        </p:attrNameLst>
                                      </p:cBhvr>
                                      <p:to>
                                        <p:strVal val="visible"/>
                                      </p:to>
                                    </p:set>
                                    <p:animEffect transition="in" filter="fade">
                                      <p:cBhvr>
                                        <p:cTn id="43" dur="1000"/>
                                        <p:tgtEl>
                                          <p:spTgt spid="4">
                                            <p:graphicEl>
                                              <a:dgm id="{86301256-1A6A-4472-B2C3-65BA21E1163C}"/>
                                            </p:graphicEl>
                                          </p:spTgt>
                                        </p:tgtEl>
                                      </p:cBhvr>
                                    </p:animEffect>
                                    <p:anim calcmode="lin" valueType="num">
                                      <p:cBhvr>
                                        <p:cTn id="44" dur="1000" fill="hold"/>
                                        <p:tgtEl>
                                          <p:spTgt spid="4">
                                            <p:graphicEl>
                                              <a:dgm id="{86301256-1A6A-4472-B2C3-65BA21E1163C}"/>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86301256-1A6A-4472-B2C3-65BA21E1163C}"/>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86503476-02F3-4D23-8AD3-8BD0C5E92D93}"/>
                                            </p:graphicEl>
                                          </p:spTgt>
                                        </p:tgtEl>
                                        <p:attrNameLst>
                                          <p:attrName>style.visibility</p:attrName>
                                        </p:attrNameLst>
                                      </p:cBhvr>
                                      <p:to>
                                        <p:strVal val="visible"/>
                                      </p:to>
                                    </p:set>
                                    <p:animEffect transition="in" filter="fade">
                                      <p:cBhvr>
                                        <p:cTn id="50" dur="1000"/>
                                        <p:tgtEl>
                                          <p:spTgt spid="4">
                                            <p:graphicEl>
                                              <a:dgm id="{86503476-02F3-4D23-8AD3-8BD0C5E92D93}"/>
                                            </p:graphicEl>
                                          </p:spTgt>
                                        </p:tgtEl>
                                      </p:cBhvr>
                                    </p:animEffect>
                                    <p:anim calcmode="lin" valueType="num">
                                      <p:cBhvr>
                                        <p:cTn id="51" dur="1000" fill="hold"/>
                                        <p:tgtEl>
                                          <p:spTgt spid="4">
                                            <p:graphicEl>
                                              <a:dgm id="{86503476-02F3-4D23-8AD3-8BD0C5E92D93}"/>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86503476-02F3-4D23-8AD3-8BD0C5E92D93}"/>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graphicEl>
                                              <a:dgm id="{9ED6837C-0E39-460F-A16A-12198B49F15D}"/>
                                            </p:graphicEl>
                                          </p:spTgt>
                                        </p:tgtEl>
                                        <p:attrNameLst>
                                          <p:attrName>style.visibility</p:attrName>
                                        </p:attrNameLst>
                                      </p:cBhvr>
                                      <p:to>
                                        <p:strVal val="visible"/>
                                      </p:to>
                                    </p:set>
                                    <p:animEffect transition="in" filter="fade">
                                      <p:cBhvr>
                                        <p:cTn id="55" dur="1000"/>
                                        <p:tgtEl>
                                          <p:spTgt spid="4">
                                            <p:graphicEl>
                                              <a:dgm id="{9ED6837C-0E39-460F-A16A-12198B49F15D}"/>
                                            </p:graphicEl>
                                          </p:spTgt>
                                        </p:tgtEl>
                                      </p:cBhvr>
                                    </p:animEffect>
                                    <p:anim calcmode="lin" valueType="num">
                                      <p:cBhvr>
                                        <p:cTn id="56" dur="1000" fill="hold"/>
                                        <p:tgtEl>
                                          <p:spTgt spid="4">
                                            <p:graphicEl>
                                              <a:dgm id="{9ED6837C-0E39-460F-A16A-12198B49F15D}"/>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9ED6837C-0E39-460F-A16A-12198B49F15D}"/>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
                                            <p:graphicEl>
                                              <a:dgm id="{41C52715-A1C9-47FB-9562-50BE1F9125F3}"/>
                                            </p:graphicEl>
                                          </p:spTgt>
                                        </p:tgtEl>
                                        <p:attrNameLst>
                                          <p:attrName>style.visibility</p:attrName>
                                        </p:attrNameLst>
                                      </p:cBhvr>
                                      <p:to>
                                        <p:strVal val="visible"/>
                                      </p:to>
                                    </p:set>
                                    <p:animEffect transition="in" filter="fade">
                                      <p:cBhvr>
                                        <p:cTn id="62" dur="1000"/>
                                        <p:tgtEl>
                                          <p:spTgt spid="4">
                                            <p:graphicEl>
                                              <a:dgm id="{41C52715-A1C9-47FB-9562-50BE1F9125F3}"/>
                                            </p:graphicEl>
                                          </p:spTgt>
                                        </p:tgtEl>
                                      </p:cBhvr>
                                    </p:animEffect>
                                    <p:anim calcmode="lin" valueType="num">
                                      <p:cBhvr>
                                        <p:cTn id="63" dur="1000" fill="hold"/>
                                        <p:tgtEl>
                                          <p:spTgt spid="4">
                                            <p:graphicEl>
                                              <a:dgm id="{41C52715-A1C9-47FB-9562-50BE1F9125F3}"/>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41C52715-A1C9-47FB-9562-50BE1F9125F3}"/>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
                                            <p:graphicEl>
                                              <a:dgm id="{7319C902-5454-468D-AE9B-A136BF7EA100}"/>
                                            </p:graphicEl>
                                          </p:spTgt>
                                        </p:tgtEl>
                                        <p:attrNameLst>
                                          <p:attrName>style.visibility</p:attrName>
                                        </p:attrNameLst>
                                      </p:cBhvr>
                                      <p:to>
                                        <p:strVal val="visible"/>
                                      </p:to>
                                    </p:set>
                                    <p:animEffect transition="in" filter="fade">
                                      <p:cBhvr>
                                        <p:cTn id="67" dur="1000"/>
                                        <p:tgtEl>
                                          <p:spTgt spid="4">
                                            <p:graphicEl>
                                              <a:dgm id="{7319C902-5454-468D-AE9B-A136BF7EA100}"/>
                                            </p:graphicEl>
                                          </p:spTgt>
                                        </p:tgtEl>
                                      </p:cBhvr>
                                    </p:animEffect>
                                    <p:anim calcmode="lin" valueType="num">
                                      <p:cBhvr>
                                        <p:cTn id="68" dur="1000" fill="hold"/>
                                        <p:tgtEl>
                                          <p:spTgt spid="4">
                                            <p:graphicEl>
                                              <a:dgm id="{7319C902-5454-468D-AE9B-A136BF7EA100}"/>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7319C902-5454-468D-AE9B-A136BF7EA10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20" name="Google Shape;747;p57">
            <a:extLst>
              <a:ext uri="{FF2B5EF4-FFF2-40B4-BE49-F238E27FC236}">
                <a16:creationId xmlns="" xmlns:a16="http://schemas.microsoft.com/office/drawing/2014/main" id="{7BC11834-122A-2F85-E2C7-D6BE649DC6D2}"/>
              </a:ext>
            </a:extLst>
          </p:cNvPr>
          <p:cNvPicPr preferRelativeResize="0"/>
          <p:nvPr/>
        </p:nvPicPr>
        <p:blipFill rotWithShape="1">
          <a:blip r:embed="rId3">
            <a:alphaModFix/>
          </a:blip>
          <a:srcRect l="4551" r="19339" b="31195"/>
          <a:stretch/>
        </p:blipFill>
        <p:spPr>
          <a:xfrm>
            <a:off x="7038405" y="4947300"/>
            <a:ext cx="6114400" cy="1562800"/>
          </a:xfrm>
          <a:prstGeom prst="rect">
            <a:avLst/>
          </a:prstGeom>
          <a:noFill/>
          <a:ln>
            <a:noFill/>
          </a:ln>
        </p:spPr>
      </p:pic>
      <p:pic>
        <p:nvPicPr>
          <p:cNvPr id="688" name="Google Shape;688;p57"/>
          <p:cNvPicPr preferRelativeResize="0"/>
          <p:nvPr/>
        </p:nvPicPr>
        <p:blipFill>
          <a:blip r:embed="rId4">
            <a:alphaModFix/>
          </a:blip>
          <a:stretch>
            <a:fillRect/>
          </a:stretch>
        </p:blipFill>
        <p:spPr>
          <a:xfrm>
            <a:off x="10278935" y="3538993"/>
            <a:ext cx="3182032" cy="403867"/>
          </a:xfrm>
          <a:prstGeom prst="rect">
            <a:avLst/>
          </a:prstGeom>
          <a:noFill/>
          <a:ln>
            <a:noFill/>
          </a:ln>
        </p:spPr>
      </p:pic>
      <p:pic>
        <p:nvPicPr>
          <p:cNvPr id="689" name="Google Shape;689;p57"/>
          <p:cNvPicPr preferRelativeResize="0"/>
          <p:nvPr/>
        </p:nvPicPr>
        <p:blipFill>
          <a:blip r:embed="rId5">
            <a:alphaModFix/>
          </a:blip>
          <a:stretch>
            <a:fillRect/>
          </a:stretch>
        </p:blipFill>
        <p:spPr>
          <a:xfrm>
            <a:off x="9504812" y="593361"/>
            <a:ext cx="4114368" cy="4353940"/>
          </a:xfrm>
          <a:prstGeom prst="rect">
            <a:avLst/>
          </a:prstGeom>
          <a:noFill/>
          <a:ln>
            <a:noFill/>
          </a:ln>
        </p:spPr>
      </p:pic>
      <p:pic>
        <p:nvPicPr>
          <p:cNvPr id="743" name="Google Shape;743;p57"/>
          <p:cNvPicPr preferRelativeResize="0"/>
          <p:nvPr/>
        </p:nvPicPr>
        <p:blipFill>
          <a:blip r:embed="rId6">
            <a:alphaModFix/>
          </a:blip>
          <a:stretch>
            <a:fillRect/>
          </a:stretch>
        </p:blipFill>
        <p:spPr>
          <a:xfrm>
            <a:off x="10989336" y="222867"/>
            <a:ext cx="1928501" cy="272000"/>
          </a:xfrm>
          <a:prstGeom prst="rect">
            <a:avLst/>
          </a:prstGeom>
          <a:noFill/>
          <a:ln>
            <a:noFill/>
          </a:ln>
        </p:spPr>
      </p:pic>
      <p:pic>
        <p:nvPicPr>
          <p:cNvPr id="744" name="Google Shape;744;p57"/>
          <p:cNvPicPr preferRelativeResize="0"/>
          <p:nvPr/>
        </p:nvPicPr>
        <p:blipFill>
          <a:blip r:embed="rId4">
            <a:alphaModFix/>
          </a:blip>
          <a:stretch>
            <a:fillRect/>
          </a:stretch>
        </p:blipFill>
        <p:spPr>
          <a:xfrm>
            <a:off x="-637548" y="593360"/>
            <a:ext cx="3182032" cy="403867"/>
          </a:xfrm>
          <a:prstGeom prst="rect">
            <a:avLst/>
          </a:prstGeom>
          <a:noFill/>
          <a:ln>
            <a:noFill/>
          </a:ln>
        </p:spPr>
      </p:pic>
      <p:pic>
        <p:nvPicPr>
          <p:cNvPr id="745" name="Google Shape;745;p57"/>
          <p:cNvPicPr preferRelativeResize="0"/>
          <p:nvPr/>
        </p:nvPicPr>
        <p:blipFill>
          <a:blip r:embed="rId7">
            <a:alphaModFix/>
          </a:blip>
          <a:stretch>
            <a:fillRect/>
          </a:stretch>
        </p:blipFill>
        <p:spPr>
          <a:xfrm>
            <a:off x="-1102634" y="1116400"/>
            <a:ext cx="2828467" cy="4159200"/>
          </a:xfrm>
          <a:prstGeom prst="rect">
            <a:avLst/>
          </a:prstGeom>
          <a:noFill/>
          <a:ln>
            <a:noFill/>
          </a:ln>
        </p:spPr>
      </p:pic>
      <p:pic>
        <p:nvPicPr>
          <p:cNvPr id="746" name="Google Shape;746;p57"/>
          <p:cNvPicPr preferRelativeResize="0"/>
          <p:nvPr/>
        </p:nvPicPr>
        <p:blipFill rotWithShape="1">
          <a:blip r:embed="rId8">
            <a:alphaModFix/>
          </a:blip>
          <a:srcRect l="10050" r="25064" b="22462"/>
          <a:stretch/>
        </p:blipFill>
        <p:spPr>
          <a:xfrm>
            <a:off x="-10167" y="3491933"/>
            <a:ext cx="4229635" cy="3366067"/>
          </a:xfrm>
          <a:prstGeom prst="rect">
            <a:avLst/>
          </a:prstGeom>
          <a:noFill/>
          <a:ln>
            <a:noFill/>
          </a:ln>
        </p:spPr>
      </p:pic>
      <p:pic>
        <p:nvPicPr>
          <p:cNvPr id="747" name="Google Shape;747;p57"/>
          <p:cNvPicPr preferRelativeResize="0"/>
          <p:nvPr/>
        </p:nvPicPr>
        <p:blipFill rotWithShape="1">
          <a:blip r:embed="rId3">
            <a:alphaModFix/>
          </a:blip>
          <a:srcRect l="4551" r="19339" b="31195"/>
          <a:stretch/>
        </p:blipFill>
        <p:spPr>
          <a:xfrm>
            <a:off x="4627722" y="5281539"/>
            <a:ext cx="7689213" cy="1562800"/>
          </a:xfrm>
          <a:prstGeom prst="rect">
            <a:avLst/>
          </a:prstGeom>
          <a:noFill/>
          <a:ln>
            <a:noFill/>
          </a:ln>
        </p:spPr>
      </p:pic>
      <p:pic>
        <p:nvPicPr>
          <p:cNvPr id="14" name="Picture 13">
            <a:extLst>
              <a:ext uri="{FF2B5EF4-FFF2-40B4-BE49-F238E27FC236}">
                <a16:creationId xmlns="" xmlns:a16="http://schemas.microsoft.com/office/drawing/2014/main" id="{66DF417E-6024-CE8F-96BB-CC795BFD5F5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161" b="99349" l="659" r="58126">
                        <a14:foregroundMark x1="18814" y1="9375" x2="29209" y2="26172"/>
                        <a14:foregroundMark x1="6076" y1="56771" x2="35798" y2="92839"/>
                        <a14:foregroundMark x1="35798" y1="92839" x2="48609" y2="98698"/>
                        <a14:foregroundMark x1="48609" y1="98698" x2="36530" y2="83984"/>
                        <a14:foregroundMark x1="36530" y1="83984" x2="8931" y2="71094"/>
                        <a14:foregroundMark x1="8931" y1="71094" x2="3734" y2="82813"/>
                        <a14:foregroundMark x1="3734" y1="82813" x2="21230" y2="98177"/>
                        <a14:foregroundMark x1="21230" y1="98177" x2="32138" y2="99479"/>
                        <a14:foregroundMark x1="32138" y1="99479" x2="53221" y2="97396"/>
                        <a14:foregroundMark x1="54612" y1="95703" x2="58272" y2="99479"/>
                        <a14:foregroundMark x1="58272" y1="99479" x2="58272" y2="99479"/>
                        <a14:foregroundMark x1="15813" y1="55078" x2="11859" y2="57552"/>
                        <a14:foregroundMark x1="11859" y1="57552" x2="3880" y2="76953"/>
                        <a14:foregroundMark x1="3880" y1="76953" x2="3660" y2="80339"/>
                        <a14:foregroundMark x1="4466" y1="52604" x2="23939" y2="56771"/>
                        <a14:foregroundMark x1="2416" y1="55339" x2="10542" y2="80990"/>
                        <a14:foregroundMark x1="805" y1="60807" x2="4246" y2="93750"/>
                        <a14:foregroundMark x1="4246" y1="93750" x2="5417" y2="96354"/>
                        <a14:foregroundMark x1="33236" y1="67578" x2="43265" y2="80729"/>
                        <a14:foregroundMark x1="35944" y1="42839" x2="41654" y2="87500"/>
                        <a14:foregroundMark x1="42460" y1="44661" x2="43045" y2="75000"/>
                        <a14:foregroundMark x1="43045" y1="75000" x2="42972" y2="75000"/>
                        <a14:foregroundMark x1="40264" y1="68229" x2="44583" y2="81771"/>
                        <a14:foregroundMark x1="36603" y1="65625" x2="39751" y2="80078"/>
                        <a14:foregroundMark x1="43777" y1="52865" x2="43777" y2="52865"/>
                        <a14:foregroundMark x1="17423" y1="12240" x2="21742" y2="18490"/>
                        <a14:foregroundMark x1="21742" y1="18490" x2="21742" y2="18490"/>
                        <a14:foregroundMark x1="20937" y1="8854" x2="27599" y2="19010"/>
                        <a14:foregroundMark x1="26208" y1="9635" x2="32138" y2="12240"/>
                        <a14:foregroundMark x1="30381" y1="7161" x2="33968" y2="12891"/>
                        <a14:foregroundMark x1="33968" y1="12891" x2="33675" y2="15885"/>
                        <a14:backgroundMark x1="13250" y1="22786" x2="13250" y2="22786"/>
                      </a14:backgroundRemoval>
                    </a14:imgEffect>
                  </a14:imgLayer>
                </a14:imgProps>
              </a:ext>
            </a:extLst>
          </a:blip>
          <a:srcRect r="37335"/>
          <a:stretch/>
        </p:blipFill>
        <p:spPr>
          <a:xfrm>
            <a:off x="-66167" y="4499428"/>
            <a:ext cx="2628827" cy="2358573"/>
          </a:xfrm>
          <a:prstGeom prst="rect">
            <a:avLst/>
          </a:prstGeom>
        </p:spPr>
      </p:pic>
      <p:pic>
        <p:nvPicPr>
          <p:cNvPr id="15" name="Picture 14">
            <a:extLst>
              <a:ext uri="{FF2B5EF4-FFF2-40B4-BE49-F238E27FC236}">
                <a16:creationId xmlns="" xmlns:a16="http://schemas.microsoft.com/office/drawing/2014/main" id="{54F880C1-516E-1AB7-D405-817B95A6AD0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2500" b="99870" l="48975" r="83309">
                        <a14:foregroundMark x1="64348" y1="86458" x2="78184" y2="99870"/>
                        <a14:foregroundMark x1="70717" y1="81380" x2="70717" y2="81380"/>
                        <a14:foregroundMark x1="75695" y1="84245" x2="75695" y2="84245"/>
                        <a14:foregroundMark x1="77233" y1="87891" x2="77233" y2="87891"/>
                        <a14:foregroundMark x1="70425" y1="76823" x2="79502" y2="91276"/>
                        <a14:foregroundMark x1="82211" y1="93099" x2="83309" y2="79688"/>
                        <a14:foregroundMark x1="82211" y1="98958" x2="82211" y2="98958"/>
                        <a14:foregroundMark x1="83016" y1="98698" x2="81918" y2="85026"/>
                        <a14:foregroundMark x1="83016" y1="50391" x2="83016" y2="50391"/>
                        <a14:foregroundMark x1="77233" y1="53516" x2="77233" y2="53516"/>
                        <a14:foregroundMark x1="77745" y1="51563" x2="77892" y2="57552"/>
                        <a14:foregroundMark x1="82870" y1="51042" x2="82723" y2="54948"/>
                        <a14:foregroundMark x1="64348" y1="82813" x2="68814" y2="82813"/>
                        <a14:foregroundMark x1="59517" y1="91927" x2="64788" y2="94792"/>
                        <a14:foregroundMark x1="66911" y1="98177" x2="70571" y2="97917"/>
                        <a14:foregroundMark x1="48975" y1="53516" x2="48975" y2="53516"/>
                        <a14:backgroundMark x1="52489" y1="85938" x2="52489" y2="85938"/>
                      </a14:backgroundRemoval>
                    </a14:imgEffect>
                  </a14:imgLayer>
                </a14:imgProps>
              </a:ext>
            </a:extLst>
          </a:blip>
          <a:srcRect l="45900" t="3125" r="16033"/>
          <a:stretch/>
        </p:blipFill>
        <p:spPr>
          <a:xfrm>
            <a:off x="8715179" y="1247198"/>
            <a:ext cx="4114368" cy="5626169"/>
          </a:xfrm>
          <a:prstGeom prst="rect">
            <a:avLst/>
          </a:prstGeom>
        </p:spPr>
      </p:pic>
      <p:sp>
        <p:nvSpPr>
          <p:cNvPr id="18" name="Google Shape;361;p33">
            <a:extLst>
              <a:ext uri="{FF2B5EF4-FFF2-40B4-BE49-F238E27FC236}">
                <a16:creationId xmlns="" xmlns:a16="http://schemas.microsoft.com/office/drawing/2014/main" id="{42E02EA4-3019-869D-EA87-0A718D703241}"/>
              </a:ext>
            </a:extLst>
          </p:cNvPr>
          <p:cNvSpPr txBox="1">
            <a:spLocks/>
          </p:cNvSpPr>
          <p:nvPr/>
        </p:nvSpPr>
        <p:spPr>
          <a:xfrm>
            <a:off x="1963614" y="2222779"/>
            <a:ext cx="6952933" cy="188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BioRhyme"/>
              <a:buNone/>
              <a:defRPr sz="12000" b="1" i="0" u="none" strike="noStrike" cap="none">
                <a:solidFill>
                  <a:schemeClr val="dk1"/>
                </a:solidFill>
                <a:latin typeface="BioRhyme"/>
                <a:ea typeface="BioRhyme"/>
                <a:cs typeface="BioRhyme"/>
                <a:sym typeface="BioRhyme"/>
              </a:defRPr>
            </a:lvl1pPr>
            <a:lvl2pPr marR="0" lvl="1"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2pPr>
            <a:lvl3pPr marR="0" lvl="2"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3pPr>
            <a:lvl4pPr marR="0" lvl="3"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4pPr>
            <a:lvl5pPr marR="0" lvl="4"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5pPr>
            <a:lvl6pPr marR="0" lvl="5"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6pPr>
            <a:lvl7pPr marR="0" lvl="6"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7pPr>
            <a:lvl8pPr marR="0" lvl="7"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8pPr>
            <a:lvl9pPr marR="0" lvl="8"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9pPr>
          </a:lstStyle>
          <a:p>
            <a:pPr defTabSz="1219170">
              <a:buClr>
                <a:srgbClr val="373579"/>
              </a:buClr>
            </a:pPr>
            <a:r>
              <a:rPr lang="en-US" sz="8800" kern="0">
                <a:solidFill>
                  <a:srgbClr val="373579"/>
                </a:solidFill>
                <a:latin typeface="Times New Roman" panose="02020603050405020304" pitchFamily="18" charset="0"/>
                <a:cs typeface="Times New Roman" panose="02020603050405020304" pitchFamily="18" charset="0"/>
              </a:rPr>
              <a:t>Tổng kết</a:t>
            </a:r>
          </a:p>
        </p:txBody>
      </p:sp>
      <p:sp>
        <p:nvSpPr>
          <p:cNvPr id="19" name="Google Shape;362;p33">
            <a:extLst>
              <a:ext uri="{FF2B5EF4-FFF2-40B4-BE49-F238E27FC236}">
                <a16:creationId xmlns="" xmlns:a16="http://schemas.microsoft.com/office/drawing/2014/main" id="{6DF10594-26A9-A68B-5224-5D33FC38DBEB}"/>
              </a:ext>
            </a:extLst>
          </p:cNvPr>
          <p:cNvSpPr txBox="1">
            <a:spLocks/>
          </p:cNvSpPr>
          <p:nvPr/>
        </p:nvSpPr>
        <p:spPr>
          <a:xfrm>
            <a:off x="4969754" y="960498"/>
            <a:ext cx="1291137" cy="1095161"/>
          </a:xfrm>
          <a:prstGeom prst="rect">
            <a:avLst/>
          </a:prstGeom>
          <a:solidFill>
            <a:schemeClr val="tx1">
              <a:lumMod val="60000"/>
              <a:lumOff val="4000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 sz="8000" b="1" kern="0">
                <a:solidFill>
                  <a:srgbClr val="FDFCF5"/>
                </a:solidFill>
              </a:rPr>
              <a:t>III</a:t>
            </a:r>
          </a:p>
        </p:txBody>
      </p:sp>
      <p:pic>
        <p:nvPicPr>
          <p:cNvPr id="21" name="Google Shape;113;p11">
            <a:extLst>
              <a:ext uri="{FF2B5EF4-FFF2-40B4-BE49-F238E27FC236}">
                <a16:creationId xmlns="" xmlns:a16="http://schemas.microsoft.com/office/drawing/2014/main" id="{4B594A1A-F3D0-D66E-2294-3840EB41BF06}"/>
              </a:ext>
            </a:extLst>
          </p:cNvPr>
          <p:cNvPicPr preferRelativeResize="0"/>
          <p:nvPr/>
        </p:nvPicPr>
        <p:blipFill rotWithShape="1">
          <a:blip r:embed="rId13">
            <a:alphaModFix/>
          </a:blip>
          <a:srcRect l="-11978" t="15376" r="5877"/>
          <a:stretch/>
        </p:blipFill>
        <p:spPr>
          <a:xfrm>
            <a:off x="6659723" y="5630567"/>
            <a:ext cx="2894365" cy="1293667"/>
          </a:xfrm>
          <a:prstGeom prst="rect">
            <a:avLst/>
          </a:prstGeom>
          <a:noFill/>
          <a:ln>
            <a:noFill/>
          </a:ln>
        </p:spPr>
      </p:pic>
      <p:pic>
        <p:nvPicPr>
          <p:cNvPr id="22" name="Google Shape;113;p11">
            <a:extLst>
              <a:ext uri="{FF2B5EF4-FFF2-40B4-BE49-F238E27FC236}">
                <a16:creationId xmlns="" xmlns:a16="http://schemas.microsoft.com/office/drawing/2014/main" id="{2D193F12-261B-6F73-C3A1-55570639785D}"/>
              </a:ext>
            </a:extLst>
          </p:cNvPr>
          <p:cNvPicPr preferRelativeResize="0"/>
          <p:nvPr/>
        </p:nvPicPr>
        <p:blipFill rotWithShape="1">
          <a:blip r:embed="rId13">
            <a:alphaModFix/>
          </a:blip>
          <a:srcRect l="-11978" t="15376" r="5877"/>
          <a:stretch/>
        </p:blipFill>
        <p:spPr>
          <a:xfrm>
            <a:off x="1733356" y="5984466"/>
            <a:ext cx="1921771" cy="888321"/>
          </a:xfrm>
          <a:prstGeom prst="rect">
            <a:avLst/>
          </a:prstGeom>
          <a:noFill/>
          <a:ln>
            <a:noFill/>
          </a:ln>
        </p:spPr>
      </p:pic>
    </p:spTree>
    <p:extLst>
      <p:ext uri="{BB962C8B-B14F-4D97-AF65-F5344CB8AC3E}">
        <p14:creationId xmlns:p14="http://schemas.microsoft.com/office/powerpoint/2010/main" val="323918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264229" y="444328"/>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959999" y="338527"/>
            <a:ext cx="10272000" cy="763600"/>
          </a:xfrm>
          <a:prstGeom prst="rect">
            <a:avLst/>
          </a:prstGeom>
        </p:spPr>
        <p:txBody>
          <a:bodyPr spcFirstLastPara="1" wrap="square" lIns="121900" tIns="121900" rIns="121900" bIns="121900" anchor="t" anchorCtr="0">
            <a:noAutofit/>
          </a:bodyPr>
          <a:lstStyle/>
          <a:p>
            <a:r>
              <a:rPr lang="en" b="1">
                <a:latin typeface="Times New Roman" panose="02020603050405020304" pitchFamily="18" charset="0"/>
                <a:cs typeface="Times New Roman" panose="02020603050405020304" pitchFamily="18" charset="0"/>
              </a:rPr>
              <a:t>1. Nội dung, nghệ thuật</a:t>
            </a:r>
            <a:endParaRPr b="1">
              <a:latin typeface="Times New Roman" panose="02020603050405020304" pitchFamily="18" charset="0"/>
              <a:cs typeface="Times New Roman" panose="02020603050405020304" pitchFamily="18" charset="0"/>
            </a:endParaRPr>
          </a:p>
        </p:txBody>
      </p:sp>
      <p:pic>
        <p:nvPicPr>
          <p:cNvPr id="2" name="图片 16">
            <a:extLst>
              <a:ext uri="{FF2B5EF4-FFF2-40B4-BE49-F238E27FC236}">
                <a16:creationId xmlns="" xmlns:a16="http://schemas.microsoft.com/office/drawing/2014/main" id="{E9AA12D1-53C3-B141-D176-18942F6BB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131" y="1313729"/>
            <a:ext cx="7839703" cy="467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 xmlns:a16="http://schemas.microsoft.com/office/drawing/2014/main" id="{E94C4F20-F5BE-60AF-563E-8B3E54B87E3F}"/>
              </a:ext>
            </a:extLst>
          </p:cNvPr>
          <p:cNvSpPr txBox="1"/>
          <p:nvPr/>
        </p:nvSpPr>
        <p:spPr>
          <a:xfrm>
            <a:off x="6237261" y="2414226"/>
            <a:ext cx="4443151"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Aft>
                <a:spcPts val="1067"/>
              </a:spcAft>
            </a:pPr>
            <a:r>
              <a:rPr lang="en-US" sz="4000" i="1" kern="100" dirty="0" err="1">
                <a:latin typeface="Times New Roman" panose="02020603050405020304" pitchFamily="18" charset="0"/>
                <a:ea typeface="SimSun" panose="02010600030101010101" pitchFamily="2" charset="-122"/>
                <a:cs typeface="Times New Roman" panose="02020603050405020304" pitchFamily="18" charset="0"/>
              </a:rPr>
              <a:t>Khái</a:t>
            </a:r>
            <a:r>
              <a:rPr lang="en-US" sz="4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i="1" kern="100" dirty="0" err="1">
                <a:latin typeface="Times New Roman" panose="02020603050405020304" pitchFamily="18" charset="0"/>
                <a:ea typeface="SimSun" panose="02010600030101010101" pitchFamily="2" charset="-122"/>
                <a:cs typeface="Times New Roman" panose="02020603050405020304" pitchFamily="18" charset="0"/>
              </a:rPr>
              <a:t>quát</a:t>
            </a:r>
            <a:r>
              <a:rPr lang="en-US" sz="4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i="1"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4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i="1"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4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i="1" kern="100" dirty="0" err="1">
                <a:latin typeface="Times New Roman" panose="02020603050405020304" pitchFamily="18" charset="0"/>
                <a:ea typeface="SimSun" panose="02010600030101010101" pitchFamily="2" charset="-122"/>
                <a:cs typeface="Times New Roman" panose="02020603050405020304" pitchFamily="18" charset="0"/>
              </a:rPr>
              <a:t>và</a:t>
            </a:r>
            <a:r>
              <a:rPr lang="en-US" sz="4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i="1" kern="100" dirty="0" err="1">
                <a:latin typeface="Times New Roman" panose="02020603050405020304" pitchFamily="18" charset="0"/>
                <a:ea typeface="SimSun" panose="02010600030101010101" pitchFamily="2" charset="-122"/>
                <a:cs typeface="Times New Roman" panose="02020603050405020304" pitchFamily="18" charset="0"/>
              </a:rPr>
              <a:t>nội</a:t>
            </a:r>
            <a:r>
              <a:rPr lang="en-US" sz="4000" i="1" kern="100" dirty="0">
                <a:latin typeface="Times New Roman" panose="02020603050405020304" pitchFamily="18" charset="0"/>
                <a:ea typeface="SimSun" panose="02010600030101010101" pitchFamily="2" charset="-122"/>
                <a:cs typeface="Times New Roman" panose="02020603050405020304" pitchFamily="18" charset="0"/>
              </a:rPr>
              <a:t> dung </a:t>
            </a:r>
            <a:r>
              <a:rPr lang="en-US" sz="4000" i="1" kern="1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40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i="1" kern="100" dirty="0" err="1">
                <a:latin typeface="Times New Roman" panose="02020603050405020304" pitchFamily="18" charset="0"/>
                <a:ea typeface="SimSun" panose="02010600030101010101" pitchFamily="2" charset="-122"/>
                <a:cs typeface="Times New Roman" panose="02020603050405020304" pitchFamily="18" charset="0"/>
              </a:rPr>
              <a:t>bản</a:t>
            </a:r>
            <a:r>
              <a:rPr lang="vi-VN" sz="4000" i="1" kern="100" dirty="0">
                <a:latin typeface="Times New Roman" panose="02020603050405020304" pitchFamily="18" charset="0"/>
                <a:ea typeface="SimSun" panose="02010600030101010101" pitchFamily="2" charset="-122"/>
                <a:cs typeface="Times New Roman" panose="02020603050405020304" pitchFamily="18" charset="0"/>
              </a:rPr>
              <a:t> theo </a:t>
            </a:r>
            <a:r>
              <a:rPr lang="vi-VN" sz="4000" i="1" kern="100" dirty="0" smtClean="0">
                <a:latin typeface="Times New Roman" panose="02020603050405020304" pitchFamily="18" charset="0"/>
                <a:ea typeface="SimSun" panose="02010600030101010101" pitchFamily="2" charset="-122"/>
                <a:cs typeface="Times New Roman" panose="02020603050405020304" pitchFamily="18" charset="0"/>
              </a:rPr>
              <a:t>PHT</a:t>
            </a:r>
            <a:r>
              <a:rPr lang="en-US" sz="4000" i="1" kern="100"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4000" kern="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3">
            <a:extLst>
              <a:ext uri="{FF2B5EF4-FFF2-40B4-BE49-F238E27FC236}">
                <a16:creationId xmlns="" xmlns:a16="http://schemas.microsoft.com/office/drawing/2014/main" id="{63DCEBF2-08B1-9627-59FA-31AD996AD063}"/>
              </a:ext>
            </a:extLst>
          </p:cNvPr>
          <p:cNvSpPr/>
          <p:nvPr/>
        </p:nvSpPr>
        <p:spPr>
          <a:xfrm>
            <a:off x="917198" y="1764239"/>
            <a:ext cx="2498700" cy="1049455"/>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defRPr/>
            </a:pPr>
            <a:endParaRPr lang="en-US" sz="2400" kern="0">
              <a:solidFill>
                <a:sysClr val="windowText" lastClr="000000"/>
              </a:solidFill>
              <a:latin typeface="Arial"/>
              <a:cs typeface="Arial"/>
              <a:sym typeface="Arial"/>
            </a:endParaRPr>
          </a:p>
        </p:txBody>
      </p:sp>
      <p:sp>
        <p:nvSpPr>
          <p:cNvPr id="5" name="Freeform 4">
            <a:extLst>
              <a:ext uri="{FF2B5EF4-FFF2-40B4-BE49-F238E27FC236}">
                <a16:creationId xmlns="" xmlns:a16="http://schemas.microsoft.com/office/drawing/2014/main" id="{79CBC192-EAF4-5DE5-FEE2-AD7A1F207672}"/>
              </a:ext>
            </a:extLst>
          </p:cNvPr>
          <p:cNvSpPr/>
          <p:nvPr/>
        </p:nvSpPr>
        <p:spPr>
          <a:xfrm>
            <a:off x="917198" y="2992368"/>
            <a:ext cx="2498700" cy="3871225"/>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219170">
              <a:defRPr/>
            </a:pPr>
            <a:endParaRPr lang="en-US" sz="2400" kern="0">
              <a:solidFill>
                <a:sysClr val="windowText" lastClr="000000"/>
              </a:solidFill>
              <a:latin typeface="Arial"/>
              <a:cs typeface="Arial"/>
              <a:sym typeface="Arial"/>
            </a:endParaRPr>
          </a:p>
        </p:txBody>
      </p:sp>
    </p:spTree>
    <p:extLst>
      <p:ext uri="{BB962C8B-B14F-4D97-AF65-F5344CB8AC3E}">
        <p14:creationId xmlns:p14="http://schemas.microsoft.com/office/powerpoint/2010/main" val="47691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33A20DE-ED6C-0A34-F157-C59BA970D996}"/>
              </a:ext>
            </a:extLst>
          </p:cNvPr>
          <p:cNvPicPr>
            <a:picLocks noChangeAspect="1"/>
          </p:cNvPicPr>
          <p:nvPr/>
        </p:nvPicPr>
        <p:blipFill>
          <a:blip r:embed="rId2"/>
          <a:stretch>
            <a:fillRect/>
          </a:stretch>
        </p:blipFill>
        <p:spPr>
          <a:xfrm>
            <a:off x="0" y="1674"/>
            <a:ext cx="12192000" cy="6854653"/>
          </a:xfrm>
          <a:prstGeom prst="rect">
            <a:avLst/>
          </a:prstGeom>
        </p:spPr>
      </p:pic>
      <p:pic>
        <p:nvPicPr>
          <p:cNvPr id="4" name="Picture 3">
            <a:extLst>
              <a:ext uri="{FF2B5EF4-FFF2-40B4-BE49-F238E27FC236}">
                <a16:creationId xmlns="" xmlns:a16="http://schemas.microsoft.com/office/drawing/2014/main" id="{0B249AF9-74F2-F4CB-BB66-ABA5C2F605C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61" b="99349" l="659" r="58126">
                        <a14:foregroundMark x1="18814" y1="9375" x2="29209" y2="26172"/>
                        <a14:foregroundMark x1="6076" y1="56771" x2="35798" y2="92839"/>
                        <a14:foregroundMark x1="35798" y1="92839" x2="48609" y2="98698"/>
                        <a14:foregroundMark x1="48609" y1="98698" x2="36530" y2="83984"/>
                        <a14:foregroundMark x1="36530" y1="83984" x2="8931" y2="71094"/>
                        <a14:foregroundMark x1="8931" y1="71094" x2="3734" y2="82813"/>
                        <a14:foregroundMark x1="3734" y1="82813" x2="21230" y2="98177"/>
                        <a14:foregroundMark x1="21230" y1="98177" x2="32138" y2="99479"/>
                        <a14:foregroundMark x1="32138" y1="99479" x2="53221" y2="97396"/>
                        <a14:foregroundMark x1="54612" y1="95703" x2="58272" y2="99479"/>
                        <a14:foregroundMark x1="58272" y1="99479" x2="58272" y2="99479"/>
                        <a14:foregroundMark x1="15813" y1="55078" x2="11859" y2="57552"/>
                        <a14:foregroundMark x1="11859" y1="57552" x2="3880" y2="76953"/>
                        <a14:foregroundMark x1="3880" y1="76953" x2="3660" y2="80339"/>
                        <a14:foregroundMark x1="4466" y1="52604" x2="23939" y2="56771"/>
                        <a14:foregroundMark x1="2416" y1="55339" x2="10542" y2="80990"/>
                        <a14:foregroundMark x1="805" y1="60807" x2="4246" y2="93750"/>
                        <a14:foregroundMark x1="4246" y1="93750" x2="5417" y2="96354"/>
                        <a14:foregroundMark x1="33236" y1="67578" x2="43265" y2="80729"/>
                        <a14:foregroundMark x1="35944" y1="42839" x2="41654" y2="87500"/>
                        <a14:foregroundMark x1="42460" y1="44661" x2="43045" y2="75000"/>
                        <a14:foregroundMark x1="43045" y1="75000" x2="42972" y2="75000"/>
                        <a14:foregroundMark x1="40264" y1="68229" x2="44583" y2="81771"/>
                        <a14:foregroundMark x1="36603" y1="65625" x2="39751" y2="80078"/>
                        <a14:foregroundMark x1="43777" y1="52865" x2="43777" y2="52865"/>
                        <a14:foregroundMark x1="17423" y1="12240" x2="21742" y2="18490"/>
                        <a14:foregroundMark x1="21742" y1="18490" x2="21742" y2="18490"/>
                        <a14:foregroundMark x1="20937" y1="8854" x2="27599" y2="19010"/>
                        <a14:foregroundMark x1="26208" y1="9635" x2="32138" y2="12240"/>
                        <a14:foregroundMark x1="30381" y1="7161" x2="33968" y2="12891"/>
                        <a14:foregroundMark x1="33968" y1="12891" x2="33675" y2="15885"/>
                        <a14:backgroundMark x1="13250" y1="22786" x2="13250" y2="22786"/>
                      </a14:backgroundRemoval>
                    </a14:imgEffect>
                  </a14:imgLayer>
                </a14:imgProps>
              </a:ext>
            </a:extLst>
          </a:blip>
          <a:srcRect r="37335"/>
          <a:stretch/>
        </p:blipFill>
        <p:spPr>
          <a:xfrm>
            <a:off x="0" y="5449455"/>
            <a:ext cx="1569941" cy="1408547"/>
          </a:xfrm>
          <a:prstGeom prst="rect">
            <a:avLst/>
          </a:prstGeom>
        </p:spPr>
      </p:pic>
      <p:pic>
        <p:nvPicPr>
          <p:cNvPr id="5" name="Picture 4">
            <a:extLst>
              <a:ext uri="{FF2B5EF4-FFF2-40B4-BE49-F238E27FC236}">
                <a16:creationId xmlns="" xmlns:a16="http://schemas.microsoft.com/office/drawing/2014/main" id="{A11704A6-E562-8EAD-5427-593C8CAD23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245" b="89323" l="36603" r="60908">
                        <a14:foregroundMark x1="37921" y1="80599" x2="40849" y2="89323"/>
                        <a14:foregroundMark x1="39458" y1="82943" x2="60908" y2="84896"/>
                        <a14:foregroundMark x1="36603" y1="87240" x2="36603" y2="87240"/>
                        <a14:foregroundMark x1="46852" y1="45052" x2="46852" y2="45052"/>
                        <a14:foregroundMark x1="46852" y1="42448" x2="46486" y2="50651"/>
                        <a14:foregroundMark x1="47145" y1="41276" x2="47145" y2="41276"/>
                        <a14:foregroundMark x1="59004" y1="68880" x2="59004" y2="68880"/>
                        <a14:backgroundMark x1="40996" y1="62240" x2="40996" y2="62240"/>
                        <a14:backgroundMark x1="41947" y1="43490" x2="46852" y2="75521"/>
                        <a14:backgroundMark x1="44510" y1="50521" x2="47365" y2="62760"/>
                        <a14:backgroundMark x1="47365" y1="62760" x2="47365" y2="76693"/>
                        <a14:backgroundMark x1="47365" y1="76693" x2="42240" y2="55729"/>
                        <a14:backgroundMark x1="42240" y1="55729" x2="41728" y2="42839"/>
                        <a14:backgroundMark x1="41728" y1="42839" x2="41654" y2="42708"/>
                        <a14:backgroundMark x1="38873" y1="41536" x2="40996" y2="74089"/>
                        <a14:backgroundMark x1="40996" y1="74089" x2="42606" y2="75651"/>
                        <a14:backgroundMark x1="46193" y1="77083" x2="41215" y2="63411"/>
                        <a14:backgroundMark x1="58712" y1="77083" x2="58712" y2="77083"/>
                        <a14:backgroundMark x1="55710" y1="70964" x2="64714" y2="79427"/>
                        <a14:backgroundMark x1="53734" y1="78646" x2="60029" y2="77604"/>
                        <a14:backgroundMark x1="55857" y1="70833" x2="58785" y2="71745"/>
                        <a14:backgroundMark x1="54832" y1="69792" x2="56589" y2="77865"/>
                        <a14:backgroundMark x1="51025" y1="79036" x2="51025" y2="79036"/>
                      </a14:backgroundRemoval>
                    </a14:imgEffect>
                  </a14:imgLayer>
                </a14:imgProps>
              </a:ext>
            </a:extLst>
          </a:blip>
          <a:srcRect l="36818" t="28272" r="37273" b="19986"/>
          <a:stretch/>
        </p:blipFill>
        <p:spPr>
          <a:xfrm>
            <a:off x="9663125" y="2918691"/>
            <a:ext cx="3506956" cy="3937636"/>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264227" y="207647"/>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805619" y="142207"/>
            <a:ext cx="10272000" cy="763600"/>
          </a:xfrm>
          <a:prstGeom prst="rect">
            <a:avLst/>
          </a:prstGeom>
        </p:spPr>
        <p:txBody>
          <a:bodyPr spcFirstLastPara="1" wrap="square" lIns="121900" tIns="121900" rIns="121900" bIns="121900" anchor="t" anchorCtr="0">
            <a:noAutofit/>
          </a:bodyPr>
          <a:lstStyle/>
          <a:p>
            <a:r>
              <a:rPr lang="en" sz="4000" b="1" dirty="0">
                <a:latin typeface="Times New Roman" panose="02020603050405020304" pitchFamily="18" charset="0"/>
                <a:cs typeface="Times New Roman" panose="02020603050405020304" pitchFamily="18" charset="0"/>
              </a:rPr>
              <a:t>Hoạt động mở đầu</a:t>
            </a:r>
            <a:endParaRPr sz="4000" b="1" dirty="0">
              <a:latin typeface="Times New Roman" panose="02020603050405020304" pitchFamily="18" charset="0"/>
              <a:cs typeface="Times New Roman" panose="02020603050405020304" pitchFamily="18" charset="0"/>
            </a:endParaRPr>
          </a:p>
        </p:txBody>
      </p:sp>
      <p:pic>
        <p:nvPicPr>
          <p:cNvPr id="2" name="图片 1" descr="微信截图_20220503125252">
            <a:extLst>
              <a:ext uri="{FF2B5EF4-FFF2-40B4-BE49-F238E27FC236}">
                <a16:creationId xmlns="" xmlns:a16="http://schemas.microsoft.com/office/drawing/2014/main" id="{029B9F96-2FCF-D0CE-3DD0-FE48CC9C4BD3}"/>
              </a:ext>
            </a:extLst>
          </p:cNvPr>
          <p:cNvPicPr>
            <a:picLocks noChangeAspect="1"/>
          </p:cNvPicPr>
          <p:nvPr/>
        </p:nvPicPr>
        <p:blipFill>
          <a:blip r:embed="rId3"/>
          <a:stretch>
            <a:fillRect/>
          </a:stretch>
        </p:blipFill>
        <p:spPr>
          <a:xfrm flipH="1">
            <a:off x="200378" y="3999015"/>
            <a:ext cx="5353451" cy="2858985"/>
          </a:xfrm>
          <a:prstGeom prst="rect">
            <a:avLst/>
          </a:prstGeom>
        </p:spPr>
      </p:pic>
      <p:pic>
        <p:nvPicPr>
          <p:cNvPr id="3" name="图片 2">
            <a:extLst>
              <a:ext uri="{FF2B5EF4-FFF2-40B4-BE49-F238E27FC236}">
                <a16:creationId xmlns="" xmlns:a16="http://schemas.microsoft.com/office/drawing/2014/main" id="{E9CC03DF-1760-730E-B054-E8843F8F3A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3829" y="950814"/>
            <a:ext cx="7283397" cy="5625762"/>
          </a:xfrm>
          <a:prstGeom prst="rect">
            <a:avLst/>
          </a:prstGeom>
        </p:spPr>
      </p:pic>
      <p:sp>
        <p:nvSpPr>
          <p:cNvPr id="4" name="文本框 5">
            <a:extLst>
              <a:ext uri="{FF2B5EF4-FFF2-40B4-BE49-F238E27FC236}">
                <a16:creationId xmlns="" xmlns:a16="http://schemas.microsoft.com/office/drawing/2014/main" id="{E3B43B4B-8E8D-BE12-94D1-DF85BF93E2FE}"/>
              </a:ext>
            </a:extLst>
          </p:cNvPr>
          <p:cNvSpPr txBox="1"/>
          <p:nvPr/>
        </p:nvSpPr>
        <p:spPr>
          <a:xfrm>
            <a:off x="6914301" y="1927446"/>
            <a:ext cx="4163318"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4000" i="1" dirty="0">
                <a:solidFill>
                  <a:schemeClr val="bg1"/>
                </a:solidFill>
                <a:latin typeface="+mj-lt"/>
              </a:rPr>
              <a:t>Em biết về lịch sử dân tộc thông qua những nguồn nào?</a:t>
            </a:r>
            <a:endParaRPr lang="en-SG" sz="4000" dirty="0">
              <a:solidFill>
                <a:schemeClr val="bg1"/>
              </a:solidFill>
              <a:latin typeface="+mj-lt"/>
            </a:endParaRPr>
          </a:p>
        </p:txBody>
      </p:sp>
      <p:grpSp>
        <p:nvGrpSpPr>
          <p:cNvPr id="7" name="Group 6">
            <a:extLst>
              <a:ext uri="{FF2B5EF4-FFF2-40B4-BE49-F238E27FC236}">
                <a16:creationId xmlns="" xmlns:a16="http://schemas.microsoft.com/office/drawing/2014/main" id="{7E5D77DF-254C-7C31-24B4-F894747C2603}"/>
              </a:ext>
            </a:extLst>
          </p:cNvPr>
          <p:cNvGrpSpPr/>
          <p:nvPr/>
        </p:nvGrpSpPr>
        <p:grpSpPr>
          <a:xfrm>
            <a:off x="397389" y="336172"/>
            <a:ext cx="1400715" cy="815344"/>
            <a:chOff x="397389" y="336172"/>
            <a:chExt cx="1400715" cy="815344"/>
          </a:xfrm>
        </p:grpSpPr>
        <p:pic>
          <p:nvPicPr>
            <p:cNvPr id="5" name="Google Shape;314;p29">
              <a:extLst>
                <a:ext uri="{FF2B5EF4-FFF2-40B4-BE49-F238E27FC236}">
                  <a16:creationId xmlns="" xmlns:a16="http://schemas.microsoft.com/office/drawing/2014/main" id="{9A63A82E-D528-942E-57EC-8D71283C2638}"/>
                </a:ext>
              </a:extLst>
            </p:cNvPr>
            <p:cNvPicPr preferRelativeResize="0"/>
            <p:nvPr/>
          </p:nvPicPr>
          <p:blipFill>
            <a:blip r:embed="rId5">
              <a:alphaModFix/>
            </a:blip>
            <a:stretch>
              <a:fillRect/>
            </a:stretch>
          </p:blipFill>
          <p:spPr>
            <a:xfrm>
              <a:off x="397389" y="725817"/>
              <a:ext cx="524017" cy="425699"/>
            </a:xfrm>
            <a:prstGeom prst="rect">
              <a:avLst/>
            </a:prstGeom>
            <a:noFill/>
            <a:ln>
              <a:noFill/>
            </a:ln>
          </p:spPr>
        </p:pic>
        <p:pic>
          <p:nvPicPr>
            <p:cNvPr id="6" name="Google Shape;315;p29">
              <a:extLst>
                <a:ext uri="{FF2B5EF4-FFF2-40B4-BE49-F238E27FC236}">
                  <a16:creationId xmlns="" xmlns:a16="http://schemas.microsoft.com/office/drawing/2014/main" id="{DB027623-9CF6-8221-51F0-5BDD030A7F4F}"/>
                </a:ext>
              </a:extLst>
            </p:cNvPr>
            <p:cNvPicPr preferRelativeResize="0"/>
            <p:nvPr/>
          </p:nvPicPr>
          <p:blipFill>
            <a:blip r:embed="rId6">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374171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33A20DE-ED6C-0A34-F157-C59BA970D996}"/>
              </a:ext>
            </a:extLst>
          </p:cNvPr>
          <p:cNvPicPr>
            <a:picLocks noChangeAspect="1"/>
          </p:cNvPicPr>
          <p:nvPr/>
        </p:nvPicPr>
        <p:blipFill>
          <a:blip r:embed="rId2"/>
          <a:stretch>
            <a:fillRect/>
          </a:stretch>
        </p:blipFill>
        <p:spPr>
          <a:xfrm>
            <a:off x="0" y="1674"/>
            <a:ext cx="12192000" cy="6854653"/>
          </a:xfrm>
          <a:prstGeom prst="rect">
            <a:avLst/>
          </a:prstGeom>
        </p:spPr>
      </p:pic>
      <p:pic>
        <p:nvPicPr>
          <p:cNvPr id="4" name="Picture 3">
            <a:extLst>
              <a:ext uri="{FF2B5EF4-FFF2-40B4-BE49-F238E27FC236}">
                <a16:creationId xmlns="" xmlns:a16="http://schemas.microsoft.com/office/drawing/2014/main" id="{0B249AF9-74F2-F4CB-BB66-ABA5C2F605C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61" b="99349" l="659" r="58126">
                        <a14:foregroundMark x1="18814" y1="9375" x2="29209" y2="26172"/>
                        <a14:foregroundMark x1="6076" y1="56771" x2="35798" y2="92839"/>
                        <a14:foregroundMark x1="35798" y1="92839" x2="48609" y2="98698"/>
                        <a14:foregroundMark x1="48609" y1="98698" x2="36530" y2="83984"/>
                        <a14:foregroundMark x1="36530" y1="83984" x2="8931" y2="71094"/>
                        <a14:foregroundMark x1="8931" y1="71094" x2="3734" y2="82813"/>
                        <a14:foregroundMark x1="3734" y1="82813" x2="21230" y2="98177"/>
                        <a14:foregroundMark x1="21230" y1="98177" x2="32138" y2="99479"/>
                        <a14:foregroundMark x1="32138" y1="99479" x2="53221" y2="97396"/>
                        <a14:foregroundMark x1="54612" y1="95703" x2="58272" y2="99479"/>
                        <a14:foregroundMark x1="58272" y1="99479" x2="58272" y2="99479"/>
                        <a14:foregroundMark x1="15813" y1="55078" x2="11859" y2="57552"/>
                        <a14:foregroundMark x1="11859" y1="57552" x2="3880" y2="76953"/>
                        <a14:foregroundMark x1="3880" y1="76953" x2="3660" y2="80339"/>
                        <a14:foregroundMark x1="4466" y1="52604" x2="23939" y2="56771"/>
                        <a14:foregroundMark x1="2416" y1="55339" x2="10542" y2="80990"/>
                        <a14:foregroundMark x1="805" y1="60807" x2="4246" y2="93750"/>
                        <a14:foregroundMark x1="4246" y1="93750" x2="5417" y2="96354"/>
                        <a14:foregroundMark x1="33236" y1="67578" x2="43265" y2="80729"/>
                        <a14:foregroundMark x1="35944" y1="42839" x2="41654" y2="87500"/>
                        <a14:foregroundMark x1="42460" y1="44661" x2="43045" y2="75000"/>
                        <a14:foregroundMark x1="43045" y1="75000" x2="42972" y2="75000"/>
                        <a14:foregroundMark x1="40264" y1="68229" x2="44583" y2="81771"/>
                        <a14:foregroundMark x1="36603" y1="65625" x2="39751" y2="80078"/>
                        <a14:foregroundMark x1="43777" y1="52865" x2="43777" y2="52865"/>
                        <a14:foregroundMark x1="17423" y1="12240" x2="21742" y2="18490"/>
                        <a14:foregroundMark x1="21742" y1="18490" x2="21742" y2="18490"/>
                        <a14:foregroundMark x1="20937" y1="8854" x2="27599" y2="19010"/>
                        <a14:foregroundMark x1="26208" y1="9635" x2="32138" y2="12240"/>
                        <a14:foregroundMark x1="30381" y1="7161" x2="33968" y2="12891"/>
                        <a14:foregroundMark x1="33968" y1="12891" x2="33675" y2="15885"/>
                        <a14:backgroundMark x1="13250" y1="22786" x2="13250" y2="22786"/>
                      </a14:backgroundRemoval>
                    </a14:imgEffect>
                  </a14:imgLayer>
                </a14:imgProps>
              </a:ext>
            </a:extLst>
          </a:blip>
          <a:srcRect r="37335"/>
          <a:stretch/>
        </p:blipFill>
        <p:spPr>
          <a:xfrm>
            <a:off x="0" y="5449455"/>
            <a:ext cx="1569941" cy="1408547"/>
          </a:xfrm>
          <a:prstGeom prst="rect">
            <a:avLst/>
          </a:prstGeom>
        </p:spPr>
      </p:pic>
      <p:pic>
        <p:nvPicPr>
          <p:cNvPr id="5" name="Picture 4">
            <a:extLst>
              <a:ext uri="{FF2B5EF4-FFF2-40B4-BE49-F238E27FC236}">
                <a16:creationId xmlns="" xmlns:a16="http://schemas.microsoft.com/office/drawing/2014/main" id="{A11704A6-E562-8EAD-5427-593C8CAD23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245" b="89323" l="36603" r="60908">
                        <a14:foregroundMark x1="37921" y1="80599" x2="40849" y2="89323"/>
                        <a14:foregroundMark x1="39458" y1="82943" x2="60908" y2="84896"/>
                        <a14:foregroundMark x1="36603" y1="87240" x2="36603" y2="87240"/>
                        <a14:foregroundMark x1="46852" y1="45052" x2="46852" y2="45052"/>
                        <a14:foregroundMark x1="46852" y1="42448" x2="46486" y2="50651"/>
                        <a14:foregroundMark x1="47145" y1="41276" x2="47145" y2="41276"/>
                        <a14:foregroundMark x1="59004" y1="68880" x2="59004" y2="68880"/>
                        <a14:backgroundMark x1="40996" y1="62240" x2="40996" y2="62240"/>
                        <a14:backgroundMark x1="41947" y1="43490" x2="46852" y2="75521"/>
                        <a14:backgroundMark x1="44510" y1="50521" x2="47365" y2="62760"/>
                        <a14:backgroundMark x1="47365" y1="62760" x2="47365" y2="76693"/>
                        <a14:backgroundMark x1="47365" y1="76693" x2="42240" y2="55729"/>
                        <a14:backgroundMark x1="42240" y1="55729" x2="41728" y2="42839"/>
                        <a14:backgroundMark x1="41728" y1="42839" x2="41654" y2="42708"/>
                        <a14:backgroundMark x1="38873" y1="41536" x2="40996" y2="74089"/>
                        <a14:backgroundMark x1="40996" y1="74089" x2="42606" y2="75651"/>
                        <a14:backgroundMark x1="46193" y1="77083" x2="41215" y2="63411"/>
                        <a14:backgroundMark x1="58712" y1="77083" x2="58712" y2="77083"/>
                        <a14:backgroundMark x1="55710" y1="70964" x2="64714" y2="79427"/>
                        <a14:backgroundMark x1="53734" y1="78646" x2="60029" y2="77604"/>
                        <a14:backgroundMark x1="55857" y1="70833" x2="58785" y2="71745"/>
                        <a14:backgroundMark x1="54832" y1="69792" x2="56589" y2="77865"/>
                        <a14:backgroundMark x1="51025" y1="79036" x2="51025" y2="79036"/>
                      </a14:backgroundRemoval>
                    </a14:imgEffect>
                  </a14:imgLayer>
                </a14:imgProps>
              </a:ext>
            </a:extLst>
          </a:blip>
          <a:srcRect l="36818" t="28272" r="37273" b="19986"/>
          <a:stretch/>
        </p:blipFill>
        <p:spPr>
          <a:xfrm>
            <a:off x="9663125" y="2918691"/>
            <a:ext cx="3506956" cy="3937636"/>
          </a:xfrm>
          <a:prstGeom prst="rect">
            <a:avLst/>
          </a:prstGeom>
        </p:spPr>
      </p:pic>
      <p:sp>
        <p:nvSpPr>
          <p:cNvPr id="7" name="TextBox 6">
            <a:extLst>
              <a:ext uri="{FF2B5EF4-FFF2-40B4-BE49-F238E27FC236}">
                <a16:creationId xmlns="" xmlns:a16="http://schemas.microsoft.com/office/drawing/2014/main" id="{393B8C67-4309-31CE-ABBC-F19E4CE6AD7A}"/>
              </a:ext>
            </a:extLst>
          </p:cNvPr>
          <p:cNvSpPr txBox="1"/>
          <p:nvPr/>
        </p:nvSpPr>
        <p:spPr>
          <a:xfrm>
            <a:off x="558800" y="1875694"/>
            <a:ext cx="5536715" cy="3539430"/>
          </a:xfrm>
          <a:prstGeom prst="rect">
            <a:avLst/>
          </a:prstGeom>
          <a:noFill/>
        </p:spPr>
        <p:txBody>
          <a:bodyPr wrap="square">
            <a:spAutoFit/>
          </a:bodyPr>
          <a:lstStyle/>
          <a:p>
            <a:pPr algn="just" defTabSz="1219170">
              <a:buClr>
                <a:srgbClr val="000000"/>
              </a:buClr>
            </a:pPr>
            <a:r>
              <a:rPr lang="en-US" sz="3200" dirty="0">
                <a:solidFill>
                  <a:schemeClr val="tx1">
                    <a:lumMod val="50000"/>
                  </a:schemeClr>
                </a:solidFill>
                <a:latin typeface="+mj-lt"/>
              </a:rPr>
              <a:t>Văn</a:t>
            </a:r>
            <a:r>
              <a:rPr lang="vi-VN" sz="3200" dirty="0">
                <a:solidFill>
                  <a:schemeClr val="tx1">
                    <a:lumMod val="50000"/>
                  </a:schemeClr>
                </a:solidFill>
                <a:latin typeface="+mj-lt"/>
              </a:rPr>
              <a:t> bản ca ngợi người anh hùng dân tộc Quang Trung- vị vua văn võ song toàn. Đồng thời còn cho thấy thất bại ê chề, khốn đốn, nhục nhã của quân Thanh và cả bọn Lê Chiêu Thống bán nước cầu vinh</a:t>
            </a:r>
            <a:endParaRPr lang="en-US" sz="4800" kern="0" dirty="0">
              <a:solidFill>
                <a:schemeClr val="tx1">
                  <a:lumMod val="50000"/>
                </a:schemeClr>
              </a:solidFill>
              <a:latin typeface="+mj-lt"/>
              <a:cs typeface="Arial"/>
              <a:sym typeface="Arial"/>
            </a:endParaRPr>
          </a:p>
        </p:txBody>
      </p:sp>
      <p:sp>
        <p:nvSpPr>
          <p:cNvPr id="9" name="TextBox 8">
            <a:extLst>
              <a:ext uri="{FF2B5EF4-FFF2-40B4-BE49-F238E27FC236}">
                <a16:creationId xmlns="" xmlns:a16="http://schemas.microsoft.com/office/drawing/2014/main" id="{97BC3237-03AE-7C90-5774-E2191A41A7AA}"/>
              </a:ext>
            </a:extLst>
          </p:cNvPr>
          <p:cNvSpPr txBox="1"/>
          <p:nvPr/>
        </p:nvSpPr>
        <p:spPr>
          <a:xfrm>
            <a:off x="6584555" y="1875694"/>
            <a:ext cx="5048645" cy="3539430"/>
          </a:xfrm>
          <a:prstGeom prst="rect">
            <a:avLst/>
          </a:prstGeom>
          <a:noFill/>
        </p:spPr>
        <p:txBody>
          <a:bodyPr wrap="square">
            <a:spAutoFit/>
          </a:bodyPr>
          <a:lstStyle/>
          <a:p>
            <a:pPr algn="just"/>
            <a:r>
              <a:rPr lang="vi-VN" sz="3200" dirty="0">
                <a:solidFill>
                  <a:schemeClr val="tx1">
                    <a:lumMod val="50000"/>
                  </a:schemeClr>
                </a:solidFill>
                <a:latin typeface="+mj-lt"/>
              </a:rPr>
              <a:t>- Ngôn ngữ miêu tả chân thật và cách xây dựng nhân vật thông qua lời nói, hành động hết sức sống động</a:t>
            </a:r>
            <a:endParaRPr lang="en-SG" sz="3200" dirty="0">
              <a:solidFill>
                <a:schemeClr val="tx1">
                  <a:lumMod val="50000"/>
                </a:schemeClr>
              </a:solidFill>
              <a:latin typeface="+mj-lt"/>
            </a:endParaRPr>
          </a:p>
          <a:p>
            <a:pPr algn="just"/>
            <a:r>
              <a:rPr lang="vi-VN" sz="3200" dirty="0">
                <a:solidFill>
                  <a:schemeClr val="tx1">
                    <a:lumMod val="50000"/>
                  </a:schemeClr>
                </a:solidFill>
                <a:latin typeface="+mj-lt"/>
              </a:rPr>
              <a:t>- Chi tiết chọn lọc, tái hiện tình huống, không khí thời đại</a:t>
            </a:r>
            <a:endParaRPr lang="en-SG" sz="4800" dirty="0">
              <a:solidFill>
                <a:schemeClr val="tx1">
                  <a:lumMod val="50000"/>
                </a:schemeClr>
              </a:solidFill>
              <a:latin typeface="+mj-lt"/>
            </a:endParaRPr>
          </a:p>
        </p:txBody>
      </p:sp>
    </p:spTree>
    <p:extLst>
      <p:ext uri="{BB962C8B-B14F-4D97-AF65-F5344CB8AC3E}">
        <p14:creationId xmlns:p14="http://schemas.microsoft.com/office/powerpoint/2010/main" val="209476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1496291" y="99398"/>
            <a:ext cx="9661235"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1190908" y="-94774"/>
            <a:ext cx="10272000" cy="763600"/>
          </a:xfrm>
          <a:prstGeom prst="rect">
            <a:avLst/>
          </a:prstGeom>
        </p:spPr>
        <p:txBody>
          <a:bodyPr spcFirstLastPara="1" wrap="square" lIns="121900" tIns="121900" rIns="121900" bIns="121900" anchor="t" anchorCtr="0">
            <a:noAutofit/>
          </a:bodyPr>
          <a:lstStyle/>
          <a:p>
            <a:pPr>
              <a:lnSpc>
                <a:spcPct val="150000"/>
              </a:lnSpc>
            </a:pPr>
            <a:r>
              <a:rPr lang="vi-VN" sz="3600" b="1" kern="100" dirty="0">
                <a:effectLst/>
                <a:latin typeface="Times New Roman" panose="02020603050405020304" pitchFamily="18" charset="0"/>
                <a:ea typeface="SimSun" panose="02010600030101010101" pitchFamily="2" charset="-122"/>
                <a:cs typeface="Times New Roman" panose="02020603050405020304" pitchFamily="18" charset="0"/>
              </a:rPr>
              <a:t>2. Khái quát đặc điểm thể loại truyện</a:t>
            </a:r>
            <a:r>
              <a:rPr lang="en-US" sz="36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kern="100" dirty="0" err="1">
                <a:effectLst/>
                <a:latin typeface="Times New Roman" panose="02020603050405020304" pitchFamily="18" charset="0"/>
                <a:ea typeface="SimSun" panose="02010600030101010101" pitchFamily="2" charset="-122"/>
                <a:cs typeface="Times New Roman" panose="02020603050405020304" pitchFamily="18" charset="0"/>
              </a:rPr>
              <a:t>lịch</a:t>
            </a:r>
            <a:r>
              <a:rPr lang="en-US" sz="36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kern="100" dirty="0" err="1">
                <a:effectLst/>
                <a:latin typeface="Times New Roman" panose="02020603050405020304" pitchFamily="18" charset="0"/>
                <a:ea typeface="SimSun" panose="02010600030101010101" pitchFamily="2" charset="-122"/>
                <a:cs typeface="Times New Roman" panose="02020603050405020304" pitchFamily="18" charset="0"/>
              </a:rPr>
              <a:t>sử</a:t>
            </a:r>
            <a:endParaRPr lang="en-SG" sz="3600" kern="1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图片 9" descr="0c5d450a7306911101ae9ac82e2f0242">
            <a:extLst>
              <a:ext uri="{FF2B5EF4-FFF2-40B4-BE49-F238E27FC236}">
                <a16:creationId xmlns="" xmlns:a16="http://schemas.microsoft.com/office/drawing/2014/main" id="{769E2F79-01EE-144A-F3D8-526DE87C410E}"/>
              </a:ext>
            </a:extLst>
          </p:cNvPr>
          <p:cNvPicPr>
            <a:picLocks noChangeAspect="1"/>
          </p:cNvPicPr>
          <p:nvPr/>
        </p:nvPicPr>
        <p:blipFill>
          <a:blip r:embed="rId3"/>
          <a:stretch>
            <a:fillRect/>
          </a:stretch>
        </p:blipFill>
        <p:spPr>
          <a:xfrm>
            <a:off x="6096000" y="1323149"/>
            <a:ext cx="5382449" cy="4614188"/>
          </a:xfrm>
          <a:prstGeom prst="rect">
            <a:avLst/>
          </a:prstGeom>
        </p:spPr>
      </p:pic>
      <p:sp>
        <p:nvSpPr>
          <p:cNvPr id="3" name="文本框 15">
            <a:extLst>
              <a:ext uri="{FF2B5EF4-FFF2-40B4-BE49-F238E27FC236}">
                <a16:creationId xmlns="" xmlns:a16="http://schemas.microsoft.com/office/drawing/2014/main" id="{3CA59722-3704-650F-993C-1470C00A81B9}"/>
              </a:ext>
            </a:extLst>
          </p:cNvPr>
          <p:cNvSpPr txBox="1"/>
          <p:nvPr/>
        </p:nvSpPr>
        <p:spPr>
          <a:xfrm>
            <a:off x="6745149" y="2782669"/>
            <a:ext cx="4084149" cy="1938992"/>
          </a:xfrm>
          <a:prstGeom prst="rect">
            <a:avLst/>
          </a:prstGeom>
          <a:noFill/>
        </p:spPr>
        <p:txBody>
          <a:bodyPr wrap="square" rtlCol="0">
            <a:spAutoFit/>
          </a:bodyPr>
          <a:lstStyle/>
          <a:p>
            <a:pPr algn="ctr"/>
            <a:r>
              <a:rPr lang="vi-VN" sz="4000" dirty="0">
                <a:solidFill>
                  <a:schemeClr val="tx1">
                    <a:lumMod val="50000"/>
                  </a:schemeClr>
                </a:solidFill>
                <a:latin typeface="+mj-lt"/>
              </a:rPr>
              <a:t>Nhóm 4 - 6 HS hoàn thành PHT tập số 3.</a:t>
            </a:r>
            <a:endParaRPr lang="en-SG" sz="4000" dirty="0">
              <a:solidFill>
                <a:schemeClr val="tx1">
                  <a:lumMod val="50000"/>
                </a:schemeClr>
              </a:solidFill>
              <a:latin typeface="+mj-lt"/>
            </a:endParaRPr>
          </a:p>
        </p:txBody>
      </p:sp>
      <p:pic>
        <p:nvPicPr>
          <p:cNvPr id="4" name="图片 18" descr="C:\Users\summer\Desktop\PPT\ALL\ALL-素材\卡通\元素及艺术字\5563e3bb41a4c8a1c26a5fd0ce41a95c.png5563e3bb41a4c8a1c26a5fd0ce41a95c">
            <a:extLst>
              <a:ext uri="{FF2B5EF4-FFF2-40B4-BE49-F238E27FC236}">
                <a16:creationId xmlns="" xmlns:a16="http://schemas.microsoft.com/office/drawing/2014/main" id="{02B8D1AC-8DB9-0DAC-78A1-92F15FE8B865}"/>
              </a:ext>
            </a:extLst>
          </p:cNvPr>
          <p:cNvPicPr>
            <a:picLocks noChangeAspect="1"/>
          </p:cNvPicPr>
          <p:nvPr/>
        </p:nvPicPr>
        <p:blipFill>
          <a:blip r:embed="rId4"/>
          <a:srcRect/>
          <a:stretch>
            <a:fillRect/>
          </a:stretch>
        </p:blipFill>
        <p:spPr>
          <a:xfrm>
            <a:off x="551360" y="3619904"/>
            <a:ext cx="5382449" cy="3311325"/>
          </a:xfrm>
          <a:prstGeom prst="rect">
            <a:avLst/>
          </a:prstGeom>
        </p:spPr>
      </p:pic>
    </p:spTree>
    <p:extLst>
      <p:ext uri="{BB962C8B-B14F-4D97-AF65-F5344CB8AC3E}">
        <p14:creationId xmlns:p14="http://schemas.microsoft.com/office/powerpoint/2010/main" val="357017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CF93F5-EAE8-640B-FB60-9A558C582C67}"/>
              </a:ext>
            </a:extLst>
          </p:cNvPr>
          <p:cNvPicPr>
            <a:picLocks noChangeAspect="1"/>
          </p:cNvPicPr>
          <p:nvPr/>
        </p:nvPicPr>
        <p:blipFill>
          <a:blip r:embed="rId3"/>
          <a:stretch>
            <a:fillRect/>
          </a:stretch>
        </p:blipFill>
        <p:spPr>
          <a:xfrm>
            <a:off x="0" y="1676"/>
            <a:ext cx="12192000" cy="6854653"/>
          </a:xfrm>
          <a:prstGeom prst="rect">
            <a:avLst/>
          </a:prstGeom>
        </p:spPr>
      </p:pic>
      <p:sp>
        <p:nvSpPr>
          <p:cNvPr id="6" name="Rectangle 5">
            <a:extLst>
              <a:ext uri="{FF2B5EF4-FFF2-40B4-BE49-F238E27FC236}">
                <a16:creationId xmlns="" xmlns:a16="http://schemas.microsoft.com/office/drawing/2014/main" id="{769E80B3-5096-0B37-F79D-BFC75A0FED92}"/>
              </a:ext>
            </a:extLst>
          </p:cNvPr>
          <p:cNvSpPr/>
          <p:nvPr/>
        </p:nvSpPr>
        <p:spPr>
          <a:xfrm>
            <a:off x="406403" y="1069473"/>
            <a:ext cx="941383" cy="4727075"/>
          </a:xfrm>
          <a:prstGeom prst="rect">
            <a:avLst/>
          </a:prstGeom>
          <a:solidFill>
            <a:srgbClr val="FEFA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B7C7F"/>
              </a:solidFill>
              <a:effectLst/>
              <a:uLnTx/>
              <a:uFillTx/>
              <a:latin typeface="Arial"/>
              <a:ea typeface="+mn-ea"/>
              <a:cs typeface="+mn-cs"/>
              <a:sym typeface="Arial"/>
            </a:endParaRPr>
          </a:p>
        </p:txBody>
      </p:sp>
      <p:sp>
        <p:nvSpPr>
          <p:cNvPr id="13" name="TextBox 12">
            <a:extLst>
              <a:ext uri="{FF2B5EF4-FFF2-40B4-BE49-F238E27FC236}">
                <a16:creationId xmlns="" xmlns:a16="http://schemas.microsoft.com/office/drawing/2014/main" id="{3E503F0D-E809-5996-E554-005A0AD5B906}"/>
              </a:ext>
            </a:extLst>
          </p:cNvPr>
          <p:cNvSpPr txBox="1"/>
          <p:nvPr/>
        </p:nvSpPr>
        <p:spPr>
          <a:xfrm>
            <a:off x="0" y="1053168"/>
            <a:ext cx="1556675" cy="4516429"/>
          </a:xfrm>
          <a:prstGeom prst="rect">
            <a:avLst/>
          </a:prstGeom>
          <a:noFill/>
        </p:spPr>
        <p:txBody>
          <a:bodyPr wrap="square">
            <a:spAutoFit/>
          </a:bodyPr>
          <a:lstStyle/>
          <a:p>
            <a:pPr marL="0" marR="8890" lvl="0" indent="0" algn="ctr" defTabSz="914354" rtl="0" eaLnBrk="1" fontAlgn="auto" latinLnBrk="0" hangingPunct="1">
              <a:lnSpc>
                <a:spcPct val="150000"/>
              </a:lnSpc>
              <a:spcBef>
                <a:spcPts val="0"/>
              </a:spcBef>
              <a:spcAft>
                <a:spcPts val="240"/>
              </a:spcAft>
              <a:buClrTx/>
              <a:buSzTx/>
              <a:buFontTx/>
              <a:buNone/>
              <a:tabLst/>
              <a:defRPr/>
            </a:pPr>
            <a:r>
              <a:rPr kumimoji="0" lang="en-US" sz="2400" b="1" i="0" u="none" strike="noStrike" kern="1200" cap="none" spc="0" normalizeH="0" baseline="0" noProof="0" dirty="0">
                <a:ln>
                  <a:noFill/>
                </a:ln>
                <a:solidFill>
                  <a:srgbClr val="181717"/>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a:t>
            </a:r>
          </a:p>
          <a:p>
            <a:pPr marL="0" marR="8890" lvl="0" indent="0" algn="ctr" defTabSz="914354" rtl="0" eaLnBrk="1" fontAlgn="auto" latinLnBrk="0" hangingPunct="1">
              <a:lnSpc>
                <a:spcPct val="150000"/>
              </a:lnSpc>
              <a:spcBef>
                <a:spcPts val="0"/>
              </a:spcBef>
              <a:spcAft>
                <a:spcPts val="240"/>
              </a:spcAft>
              <a:buClrTx/>
              <a:buSzTx/>
              <a:buFontTx/>
              <a:buNone/>
              <a:tabLst/>
              <a:defRPr/>
            </a:pPr>
            <a:r>
              <a:rPr lang="en-US" sz="2400" b="1"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ĐẶC ĐIỂM CỦA </a:t>
            </a:r>
          </a:p>
          <a:p>
            <a:pPr marL="0" marR="8890" lvl="0" indent="0" algn="ctr" defTabSz="914354" rtl="0" eaLnBrk="1" fontAlgn="auto" latinLnBrk="0" hangingPunct="1">
              <a:lnSpc>
                <a:spcPct val="150000"/>
              </a:lnSpc>
              <a:spcBef>
                <a:spcPts val="0"/>
              </a:spcBef>
              <a:spcAft>
                <a:spcPts val="240"/>
              </a:spcAft>
              <a:buClrTx/>
              <a:buSzTx/>
              <a:buFontTx/>
              <a:buNone/>
              <a:tabLst/>
              <a:defRPr/>
            </a:pPr>
            <a:r>
              <a:rPr lang="en-US" sz="2400" b="1"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THỂ LOẠI TRUYỆN LỊCH SỬ</a:t>
            </a:r>
            <a:endParaRPr kumimoji="0" lang="en-SG" sz="18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4" name="Table 3">
            <a:extLst>
              <a:ext uri="{FF2B5EF4-FFF2-40B4-BE49-F238E27FC236}">
                <a16:creationId xmlns="" xmlns:a16="http://schemas.microsoft.com/office/drawing/2014/main" id="{65385243-AA2C-BBB2-EF77-D6C7DB265102}"/>
              </a:ext>
            </a:extLst>
          </p:cNvPr>
          <p:cNvGraphicFramePr>
            <a:graphicFrameLocks noGrp="1"/>
          </p:cNvGraphicFramePr>
          <p:nvPr>
            <p:extLst>
              <p:ext uri="{D42A27DB-BD31-4B8C-83A1-F6EECF244321}">
                <p14:modId xmlns:p14="http://schemas.microsoft.com/office/powerpoint/2010/main" val="920034516"/>
              </p:ext>
            </p:extLst>
          </p:nvPr>
        </p:nvGraphicFramePr>
        <p:xfrm>
          <a:off x="1613693" y="293535"/>
          <a:ext cx="10171904" cy="6217920"/>
        </p:xfrm>
        <a:graphic>
          <a:graphicData uri="http://schemas.openxmlformats.org/drawingml/2006/table">
            <a:tbl>
              <a:tblPr firstRow="1" firstCol="1" bandRow="1">
                <a:tableStyleId>{5C22544A-7EE6-4342-B048-85BDC9FD1C3A}</a:tableStyleId>
              </a:tblPr>
              <a:tblGrid>
                <a:gridCol w="2363221">
                  <a:extLst>
                    <a:ext uri="{9D8B030D-6E8A-4147-A177-3AD203B41FA5}">
                      <a16:colId xmlns="" xmlns:a16="http://schemas.microsoft.com/office/drawing/2014/main" val="1293621489"/>
                    </a:ext>
                  </a:extLst>
                </a:gridCol>
                <a:gridCol w="7808683">
                  <a:extLst>
                    <a:ext uri="{9D8B030D-6E8A-4147-A177-3AD203B41FA5}">
                      <a16:colId xmlns="" xmlns:a16="http://schemas.microsoft.com/office/drawing/2014/main" val="3982192575"/>
                    </a:ext>
                  </a:extLst>
                </a:gridCol>
              </a:tblGrid>
              <a:tr h="649048">
                <a:tc>
                  <a:txBody>
                    <a:bodyPr/>
                    <a:lstStyle/>
                    <a:p>
                      <a:pPr algn="ctr">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Đặc điểm thể loại truyện lịch sử</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Thể hiện qua văn bản</a:t>
                      </a:r>
                      <a:endParaRPr lang="en-SG" sz="240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Hoàng Lê nhất thống chí</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 xmlns:a16="http://schemas.microsoft.com/office/drawing/2014/main" val="1203341970"/>
                  </a:ext>
                </a:extLst>
              </a:tr>
              <a:tr h="338732">
                <a:tc>
                  <a:txBody>
                    <a:bodyPr/>
                    <a:lstStyle/>
                    <a:p>
                      <a:pPr algn="just">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Cốt truyện</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pPr>
                      <a:r>
                        <a:rPr lang="en-US" sz="2400" kern="100" dirty="0" err="1">
                          <a:solidFill>
                            <a:srgbClr val="FFF4E3"/>
                          </a:solidFill>
                          <a:effectLst/>
                          <a:latin typeface="Times New Roman" panose="02020603050405020304" pitchFamily="18" charset="0"/>
                          <a:cs typeface="Times New Roman" panose="02020603050405020304" pitchFamily="18" charset="0"/>
                        </a:rPr>
                        <a:t>Cốt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truyện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trong</a:t>
                      </a:r>
                      <a:r>
                        <a:rPr lang="en-US" sz="2400" kern="100" dirty="0">
                          <a:solidFill>
                            <a:srgbClr val="FFF4E3"/>
                          </a:solidFill>
                          <a:effectLst/>
                          <a:latin typeface="Times New Roman" panose="02020603050405020304" pitchFamily="18" charset="0"/>
                          <a:cs typeface="Times New Roman" panose="02020603050405020304" pitchFamily="18" charset="0"/>
                        </a:rPr>
                        <a:t> VB Hoàng Lê </a:t>
                      </a:r>
                      <a:r>
                        <a:rPr lang="en-US" sz="2400" kern="100" dirty="0" err="1">
                          <a:solidFill>
                            <a:srgbClr val="FFF4E3"/>
                          </a:solidFill>
                          <a:effectLst/>
                          <a:latin typeface="Times New Roman" panose="02020603050405020304" pitchFamily="18" charset="0"/>
                          <a:cs typeface="Times New Roman" panose="02020603050405020304" pitchFamily="18" charset="0"/>
                        </a:rPr>
                        <a:t>nhất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thống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cốt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truyện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tuyến</a:t>
                      </a:r>
                      <a:r>
                        <a:rPr lang="en-US" sz="2400" kern="100" dirty="0">
                          <a:solidFill>
                            <a:srgbClr val="FFF4E3"/>
                          </a:solidFill>
                          <a:effectLst/>
                          <a:latin typeface="Times New Roman" panose="02020603050405020304" pitchFamily="18" charset="0"/>
                          <a:cs typeface="Times New Roman" panose="02020603050405020304" pitchFamily="18" charset="0"/>
                        </a:rPr>
                        <a:t>.</a:t>
                      </a:r>
                      <a:endParaRPr lang="en-SG" sz="2400" kern="100" dirty="0">
                        <a:solidFill>
                          <a:srgbClr val="FFF4E3"/>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 xmlns:a16="http://schemas.microsoft.com/office/drawing/2014/main" val="2313710375"/>
                  </a:ext>
                </a:extLst>
              </a:tr>
              <a:tr h="1960010">
                <a:tc>
                  <a:txBody>
                    <a:bodyPr/>
                    <a:lstStyle/>
                    <a:p>
                      <a:pPr algn="just">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Bối cảnh (không gian – thời gian)</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pPr>
                      <a:r>
                        <a:rPr lang="en-US" sz="2400" kern="100" dirty="0">
                          <a:solidFill>
                            <a:srgbClr val="FFF4E3"/>
                          </a:solidFill>
                          <a:effectLst/>
                          <a:latin typeface="Times New Roman" panose="02020603050405020304" pitchFamily="18" charset="0"/>
                          <a:cs typeface="Times New Roman" panose="02020603050405020304" pitchFamily="18" charset="0"/>
                        </a:rPr>
                        <a:t>Hoàng Lê </a:t>
                      </a:r>
                      <a:r>
                        <a:rPr lang="en-US" sz="2400" kern="100" dirty="0" err="1">
                          <a:solidFill>
                            <a:srgbClr val="FFF4E3"/>
                          </a:solidFill>
                          <a:effectLst/>
                          <a:latin typeface="Times New Roman" panose="02020603050405020304" pitchFamily="18" charset="0"/>
                          <a:cs typeface="Times New Roman" panose="02020603050405020304" pitchFamily="18" charset="0"/>
                        </a:rPr>
                        <a:t>nhất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thống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một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tác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phẩm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ghi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chép</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về</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sự</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thống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nhất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vương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triều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nhà</a:t>
                      </a:r>
                      <a:r>
                        <a:rPr lang="en-US" sz="2400" kern="100" dirty="0">
                          <a:solidFill>
                            <a:srgbClr val="FFF4E3"/>
                          </a:solidFill>
                          <a:effectLst/>
                          <a:latin typeface="Times New Roman" panose="02020603050405020304" pitchFamily="18" charset="0"/>
                          <a:cs typeface="Times New Roman" panose="02020603050405020304" pitchFamily="18" charset="0"/>
                        </a:rPr>
                        <a:t> Lê </a:t>
                      </a:r>
                      <a:r>
                        <a:rPr lang="en-US" sz="2400" kern="100" dirty="0" err="1">
                          <a:solidFill>
                            <a:srgbClr val="FFF4E3"/>
                          </a:solidFill>
                          <a:effectLst/>
                          <a:latin typeface="Times New Roman" panose="02020603050405020304" pitchFamily="18" charset="0"/>
                          <a:cs typeface="Times New Roman" panose="02020603050405020304" pitchFamily="18" charset="0"/>
                        </a:rPr>
                        <a:t>vào</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thời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điểm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Tây</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Sơn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diệt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Trịnh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trả</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lại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Bắc</a:t>
                      </a:r>
                      <a:r>
                        <a:rPr lang="en-US" sz="2400" kern="100" dirty="0">
                          <a:solidFill>
                            <a:srgbClr val="FFF4E3"/>
                          </a:solidFill>
                          <a:effectLst/>
                          <a:latin typeface="Times New Roman" panose="02020603050405020304" pitchFamily="18" charset="0"/>
                          <a:cs typeface="Times New Roman" panose="02020603050405020304" pitchFamily="18" charset="0"/>
                        </a:rPr>
                        <a:t> Hà </a:t>
                      </a:r>
                      <a:r>
                        <a:rPr lang="en-US" sz="2400" kern="100" dirty="0" err="1">
                          <a:solidFill>
                            <a:srgbClr val="FFF4E3"/>
                          </a:solidFill>
                          <a:effectLst/>
                          <a:latin typeface="Times New Roman" panose="02020603050405020304" pitchFamily="18" charset="0"/>
                          <a:cs typeface="Times New Roman" panose="02020603050405020304" pitchFamily="18" charset="0"/>
                        </a:rPr>
                        <a:t>cho</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Vua</a:t>
                      </a:r>
                      <a:r>
                        <a:rPr lang="en-US" sz="2400" kern="100" dirty="0">
                          <a:solidFill>
                            <a:srgbClr val="FFF4E3"/>
                          </a:solidFill>
                          <a:effectLst/>
                          <a:latin typeface="Times New Roman" panose="02020603050405020304" pitchFamily="18" charset="0"/>
                          <a:cs typeface="Times New Roman" panose="02020603050405020304" pitchFamily="18" charset="0"/>
                        </a:rPr>
                        <a:t> Lê. </a:t>
                      </a:r>
                      <a:r>
                        <a:rPr lang="en-US" sz="2400" kern="100" dirty="0" err="1">
                          <a:solidFill>
                            <a:srgbClr val="FFF4E3"/>
                          </a:solidFill>
                          <a:effectLst/>
                          <a:latin typeface="Times New Roman" panose="02020603050405020304" pitchFamily="18" charset="0"/>
                          <a:cs typeface="Times New Roman" panose="02020603050405020304" pitchFamily="18" charset="0"/>
                        </a:rPr>
                        <a:t>Tác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phẩm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không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chỉ</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dừng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lại</a:t>
                      </a:r>
                      <a:r>
                        <a:rPr lang="en-US" sz="2400" kern="100" dirty="0">
                          <a:solidFill>
                            <a:srgbClr val="FFF4E3"/>
                          </a:solidFill>
                          <a:effectLst/>
                          <a:latin typeface="Times New Roman" panose="02020603050405020304" pitchFamily="18" charset="0"/>
                          <a:cs typeface="Times New Roman" panose="02020603050405020304" pitchFamily="18" charset="0"/>
                        </a:rPr>
                        <a:t> ở </a:t>
                      </a:r>
                      <a:r>
                        <a:rPr lang="en-US" sz="2400" kern="100" dirty="0" err="1">
                          <a:solidFill>
                            <a:srgbClr val="FFF4E3"/>
                          </a:solidFill>
                          <a:effectLst/>
                          <a:latin typeface="Times New Roman" panose="02020603050405020304" pitchFamily="18" charset="0"/>
                          <a:cs typeface="Times New Roman" panose="02020603050405020304" pitchFamily="18" charset="0"/>
                        </a:rPr>
                        <a:t>sự</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thống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nhất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vương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triều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nhà</a:t>
                      </a:r>
                      <a:r>
                        <a:rPr lang="en-US" sz="2400" kern="100" dirty="0">
                          <a:solidFill>
                            <a:srgbClr val="FFF4E3"/>
                          </a:solidFill>
                          <a:effectLst/>
                          <a:latin typeface="Times New Roman" panose="02020603050405020304" pitchFamily="18" charset="0"/>
                          <a:cs typeface="Times New Roman" panose="02020603050405020304" pitchFamily="18" charset="0"/>
                        </a:rPr>
                        <a:t> Lê </a:t>
                      </a:r>
                      <a:r>
                        <a:rPr lang="en-US" sz="2400" kern="100" dirty="0" err="1">
                          <a:solidFill>
                            <a:srgbClr val="FFF4E3"/>
                          </a:solidFill>
                          <a:effectLst/>
                          <a:latin typeface="Times New Roman" panose="02020603050405020304" pitchFamily="18" charset="0"/>
                          <a:cs typeface="Times New Roman" panose="02020603050405020304" pitchFamily="18" charset="0"/>
                        </a:rPr>
                        <a:t>mà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còn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được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viết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tiếp</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tái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hiện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một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giai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đoạn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lịch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đấy</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biến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động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xã</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hội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phong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kiến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Việt</a:t>
                      </a:r>
                      <a:r>
                        <a:rPr lang="en-US" sz="2400" kern="100" dirty="0">
                          <a:solidFill>
                            <a:srgbClr val="FFF4E3"/>
                          </a:solidFill>
                          <a:effectLst/>
                          <a:latin typeface="Times New Roman" panose="02020603050405020304" pitchFamily="18" charset="0"/>
                          <a:cs typeface="Times New Roman" panose="02020603050405020304" pitchFamily="18" charset="0"/>
                        </a:rPr>
                        <a:t> Nam </a:t>
                      </a:r>
                      <a:r>
                        <a:rPr lang="en-US" sz="2400" kern="100" dirty="0" err="1">
                          <a:solidFill>
                            <a:srgbClr val="FFF4E3"/>
                          </a:solidFill>
                          <a:effectLst/>
                          <a:latin typeface="Times New Roman" panose="02020603050405020304" pitchFamily="18" charset="0"/>
                          <a:cs typeface="Times New Roman" panose="02020603050405020304" pitchFamily="18" charset="0"/>
                        </a:rPr>
                        <a:t>vào</a:t>
                      </a:r>
                      <a:r>
                        <a:rPr lang="en-US" sz="2400" kern="100" dirty="0">
                          <a:solidFill>
                            <a:srgbClr val="FFF4E3"/>
                          </a:solidFill>
                          <a:effectLst/>
                          <a:latin typeface="Times New Roman" panose="02020603050405020304" pitchFamily="18" charset="0"/>
                          <a:cs typeface="Times New Roman" panose="02020603050405020304" pitchFamily="18" charset="0"/>
                        </a:rPr>
                        <a:t> 30 </a:t>
                      </a:r>
                      <a:r>
                        <a:rPr lang="en-US" sz="2400" kern="100" dirty="0" err="1">
                          <a:solidFill>
                            <a:srgbClr val="FFF4E3"/>
                          </a:solidFill>
                          <a:effectLst/>
                          <a:latin typeface="Times New Roman" panose="02020603050405020304" pitchFamily="18" charset="0"/>
                          <a:cs typeface="Times New Roman" panose="02020603050405020304" pitchFamily="18" charset="0"/>
                        </a:rPr>
                        <a:t>năm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cuối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thế</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kỉ</a:t>
                      </a:r>
                      <a:r>
                        <a:rPr lang="en-US" sz="2400" kern="100" dirty="0">
                          <a:solidFill>
                            <a:srgbClr val="FFF4E3"/>
                          </a:solidFill>
                          <a:effectLst/>
                          <a:latin typeface="Times New Roman" panose="02020603050405020304" pitchFamily="18" charset="0"/>
                          <a:cs typeface="Times New Roman" panose="02020603050405020304" pitchFamily="18" charset="0"/>
                        </a:rPr>
                        <a:t> XVIII </a:t>
                      </a:r>
                      <a:r>
                        <a:rPr lang="en-US" sz="2400" kern="100" dirty="0" err="1">
                          <a:solidFill>
                            <a:srgbClr val="FFF4E3"/>
                          </a:solidFill>
                          <a:effectLst/>
                          <a:latin typeface="Times New Roman" panose="02020603050405020304" pitchFamily="18" charset="0"/>
                          <a:cs typeface="Times New Roman" panose="02020603050405020304" pitchFamily="18" charset="0"/>
                        </a:rPr>
                        <a:t>và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mấy</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năm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đầu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thế</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kỉ</a:t>
                      </a:r>
                      <a:r>
                        <a:rPr lang="en-US" sz="2400" kern="100" dirty="0">
                          <a:solidFill>
                            <a:srgbClr val="FFF4E3"/>
                          </a:solidFill>
                          <a:effectLst/>
                          <a:latin typeface="Times New Roman" panose="02020603050405020304" pitchFamily="18" charset="0"/>
                          <a:cs typeface="Times New Roman" panose="02020603050405020304" pitchFamily="18" charset="0"/>
                        </a:rPr>
                        <a:t> XIX.</a:t>
                      </a:r>
                      <a:endParaRPr lang="en-SG" sz="2400" kern="100" dirty="0">
                        <a:solidFill>
                          <a:srgbClr val="FFF4E3"/>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 xmlns:a16="http://schemas.microsoft.com/office/drawing/2014/main" val="3354403987"/>
                  </a:ext>
                </a:extLst>
              </a:tr>
              <a:tr h="1059300">
                <a:tc>
                  <a:txBody>
                    <a:bodyPr/>
                    <a:lstStyle/>
                    <a:p>
                      <a:pPr algn="just">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Nhân vật</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pPr>
                      <a:r>
                        <a:rPr lang="en-US" sz="2400" kern="100" dirty="0" err="1">
                          <a:solidFill>
                            <a:srgbClr val="FFF4E3"/>
                          </a:solidFill>
                          <a:effectLst/>
                          <a:latin typeface="Times New Roman" panose="02020603050405020304" pitchFamily="18" charset="0"/>
                          <a:cs typeface="Times New Roman" panose="02020603050405020304" pitchFamily="18" charset="0"/>
                        </a:rPr>
                        <a:t>Nhân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vật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chính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Vua</a:t>
                      </a:r>
                      <a:r>
                        <a:rPr lang="en-US" sz="2400" kern="100" dirty="0">
                          <a:solidFill>
                            <a:srgbClr val="FFF4E3"/>
                          </a:solidFill>
                          <a:effectLst/>
                          <a:latin typeface="Times New Roman" panose="02020603050405020304" pitchFamily="18" charset="0"/>
                          <a:cs typeface="Times New Roman" panose="02020603050405020304" pitchFamily="18" charset="0"/>
                        </a:rPr>
                        <a:t> Quang Trung, </a:t>
                      </a:r>
                      <a:r>
                        <a:rPr lang="en-US" sz="2400" kern="100" dirty="0" err="1">
                          <a:solidFill>
                            <a:srgbClr val="FFF4E3"/>
                          </a:solidFill>
                          <a:effectLst/>
                          <a:latin typeface="Times New Roman" panose="02020603050405020304" pitchFamily="18" charset="0"/>
                          <a:cs typeface="Times New Roman" panose="02020603050405020304" pitchFamily="18" charset="0"/>
                        </a:rPr>
                        <a:t>người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anh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hùng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được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khắc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hoạ</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khả</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đậm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nét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với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tính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cách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mạnh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mẽ</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tuệ</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sáng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suốt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nhạy</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bén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tài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dùng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bình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như</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thần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người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tổ</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chức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linh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hồn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chiến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công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vĩ</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đại</a:t>
                      </a:r>
                      <a:r>
                        <a:rPr lang="en-US" sz="2400" kern="100" dirty="0">
                          <a:solidFill>
                            <a:srgbClr val="FFF4E3"/>
                          </a:solidFill>
                          <a:effectLst/>
                          <a:latin typeface="Times New Roman" panose="02020603050405020304" pitchFamily="18" charset="0"/>
                          <a:cs typeface="Times New Roman" panose="02020603050405020304" pitchFamily="18" charset="0"/>
                        </a:rPr>
                        <a:t>.</a:t>
                      </a:r>
                      <a:endParaRPr lang="en-SG" sz="2400" kern="100" dirty="0">
                        <a:solidFill>
                          <a:srgbClr val="FFF4E3"/>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 xmlns:a16="http://schemas.microsoft.com/office/drawing/2014/main" val="1804700660"/>
                  </a:ext>
                </a:extLst>
              </a:tr>
              <a:tr h="518874">
                <a:tc>
                  <a:txBody>
                    <a:bodyPr/>
                    <a:lstStyle/>
                    <a:p>
                      <a:pPr algn="ctr">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Ngôn ngữ</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pPr>
                      <a:r>
                        <a:rPr lang="en-US" sz="2400" kern="100" dirty="0" err="1">
                          <a:solidFill>
                            <a:srgbClr val="FFF4E3"/>
                          </a:solidFill>
                          <a:effectLst/>
                          <a:latin typeface="Times New Roman" panose="02020603050405020304" pitchFamily="18" charset="0"/>
                          <a:cs typeface="Times New Roman" panose="02020603050405020304" pitchFamily="18" charset="0"/>
                        </a:rPr>
                        <a:t>Ngôn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ngữ</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mang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đậm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dấu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ấn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lịch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Cách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xưng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hô</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trò</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truyện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nhân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vật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cách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miêu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tả</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trận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chiến</a:t>
                      </a:r>
                      <a:r>
                        <a:rPr lang="en-US" sz="2400" kern="100" dirty="0">
                          <a:solidFill>
                            <a:srgbClr val="FFF4E3"/>
                          </a:solidFill>
                          <a:effectLst/>
                          <a:latin typeface="Times New Roman" panose="02020603050405020304" pitchFamily="18" charset="0"/>
                          <a:cs typeface="Times New Roman" panose="02020603050405020304" pitchFamily="18" charset="0"/>
                        </a:rPr>
                        <a:t>.....</a:t>
                      </a:r>
                      <a:endParaRPr lang="en-SG" sz="2400" kern="100" dirty="0">
                        <a:solidFill>
                          <a:srgbClr val="FFF4E3"/>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 xmlns:a16="http://schemas.microsoft.com/office/drawing/2014/main" val="397904371"/>
                  </a:ext>
                </a:extLst>
              </a:tr>
            </a:tbl>
          </a:graphicData>
        </a:graphic>
      </p:graphicFrame>
      <p:pic>
        <p:nvPicPr>
          <p:cNvPr id="11" name="图片 86">
            <a:extLst>
              <a:ext uri="{FF2B5EF4-FFF2-40B4-BE49-F238E27FC236}">
                <a16:creationId xmlns="" xmlns:a16="http://schemas.microsoft.com/office/drawing/2014/main" id="{7AFC182B-8AB4-CA78-200F-C194FC59E6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29"/>
          <a:stretch/>
        </p:blipFill>
        <p:spPr>
          <a:xfrm flipH="1">
            <a:off x="11077048" y="-14629"/>
            <a:ext cx="1251189" cy="1590647"/>
          </a:xfrm>
          <a:prstGeom prst="rect">
            <a:avLst/>
          </a:prstGeom>
        </p:spPr>
      </p:pic>
      <p:pic>
        <p:nvPicPr>
          <p:cNvPr id="7" name="图片 14">
            <a:extLst>
              <a:ext uri="{FF2B5EF4-FFF2-40B4-BE49-F238E27FC236}">
                <a16:creationId xmlns="" xmlns:a16="http://schemas.microsoft.com/office/drawing/2014/main" id="{0E86CF49-1286-E7E4-A75B-5AD5C4FB29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1" r="2811" b="42266"/>
          <a:stretch/>
        </p:blipFill>
        <p:spPr>
          <a:xfrm>
            <a:off x="-136237" y="5629769"/>
            <a:ext cx="2169753" cy="1242865"/>
          </a:xfrm>
          <a:prstGeom prst="rect">
            <a:avLst/>
          </a:prstGeom>
        </p:spPr>
      </p:pic>
    </p:spTree>
    <p:extLst>
      <p:ext uri="{BB962C8B-B14F-4D97-AF65-F5344CB8AC3E}">
        <p14:creationId xmlns:p14="http://schemas.microsoft.com/office/powerpoint/2010/main" val="3624681341"/>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CF93F5-EAE8-640B-FB60-9A558C582C67}"/>
              </a:ext>
            </a:extLst>
          </p:cNvPr>
          <p:cNvPicPr>
            <a:picLocks noChangeAspect="1"/>
          </p:cNvPicPr>
          <p:nvPr/>
        </p:nvPicPr>
        <p:blipFill>
          <a:blip r:embed="rId2"/>
          <a:stretch>
            <a:fillRect/>
          </a:stretch>
        </p:blipFill>
        <p:spPr>
          <a:xfrm>
            <a:off x="0" y="1676"/>
            <a:ext cx="12192000" cy="6854653"/>
          </a:xfrm>
          <a:prstGeom prst="rect">
            <a:avLst/>
          </a:prstGeom>
        </p:spPr>
      </p:pic>
      <p:sp>
        <p:nvSpPr>
          <p:cNvPr id="6" name="Rectangle 5">
            <a:extLst>
              <a:ext uri="{FF2B5EF4-FFF2-40B4-BE49-F238E27FC236}">
                <a16:creationId xmlns="" xmlns:a16="http://schemas.microsoft.com/office/drawing/2014/main" id="{769E80B3-5096-0B37-F79D-BFC75A0FED92}"/>
              </a:ext>
            </a:extLst>
          </p:cNvPr>
          <p:cNvSpPr/>
          <p:nvPr/>
        </p:nvSpPr>
        <p:spPr>
          <a:xfrm>
            <a:off x="406403" y="1069473"/>
            <a:ext cx="941383" cy="4727075"/>
          </a:xfrm>
          <a:prstGeom prst="rect">
            <a:avLst/>
          </a:prstGeom>
          <a:solidFill>
            <a:srgbClr val="FEFA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B7C7F"/>
              </a:solidFill>
              <a:effectLst/>
              <a:uLnTx/>
              <a:uFillTx/>
              <a:latin typeface="Arial"/>
              <a:ea typeface="+mn-ea"/>
              <a:cs typeface="+mn-cs"/>
              <a:sym typeface="Arial"/>
            </a:endParaRPr>
          </a:p>
        </p:txBody>
      </p:sp>
      <p:sp>
        <p:nvSpPr>
          <p:cNvPr id="13" name="TextBox 12">
            <a:extLst>
              <a:ext uri="{FF2B5EF4-FFF2-40B4-BE49-F238E27FC236}">
                <a16:creationId xmlns="" xmlns:a16="http://schemas.microsoft.com/office/drawing/2014/main" id="{3E503F0D-E809-5996-E554-005A0AD5B906}"/>
              </a:ext>
            </a:extLst>
          </p:cNvPr>
          <p:cNvSpPr txBox="1"/>
          <p:nvPr/>
        </p:nvSpPr>
        <p:spPr>
          <a:xfrm>
            <a:off x="0" y="1053168"/>
            <a:ext cx="1556675" cy="4516429"/>
          </a:xfrm>
          <a:prstGeom prst="rect">
            <a:avLst/>
          </a:prstGeom>
          <a:noFill/>
        </p:spPr>
        <p:txBody>
          <a:bodyPr wrap="square">
            <a:spAutoFit/>
          </a:bodyPr>
          <a:lstStyle/>
          <a:p>
            <a:pPr marL="0" marR="8890" lvl="0" indent="0" algn="ctr" defTabSz="914354" rtl="0" eaLnBrk="1" fontAlgn="auto" latinLnBrk="0" hangingPunct="1">
              <a:lnSpc>
                <a:spcPct val="150000"/>
              </a:lnSpc>
              <a:spcBef>
                <a:spcPts val="0"/>
              </a:spcBef>
              <a:spcAft>
                <a:spcPts val="240"/>
              </a:spcAft>
              <a:buClrTx/>
              <a:buSzTx/>
              <a:buFontTx/>
              <a:buNone/>
              <a:tabLst/>
              <a:defRPr/>
            </a:pPr>
            <a:r>
              <a:rPr kumimoji="0" lang="en-US" sz="2400" b="1" i="0" u="none" strike="noStrike" kern="1200" cap="none" spc="0" normalizeH="0" baseline="0" noProof="0" dirty="0">
                <a:ln>
                  <a:noFill/>
                </a:ln>
                <a:solidFill>
                  <a:srgbClr val="181717"/>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a:t>
            </a:r>
          </a:p>
          <a:p>
            <a:pPr marL="0" marR="8890" lvl="0" indent="0" algn="ctr" defTabSz="914354" rtl="0" eaLnBrk="1" fontAlgn="auto" latinLnBrk="0" hangingPunct="1">
              <a:lnSpc>
                <a:spcPct val="150000"/>
              </a:lnSpc>
              <a:spcBef>
                <a:spcPts val="0"/>
              </a:spcBef>
              <a:spcAft>
                <a:spcPts val="240"/>
              </a:spcAft>
              <a:buClrTx/>
              <a:buSzTx/>
              <a:buFontTx/>
              <a:buNone/>
              <a:tabLst/>
              <a:defRPr/>
            </a:pPr>
            <a:r>
              <a:rPr lang="en-US" sz="2400" b="1"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ĐẶC ĐIỂM CỦA </a:t>
            </a:r>
          </a:p>
          <a:p>
            <a:pPr marL="0" marR="8890" lvl="0" indent="0" algn="ctr" defTabSz="914354" rtl="0" eaLnBrk="1" fontAlgn="auto" latinLnBrk="0" hangingPunct="1">
              <a:lnSpc>
                <a:spcPct val="150000"/>
              </a:lnSpc>
              <a:spcBef>
                <a:spcPts val="0"/>
              </a:spcBef>
              <a:spcAft>
                <a:spcPts val="240"/>
              </a:spcAft>
              <a:buClrTx/>
              <a:buSzTx/>
              <a:buFontTx/>
              <a:buNone/>
              <a:tabLst/>
              <a:defRPr/>
            </a:pPr>
            <a:r>
              <a:rPr lang="en-US" sz="2400" b="1" dirty="0">
                <a:solidFill>
                  <a:srgbClr val="181717"/>
                </a:solidFill>
                <a:latin typeface="Times New Roman" panose="02020603050405020304" pitchFamily="18" charset="0"/>
                <a:ea typeface="Calibri" panose="020F0502020204030204" pitchFamily="34" charset="0"/>
                <a:cs typeface="Times New Roman" panose="02020603050405020304" pitchFamily="18" charset="0"/>
                <a:sym typeface="Arial"/>
              </a:rPr>
              <a:t>THỂ LOẠI TRUYỆN LỊCH SỬ</a:t>
            </a:r>
            <a:endParaRPr kumimoji="0" lang="en-SG" sz="1867"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4" name="Table 3">
            <a:extLst>
              <a:ext uri="{FF2B5EF4-FFF2-40B4-BE49-F238E27FC236}">
                <a16:creationId xmlns="" xmlns:a16="http://schemas.microsoft.com/office/drawing/2014/main" id="{65385243-AA2C-BBB2-EF77-D6C7DB265102}"/>
              </a:ext>
            </a:extLst>
          </p:cNvPr>
          <p:cNvGraphicFramePr>
            <a:graphicFrameLocks noGrp="1"/>
          </p:cNvGraphicFramePr>
          <p:nvPr/>
        </p:nvGraphicFramePr>
        <p:xfrm>
          <a:off x="1613693" y="293535"/>
          <a:ext cx="10171904" cy="6217920"/>
        </p:xfrm>
        <a:graphic>
          <a:graphicData uri="http://schemas.openxmlformats.org/drawingml/2006/table">
            <a:tbl>
              <a:tblPr firstRow="1" firstCol="1" bandRow="1">
                <a:tableStyleId>{5C22544A-7EE6-4342-B048-85BDC9FD1C3A}</a:tableStyleId>
              </a:tblPr>
              <a:tblGrid>
                <a:gridCol w="2363221">
                  <a:extLst>
                    <a:ext uri="{9D8B030D-6E8A-4147-A177-3AD203B41FA5}">
                      <a16:colId xmlns="" xmlns:a16="http://schemas.microsoft.com/office/drawing/2014/main" val="1293621489"/>
                    </a:ext>
                  </a:extLst>
                </a:gridCol>
                <a:gridCol w="7808683">
                  <a:extLst>
                    <a:ext uri="{9D8B030D-6E8A-4147-A177-3AD203B41FA5}">
                      <a16:colId xmlns="" xmlns:a16="http://schemas.microsoft.com/office/drawing/2014/main" val="3982192575"/>
                    </a:ext>
                  </a:extLst>
                </a:gridCol>
              </a:tblGrid>
              <a:tr h="649048">
                <a:tc>
                  <a:txBody>
                    <a:bodyPr/>
                    <a:lstStyle/>
                    <a:p>
                      <a:pPr algn="ctr">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Đặc điểm thể loại truyện lịch sử</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Thể hiện qua văn bản</a:t>
                      </a:r>
                      <a:endParaRPr lang="en-SG" sz="2400" kern="100" dirty="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Hoàng Lê nhất thống chí</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 xmlns:a16="http://schemas.microsoft.com/office/drawing/2014/main" val="1203341970"/>
                  </a:ext>
                </a:extLst>
              </a:tr>
              <a:tr h="338732">
                <a:tc>
                  <a:txBody>
                    <a:bodyPr/>
                    <a:lstStyle/>
                    <a:p>
                      <a:pPr algn="just">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Cốt truyện</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pPr>
                      <a:r>
                        <a:rPr lang="en-US" sz="2400" kern="100" dirty="0" err="1">
                          <a:solidFill>
                            <a:srgbClr val="FFF4E3"/>
                          </a:solidFill>
                          <a:effectLst/>
                          <a:latin typeface="Times New Roman" panose="02020603050405020304" pitchFamily="18" charset="0"/>
                          <a:cs typeface="Times New Roman" panose="02020603050405020304" pitchFamily="18" charset="0"/>
                        </a:rPr>
                        <a:t>Cốt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truyện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trong</a:t>
                      </a:r>
                      <a:r>
                        <a:rPr lang="en-US" sz="2400" kern="100" dirty="0">
                          <a:solidFill>
                            <a:srgbClr val="FFF4E3"/>
                          </a:solidFill>
                          <a:effectLst/>
                          <a:latin typeface="Times New Roman" panose="02020603050405020304" pitchFamily="18" charset="0"/>
                          <a:cs typeface="Times New Roman" panose="02020603050405020304" pitchFamily="18" charset="0"/>
                        </a:rPr>
                        <a:t> VB Hoàng Lê </a:t>
                      </a:r>
                      <a:r>
                        <a:rPr lang="en-US" sz="2400" kern="100" dirty="0" err="1">
                          <a:solidFill>
                            <a:srgbClr val="FFF4E3"/>
                          </a:solidFill>
                          <a:effectLst/>
                          <a:latin typeface="Times New Roman" panose="02020603050405020304" pitchFamily="18" charset="0"/>
                          <a:cs typeface="Times New Roman" panose="02020603050405020304" pitchFamily="18" charset="0"/>
                        </a:rPr>
                        <a:t>nhất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thống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cốt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truyện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tuyến</a:t>
                      </a:r>
                      <a:r>
                        <a:rPr lang="en-US" sz="2400" kern="100" dirty="0">
                          <a:solidFill>
                            <a:srgbClr val="FFF4E3"/>
                          </a:solidFill>
                          <a:effectLst/>
                          <a:latin typeface="Times New Roman" panose="02020603050405020304" pitchFamily="18" charset="0"/>
                          <a:cs typeface="Times New Roman" panose="02020603050405020304" pitchFamily="18" charset="0"/>
                        </a:rPr>
                        <a:t>.</a:t>
                      </a:r>
                      <a:endParaRPr lang="en-SG" sz="2400" kern="100" dirty="0">
                        <a:solidFill>
                          <a:srgbClr val="FFF4E3"/>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 xmlns:a16="http://schemas.microsoft.com/office/drawing/2014/main" val="2313710375"/>
                  </a:ext>
                </a:extLst>
              </a:tr>
              <a:tr h="1960010">
                <a:tc>
                  <a:txBody>
                    <a:bodyPr/>
                    <a:lstStyle/>
                    <a:p>
                      <a:pPr algn="just">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Bối cảnh (không gian – thời gian)</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pPr>
                      <a:r>
                        <a:rPr lang="en-US" sz="2400" kern="100" dirty="0">
                          <a:solidFill>
                            <a:srgbClr val="FFF4E3"/>
                          </a:solidFill>
                          <a:effectLst/>
                          <a:latin typeface="Times New Roman" panose="02020603050405020304" pitchFamily="18" charset="0"/>
                          <a:cs typeface="Times New Roman" panose="02020603050405020304" pitchFamily="18" charset="0"/>
                        </a:rPr>
                        <a:t>Hoàng Lê </a:t>
                      </a:r>
                      <a:r>
                        <a:rPr lang="en-US" sz="2400" kern="100" dirty="0" err="1">
                          <a:solidFill>
                            <a:srgbClr val="FFF4E3"/>
                          </a:solidFill>
                          <a:effectLst/>
                          <a:latin typeface="Times New Roman" panose="02020603050405020304" pitchFamily="18" charset="0"/>
                          <a:cs typeface="Times New Roman" panose="02020603050405020304" pitchFamily="18" charset="0"/>
                        </a:rPr>
                        <a:t>nhất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thống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một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tác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phẩm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ghi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chép</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về</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sự</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thống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nhất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vương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triều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nhà</a:t>
                      </a:r>
                      <a:r>
                        <a:rPr lang="en-US" sz="2400" kern="100" dirty="0">
                          <a:solidFill>
                            <a:srgbClr val="FFF4E3"/>
                          </a:solidFill>
                          <a:effectLst/>
                          <a:latin typeface="Times New Roman" panose="02020603050405020304" pitchFamily="18" charset="0"/>
                          <a:cs typeface="Times New Roman" panose="02020603050405020304" pitchFamily="18" charset="0"/>
                        </a:rPr>
                        <a:t> Lê </a:t>
                      </a:r>
                      <a:r>
                        <a:rPr lang="en-US" sz="2400" kern="100" dirty="0" err="1">
                          <a:solidFill>
                            <a:srgbClr val="FFF4E3"/>
                          </a:solidFill>
                          <a:effectLst/>
                          <a:latin typeface="Times New Roman" panose="02020603050405020304" pitchFamily="18" charset="0"/>
                          <a:cs typeface="Times New Roman" panose="02020603050405020304" pitchFamily="18" charset="0"/>
                        </a:rPr>
                        <a:t>vào</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thời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điểm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Tây</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Sơn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diệt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Trịnh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trả</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lại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Bắc</a:t>
                      </a:r>
                      <a:r>
                        <a:rPr lang="en-US" sz="2400" kern="100" dirty="0">
                          <a:solidFill>
                            <a:srgbClr val="FFF4E3"/>
                          </a:solidFill>
                          <a:effectLst/>
                          <a:latin typeface="Times New Roman" panose="02020603050405020304" pitchFamily="18" charset="0"/>
                          <a:cs typeface="Times New Roman" panose="02020603050405020304" pitchFamily="18" charset="0"/>
                        </a:rPr>
                        <a:t> Hà </a:t>
                      </a:r>
                      <a:r>
                        <a:rPr lang="en-US" sz="2400" kern="100" dirty="0" err="1">
                          <a:solidFill>
                            <a:srgbClr val="FFF4E3"/>
                          </a:solidFill>
                          <a:effectLst/>
                          <a:latin typeface="Times New Roman" panose="02020603050405020304" pitchFamily="18" charset="0"/>
                          <a:cs typeface="Times New Roman" panose="02020603050405020304" pitchFamily="18" charset="0"/>
                        </a:rPr>
                        <a:t>cho</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Vua</a:t>
                      </a:r>
                      <a:r>
                        <a:rPr lang="en-US" sz="2400" kern="100" dirty="0">
                          <a:solidFill>
                            <a:srgbClr val="FFF4E3"/>
                          </a:solidFill>
                          <a:effectLst/>
                          <a:latin typeface="Times New Roman" panose="02020603050405020304" pitchFamily="18" charset="0"/>
                          <a:cs typeface="Times New Roman" panose="02020603050405020304" pitchFamily="18" charset="0"/>
                        </a:rPr>
                        <a:t> Lê. </a:t>
                      </a:r>
                      <a:r>
                        <a:rPr lang="en-US" sz="2400" kern="100" dirty="0" err="1">
                          <a:solidFill>
                            <a:srgbClr val="FFF4E3"/>
                          </a:solidFill>
                          <a:effectLst/>
                          <a:latin typeface="Times New Roman" panose="02020603050405020304" pitchFamily="18" charset="0"/>
                          <a:cs typeface="Times New Roman" panose="02020603050405020304" pitchFamily="18" charset="0"/>
                        </a:rPr>
                        <a:t>Tác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phẩm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không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chỉ</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dừng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lại</a:t>
                      </a:r>
                      <a:r>
                        <a:rPr lang="en-US" sz="2400" kern="100" dirty="0">
                          <a:solidFill>
                            <a:srgbClr val="FFF4E3"/>
                          </a:solidFill>
                          <a:effectLst/>
                          <a:latin typeface="Times New Roman" panose="02020603050405020304" pitchFamily="18" charset="0"/>
                          <a:cs typeface="Times New Roman" panose="02020603050405020304" pitchFamily="18" charset="0"/>
                        </a:rPr>
                        <a:t> ở </a:t>
                      </a:r>
                      <a:r>
                        <a:rPr lang="en-US" sz="2400" kern="100" dirty="0" err="1">
                          <a:solidFill>
                            <a:srgbClr val="FFF4E3"/>
                          </a:solidFill>
                          <a:effectLst/>
                          <a:latin typeface="Times New Roman" panose="02020603050405020304" pitchFamily="18" charset="0"/>
                          <a:cs typeface="Times New Roman" panose="02020603050405020304" pitchFamily="18" charset="0"/>
                        </a:rPr>
                        <a:t>sự</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thống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nhất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vương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triều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nhà</a:t>
                      </a:r>
                      <a:r>
                        <a:rPr lang="en-US" sz="2400" kern="100" dirty="0">
                          <a:solidFill>
                            <a:srgbClr val="FFF4E3"/>
                          </a:solidFill>
                          <a:effectLst/>
                          <a:latin typeface="Times New Roman" panose="02020603050405020304" pitchFamily="18" charset="0"/>
                          <a:cs typeface="Times New Roman" panose="02020603050405020304" pitchFamily="18" charset="0"/>
                        </a:rPr>
                        <a:t> Lê </a:t>
                      </a:r>
                      <a:r>
                        <a:rPr lang="en-US" sz="2400" kern="100" dirty="0" err="1">
                          <a:solidFill>
                            <a:srgbClr val="FFF4E3"/>
                          </a:solidFill>
                          <a:effectLst/>
                          <a:latin typeface="Times New Roman" panose="02020603050405020304" pitchFamily="18" charset="0"/>
                          <a:cs typeface="Times New Roman" panose="02020603050405020304" pitchFamily="18" charset="0"/>
                        </a:rPr>
                        <a:t>mà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còn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được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viết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tiếp</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tái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hiện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một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giai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đoạn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lịch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đấy</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biến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động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xã</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hội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phong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kiến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Việt</a:t>
                      </a:r>
                      <a:r>
                        <a:rPr lang="en-US" sz="2400" kern="100" dirty="0">
                          <a:solidFill>
                            <a:srgbClr val="FFF4E3"/>
                          </a:solidFill>
                          <a:effectLst/>
                          <a:latin typeface="Times New Roman" panose="02020603050405020304" pitchFamily="18" charset="0"/>
                          <a:cs typeface="Times New Roman" panose="02020603050405020304" pitchFamily="18" charset="0"/>
                        </a:rPr>
                        <a:t> Nam </a:t>
                      </a:r>
                      <a:r>
                        <a:rPr lang="en-US" sz="2400" kern="100" dirty="0" err="1">
                          <a:solidFill>
                            <a:srgbClr val="FFF4E3"/>
                          </a:solidFill>
                          <a:effectLst/>
                          <a:latin typeface="Times New Roman" panose="02020603050405020304" pitchFamily="18" charset="0"/>
                          <a:cs typeface="Times New Roman" panose="02020603050405020304" pitchFamily="18" charset="0"/>
                        </a:rPr>
                        <a:t>vào</a:t>
                      </a:r>
                      <a:r>
                        <a:rPr lang="en-US" sz="2400" kern="100" dirty="0">
                          <a:solidFill>
                            <a:srgbClr val="FFF4E3"/>
                          </a:solidFill>
                          <a:effectLst/>
                          <a:latin typeface="Times New Roman" panose="02020603050405020304" pitchFamily="18" charset="0"/>
                          <a:cs typeface="Times New Roman" panose="02020603050405020304" pitchFamily="18" charset="0"/>
                        </a:rPr>
                        <a:t> 30 </a:t>
                      </a:r>
                      <a:r>
                        <a:rPr lang="en-US" sz="2400" kern="100" dirty="0" err="1">
                          <a:solidFill>
                            <a:srgbClr val="FFF4E3"/>
                          </a:solidFill>
                          <a:effectLst/>
                          <a:latin typeface="Times New Roman" panose="02020603050405020304" pitchFamily="18" charset="0"/>
                          <a:cs typeface="Times New Roman" panose="02020603050405020304" pitchFamily="18" charset="0"/>
                        </a:rPr>
                        <a:t>năm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cuối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thế</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kỉ</a:t>
                      </a:r>
                      <a:r>
                        <a:rPr lang="en-US" sz="2400" kern="100" dirty="0">
                          <a:solidFill>
                            <a:srgbClr val="FFF4E3"/>
                          </a:solidFill>
                          <a:effectLst/>
                          <a:latin typeface="Times New Roman" panose="02020603050405020304" pitchFamily="18" charset="0"/>
                          <a:cs typeface="Times New Roman" panose="02020603050405020304" pitchFamily="18" charset="0"/>
                        </a:rPr>
                        <a:t> XVIII </a:t>
                      </a:r>
                      <a:r>
                        <a:rPr lang="en-US" sz="2400" kern="100" dirty="0" err="1">
                          <a:solidFill>
                            <a:srgbClr val="FFF4E3"/>
                          </a:solidFill>
                          <a:effectLst/>
                          <a:latin typeface="Times New Roman" panose="02020603050405020304" pitchFamily="18" charset="0"/>
                          <a:cs typeface="Times New Roman" panose="02020603050405020304" pitchFamily="18" charset="0"/>
                        </a:rPr>
                        <a:t>và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mấy</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năm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đầu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thế</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kỉ</a:t>
                      </a:r>
                      <a:r>
                        <a:rPr lang="en-US" sz="2400" kern="100" dirty="0">
                          <a:solidFill>
                            <a:srgbClr val="FFF4E3"/>
                          </a:solidFill>
                          <a:effectLst/>
                          <a:latin typeface="Times New Roman" panose="02020603050405020304" pitchFamily="18" charset="0"/>
                          <a:cs typeface="Times New Roman" panose="02020603050405020304" pitchFamily="18" charset="0"/>
                        </a:rPr>
                        <a:t> XIX.</a:t>
                      </a:r>
                      <a:endParaRPr lang="en-SG" sz="2400" kern="100" dirty="0">
                        <a:solidFill>
                          <a:srgbClr val="FFF4E3"/>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 xmlns:a16="http://schemas.microsoft.com/office/drawing/2014/main" val="3354403987"/>
                  </a:ext>
                </a:extLst>
              </a:tr>
              <a:tr h="1059300">
                <a:tc>
                  <a:txBody>
                    <a:bodyPr/>
                    <a:lstStyle/>
                    <a:p>
                      <a:pPr algn="just">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Nhân vật</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pPr>
                      <a:r>
                        <a:rPr lang="en-US" sz="2400" kern="100" dirty="0" err="1">
                          <a:solidFill>
                            <a:srgbClr val="FFF4E3"/>
                          </a:solidFill>
                          <a:effectLst/>
                          <a:latin typeface="Times New Roman" panose="02020603050405020304" pitchFamily="18" charset="0"/>
                          <a:cs typeface="Times New Roman" panose="02020603050405020304" pitchFamily="18" charset="0"/>
                        </a:rPr>
                        <a:t>Nhân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vật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chính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Vua</a:t>
                      </a:r>
                      <a:r>
                        <a:rPr lang="en-US" sz="2400" kern="100" dirty="0">
                          <a:solidFill>
                            <a:srgbClr val="FFF4E3"/>
                          </a:solidFill>
                          <a:effectLst/>
                          <a:latin typeface="Times New Roman" panose="02020603050405020304" pitchFamily="18" charset="0"/>
                          <a:cs typeface="Times New Roman" panose="02020603050405020304" pitchFamily="18" charset="0"/>
                        </a:rPr>
                        <a:t> Quang Trung, </a:t>
                      </a:r>
                      <a:r>
                        <a:rPr lang="en-US" sz="2400" kern="100" dirty="0" err="1">
                          <a:solidFill>
                            <a:srgbClr val="FFF4E3"/>
                          </a:solidFill>
                          <a:effectLst/>
                          <a:latin typeface="Times New Roman" panose="02020603050405020304" pitchFamily="18" charset="0"/>
                          <a:cs typeface="Times New Roman" panose="02020603050405020304" pitchFamily="18" charset="0"/>
                        </a:rPr>
                        <a:t>người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anh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hùng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được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khắc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hoạ</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khả</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đậm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nét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với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tính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cách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mạnh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mẽ</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tuệ</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sáng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suốt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nhạy</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bén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tài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dùng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bình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như</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thần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người</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tổ</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chức</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là</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linh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hồn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chiến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công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vĩ</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đại</a:t>
                      </a:r>
                      <a:r>
                        <a:rPr lang="en-US" sz="2400" kern="100" dirty="0">
                          <a:solidFill>
                            <a:srgbClr val="FFF4E3"/>
                          </a:solidFill>
                          <a:effectLst/>
                          <a:latin typeface="Times New Roman" panose="02020603050405020304" pitchFamily="18" charset="0"/>
                          <a:cs typeface="Times New Roman" panose="02020603050405020304" pitchFamily="18" charset="0"/>
                        </a:rPr>
                        <a:t>.</a:t>
                      </a:r>
                      <a:endParaRPr lang="en-SG" sz="2400" kern="100" dirty="0">
                        <a:solidFill>
                          <a:srgbClr val="FFF4E3"/>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 xmlns:a16="http://schemas.microsoft.com/office/drawing/2014/main" val="1804700660"/>
                  </a:ext>
                </a:extLst>
              </a:tr>
              <a:tr h="518874">
                <a:tc>
                  <a:txBody>
                    <a:bodyPr/>
                    <a:lstStyle/>
                    <a:p>
                      <a:pPr algn="ctr">
                        <a:lnSpc>
                          <a:spcPct val="100000"/>
                        </a:lnSpc>
                      </a:pPr>
                      <a:r>
                        <a:rPr lang="vi-VN" sz="2400" kern="100" dirty="0">
                          <a:solidFill>
                            <a:schemeClr val="tx1">
                              <a:lumMod val="50000"/>
                            </a:schemeClr>
                          </a:solidFill>
                          <a:effectLst/>
                          <a:latin typeface="Times New Roman" panose="02020603050405020304" pitchFamily="18" charset="0"/>
                          <a:cs typeface="Times New Roman" panose="02020603050405020304" pitchFamily="18" charset="0"/>
                        </a:rPr>
                        <a:t>Ngôn ngữ</a:t>
                      </a:r>
                      <a:endParaRPr lang="en-SG" sz="2400" kern="100" dirty="0">
                        <a:solidFill>
                          <a:schemeClr val="tx1">
                            <a:lumMod val="5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pPr>
                      <a:r>
                        <a:rPr lang="en-US" sz="2400" kern="100" dirty="0" err="1">
                          <a:solidFill>
                            <a:srgbClr val="FFF4E3"/>
                          </a:solidFill>
                          <a:effectLst/>
                          <a:latin typeface="Times New Roman" panose="02020603050405020304" pitchFamily="18" charset="0"/>
                          <a:cs typeface="Times New Roman" panose="02020603050405020304" pitchFamily="18" charset="0"/>
                        </a:rPr>
                        <a:t>Ngôn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ngữ</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mang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đậm</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dấu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ấn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lịch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sử</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Cách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xưng</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hô</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trò</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truyện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của</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nhân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vật</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cách</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miêu</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tả</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trận</a:t>
                      </a:r>
                      <a:r>
                        <a:rPr lang="en-US" sz="2400" kern="100" dirty="0">
                          <a:solidFill>
                            <a:srgbClr val="FFF4E3"/>
                          </a:solidFill>
                          <a:effectLst/>
                          <a:latin typeface="Times New Roman" panose="02020603050405020304" pitchFamily="18" charset="0"/>
                          <a:cs typeface="Times New Roman" panose="02020603050405020304" pitchFamily="18" charset="0"/>
                        </a:rPr>
                        <a:t> </a:t>
                      </a:r>
                      <a:r>
                        <a:rPr lang="en-US" sz="2400" kern="100" dirty="0" err="1">
                          <a:solidFill>
                            <a:srgbClr val="FFF4E3"/>
                          </a:solidFill>
                          <a:effectLst/>
                          <a:latin typeface="Times New Roman" panose="02020603050405020304" pitchFamily="18" charset="0"/>
                          <a:cs typeface="Times New Roman" panose="02020603050405020304" pitchFamily="18" charset="0"/>
                        </a:rPr>
                        <a:t>chiến</a:t>
                      </a:r>
                      <a:r>
                        <a:rPr lang="en-US" sz="2400" kern="100" dirty="0">
                          <a:solidFill>
                            <a:srgbClr val="FFF4E3"/>
                          </a:solidFill>
                          <a:effectLst/>
                          <a:latin typeface="Times New Roman" panose="02020603050405020304" pitchFamily="18" charset="0"/>
                          <a:cs typeface="Times New Roman" panose="02020603050405020304" pitchFamily="18" charset="0"/>
                        </a:rPr>
                        <a:t>.....</a:t>
                      </a:r>
                      <a:endParaRPr lang="en-SG" sz="2400" kern="100" dirty="0">
                        <a:solidFill>
                          <a:srgbClr val="FFF4E3"/>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8602" marR="386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 xmlns:a16="http://schemas.microsoft.com/office/drawing/2014/main" val="397904371"/>
                  </a:ext>
                </a:extLst>
              </a:tr>
            </a:tbl>
          </a:graphicData>
        </a:graphic>
      </p:graphicFrame>
      <p:pic>
        <p:nvPicPr>
          <p:cNvPr id="11" name="图片 86">
            <a:extLst>
              <a:ext uri="{FF2B5EF4-FFF2-40B4-BE49-F238E27FC236}">
                <a16:creationId xmlns="" xmlns:a16="http://schemas.microsoft.com/office/drawing/2014/main" id="{7AFC182B-8AB4-CA78-200F-C194FC59E6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629"/>
          <a:stretch/>
        </p:blipFill>
        <p:spPr>
          <a:xfrm flipH="1">
            <a:off x="11077048" y="-14629"/>
            <a:ext cx="1251189" cy="1590647"/>
          </a:xfrm>
          <a:prstGeom prst="rect">
            <a:avLst/>
          </a:prstGeom>
        </p:spPr>
      </p:pic>
      <p:pic>
        <p:nvPicPr>
          <p:cNvPr id="7" name="图片 14">
            <a:extLst>
              <a:ext uri="{FF2B5EF4-FFF2-40B4-BE49-F238E27FC236}">
                <a16:creationId xmlns="" xmlns:a16="http://schemas.microsoft.com/office/drawing/2014/main" id="{0E86CF49-1286-E7E4-A75B-5AD5C4FB29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t="-1" r="2811" b="42266"/>
          <a:stretch/>
        </p:blipFill>
        <p:spPr>
          <a:xfrm>
            <a:off x="-136237" y="5629769"/>
            <a:ext cx="2169753" cy="1242865"/>
          </a:xfrm>
          <a:prstGeom prst="rect">
            <a:avLst/>
          </a:prstGeom>
        </p:spPr>
      </p:pic>
      <p:sp>
        <p:nvSpPr>
          <p:cNvPr id="5" name="TextBox 4">
            <a:extLst>
              <a:ext uri="{FF2B5EF4-FFF2-40B4-BE49-F238E27FC236}">
                <a16:creationId xmlns="" xmlns:a16="http://schemas.microsoft.com/office/drawing/2014/main" id="{15CCA40B-793F-D091-363D-E46BB72ADFC0}"/>
              </a:ext>
            </a:extLst>
          </p:cNvPr>
          <p:cNvSpPr txBox="1"/>
          <p:nvPr/>
        </p:nvSpPr>
        <p:spPr>
          <a:xfrm>
            <a:off x="4014545" y="995112"/>
            <a:ext cx="7742023" cy="83099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Cốt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VB Hoàng Lê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chí</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cốt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đa</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tuyến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44922DE2-7D39-A65F-0C29-4B45147443C3}"/>
              </a:ext>
            </a:extLst>
          </p:cNvPr>
          <p:cNvSpPr txBox="1"/>
          <p:nvPr/>
        </p:nvSpPr>
        <p:spPr>
          <a:xfrm>
            <a:off x="3957526" y="1740002"/>
            <a:ext cx="7799041" cy="267765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Hoàng Lê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chí</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phẩm</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ghi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chép</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điểm</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Tây</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Sơn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diệt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Trịnh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trả</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Bắc</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Hà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phẩm</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chỉ</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dừng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ở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tiếp</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tái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lịch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đấy</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động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phong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kiến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30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cuối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kỉ</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XVIII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mấy</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thế</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kỉ</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XIX.</a:t>
            </a:r>
            <a:endParaRPr kumimoji="0" lang="en-SG"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CF22E3D1-5464-EC48-AB3E-C85137AC49EC}"/>
              </a:ext>
            </a:extLst>
          </p:cNvPr>
          <p:cNvSpPr txBox="1"/>
          <p:nvPr/>
        </p:nvSpPr>
        <p:spPr>
          <a:xfrm>
            <a:off x="3957524" y="4268667"/>
            <a:ext cx="7742023" cy="156966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vật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chính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Quang Trung,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anh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hùng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khắc</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hoạ</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smtClean="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khá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đậm</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nét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tính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mạnh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mẽ</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trí</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tuệ</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sáng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suốt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nhạy</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bén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tài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dùng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bình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tổ</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chức</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linh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hồn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chiến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vĩ</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C00C8D8F-BD4B-4113-252F-B2F62EFE03D3}"/>
              </a:ext>
            </a:extLst>
          </p:cNvPr>
          <p:cNvSpPr txBox="1"/>
          <p:nvPr/>
        </p:nvSpPr>
        <p:spPr>
          <a:xfrm>
            <a:off x="4014545" y="5731480"/>
            <a:ext cx="7742020" cy="83099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Ngôn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ngữ</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mang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đậm</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dấu</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ấn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lịch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xưng</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hô</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trò</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truyện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vật</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miêu</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tả</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trận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chiến</a:t>
            </a:r>
            <a:r>
              <a:rPr kumimoji="0" lang="en-US"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00" cap="none" spc="0" normalizeH="0" baseline="0" noProof="0" dirty="0">
              <a:ln>
                <a:noFill/>
              </a:ln>
              <a:solidFill>
                <a:prstClr val="black">
                  <a:lumMod val="50000"/>
                </a:prstClr>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37491199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4613B4A9-1C7C-4729-A016-AB42D39794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200">
              <a:solidFill>
                <a:prstClr val="white"/>
              </a:solidFill>
              <a:latin typeface="Calibri"/>
              <a:sym typeface="Arial"/>
            </a:endParaRPr>
          </a:p>
        </p:txBody>
      </p:sp>
      <p:pic>
        <p:nvPicPr>
          <p:cNvPr id="11" name="Picture 10" descr="A cartoon of a person on a horse with a sword&#10;&#10;Description automatically generated">
            <a:extLst>
              <a:ext uri="{FF2B5EF4-FFF2-40B4-BE49-F238E27FC236}">
                <a16:creationId xmlns="" xmlns:a16="http://schemas.microsoft.com/office/drawing/2014/main" id="{3C1D021C-F7FA-C073-BEF7-E5AB2913CDC1}"/>
              </a:ext>
            </a:extLst>
          </p:cNvPr>
          <p:cNvPicPr>
            <a:picLocks noChangeAspect="1"/>
          </p:cNvPicPr>
          <p:nvPr/>
        </p:nvPicPr>
        <p:blipFill rotWithShape="1">
          <a:blip r:embed="rId2"/>
          <a:srcRect r="2701"/>
          <a:stretch/>
        </p:blipFill>
        <p:spPr>
          <a:xfrm>
            <a:off x="329317" y="8"/>
            <a:ext cx="11862684" cy="6857993"/>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pic>
        <p:nvPicPr>
          <p:cNvPr id="3" name="Google Shape;314;p29">
            <a:extLst>
              <a:ext uri="{FF2B5EF4-FFF2-40B4-BE49-F238E27FC236}">
                <a16:creationId xmlns="" xmlns:a16="http://schemas.microsoft.com/office/drawing/2014/main" id="{3EB9CA9E-36CE-A42D-8883-0F6FE5173E69}"/>
              </a:ext>
            </a:extLst>
          </p:cNvPr>
          <p:cNvPicPr preferRelativeResize="0"/>
          <p:nvPr/>
        </p:nvPicPr>
        <p:blipFill>
          <a:blip r:embed="rId3">
            <a:alphaModFix/>
          </a:blip>
          <a:stretch>
            <a:fillRect/>
          </a:stretch>
        </p:blipFill>
        <p:spPr>
          <a:xfrm>
            <a:off x="543960" y="834245"/>
            <a:ext cx="524017" cy="425699"/>
          </a:xfrm>
          <a:prstGeom prst="rect">
            <a:avLst/>
          </a:prstGeom>
          <a:noFill/>
          <a:ln>
            <a:noFill/>
          </a:ln>
        </p:spPr>
      </p:pic>
      <p:pic>
        <p:nvPicPr>
          <p:cNvPr id="4" name="Google Shape;315;p29">
            <a:extLst>
              <a:ext uri="{FF2B5EF4-FFF2-40B4-BE49-F238E27FC236}">
                <a16:creationId xmlns="" xmlns:a16="http://schemas.microsoft.com/office/drawing/2014/main" id="{9C6B57C7-2B36-DC82-1016-DAF2CD64B930}"/>
              </a:ext>
            </a:extLst>
          </p:cNvPr>
          <p:cNvPicPr preferRelativeResize="0"/>
          <p:nvPr/>
        </p:nvPicPr>
        <p:blipFill>
          <a:blip r:embed="rId4">
            <a:alphaModFix/>
          </a:blip>
          <a:stretch>
            <a:fillRect/>
          </a:stretch>
        </p:blipFill>
        <p:spPr>
          <a:xfrm>
            <a:off x="2295012" y="458296"/>
            <a:ext cx="524017" cy="187835"/>
          </a:xfrm>
          <a:prstGeom prst="rect">
            <a:avLst/>
          </a:prstGeom>
          <a:noFill/>
          <a:ln>
            <a:noFill/>
          </a:ln>
        </p:spPr>
      </p:pic>
      <p:pic>
        <p:nvPicPr>
          <p:cNvPr id="2" name="Picture 1">
            <a:extLst>
              <a:ext uri="{FF2B5EF4-FFF2-40B4-BE49-F238E27FC236}">
                <a16:creationId xmlns="" xmlns:a16="http://schemas.microsoft.com/office/drawing/2014/main" id="{301A05F2-F175-715C-9D5A-9F9C7F8CA9A4}"/>
              </a:ext>
            </a:extLst>
          </p:cNvPr>
          <p:cNvPicPr>
            <a:picLocks noChangeAspect="1"/>
          </p:cNvPicPr>
          <p:nvPr/>
        </p:nvPicPr>
        <p:blipFill rotWithShape="1">
          <a:blip r:embed="rId5">
            <a:clrChange>
              <a:clrFrom>
                <a:srgbClr val="FFFFFF"/>
              </a:clrFrom>
              <a:clrTo>
                <a:srgbClr val="FFFFFF">
                  <a:alpha val="0"/>
                </a:srgbClr>
              </a:clrTo>
            </a:clrChange>
          </a:blip>
          <a:srcRect l="17505" t="45142" r="36408" b="4390"/>
          <a:stretch/>
        </p:blipFill>
        <p:spPr>
          <a:xfrm>
            <a:off x="3018291" y="-351692"/>
            <a:ext cx="7220347" cy="4445228"/>
          </a:xfrm>
          <a:prstGeom prst="rect">
            <a:avLst/>
          </a:prstGeom>
        </p:spPr>
      </p:pic>
    </p:spTree>
    <p:extLst>
      <p:ext uri="{BB962C8B-B14F-4D97-AF65-F5344CB8AC3E}">
        <p14:creationId xmlns:p14="http://schemas.microsoft.com/office/powerpoint/2010/main" val="313107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29F01D7-834E-C2AD-0C1E-2A8CFE63F6FA}"/>
              </a:ext>
            </a:extLst>
          </p:cNvPr>
          <p:cNvPicPr>
            <a:picLocks noChangeAspect="1"/>
          </p:cNvPicPr>
          <p:nvPr/>
        </p:nvPicPr>
        <p:blipFill>
          <a:blip r:embed="rId5"/>
          <a:stretch>
            <a:fillRect/>
          </a:stretch>
        </p:blipFill>
        <p:spPr>
          <a:xfrm>
            <a:off x="0" y="1674"/>
            <a:ext cx="12192000" cy="6854653"/>
          </a:xfrm>
          <a:prstGeom prst="rect">
            <a:avLst/>
          </a:prstGeom>
        </p:spPr>
      </p:pic>
      <p:grpSp>
        <p:nvGrpSpPr>
          <p:cNvPr id="22" name="vong quay"/>
          <p:cNvGrpSpPr/>
          <p:nvPr/>
        </p:nvGrpSpPr>
        <p:grpSpPr>
          <a:xfrm>
            <a:off x="5825984" y="9099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69286"/>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84872"/>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7</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66359"/>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7</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24665"/>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8" y="4492996"/>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9</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85089"/>
              <a:ext cx="2025648" cy="676659"/>
            </a:xfrm>
            <a:prstGeom prst="rect">
              <a:avLst/>
            </a:prstGeom>
            <a:noFill/>
            <a:ln>
              <a:noFill/>
            </a:ln>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56173"/>
              <a:ext cx="2025648" cy="676659"/>
            </a:xfrm>
            <a:prstGeom prst="rect">
              <a:avLst/>
            </a:prstGeom>
            <a:noFill/>
            <a:ln>
              <a:noFill/>
            </a:ln>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9</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7"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8" action="ppaction://hlinksldjump"/>
          </p:cNvPr>
          <p:cNvSpPr/>
          <p:nvPr/>
        </p:nvSpPr>
        <p:spPr>
          <a:xfrm>
            <a:off x="2355723"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9" action="ppaction://hlinksldjump"/>
          </p:cNvPr>
          <p:cNvSpPr/>
          <p:nvPr/>
        </p:nvSpPr>
        <p:spPr>
          <a:xfrm>
            <a:off x="3853639"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10"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rId11"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2"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rId13" action="ppaction://hlinksldjump"/>
          </p:cNvPr>
          <p:cNvSpPr/>
          <p:nvPr/>
        </p:nvSpPr>
        <p:spPr>
          <a:xfrm>
            <a:off x="859321"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7</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9" name="Rounded Rectangle 38">
            <a:hlinkClick r:id="rId14" action="ppaction://hlinksldjump"/>
          </p:cNvPr>
          <p:cNvSpPr/>
          <p:nvPr/>
        </p:nvSpPr>
        <p:spPr>
          <a:xfrm>
            <a:off x="2357239"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0" name="Rounded Rectangle 39">
            <a:hlinkClick r:id="rId15" action="ppaction://hlinksldjump"/>
          </p:cNvPr>
          <p:cNvSpPr/>
          <p:nvPr/>
        </p:nvSpPr>
        <p:spPr>
          <a:xfrm>
            <a:off x="3855155"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9</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402426" y="95112"/>
            <a:ext cx="5121915"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VÒNG QUAY </a:t>
            </a:r>
          </a:p>
          <a:p>
            <a:pPr algn="ctr" defTabSz="914377">
              <a:defRPr/>
            </a:pPr>
            <a:r>
              <a:rPr lang="en-US" sz="6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00982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34869" y="5127844"/>
            <a:ext cx="609600" cy="609600"/>
          </a:xfrm>
          <a:prstGeom prst="rect">
            <a:avLst/>
          </a:prstGeom>
        </p:spPr>
      </p:pic>
      <p:sp>
        <p:nvSpPr>
          <p:cNvPr id="31" name="Isosceles Triangle 30"/>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32" name="Isosceles Triangle 31"/>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33" name="Isosceles Triangle 3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34" name="Isosceles Triangle 33"/>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2" name="Isosceles Triangle 41"/>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3" name="Isosceles Triangle 4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8" name="Isosceles Triangle 47"/>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9" name="Isosceles Triangle 48"/>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0" name="Isosceles Triangle 49"/>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1" name="Isosceles Triangle 50"/>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2" name="Isosceles Triangle 51"/>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3" name="Isosceles Triangle 52"/>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4" name="Isosceles Triangle 53"/>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5" name="Isosceles Triangle 54"/>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6" name="Isosceles Triangle 55"/>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7" name="Isosceles Triangle 56"/>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8" name="Isosceles Triangle 57"/>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59" name="Isosceles Triangle 58"/>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60" name="Isosceles Triangle 59"/>
          <p:cNvSpPr/>
          <p:nvPr/>
        </p:nvSpPr>
        <p:spPr>
          <a:xfrm rot="16200000">
            <a:off x="10840538" y="1672669"/>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61" name="Isosceles Triangle 60"/>
          <p:cNvSpPr/>
          <p:nvPr/>
        </p:nvSpPr>
        <p:spPr>
          <a:xfrm rot="16200000">
            <a:off x="10840538" y="1672669"/>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24" name="Heart 23">
            <a:hlinkClick r:id="" action="ppaction://noaction"/>
          </p:cNvPr>
          <p:cNvSpPr/>
          <p:nvPr/>
        </p:nvSpPr>
        <p:spPr>
          <a:xfrm rot="5400000">
            <a:off x="11351622" y="192847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pic>
        <p:nvPicPr>
          <p:cNvPr id="62" name="Picture 6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8973" y="5732248"/>
            <a:ext cx="1249411" cy="1065672"/>
          </a:xfrm>
          <a:prstGeom prst="rect">
            <a:avLst/>
          </a:prstGeom>
        </p:spPr>
      </p:pic>
      <p:sp>
        <p:nvSpPr>
          <p:cNvPr id="6" name="Rounded Rectangle 5"/>
          <p:cNvSpPr/>
          <p:nvPr/>
        </p:nvSpPr>
        <p:spPr>
          <a:xfrm>
            <a:off x="6014662"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a:solidFill>
                  <a:prstClr val="white"/>
                </a:solidFill>
                <a:latin typeface="Times New Roman" pitchFamily="18" charset="0"/>
                <a:cs typeface="Times New Roman" pitchFamily="18" charset="0"/>
                <a:sym typeface="Arial"/>
              </a:rPr>
              <a:t>STOP</a:t>
            </a:r>
          </a:p>
        </p:txBody>
      </p:sp>
      <p:sp>
        <p:nvSpPr>
          <p:cNvPr id="5" name="Rectangle: Rounded Corners 4">
            <a:hlinkClick r:id="rId19" action="ppaction://hlinksldjump"/>
            <a:extLst>
              <a:ext uri="{FF2B5EF4-FFF2-40B4-BE49-F238E27FC236}">
                <a16:creationId xmlns="" xmlns:a16="http://schemas.microsoft.com/office/drawing/2014/main" id="{13CE8AF1-5F46-2DAA-81C5-593DA2EB3B3E}"/>
              </a:ext>
            </a:extLst>
          </p:cNvPr>
          <p:cNvSpPr/>
          <p:nvPr/>
        </p:nvSpPr>
        <p:spPr>
          <a:xfrm>
            <a:off x="10425330" y="120224"/>
            <a:ext cx="1630209" cy="553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r>
              <a:rPr lang="en-US" sz="2400" b="1" kern="0">
                <a:solidFill>
                  <a:prstClr val="black"/>
                </a:solidFill>
                <a:latin typeface="Calibri"/>
                <a:sym typeface="Arial"/>
              </a:rPr>
              <a:t>Vận dụng</a:t>
            </a:r>
          </a:p>
        </p:txBody>
      </p:sp>
    </p:spTree>
    <p:extLst>
      <p:ext uri="{BB962C8B-B14F-4D97-AF65-F5344CB8AC3E}">
        <p14:creationId xmlns:p14="http://schemas.microsoft.com/office/powerpoint/2010/main" val="263299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EDA0E21-EEFC-526C-AEAB-A8C4DC740242}"/>
              </a:ext>
            </a:extLst>
          </p:cNvPr>
          <p:cNvPicPr>
            <a:picLocks noChangeAspect="1"/>
          </p:cNvPicPr>
          <p:nvPr/>
        </p:nvPicPr>
        <p:blipFill>
          <a:blip r:embed="rId6"/>
          <a:stretch>
            <a:fillRect/>
          </a:stretch>
        </p:blipFill>
        <p:spPr>
          <a:xfrm>
            <a:off x="0" y="1674"/>
            <a:ext cx="12192000" cy="6854653"/>
          </a:xfrm>
          <a:prstGeom prst="rect">
            <a:avLst/>
          </a:prstGeom>
        </p:spPr>
      </p:pic>
      <p:sp>
        <p:nvSpPr>
          <p:cNvPr id="4" name="Snip Diagonal Corner Rectangle 3"/>
          <p:cNvSpPr/>
          <p:nvPr/>
        </p:nvSpPr>
        <p:spPr>
          <a:xfrm>
            <a:off x="832636" y="199870"/>
            <a:ext cx="10526728" cy="1366004"/>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3200" b="1" i="1" kern="0">
                <a:solidFill>
                  <a:prstClr val="black"/>
                </a:solidFill>
                <a:latin typeface="Times New Roman" panose="02020603050405020304" pitchFamily="18" charset="0"/>
                <a:cs typeface="Times New Roman" panose="02020603050405020304" pitchFamily="18" charset="0"/>
                <a:sym typeface="Arial"/>
              </a:rPr>
              <a:t>Câu 1: Trước khi đem quân ra Bắc tiêu diệt quân Thanh, Nguyễn Huệ đã có hành động gì để khẳng định tính chính danh?</a:t>
            </a:r>
            <a:endParaRPr lang="en-US" sz="3200" b="1" i="1" kern="0">
              <a:solidFill>
                <a:prstClr val="black"/>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435429" y="1759882"/>
            <a:ext cx="5581591" cy="960281"/>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prstClr val="black"/>
              </a:solidFill>
              <a:latin typeface="Times New Roman" pitchFamily="18" charset="0"/>
              <a:cs typeface="Times New Roman" pitchFamily="18" charset="0"/>
              <a:sym typeface="Arial"/>
            </a:endParaRPr>
          </a:p>
          <a:p>
            <a:pPr defTabSz="1219170">
              <a:buClr>
                <a:srgbClr val="000000"/>
              </a:buClr>
            </a:pPr>
            <a:r>
              <a:rPr lang="en-US" sz="3200" b="1" dirty="0">
                <a:solidFill>
                  <a:prstClr val="black"/>
                </a:solidFill>
                <a:latin typeface="Times New Roman" pitchFamily="18" charset="0"/>
                <a:cs typeface="Times New Roman" pitchFamily="18" charset="0"/>
                <a:sym typeface="Arial"/>
              </a:rPr>
              <a:t>A. </a:t>
            </a:r>
            <a:r>
              <a:rPr lang="vi-VN" sz="3200" kern="0" dirty="0">
                <a:solidFill>
                  <a:prstClr val="black"/>
                </a:solidFill>
                <a:latin typeface="Times New Roman" panose="02020603050405020304" pitchFamily="18" charset="0"/>
                <a:cs typeface="Times New Roman" panose="02020603050405020304" pitchFamily="18" charset="0"/>
                <a:sym typeface="Arial"/>
              </a:rPr>
              <a:t>lên ngôi hoàng đế</a:t>
            </a:r>
            <a:endParaRPr lang="en-US" sz="3200" kern="0" dirty="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2" name="Rectangle 41"/>
          <p:cNvSpPr/>
          <p:nvPr/>
        </p:nvSpPr>
        <p:spPr>
          <a:xfrm>
            <a:off x="6549610" y="1762214"/>
            <a:ext cx="4906799" cy="960281"/>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en-US" sz="3200" b="1">
              <a:solidFill>
                <a:prstClr val="black"/>
              </a:solidFill>
              <a:latin typeface="Times New Roman" panose="02020603050405020304" pitchFamily="18" charset="0"/>
              <a:cs typeface="Times New Roman" panose="02020603050405020304" pitchFamily="18" charset="0"/>
              <a:sym typeface="Arial"/>
            </a:endParaRPr>
          </a:p>
          <a:p>
            <a:pPr defTabSz="914377">
              <a:defRPr/>
            </a:pPr>
            <a:r>
              <a:rPr lang="vi-VN" sz="3200" b="1">
                <a:solidFill>
                  <a:prstClr val="black"/>
                </a:solidFill>
                <a:latin typeface="Times New Roman" panose="02020603050405020304" pitchFamily="18" charset="0"/>
                <a:cs typeface="Times New Roman" panose="02020603050405020304" pitchFamily="18" charset="0"/>
                <a:sym typeface="Arial"/>
              </a:rPr>
              <a:t>B. </a:t>
            </a:r>
            <a:r>
              <a:rPr lang="vi-VN" sz="3200" kern="0">
                <a:solidFill>
                  <a:prstClr val="black"/>
                </a:solidFill>
                <a:latin typeface="Times New Roman" panose="02020603050405020304" pitchFamily="18" charset="0"/>
                <a:cs typeface="Times New Roman" panose="02020603050405020304" pitchFamily="18" charset="0"/>
                <a:sym typeface="Arial"/>
              </a:rPr>
              <a:t>ra lời hiểu dụ tướng sĩ</a:t>
            </a:r>
            <a:endParaRPr lang="en-US" sz="3200"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5429" y="2869231"/>
            <a:ext cx="5581591" cy="1045995"/>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anose="02020603050405020304" pitchFamily="18" charset="0"/>
              <a:cs typeface="Times New Roman" pitchFamily="18" charset="0"/>
              <a:sym typeface="Arial"/>
            </a:endParaRPr>
          </a:p>
          <a:p>
            <a:pPr defTabSz="1219170">
              <a:buClr>
                <a:srgbClr val="000000"/>
              </a:buClr>
            </a:pPr>
            <a:r>
              <a:rPr lang="vi-VN" sz="3200" b="1">
                <a:solidFill>
                  <a:prstClr val="black"/>
                </a:solidFill>
                <a:latin typeface="Times New Roman" panose="02020603050405020304" pitchFamily="18" charset="0"/>
                <a:cs typeface="Times New Roman" pitchFamily="18" charset="0"/>
                <a:sym typeface="Arial"/>
              </a:rPr>
              <a:t>C.</a:t>
            </a:r>
            <a:r>
              <a:rPr lang="en-US" sz="3200" b="1">
                <a:solidFill>
                  <a:prstClr val="black"/>
                </a:solidFill>
                <a:latin typeface="Times New Roman" panose="02020603050405020304" pitchFamily="18" charset="0"/>
                <a:cs typeface="Times New Roman" panose="02020603050405020304" pitchFamily="18" charset="0"/>
                <a:sym typeface="Arial"/>
              </a:rPr>
              <a:t> </a:t>
            </a:r>
            <a:r>
              <a:rPr lang="vi-VN" sz="3200" kern="0">
                <a:solidFill>
                  <a:prstClr val="black"/>
                </a:solidFill>
                <a:latin typeface="Times New Roman" panose="02020603050405020304" pitchFamily="18" charset="0"/>
                <a:cs typeface="Times New Roman" panose="02020603050405020304" pitchFamily="18" charset="0"/>
                <a:sym typeface="Arial"/>
              </a:rPr>
              <a:t>tổ chức cuộc duyệt binh ở Nghệ An</a:t>
            </a:r>
            <a:endParaRPr lang="en-US" sz="3200"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6549610" y="2871563"/>
            <a:ext cx="4906799" cy="1045995"/>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prstClr val="black"/>
                </a:solidFill>
                <a:latin typeface="Times New Roman" panose="02020603050405020304" pitchFamily="18" charset="0"/>
                <a:cs typeface="Times New Roman" pitchFamily="18" charset="0"/>
                <a:sym typeface="Arial"/>
              </a:rPr>
              <a:t>D. </a:t>
            </a:r>
            <a:r>
              <a:rPr lang="vi-VN" sz="3200" kern="0" dirty="0">
                <a:solidFill>
                  <a:prstClr val="black"/>
                </a:solidFill>
                <a:latin typeface="Times New Roman" panose="02020603050405020304" pitchFamily="18" charset="0"/>
                <a:cs typeface="Times New Roman" panose="02020603050405020304" pitchFamily="18" charset="0"/>
                <a:sym typeface="Arial"/>
              </a:rPr>
              <a:t>tuyển thêm quân sĩ</a:t>
            </a:r>
            <a:endParaRPr lang="vi-VN" sz="3200" b="1" dirty="0">
              <a:solidFill>
                <a:prstClr val="black"/>
              </a:solidFill>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177773"/>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3189371"/>
            <a:ext cx="804743"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57" name="Cloud 56">
            <a:hlinkClick r:id="rId10" action="ppaction://hlinksldjump"/>
          </p:cNvPr>
          <p:cNvSpPr/>
          <p:nvPr/>
        </p:nvSpPr>
        <p:spPr>
          <a:xfrm>
            <a:off x="5212483" y="4459302"/>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10000"/>
                  </a:prstClr>
                </a:solidFill>
                <a:latin typeface="Arial" panose="020B0604020202020204" pitchFamily="34" charset="0"/>
                <a:sym typeface="Arial"/>
              </a:rPr>
              <a:t>QUAY VỀ</a:t>
            </a:r>
            <a:endParaRPr lang="vi-VN" sz="2400" dirty="0">
              <a:solidFill>
                <a:prstClr val="white">
                  <a:lumMod val="10000"/>
                </a:prstClr>
              </a:solidFill>
              <a:latin typeface="Arial" panose="020B0604020202020204" pitchFamily="34" charset="0"/>
              <a:sym typeface="Arial"/>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5916D0-B56E-3DE0-DF49-B1F1A67EDEEA}"/>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376518" y="326935"/>
            <a:ext cx="11204145" cy="1153503"/>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3200" b="1" kern="0">
                <a:solidFill>
                  <a:prstClr val="black"/>
                </a:solidFill>
                <a:latin typeface="Times New Roman" panose="02020603050405020304" pitchFamily="18" charset="0"/>
                <a:sym typeface="Arial"/>
              </a:rPr>
              <a:t>Câu 2: Vì sao vua Quang Trung quyết định tiêu diệt quân Thanh vào dịp tết Kỉ Dậu?</a:t>
            </a:r>
            <a:endParaRPr lang="en-US" sz="3200" b="1" kern="0">
              <a:solidFill>
                <a:prstClr val="black"/>
              </a:solidFill>
              <a:latin typeface="Calibri Light"/>
              <a:sym typeface="Arial"/>
            </a:endParaRPr>
          </a:p>
        </p:txBody>
      </p:sp>
      <p:sp>
        <p:nvSpPr>
          <p:cNvPr id="26" name="Rectangle 25"/>
          <p:cNvSpPr/>
          <p:nvPr/>
        </p:nvSpPr>
        <p:spPr>
          <a:xfrm>
            <a:off x="259338" y="1621557"/>
            <a:ext cx="5757681" cy="1137904"/>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800" b="1">
              <a:solidFill>
                <a:prstClr val="black"/>
              </a:solidFill>
              <a:latin typeface="Calibri Light"/>
              <a:cs typeface="Times New Roman" pitchFamily="18" charset="0"/>
              <a:sym typeface="Arial"/>
            </a:endParaRPr>
          </a:p>
          <a:p>
            <a:pPr defTabSz="914377">
              <a:defRPr/>
            </a:pPr>
            <a:endParaRPr lang="en-US" sz="2800" b="1">
              <a:solidFill>
                <a:prstClr val="black"/>
              </a:solidFill>
              <a:latin typeface="Calibri Light"/>
              <a:cs typeface="Times New Roman" pitchFamily="18" charset="0"/>
              <a:sym typeface="Arial"/>
            </a:endParaRPr>
          </a:p>
          <a:p>
            <a:pPr defTabSz="1219170">
              <a:buClr>
                <a:srgbClr val="000000"/>
              </a:buClr>
            </a:pPr>
            <a:r>
              <a:rPr lang="en-US" sz="2800" b="1">
                <a:solidFill>
                  <a:prstClr val="black"/>
                </a:solidFill>
                <a:latin typeface="Calibri Light"/>
                <a:cs typeface="Times New Roman" pitchFamily="18" charset="0"/>
                <a:sym typeface="Arial"/>
              </a:rPr>
              <a:t>A. </a:t>
            </a:r>
            <a:r>
              <a:rPr lang="vi-VN" sz="2800" kern="0">
                <a:solidFill>
                  <a:prstClr val="black"/>
                </a:solidFill>
                <a:latin typeface="Times New Roman" panose="02020603050405020304" pitchFamily="18" charset="0"/>
                <a:sym typeface="Arial"/>
              </a:rPr>
              <a:t>thời điểm tinh thần binh sĩ lên cao</a:t>
            </a:r>
            <a:r>
              <a:rPr lang="vi-VN" sz="2800" kern="0">
                <a:solidFill>
                  <a:prstClr val="black"/>
                </a:solidFill>
                <a:latin typeface="Times New Roman" panose="02020603050405020304" pitchFamily="18" charset="0"/>
                <a:cs typeface="Times New Roman" panose="02020603050405020304" pitchFamily="18" charset="0"/>
                <a:sym typeface="Arial"/>
              </a:rPr>
              <a:t/>
            </a:r>
            <a:br>
              <a:rPr lang="vi-VN" sz="2800" kern="0">
                <a:solidFill>
                  <a:prstClr val="black"/>
                </a:solidFill>
                <a:latin typeface="Times New Roman" panose="02020603050405020304" pitchFamily="18" charset="0"/>
                <a:cs typeface="Times New Roman" panose="02020603050405020304" pitchFamily="18" charset="0"/>
                <a:sym typeface="Arial"/>
              </a:rPr>
            </a:br>
            <a:endParaRPr lang="vi-VN" sz="2800" b="1" dirty="0">
              <a:solidFill>
                <a:prstClr val="black"/>
              </a:solidFill>
              <a:latin typeface="Times New Roman" panose="02020603050405020304" pitchFamily="18" charset="0"/>
              <a:cs typeface="Times New Roman" pitchFamily="18" charset="0"/>
              <a:sym typeface="Arial"/>
            </a:endParaRPr>
          </a:p>
        </p:txBody>
      </p:sp>
      <p:sp>
        <p:nvSpPr>
          <p:cNvPr id="42" name="Rectangle 41"/>
          <p:cNvSpPr/>
          <p:nvPr/>
        </p:nvSpPr>
        <p:spPr>
          <a:xfrm>
            <a:off x="6130615" y="1580264"/>
            <a:ext cx="5842555" cy="1144089"/>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800" b="1" dirty="0">
              <a:solidFill>
                <a:prstClr val="black"/>
              </a:solidFill>
              <a:latin typeface="Calibri Light"/>
              <a:cs typeface="Times New Roman" pitchFamily="18" charset="0"/>
              <a:sym typeface="Arial"/>
            </a:endParaRPr>
          </a:p>
          <a:p>
            <a:pPr defTabSz="914377">
              <a:defRPr/>
            </a:pPr>
            <a:r>
              <a:rPr lang="en-US" sz="2800" b="1" dirty="0">
                <a:solidFill>
                  <a:prstClr val="black"/>
                </a:solidFill>
                <a:latin typeface="Calibri Light"/>
                <a:cs typeface="Times New Roman" pitchFamily="18" charset="0"/>
                <a:sym typeface="Arial"/>
              </a:rPr>
              <a:t>B. </a:t>
            </a:r>
            <a:r>
              <a:rPr lang="vi-VN" sz="2800" kern="0" dirty="0">
                <a:solidFill>
                  <a:prstClr val="black"/>
                </a:solidFill>
                <a:latin typeface="Times New Roman" panose="02020603050405020304" pitchFamily="18" charset="0"/>
                <a:sym typeface="Arial"/>
              </a:rPr>
              <a:t>. thời điểm quân địch lơ là</a:t>
            </a:r>
            <a:endParaRPr lang="en-US" sz="2800" kern="0" dirty="0">
              <a:solidFill>
                <a:prstClr val="black"/>
              </a:solidFill>
              <a:latin typeface="Calibri Light"/>
              <a:sym typeface="Arial"/>
            </a:endParaRPr>
          </a:p>
          <a:p>
            <a:pPr defTabSz="914377">
              <a:defRPr/>
            </a:pPr>
            <a:endParaRPr lang="en-US" sz="2800" b="1" dirty="0">
              <a:solidFill>
                <a:prstClr val="black"/>
              </a:solidFill>
              <a:latin typeface="Calibri Light"/>
              <a:cs typeface="Times New Roman" pitchFamily="18" charset="0"/>
              <a:sym typeface="Arial"/>
            </a:endParaRPr>
          </a:p>
        </p:txBody>
      </p:sp>
      <p:sp>
        <p:nvSpPr>
          <p:cNvPr id="43" name="Rectangle 42"/>
          <p:cNvSpPr/>
          <p:nvPr/>
        </p:nvSpPr>
        <p:spPr>
          <a:xfrm>
            <a:off x="218831" y="2890743"/>
            <a:ext cx="5798188" cy="993055"/>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800" b="1">
              <a:solidFill>
                <a:prstClr val="black"/>
              </a:solidFill>
              <a:latin typeface="Calibri Light"/>
              <a:cs typeface="Times New Roman" pitchFamily="18" charset="0"/>
              <a:sym typeface="Arial"/>
            </a:endParaRPr>
          </a:p>
          <a:p>
            <a:pPr defTabSz="914377">
              <a:defRPr/>
            </a:pPr>
            <a:r>
              <a:rPr lang="en-US" sz="2800" b="1">
                <a:solidFill>
                  <a:prstClr val="black"/>
                </a:solidFill>
                <a:latin typeface="Calibri Light"/>
                <a:cs typeface="Times New Roman" pitchFamily="18" charset="0"/>
                <a:sym typeface="Arial"/>
              </a:rPr>
              <a:t>C. </a:t>
            </a:r>
            <a:r>
              <a:rPr lang="vi-VN" sz="2800" kern="0">
                <a:solidFill>
                  <a:prstClr val="black"/>
                </a:solidFill>
                <a:latin typeface="Times New Roman" panose="02020603050405020304" pitchFamily="18" charset="0"/>
                <a:sym typeface="Arial"/>
              </a:rPr>
              <a:t>thời điểm nhân dân Thăng Long đang ăn tết, dễ tập hợp lực lượng</a:t>
            </a:r>
            <a:endParaRPr lang="en-US" sz="2800" kern="0">
              <a:solidFill>
                <a:prstClr val="black"/>
              </a:solidFill>
              <a:latin typeface="Calibri Light"/>
              <a:sym typeface="Arial"/>
            </a:endParaRPr>
          </a:p>
          <a:p>
            <a:pPr defTabSz="914377">
              <a:defRPr/>
            </a:pPr>
            <a:endParaRPr lang="vi-VN" sz="2800" b="1" dirty="0">
              <a:solidFill>
                <a:prstClr val="black"/>
              </a:solidFill>
              <a:latin typeface="Times New Roman" panose="02020603050405020304" pitchFamily="18" charset="0"/>
              <a:cs typeface="Times New Roman" pitchFamily="18" charset="0"/>
              <a:sym typeface="Arial"/>
            </a:endParaRPr>
          </a:p>
        </p:txBody>
      </p:sp>
      <p:sp>
        <p:nvSpPr>
          <p:cNvPr id="44" name="Rectangle 43"/>
          <p:cNvSpPr/>
          <p:nvPr/>
        </p:nvSpPr>
        <p:spPr>
          <a:xfrm>
            <a:off x="6130615" y="2855633"/>
            <a:ext cx="5842555" cy="993055"/>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2800" b="1">
                <a:solidFill>
                  <a:prstClr val="black"/>
                </a:solidFill>
                <a:latin typeface="Times New Roman" panose="02020603050405020304" pitchFamily="18" charset="0"/>
                <a:cs typeface="Times New Roman" pitchFamily="18" charset="0"/>
                <a:sym typeface="Arial"/>
              </a:rPr>
              <a:t>D. </a:t>
            </a:r>
            <a:r>
              <a:rPr lang="vi-VN" sz="2800" kern="0">
                <a:solidFill>
                  <a:prstClr val="black"/>
                </a:solidFill>
                <a:latin typeface="Times New Roman" panose="02020603050405020304" pitchFamily="18" charset="0"/>
                <a:sym typeface="Arial"/>
              </a:rPr>
              <a:t>thời điểm Nguyễn Ánh chưa tấn công được vào Gia Định</a:t>
            </a:r>
            <a:endParaRPr lang="vi-VN" sz="2800" b="1" dirty="0">
              <a:solidFill>
                <a:prstClr val="black"/>
              </a:solidFill>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685" y="3064638"/>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27921" y="2207652"/>
            <a:ext cx="804743" cy="643793"/>
          </a:xfrm>
          <a:prstGeom prst="rect">
            <a:avLst/>
          </a:prstGeom>
        </p:spPr>
      </p:pic>
      <p:sp>
        <p:nvSpPr>
          <p:cNvPr id="18" name="Cloud 17">
            <a:hlinkClick r:id="rId9" action="ppaction://hlinksldjump"/>
          </p:cNvPr>
          <p:cNvSpPr/>
          <p:nvPr/>
        </p:nvSpPr>
        <p:spPr>
          <a:xfrm>
            <a:off x="5211296" y="4476058"/>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10000"/>
                  </a:prstClr>
                </a:solidFill>
                <a:latin typeface="Arial" panose="020B0604020202020204" pitchFamily="34" charset="0"/>
                <a:sym typeface="Arial"/>
              </a:rPr>
              <a:t>QUAY VỀ</a:t>
            </a:r>
            <a:endParaRPr lang="vi-VN" sz="2400" dirty="0">
              <a:solidFill>
                <a:prstClr val="white">
                  <a:lumMod val="10000"/>
                </a:prstClr>
              </a:solidFill>
              <a:latin typeface="Arial" panose="020B0604020202020204" pitchFamily="34" charset="0"/>
              <a:sym typeface="Arial"/>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DDF9E0A-307C-A50B-BCC1-9FCF812682B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70"/>
            <a:ext cx="10526728" cy="1195201"/>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3733" b="1" kern="0">
                <a:solidFill>
                  <a:prstClr val="black"/>
                </a:solidFill>
                <a:latin typeface="Times New Roman" panose="02020603050405020304" pitchFamily="18" charset="0"/>
                <a:cs typeface="Times New Roman" panose="02020603050405020304" pitchFamily="18" charset="0"/>
                <a:sym typeface="Arial"/>
              </a:rPr>
              <a:t>Câu 3: Tướng nào của giặc phải khiếp sợ, thắt cổ tự tử sau khi thất bại ở Ngọc Hồi và Đống Đa</a:t>
            </a:r>
            <a:endParaRPr lang="en-US" sz="3733" b="1" kern="0">
              <a:solidFill>
                <a:prstClr val="black"/>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250093" y="1740599"/>
            <a:ext cx="5766927" cy="979564"/>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3733" b="1">
                <a:solidFill>
                  <a:prstClr val="black"/>
                </a:solidFill>
                <a:latin typeface="Times New Roman" pitchFamily="18" charset="0"/>
                <a:cs typeface="Times New Roman" pitchFamily="18" charset="0"/>
                <a:sym typeface="Arial"/>
              </a:rPr>
              <a:t>A. </a:t>
            </a:r>
            <a:r>
              <a:rPr lang="vi-VN" sz="3733" kern="0">
                <a:solidFill>
                  <a:prstClr val="black"/>
                </a:solidFill>
                <a:latin typeface="Times New Roman" panose="02020603050405020304" pitchFamily="18" charset="0"/>
                <a:cs typeface="Times New Roman" panose="02020603050405020304" pitchFamily="18" charset="0"/>
                <a:sym typeface="Arial"/>
              </a:rPr>
              <a:t>Sầm Nghi Đống</a:t>
            </a:r>
            <a:endParaRPr lang="vi-VN" sz="3733" b="1" dirty="0">
              <a:solidFill>
                <a:prstClr val="black"/>
              </a:solidFill>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2" name="Rectangle 41"/>
          <p:cNvSpPr/>
          <p:nvPr/>
        </p:nvSpPr>
        <p:spPr>
          <a:xfrm>
            <a:off x="6130615" y="1744787"/>
            <a:ext cx="5766927" cy="979564"/>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733" b="1">
                <a:solidFill>
                  <a:prstClr val="black"/>
                </a:solidFill>
                <a:latin typeface="Times New Roman" pitchFamily="18" charset="0"/>
                <a:cs typeface="Times New Roman" pitchFamily="18" charset="0"/>
                <a:sym typeface="Arial"/>
              </a:rPr>
              <a:t>B. </a:t>
            </a:r>
            <a:r>
              <a:rPr lang="vi-VN" sz="3733" kern="0">
                <a:solidFill>
                  <a:prstClr val="black"/>
                </a:solidFill>
                <a:latin typeface="Times New Roman" panose="02020603050405020304" pitchFamily="18" charset="0"/>
                <a:cs typeface="Times New Roman" panose="02020603050405020304" pitchFamily="18" charset="0"/>
                <a:sym typeface="Arial"/>
              </a:rPr>
              <a:t>Tôn Sĩ Nghị</a:t>
            </a:r>
            <a:endParaRPr lang="vi-VN" sz="3733" b="1"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250093" y="2937926"/>
            <a:ext cx="5766927" cy="979564"/>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733" b="1">
              <a:solidFill>
                <a:prstClr val="black"/>
              </a:solidFill>
              <a:latin typeface="Times New Roman" pitchFamily="18" charset="0"/>
              <a:cs typeface="Times New Roman" pitchFamily="18" charset="0"/>
              <a:sym typeface="Arial"/>
            </a:endParaRPr>
          </a:p>
          <a:p>
            <a:pPr defTabSz="914377">
              <a:defRPr/>
            </a:pPr>
            <a:r>
              <a:rPr lang="en-US" sz="3733" b="1">
                <a:solidFill>
                  <a:prstClr val="black"/>
                </a:solidFill>
                <a:latin typeface="Times New Roman" pitchFamily="18" charset="0"/>
                <a:cs typeface="Times New Roman" pitchFamily="18" charset="0"/>
                <a:sym typeface="Arial"/>
              </a:rPr>
              <a:t>C. </a:t>
            </a:r>
            <a:r>
              <a:rPr lang="vi-VN" sz="3733" kern="0">
                <a:solidFill>
                  <a:prstClr val="black"/>
                </a:solidFill>
                <a:latin typeface="Times New Roman" panose="02020603050405020304" pitchFamily="18" charset="0"/>
                <a:cs typeface="Times New Roman" panose="02020603050405020304" pitchFamily="18" charset="0"/>
                <a:sym typeface="Arial"/>
              </a:rPr>
              <a:t>Hứa Thế Hanh</a:t>
            </a:r>
            <a:endParaRPr lang="en-US" sz="3733"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733"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6130615" y="2942114"/>
            <a:ext cx="5766927" cy="979564"/>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733" b="1">
                <a:solidFill>
                  <a:prstClr val="black"/>
                </a:solidFill>
                <a:latin typeface="Times New Roman" pitchFamily="18" charset="0"/>
                <a:cs typeface="Times New Roman" pitchFamily="18" charset="0"/>
                <a:sym typeface="Arial"/>
              </a:rPr>
              <a:t>D. </a:t>
            </a:r>
            <a:r>
              <a:rPr lang="vi-VN" sz="3733" kern="0">
                <a:solidFill>
                  <a:prstClr val="black"/>
                </a:solidFill>
                <a:latin typeface="Times New Roman" panose="02020603050405020304" pitchFamily="18" charset="0"/>
                <a:cs typeface="Times New Roman" panose="02020603050405020304" pitchFamily="18" charset="0"/>
                <a:sym typeface="Arial"/>
              </a:rPr>
              <a:t>Càn Long</a:t>
            </a:r>
            <a:endParaRPr lang="vi-VN" sz="3733" b="1" dirty="0">
              <a:solidFill>
                <a:prstClr val="black"/>
              </a:solidFill>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6993" y="2874275"/>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6993" y="1985587"/>
            <a:ext cx="804743" cy="707197"/>
          </a:xfrm>
          <a:prstGeom prst="rect">
            <a:avLst/>
          </a:prstGeom>
        </p:spPr>
      </p:pic>
      <p:sp>
        <p:nvSpPr>
          <p:cNvPr id="17" name="Cloud 16">
            <a:hlinkClick r:id="rId9" action="ppaction://hlinksldjump"/>
          </p:cNvPr>
          <p:cNvSpPr/>
          <p:nvPr/>
        </p:nvSpPr>
        <p:spPr>
          <a:xfrm>
            <a:off x="4583103" y="4524351"/>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10000"/>
                  </a:prstClr>
                </a:solidFill>
                <a:latin typeface="Arial" panose="020B0604020202020204" pitchFamily="34" charset="0"/>
                <a:sym typeface="Arial"/>
              </a:rPr>
              <a:t>QUAY VỀ</a:t>
            </a:r>
            <a:endParaRPr lang="vi-VN" sz="2400" dirty="0">
              <a:solidFill>
                <a:prstClr val="white">
                  <a:lumMod val="10000"/>
                </a:prstClr>
              </a:solidFill>
              <a:latin typeface="Arial" panose="020B0604020202020204" pitchFamily="34" charset="0"/>
              <a:sym typeface="Arial"/>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84E39A4-C4E5-2E9A-786D-5F70D034E00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69"/>
            <a:ext cx="10526728" cy="1631121"/>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3200" b="1" kern="0">
                <a:solidFill>
                  <a:prstClr val="black"/>
                </a:solidFill>
                <a:latin typeface="Times New Roman" panose="02020603050405020304" pitchFamily="18" charset="0"/>
                <a:sym typeface="Arial"/>
              </a:rPr>
              <a:t>Câu </a:t>
            </a:r>
            <a:r>
              <a:rPr lang="en-US" sz="3200" b="1" kern="0">
                <a:solidFill>
                  <a:prstClr val="black"/>
                </a:solidFill>
                <a:latin typeface="Calibri Light"/>
                <a:sym typeface="Arial"/>
              </a:rPr>
              <a:t>4</a:t>
            </a:r>
            <a:r>
              <a:rPr lang="vi-VN" sz="3200" b="1" kern="0">
                <a:solidFill>
                  <a:prstClr val="black"/>
                </a:solidFill>
                <a:latin typeface="Times New Roman" panose="02020603050405020304" pitchFamily="18" charset="0"/>
                <a:sym typeface="Arial"/>
              </a:rPr>
              <a:t>: Trong những đoạn văn nói về cảnh bỏ chạy khốn cùng của vua Lê Chiêu Thống, tác giả vẫn gửi gắm cảm xúc trong đó, theo em, cảm xúc đó là gì?</a:t>
            </a:r>
            <a:endParaRPr lang="en-US" sz="3200" b="1" kern="0">
              <a:solidFill>
                <a:prstClr val="black"/>
              </a:solidFill>
              <a:latin typeface="Calibri Light"/>
              <a:sym typeface="Arial"/>
            </a:endParaRPr>
          </a:p>
        </p:txBody>
      </p:sp>
      <p:sp>
        <p:nvSpPr>
          <p:cNvPr id="26" name="Rectangle 25"/>
          <p:cNvSpPr/>
          <p:nvPr/>
        </p:nvSpPr>
        <p:spPr>
          <a:xfrm>
            <a:off x="1110221" y="1949347"/>
            <a:ext cx="4906799" cy="770816"/>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black"/>
                </a:solidFill>
                <a:latin typeface="Times New Roman" pitchFamily="18" charset="0"/>
                <a:cs typeface="Times New Roman" pitchFamily="18" charset="0"/>
                <a:sym typeface="Arial"/>
              </a:rPr>
              <a:t>A</a:t>
            </a:r>
            <a:r>
              <a:rPr lang="en-US" sz="3200" b="1">
                <a:solidFill>
                  <a:prstClr val="black"/>
                </a:solidFill>
                <a:latin typeface="Times New Roman" pitchFamily="18" charset="0"/>
                <a:cs typeface="Times New Roman" pitchFamily="18" charset="0"/>
                <a:sym typeface="Arial"/>
              </a:rPr>
              <a:t>. </a:t>
            </a:r>
            <a:r>
              <a:rPr lang="en-US" sz="3200" kern="0">
                <a:solidFill>
                  <a:prstClr val="black"/>
                </a:solidFill>
                <a:latin typeface="Times New Roman" panose="02020603050405020304" pitchFamily="18" charset="0"/>
                <a:cs typeface="Times New Roman" panose="02020603050405020304" pitchFamily="18" charset="0"/>
                <a:sym typeface="Arial"/>
              </a:rPr>
              <a:t>Sự bênh vực</a:t>
            </a:r>
            <a:endParaRPr lang="vi-VN" sz="3200" b="1" dirty="0">
              <a:solidFill>
                <a:prstClr val="black"/>
              </a:solidFill>
              <a:latin typeface="Times New Roman" pitchFamily="18" charset="0"/>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itchFamily="18" charset="0"/>
              <a:cs typeface="Times New Roman" pitchFamily="18" charset="0"/>
              <a:sym typeface="Arial"/>
            </a:endParaRPr>
          </a:p>
          <a:p>
            <a:pPr defTabSz="914377">
              <a:defRPr/>
            </a:pPr>
            <a:r>
              <a:rPr lang="en-US" sz="3200" b="1">
                <a:solidFill>
                  <a:prstClr val="black"/>
                </a:solidFill>
                <a:latin typeface="Times New Roman" pitchFamily="18" charset="0"/>
                <a:cs typeface="Times New Roman" pitchFamily="18" charset="0"/>
                <a:sym typeface="Arial"/>
              </a:rPr>
              <a:t>B. </a:t>
            </a:r>
            <a:r>
              <a:rPr lang="en-US" sz="3200" kern="0">
                <a:solidFill>
                  <a:prstClr val="black"/>
                </a:solidFill>
                <a:latin typeface="Times New Roman" panose="02020603050405020304" pitchFamily="18" charset="0"/>
                <a:cs typeface="Times New Roman" panose="02020603050405020304" pitchFamily="18" charset="0"/>
                <a:sym typeface="Arial"/>
              </a:rPr>
              <a:t>Sự căm phẫn</a:t>
            </a: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prstClr val="black"/>
              </a:solidFill>
              <a:latin typeface="Times New Roman" pitchFamily="18" charset="0"/>
              <a:cs typeface="Times New Roman" pitchFamily="18" charset="0"/>
              <a:sym typeface="Arial"/>
            </a:endParaRPr>
          </a:p>
          <a:p>
            <a:pPr defTabSz="914377">
              <a:defRPr/>
            </a:pPr>
            <a:r>
              <a:rPr lang="en-US" sz="3200" b="1" dirty="0">
                <a:solidFill>
                  <a:prstClr val="black"/>
                </a:solidFill>
                <a:latin typeface="Times New Roman" pitchFamily="18" charset="0"/>
                <a:cs typeface="Times New Roman" pitchFamily="18" charset="0"/>
                <a:sym typeface="Arial"/>
              </a:rPr>
              <a:t>C. </a:t>
            </a:r>
            <a:r>
              <a:rPr lang="en-US" sz="3200" kern="0" dirty="0" err="1">
                <a:solidFill>
                  <a:prstClr val="black"/>
                </a:solidFill>
                <a:latin typeface="Times New Roman" panose="02020603050405020304" pitchFamily="18" charset="0"/>
                <a:cs typeface="Times New Roman" panose="02020603050405020304" pitchFamily="18" charset="0"/>
                <a:sym typeface="Arial"/>
              </a:rPr>
              <a:t>Sự</a:t>
            </a:r>
            <a:r>
              <a:rPr lang="en-US" sz="3200" kern="0" dirty="0">
                <a:solidFill>
                  <a:prstClr val="black"/>
                </a:solidFill>
                <a:latin typeface="Times New Roman" panose="02020603050405020304" pitchFamily="18" charset="0"/>
                <a:cs typeface="Times New Roman" panose="02020603050405020304" pitchFamily="18" charset="0"/>
                <a:sym typeface="Arial"/>
              </a:rPr>
              <a:t> </a:t>
            </a:r>
            <a:r>
              <a:rPr lang="en-US" sz="3200" kern="0" dirty="0" err="1">
                <a:solidFill>
                  <a:prstClr val="black"/>
                </a:solidFill>
                <a:latin typeface="Times New Roman" panose="02020603050405020304" pitchFamily="18" charset="0"/>
                <a:cs typeface="Times New Roman" panose="02020603050405020304" pitchFamily="18" charset="0"/>
                <a:sym typeface="Arial"/>
              </a:rPr>
              <a:t>xót</a:t>
            </a:r>
            <a:r>
              <a:rPr lang="en-US" sz="3200" kern="0" dirty="0">
                <a:solidFill>
                  <a:prstClr val="black"/>
                </a:solidFill>
                <a:latin typeface="Times New Roman" panose="02020603050405020304" pitchFamily="18" charset="0"/>
                <a:cs typeface="Times New Roman" panose="02020603050405020304" pitchFamily="18" charset="0"/>
                <a:sym typeface="Arial"/>
              </a:rPr>
              <a:t> xa</a:t>
            </a: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itchFamily="18" charset="0"/>
              <a:cs typeface="Times New Roman" pitchFamily="18" charset="0"/>
              <a:sym typeface="Arial"/>
            </a:endParaRPr>
          </a:p>
          <a:p>
            <a:pPr defTabSz="914377">
              <a:defRPr/>
            </a:pPr>
            <a:r>
              <a:rPr lang="en-US" sz="3200" b="1">
                <a:solidFill>
                  <a:prstClr val="black"/>
                </a:solidFill>
                <a:latin typeface="Times New Roman" pitchFamily="18" charset="0"/>
                <a:cs typeface="Times New Roman" pitchFamily="18" charset="0"/>
                <a:sym typeface="Arial"/>
              </a:rPr>
              <a:t>D. </a:t>
            </a:r>
            <a:r>
              <a:rPr lang="en-US" sz="3200" kern="0">
                <a:solidFill>
                  <a:prstClr val="black"/>
                </a:solidFill>
                <a:latin typeface="Times New Roman" panose="02020603050405020304" pitchFamily="18" charset="0"/>
                <a:cs typeface="Times New Roman" panose="02020603050405020304" pitchFamily="18" charset="0"/>
                <a:sym typeface="Arial"/>
              </a:rPr>
              <a:t>Sự giễu cợt</a:t>
            </a:r>
          </a:p>
          <a:p>
            <a:pPr defTabSz="914377">
              <a:defRPr/>
            </a:pPr>
            <a:endParaRPr lang="vi-VN" sz="3200" b="1" dirty="0">
              <a:solidFill>
                <a:prstClr val="black"/>
              </a:solidFill>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8" name="Cloud 17">
            <a:hlinkClick r:id="rId8" action="ppaction://hlinksldjump"/>
          </p:cNvPr>
          <p:cNvSpPr/>
          <p:nvPr/>
        </p:nvSpPr>
        <p:spPr>
          <a:xfrm>
            <a:off x="4837413" y="4368503"/>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10000"/>
                  </a:prstClr>
                </a:solidFill>
                <a:latin typeface="Arial" panose="020B0604020202020204" pitchFamily="34" charset="0"/>
                <a:sym typeface="Arial"/>
              </a:rPr>
              <a:t>QUAY VỀ</a:t>
            </a:r>
            <a:endParaRPr lang="vi-VN" sz="2400" dirty="0">
              <a:solidFill>
                <a:prstClr val="white">
                  <a:lumMod val="10000"/>
                </a:prstClr>
              </a:solidFill>
              <a:latin typeface="Arial" panose="020B0604020202020204" pitchFamily="34" charset="0"/>
              <a:sym typeface="Arial"/>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264227" y="207647"/>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805619" y="142207"/>
            <a:ext cx="10272000" cy="763600"/>
          </a:xfrm>
          <a:prstGeom prst="rect">
            <a:avLst/>
          </a:prstGeom>
        </p:spPr>
        <p:txBody>
          <a:bodyPr spcFirstLastPara="1" wrap="square" lIns="121900" tIns="121900" rIns="121900" bIns="121900" anchor="t" anchorCtr="0">
            <a:noAutofit/>
          </a:bodyPr>
          <a:lstStyle/>
          <a:p>
            <a:r>
              <a:rPr lang="en" sz="4000" b="1" dirty="0">
                <a:latin typeface="Times New Roman" panose="02020603050405020304" pitchFamily="18" charset="0"/>
                <a:cs typeface="Times New Roman" panose="02020603050405020304" pitchFamily="18" charset="0"/>
              </a:rPr>
              <a:t>Hoạt động mở đầu</a:t>
            </a:r>
            <a:endParaRPr sz="4000" b="1"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 xmlns:a16="http://schemas.microsoft.com/office/drawing/2014/main" id="{7E5D77DF-254C-7C31-24B4-F894747C2603}"/>
              </a:ext>
            </a:extLst>
          </p:cNvPr>
          <p:cNvGrpSpPr/>
          <p:nvPr/>
        </p:nvGrpSpPr>
        <p:grpSpPr>
          <a:xfrm>
            <a:off x="397389" y="336172"/>
            <a:ext cx="1400715" cy="815344"/>
            <a:chOff x="397389" y="336172"/>
            <a:chExt cx="1400715" cy="815344"/>
          </a:xfrm>
        </p:grpSpPr>
        <p:pic>
          <p:nvPicPr>
            <p:cNvPr id="5" name="Google Shape;314;p29">
              <a:extLst>
                <a:ext uri="{FF2B5EF4-FFF2-40B4-BE49-F238E27FC236}">
                  <a16:creationId xmlns="" xmlns:a16="http://schemas.microsoft.com/office/drawing/2014/main" id="{9A63A82E-D528-942E-57EC-8D71283C2638}"/>
                </a:ext>
              </a:extLst>
            </p:cNvPr>
            <p:cNvPicPr preferRelativeResize="0"/>
            <p:nvPr/>
          </p:nvPicPr>
          <p:blipFill>
            <a:blip r:embed="rId3">
              <a:alphaModFix/>
            </a:blip>
            <a:stretch>
              <a:fillRect/>
            </a:stretch>
          </p:blipFill>
          <p:spPr>
            <a:xfrm>
              <a:off x="397389" y="725817"/>
              <a:ext cx="524017" cy="425699"/>
            </a:xfrm>
            <a:prstGeom prst="rect">
              <a:avLst/>
            </a:prstGeom>
            <a:noFill/>
            <a:ln>
              <a:noFill/>
            </a:ln>
          </p:spPr>
        </p:pic>
        <p:pic>
          <p:nvPicPr>
            <p:cNvPr id="6" name="Google Shape;315;p29">
              <a:extLst>
                <a:ext uri="{FF2B5EF4-FFF2-40B4-BE49-F238E27FC236}">
                  <a16:creationId xmlns="" xmlns:a16="http://schemas.microsoft.com/office/drawing/2014/main" id="{DB027623-9CF6-8221-51F0-5BDD030A7F4F}"/>
                </a:ext>
              </a:extLst>
            </p:cNvPr>
            <p:cNvPicPr preferRelativeResize="0"/>
            <p:nvPr/>
          </p:nvPicPr>
          <p:blipFill>
            <a:blip r:embed="rId4">
              <a:alphaModFix/>
            </a:blip>
            <a:stretch>
              <a:fillRect/>
            </a:stretch>
          </p:blipFill>
          <p:spPr>
            <a:xfrm>
              <a:off x="1274087" y="336172"/>
              <a:ext cx="524017" cy="187835"/>
            </a:xfrm>
            <a:prstGeom prst="rect">
              <a:avLst/>
            </a:prstGeom>
            <a:noFill/>
            <a:ln>
              <a:noFill/>
            </a:ln>
          </p:spPr>
        </p:pic>
      </p:grpSp>
      <p:sp>
        <p:nvSpPr>
          <p:cNvPr id="8" name="椭圆 14">
            <a:extLst>
              <a:ext uri="{FF2B5EF4-FFF2-40B4-BE49-F238E27FC236}">
                <a16:creationId xmlns="" xmlns:a16="http://schemas.microsoft.com/office/drawing/2014/main" id="{C3F6B6CC-14E9-3E92-3594-6429D35E65F4}"/>
              </a:ext>
            </a:extLst>
          </p:cNvPr>
          <p:cNvSpPr/>
          <p:nvPr/>
        </p:nvSpPr>
        <p:spPr>
          <a:xfrm>
            <a:off x="4479605" y="2127198"/>
            <a:ext cx="3169852" cy="3169852"/>
          </a:xfrm>
          <a:prstGeom prst="ellipse">
            <a:avLst/>
          </a:prstGeom>
          <a:solidFill>
            <a:srgbClr val="FFC000"/>
          </a:solidFill>
          <a:ln w="12700" cap="flat" cmpd="sng" algn="ctr">
            <a:noFill/>
            <a:prstDash val="solid"/>
            <a:miter lim="800000"/>
          </a:ln>
          <a:effectLst/>
        </p:spPr>
        <p:txBody>
          <a:bodyPr rtlCol="0" anchor="ctr"/>
          <a:lstStyle/>
          <a:p>
            <a:pPr algn="ctr">
              <a:defRPr/>
            </a:pPr>
            <a:endParaRPr lang="zh-CN" altLang="en-US" kern="0" dirty="0">
              <a:solidFill>
                <a:prstClr val="white"/>
              </a:solidFill>
              <a:latin typeface="字魂59号-创粗黑" panose="020F0502020204030204"/>
              <a:ea typeface="等线" panose="02010600030101010101" pitchFamily="2" charset="-122"/>
              <a:cs typeface="+mn-ea"/>
              <a:sym typeface="+mn-lt"/>
            </a:endParaRPr>
          </a:p>
        </p:txBody>
      </p:sp>
      <p:pic>
        <p:nvPicPr>
          <p:cNvPr id="9" name="图片 1">
            <a:extLst>
              <a:ext uri="{FF2B5EF4-FFF2-40B4-BE49-F238E27FC236}">
                <a16:creationId xmlns="" xmlns:a16="http://schemas.microsoft.com/office/drawing/2014/main" id="{F2F7E703-6366-04BF-5807-027DF8F4ACC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34826" y="2382419"/>
            <a:ext cx="2659409" cy="2659409"/>
          </a:xfrm>
          <a:prstGeom prst="ellipse">
            <a:avLst/>
          </a:prstGeom>
        </p:spPr>
      </p:pic>
      <p:sp>
        <p:nvSpPr>
          <p:cNvPr id="10" name="矩形 4">
            <a:extLst>
              <a:ext uri="{FF2B5EF4-FFF2-40B4-BE49-F238E27FC236}">
                <a16:creationId xmlns="" xmlns:a16="http://schemas.microsoft.com/office/drawing/2014/main" id="{A1FA3F62-45C9-5CE4-5B2D-4BDA36E7D663}"/>
              </a:ext>
            </a:extLst>
          </p:cNvPr>
          <p:cNvSpPr/>
          <p:nvPr/>
        </p:nvSpPr>
        <p:spPr>
          <a:xfrm>
            <a:off x="8282383" y="1956097"/>
            <a:ext cx="3433303" cy="1200329"/>
          </a:xfrm>
          <a:prstGeom prst="rect">
            <a:avLst/>
          </a:prstGeom>
        </p:spPr>
        <p:txBody>
          <a:bodyPr wrap="square">
            <a:spAutoFit/>
          </a:bodyPr>
          <a:lstStyle/>
          <a:p>
            <a:r>
              <a:rPr lang="vi-VN" sz="3600" dirty="0">
                <a:solidFill>
                  <a:schemeClr val="tx1">
                    <a:lumMod val="50000"/>
                  </a:schemeClr>
                </a:solidFill>
                <a:latin typeface="+mj-lt"/>
              </a:rPr>
              <a:t>Qua lời kể của người thân</a:t>
            </a:r>
            <a:endParaRPr lang="en-SG" sz="7200" dirty="0">
              <a:solidFill>
                <a:schemeClr val="tx1">
                  <a:lumMod val="50000"/>
                </a:schemeClr>
              </a:solidFill>
              <a:latin typeface="+mj-lt"/>
              <a:ea typeface="等线" panose="020F0502020204030204"/>
              <a:cs typeface="Arial"/>
            </a:endParaRPr>
          </a:p>
        </p:txBody>
      </p:sp>
      <p:sp>
        <p:nvSpPr>
          <p:cNvPr id="11" name="矩形 10">
            <a:extLst>
              <a:ext uri="{FF2B5EF4-FFF2-40B4-BE49-F238E27FC236}">
                <a16:creationId xmlns="" xmlns:a16="http://schemas.microsoft.com/office/drawing/2014/main" id="{58607CB6-12BC-3550-A3BD-F770AAAC8D08}"/>
              </a:ext>
            </a:extLst>
          </p:cNvPr>
          <p:cNvSpPr/>
          <p:nvPr/>
        </p:nvSpPr>
        <p:spPr>
          <a:xfrm flipH="1">
            <a:off x="506587" y="2189516"/>
            <a:ext cx="4026568" cy="646331"/>
          </a:xfrm>
          <a:prstGeom prst="rect">
            <a:avLst/>
          </a:prstGeom>
        </p:spPr>
        <p:txBody>
          <a:bodyPr wrap="square">
            <a:spAutoFit/>
          </a:bodyPr>
          <a:lstStyle/>
          <a:p>
            <a:pPr>
              <a:defRPr/>
            </a:pPr>
            <a:r>
              <a:rPr lang="vi-VN" sz="3600" dirty="0">
                <a:solidFill>
                  <a:schemeClr val="tx1">
                    <a:lumMod val="50000"/>
                  </a:schemeClr>
                </a:solidFill>
                <a:latin typeface="+mj-lt"/>
              </a:rPr>
              <a:t>Tác phẩm văn học</a:t>
            </a:r>
            <a:endParaRPr lang="en-US" sz="34400" dirty="0">
              <a:solidFill>
                <a:schemeClr val="tx1">
                  <a:lumMod val="50000"/>
                </a:schemeClr>
              </a:solidFill>
              <a:latin typeface="+mj-lt"/>
              <a:ea typeface="字魂27号-布丁体"/>
              <a:cs typeface="Times New Roman" panose="02020603050405020304" pitchFamily="18" charset="0"/>
            </a:endParaRPr>
          </a:p>
        </p:txBody>
      </p:sp>
      <p:sp>
        <p:nvSpPr>
          <p:cNvPr id="12" name="矩形 13">
            <a:extLst>
              <a:ext uri="{FF2B5EF4-FFF2-40B4-BE49-F238E27FC236}">
                <a16:creationId xmlns="" xmlns:a16="http://schemas.microsoft.com/office/drawing/2014/main" id="{DD64FDEA-D834-0AB1-AE19-F43DC470F69D}"/>
              </a:ext>
            </a:extLst>
          </p:cNvPr>
          <p:cNvSpPr/>
          <p:nvPr/>
        </p:nvSpPr>
        <p:spPr>
          <a:xfrm flipH="1">
            <a:off x="476314" y="4257396"/>
            <a:ext cx="3787190" cy="1200329"/>
          </a:xfrm>
          <a:prstGeom prst="rect">
            <a:avLst/>
          </a:prstGeom>
        </p:spPr>
        <p:txBody>
          <a:bodyPr wrap="square">
            <a:spAutoFit/>
          </a:bodyPr>
          <a:lstStyle/>
          <a:p>
            <a:r>
              <a:rPr lang="vi-VN" sz="3600" dirty="0">
                <a:solidFill>
                  <a:schemeClr val="tx1">
                    <a:lumMod val="50000"/>
                  </a:schemeClr>
                </a:solidFill>
                <a:latin typeface="+mj-lt"/>
              </a:rPr>
              <a:t>Qua viện bảo tàng, di tích lịch sử</a:t>
            </a:r>
            <a:endParaRPr lang="en-SG" sz="3600" dirty="0">
              <a:solidFill>
                <a:schemeClr val="tx1">
                  <a:lumMod val="50000"/>
                </a:schemeClr>
              </a:solidFill>
              <a:latin typeface="+mj-lt"/>
            </a:endParaRPr>
          </a:p>
        </p:txBody>
      </p:sp>
      <p:pic>
        <p:nvPicPr>
          <p:cNvPr id="13" name="图片 16">
            <a:extLst>
              <a:ext uri="{FF2B5EF4-FFF2-40B4-BE49-F238E27FC236}">
                <a16:creationId xmlns="" xmlns:a16="http://schemas.microsoft.com/office/drawing/2014/main" id="{6D2EE671-D839-E444-AD3F-90AB901C7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1908" y="2246848"/>
            <a:ext cx="1066800" cy="1066800"/>
          </a:xfrm>
          <a:prstGeom prst="rect">
            <a:avLst/>
          </a:prstGeom>
        </p:spPr>
      </p:pic>
      <p:pic>
        <p:nvPicPr>
          <p:cNvPr id="14" name="图片 17">
            <a:extLst>
              <a:ext uri="{FF2B5EF4-FFF2-40B4-BE49-F238E27FC236}">
                <a16:creationId xmlns="" xmlns:a16="http://schemas.microsoft.com/office/drawing/2014/main" id="{74087EB7-98F8-A052-E0C8-0BBDF2A88D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6353" y="4110599"/>
            <a:ext cx="1066800" cy="1066800"/>
          </a:xfrm>
          <a:prstGeom prst="rect">
            <a:avLst/>
          </a:prstGeom>
        </p:spPr>
      </p:pic>
      <p:pic>
        <p:nvPicPr>
          <p:cNvPr id="15" name="图片 18">
            <a:extLst>
              <a:ext uri="{FF2B5EF4-FFF2-40B4-BE49-F238E27FC236}">
                <a16:creationId xmlns="" xmlns:a16="http://schemas.microsoft.com/office/drawing/2014/main" id="{202572CC-B218-CBF0-9540-4C6ED95E6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5909" y="2237986"/>
            <a:ext cx="1066800" cy="1066800"/>
          </a:xfrm>
          <a:prstGeom prst="rect">
            <a:avLst/>
          </a:prstGeom>
        </p:spPr>
      </p:pic>
      <p:pic>
        <p:nvPicPr>
          <p:cNvPr id="18" name="图片 18">
            <a:extLst>
              <a:ext uri="{FF2B5EF4-FFF2-40B4-BE49-F238E27FC236}">
                <a16:creationId xmlns="" xmlns:a16="http://schemas.microsoft.com/office/drawing/2014/main" id="{BCEB0612-B25F-8600-20AC-9A8D9134F5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0365" y="4042814"/>
            <a:ext cx="1066800" cy="1066800"/>
          </a:xfrm>
          <a:prstGeom prst="rect">
            <a:avLst/>
          </a:prstGeom>
        </p:spPr>
      </p:pic>
      <p:sp>
        <p:nvSpPr>
          <p:cNvPr id="19" name="TextBox 18">
            <a:extLst>
              <a:ext uri="{FF2B5EF4-FFF2-40B4-BE49-F238E27FC236}">
                <a16:creationId xmlns="" xmlns:a16="http://schemas.microsoft.com/office/drawing/2014/main" id="{5C380D4F-A9D2-D650-57A1-E8AB117D165C}"/>
              </a:ext>
            </a:extLst>
          </p:cNvPr>
          <p:cNvSpPr txBox="1"/>
          <p:nvPr/>
        </p:nvSpPr>
        <p:spPr>
          <a:xfrm>
            <a:off x="8189172" y="4141276"/>
            <a:ext cx="3433303" cy="1754326"/>
          </a:xfrm>
          <a:prstGeom prst="rect">
            <a:avLst/>
          </a:prstGeom>
          <a:noFill/>
        </p:spPr>
        <p:txBody>
          <a:bodyPr wrap="square">
            <a:spAutoFit/>
          </a:bodyPr>
          <a:lstStyle/>
          <a:p>
            <a:r>
              <a:rPr lang="vi-VN" sz="3600" dirty="0">
                <a:solidFill>
                  <a:schemeClr val="tx1">
                    <a:lumMod val="50000"/>
                  </a:schemeClr>
                </a:solidFill>
                <a:latin typeface="+mj-lt"/>
              </a:rPr>
              <a:t>Qua tác phẩm âm nhạc, hội họa, điêu khắc</a:t>
            </a:r>
            <a:endParaRPr lang="en-SG" sz="3600" dirty="0">
              <a:solidFill>
                <a:schemeClr val="tx1">
                  <a:lumMod val="50000"/>
                </a:schemeClr>
              </a:solidFill>
              <a:latin typeface="+mj-lt"/>
            </a:endParaRPr>
          </a:p>
        </p:txBody>
      </p:sp>
    </p:spTree>
    <p:extLst>
      <p:ext uri="{BB962C8B-B14F-4D97-AF65-F5344CB8AC3E}">
        <p14:creationId xmlns:p14="http://schemas.microsoft.com/office/powerpoint/2010/main" val="5570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F772B5D-05BE-1123-452C-D28923AA5791}"/>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70"/>
            <a:ext cx="10526728" cy="1604597"/>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3200" b="1" kern="0">
                <a:solidFill>
                  <a:prstClr val="black"/>
                </a:solidFill>
                <a:latin typeface="Times New Roman" panose="02020603050405020304" pitchFamily="18" charset="0"/>
                <a:cs typeface="Times New Roman" panose="02020603050405020304" pitchFamily="18" charset="0"/>
                <a:sym typeface="Arial"/>
              </a:rPr>
              <a:t>Câu </a:t>
            </a:r>
            <a:r>
              <a:rPr lang="en-US" sz="3200" b="1" kern="0">
                <a:solidFill>
                  <a:prstClr val="black"/>
                </a:solidFill>
                <a:latin typeface="Times New Roman" panose="02020603050405020304" pitchFamily="18" charset="0"/>
                <a:cs typeface="Times New Roman" panose="02020603050405020304" pitchFamily="18" charset="0"/>
                <a:sym typeface="Arial"/>
              </a:rPr>
              <a:t>5</a:t>
            </a:r>
            <a:r>
              <a:rPr lang="vi-VN" sz="3200" b="1" kern="0">
                <a:solidFill>
                  <a:prstClr val="black"/>
                </a:solidFill>
                <a:latin typeface="Times New Roman" panose="02020603050405020304" pitchFamily="18" charset="0"/>
                <a:cs typeface="Times New Roman" panose="02020603050405020304" pitchFamily="18" charset="0"/>
                <a:sym typeface="Arial"/>
              </a:rPr>
              <a:t>: Trong câu “Trong khoảng vũ trụ, đất nào sao ấy, đều đã phân biệt rõ ràng phương Nam, phương Bắc chia nhau mà cai trị”. Nhắc em nhớ tới tác phẩm nào?</a:t>
            </a:r>
            <a:endParaRPr lang="en-US" sz="3200" b="1" kern="0">
              <a:solidFill>
                <a:prstClr val="black"/>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1110221" y="1949346"/>
            <a:ext cx="4906799" cy="1253817"/>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itchFamily="18" charset="0"/>
              <a:cs typeface="Times New Roman" pitchFamily="18" charset="0"/>
              <a:sym typeface="Arial"/>
            </a:endParaRPr>
          </a:p>
          <a:p>
            <a:pPr defTabSz="1219170">
              <a:buClr>
                <a:srgbClr val="000000"/>
              </a:buClr>
            </a:pPr>
            <a:r>
              <a:rPr lang="en-US" sz="3200" b="1">
                <a:solidFill>
                  <a:prstClr val="black"/>
                </a:solidFill>
                <a:latin typeface="Times New Roman" pitchFamily="18" charset="0"/>
                <a:cs typeface="Times New Roman" pitchFamily="18" charset="0"/>
                <a:sym typeface="Arial"/>
              </a:rPr>
              <a:t>A. </a:t>
            </a:r>
            <a:r>
              <a:rPr lang="vi-VN" sz="3200" kern="0">
                <a:solidFill>
                  <a:prstClr val="black"/>
                </a:solidFill>
                <a:latin typeface="Times New Roman" panose="02020603050405020304" pitchFamily="18" charset="0"/>
                <a:cs typeface="Times New Roman" panose="02020603050405020304" pitchFamily="18" charset="0"/>
                <a:sym typeface="Arial"/>
              </a:rPr>
              <a:t>Hịch tướng sĩ.</a:t>
            </a:r>
            <a:endParaRPr lang="vi-VN" sz="3200" b="1" dirty="0">
              <a:solidFill>
                <a:prstClr val="black"/>
              </a:solidFill>
              <a:latin typeface="Times New Roman" pitchFamily="18" charset="0"/>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sym typeface="Arial"/>
            </a:endParaRPr>
          </a:p>
        </p:txBody>
      </p:sp>
      <p:sp>
        <p:nvSpPr>
          <p:cNvPr id="42" name="Rectangle 41"/>
          <p:cNvSpPr/>
          <p:nvPr/>
        </p:nvSpPr>
        <p:spPr>
          <a:xfrm>
            <a:off x="6130615" y="1953534"/>
            <a:ext cx="4906799" cy="1253817"/>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itchFamily="18" charset="0"/>
              <a:cs typeface="Times New Roman" pitchFamily="18" charset="0"/>
              <a:sym typeface="Arial"/>
            </a:endParaRPr>
          </a:p>
          <a:p>
            <a:pPr defTabSz="1219170">
              <a:buClr>
                <a:srgbClr val="000000"/>
              </a:buClr>
            </a:pPr>
            <a:r>
              <a:rPr lang="en-US" sz="3200" b="1">
                <a:solidFill>
                  <a:prstClr val="black"/>
                </a:solidFill>
                <a:latin typeface="Times New Roman" pitchFamily="18" charset="0"/>
                <a:cs typeface="Times New Roman" pitchFamily="18" charset="0"/>
                <a:sym typeface="Arial"/>
              </a:rPr>
              <a:t>B. </a:t>
            </a:r>
            <a:r>
              <a:rPr lang="vi-VN" sz="3200" kern="0">
                <a:solidFill>
                  <a:prstClr val="black"/>
                </a:solidFill>
                <a:latin typeface="Times New Roman" panose="02020603050405020304" pitchFamily="18" charset="0"/>
                <a:cs typeface="Times New Roman" panose="02020603050405020304" pitchFamily="18" charset="0"/>
                <a:sym typeface="Arial"/>
              </a:rPr>
              <a:t>Sông núi nước Nam</a:t>
            </a:r>
            <a:endParaRPr lang="en-US" sz="3200"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1110221" y="3462423"/>
            <a:ext cx="4906799" cy="947957"/>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itchFamily="18" charset="0"/>
              <a:cs typeface="Times New Roman" pitchFamily="18" charset="0"/>
              <a:sym typeface="Arial"/>
            </a:endParaRPr>
          </a:p>
          <a:p>
            <a:pPr defTabSz="1219170">
              <a:buClr>
                <a:srgbClr val="000000"/>
              </a:buClr>
            </a:pPr>
            <a:r>
              <a:rPr lang="en-US" sz="3200" b="1">
                <a:solidFill>
                  <a:prstClr val="black"/>
                </a:solidFill>
                <a:latin typeface="Times New Roman" pitchFamily="18" charset="0"/>
                <a:cs typeface="Times New Roman" pitchFamily="18" charset="0"/>
                <a:sym typeface="Arial"/>
              </a:rPr>
              <a:t>C. </a:t>
            </a:r>
            <a:r>
              <a:rPr lang="vi-VN" sz="3200" b="1">
                <a:solidFill>
                  <a:prstClr val="black"/>
                </a:solidFill>
                <a:latin typeface="Times New Roman" pitchFamily="18" charset="0"/>
                <a:cs typeface="Times New Roman" pitchFamily="18" charset="0"/>
                <a:sym typeface="Arial"/>
              </a:rPr>
              <a:t> </a:t>
            </a:r>
            <a:r>
              <a:rPr lang="vi-VN" sz="3200" kern="0">
                <a:solidFill>
                  <a:prstClr val="black"/>
                </a:solidFill>
                <a:latin typeface="Times New Roman" panose="02020603050405020304" pitchFamily="18" charset="0"/>
                <a:cs typeface="Times New Roman" panose="02020603050405020304" pitchFamily="18" charset="0"/>
                <a:sym typeface="Arial"/>
              </a:rPr>
              <a:t>Bình ngô đại cáo.</a:t>
            </a:r>
            <a:endParaRPr lang="en-US" sz="3200"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6130615" y="3429000"/>
            <a:ext cx="4951165" cy="1008173"/>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a:solidFill>
                  <a:prstClr val="black"/>
                </a:solidFill>
                <a:latin typeface="Times New Roman" pitchFamily="18" charset="0"/>
                <a:cs typeface="Times New Roman" pitchFamily="18" charset="0"/>
                <a:sym typeface="Arial"/>
              </a:rPr>
              <a:t>D. </a:t>
            </a:r>
            <a:r>
              <a:rPr lang="vi-VN" sz="3200" kern="0">
                <a:solidFill>
                  <a:prstClr val="black"/>
                </a:solidFill>
                <a:latin typeface="Times New Roman" panose="02020603050405020304" pitchFamily="18" charset="0"/>
                <a:cs typeface="Times New Roman" panose="02020603050405020304" pitchFamily="18" charset="0"/>
                <a:sym typeface="Arial"/>
              </a:rPr>
              <a:t>Qua Đèo Ngang.</a:t>
            </a:r>
            <a:endParaRPr lang="en-US" sz="3200" kern="0">
              <a:solidFill>
                <a:prstClr val="black"/>
              </a:solidFill>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458177"/>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3469775"/>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9" action="ppaction://hlinksldjump"/>
          </p:cNvPr>
          <p:cNvSpPr/>
          <p:nvPr/>
        </p:nvSpPr>
        <p:spPr>
          <a:xfrm>
            <a:off x="5355721" y="4658822"/>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10000"/>
                  </a:prstClr>
                </a:solidFill>
                <a:latin typeface="Arial" panose="020B0604020202020204" pitchFamily="34" charset="0"/>
                <a:sym typeface="Arial"/>
              </a:rPr>
              <a:t>QUAY VỀ</a:t>
            </a:r>
            <a:endParaRPr lang="vi-VN" sz="2400" dirty="0">
              <a:solidFill>
                <a:prstClr val="white">
                  <a:lumMod val="10000"/>
                </a:prstClr>
              </a:solidFill>
              <a:latin typeface="Arial" panose="020B0604020202020204" pitchFamily="34"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E387B00-EEBF-5219-5433-9F2563BEF36A}"/>
              </a:ext>
            </a:extLst>
          </p:cNvPr>
          <p:cNvPicPr>
            <a:picLocks noChangeAspect="1"/>
          </p:cNvPicPr>
          <p:nvPr/>
        </p:nvPicPr>
        <p:blipFill>
          <a:blip r:embed="rId6"/>
          <a:stretch>
            <a:fillRect/>
          </a:stretch>
        </p:blipFill>
        <p:spPr>
          <a:xfrm>
            <a:off x="0" y="1674"/>
            <a:ext cx="12192000" cy="6854653"/>
          </a:xfrm>
          <a:prstGeom prst="rect">
            <a:avLst/>
          </a:prstGeom>
        </p:spPr>
      </p:pic>
      <p:sp>
        <p:nvSpPr>
          <p:cNvPr id="4" name="Snip Diagonal Corner Rectangle 3"/>
          <p:cNvSpPr/>
          <p:nvPr/>
        </p:nvSpPr>
        <p:spPr>
          <a:xfrm>
            <a:off x="470648" y="199870"/>
            <a:ext cx="10888717" cy="1257244"/>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3200" b="1" kern="0">
                <a:solidFill>
                  <a:prstClr val="black"/>
                </a:solidFill>
                <a:latin typeface="Times New Roman" panose="02020603050405020304" pitchFamily="18" charset="0"/>
                <a:cs typeface="Times New Roman" panose="02020603050405020304" pitchFamily="18" charset="0"/>
                <a:sym typeface="Arial"/>
              </a:rPr>
              <a:t>Câu </a:t>
            </a:r>
            <a:r>
              <a:rPr lang="en-US" sz="3200" b="1" kern="0">
                <a:solidFill>
                  <a:prstClr val="black"/>
                </a:solidFill>
                <a:latin typeface="Times New Roman" panose="02020603050405020304" pitchFamily="18" charset="0"/>
                <a:cs typeface="Times New Roman" panose="02020603050405020304" pitchFamily="18" charset="0"/>
                <a:sym typeface="Arial"/>
              </a:rPr>
              <a:t>6</a:t>
            </a:r>
            <a:r>
              <a:rPr lang="vi-VN" sz="3200" b="1" kern="0">
                <a:solidFill>
                  <a:prstClr val="black"/>
                </a:solidFill>
                <a:latin typeface="Times New Roman" panose="02020603050405020304" pitchFamily="18" charset="0"/>
                <a:cs typeface="Times New Roman" panose="02020603050405020304" pitchFamily="18" charset="0"/>
                <a:sym typeface="Arial"/>
              </a:rPr>
              <a:t>: Hoàng Lê nhất thống chí xây dựng hình ảnh vua Quang Trung như thế nào?</a:t>
            </a:r>
            <a:endParaRPr lang="en-US" sz="3200" b="1" kern="0">
              <a:solidFill>
                <a:prstClr val="black"/>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218832" y="1810898"/>
            <a:ext cx="5281731" cy="910305"/>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black"/>
                </a:solidFill>
                <a:latin typeface="Times New Roman" pitchFamily="18" charset="0"/>
                <a:cs typeface="Times New Roman" pitchFamily="18" charset="0"/>
                <a:sym typeface="Arial"/>
              </a:rPr>
              <a:t>A</a:t>
            </a:r>
            <a:r>
              <a:rPr lang="en-US" sz="3200" b="1">
                <a:solidFill>
                  <a:prstClr val="black"/>
                </a:solidFill>
                <a:latin typeface="Times New Roman" pitchFamily="18" charset="0"/>
                <a:cs typeface="Times New Roman" pitchFamily="18" charset="0"/>
                <a:sym typeface="Arial"/>
              </a:rPr>
              <a:t>. </a:t>
            </a:r>
            <a:r>
              <a:rPr lang="vi-VN" sz="3200" kern="0">
                <a:solidFill>
                  <a:prstClr val="black"/>
                </a:solidFill>
                <a:latin typeface="Times New Roman" panose="02020603050405020304" pitchFamily="18" charset="0"/>
                <a:cs typeface="Times New Roman" panose="02020603050405020304" pitchFamily="18" charset="0"/>
                <a:sym typeface="Arial"/>
              </a:rPr>
              <a:t>Hành động mạnh mẽ, quyết đoán.</a:t>
            </a:r>
            <a:endParaRPr lang="vi-VN" sz="3200" b="1" dirty="0">
              <a:solidFill>
                <a:prstClr val="black"/>
              </a:solidFill>
              <a:latin typeface="Times New Roman" pitchFamily="18" charset="0"/>
              <a:cs typeface="Times New Roman" pitchFamily="18" charset="0"/>
              <a:sym typeface="Arial"/>
            </a:endParaRPr>
          </a:p>
        </p:txBody>
      </p:sp>
      <p:sp>
        <p:nvSpPr>
          <p:cNvPr id="42" name="Rectangle 41"/>
          <p:cNvSpPr/>
          <p:nvPr/>
        </p:nvSpPr>
        <p:spPr>
          <a:xfrm>
            <a:off x="6094322" y="1810898"/>
            <a:ext cx="5988261" cy="910305"/>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itchFamily="18" charset="0"/>
              <a:cs typeface="Times New Roman" pitchFamily="18" charset="0"/>
              <a:sym typeface="Arial"/>
            </a:endParaRPr>
          </a:p>
          <a:p>
            <a:pPr defTabSz="1219170">
              <a:buClr>
                <a:srgbClr val="000000"/>
              </a:buClr>
            </a:pPr>
            <a:r>
              <a:rPr lang="en-US" sz="3200" b="1">
                <a:solidFill>
                  <a:prstClr val="black"/>
                </a:solidFill>
                <a:latin typeface="Times New Roman" pitchFamily="18" charset="0"/>
                <a:cs typeface="Times New Roman" pitchFamily="18" charset="0"/>
                <a:sym typeface="Arial"/>
              </a:rPr>
              <a:t>B. </a:t>
            </a:r>
            <a:r>
              <a:rPr lang="vi-VN" sz="3200" kern="0">
                <a:solidFill>
                  <a:prstClr val="black"/>
                </a:solidFill>
                <a:latin typeface="Times New Roman" panose="02020603050405020304" pitchFamily="18" charset="0"/>
                <a:cs typeface="Times New Roman" panose="02020603050405020304" pitchFamily="18" charset="0"/>
                <a:sym typeface="Arial"/>
              </a:rPr>
              <a:t>Tài thao lược, lãnh đạo tài tình, phi thường.</a:t>
            </a:r>
            <a:endParaRPr lang="en-US" sz="3200"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218832" y="2897665"/>
            <a:ext cx="5281731" cy="997577"/>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itchFamily="18" charset="0"/>
              <a:cs typeface="Times New Roman" pitchFamily="18" charset="0"/>
              <a:sym typeface="Arial"/>
            </a:endParaRPr>
          </a:p>
          <a:p>
            <a:pPr defTabSz="1219170">
              <a:buClr>
                <a:srgbClr val="000000"/>
              </a:buClr>
            </a:pPr>
            <a:r>
              <a:rPr lang="en-US" sz="3200" b="1">
                <a:solidFill>
                  <a:prstClr val="black"/>
                </a:solidFill>
                <a:latin typeface="Times New Roman" pitchFamily="18" charset="0"/>
                <a:cs typeface="Times New Roman" pitchFamily="18" charset="0"/>
                <a:sym typeface="Arial"/>
              </a:rPr>
              <a:t>C. </a:t>
            </a:r>
            <a:r>
              <a:rPr lang="vi-VN" sz="3200" kern="0">
                <a:solidFill>
                  <a:prstClr val="black"/>
                </a:solidFill>
                <a:latin typeface="Times New Roman" panose="02020603050405020304" pitchFamily="18" charset="0"/>
                <a:cs typeface="Times New Roman" panose="02020603050405020304" pitchFamily="18" charset="0"/>
                <a:sym typeface="Arial"/>
              </a:rPr>
              <a:t>Trí tuệ sáng suốt, mẫn cán, điều binh khiển tướng tài tình.</a:t>
            </a:r>
            <a:endParaRPr lang="en-US" sz="3200"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6094323" y="2901853"/>
            <a:ext cx="5988261" cy="997577"/>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a:solidFill>
                  <a:prstClr val="white">
                    <a:lumMod val="10000"/>
                  </a:prstClr>
                </a:solidFill>
                <a:latin typeface="Times New Roman" pitchFamily="18" charset="0"/>
                <a:cs typeface="Times New Roman" pitchFamily="18" charset="0"/>
                <a:sym typeface="Arial"/>
              </a:rPr>
              <a:t>D</a:t>
            </a:r>
            <a:r>
              <a:rPr lang="vi-VN" sz="3200" b="1">
                <a:solidFill>
                  <a:prstClr val="white">
                    <a:lumMod val="10000"/>
                  </a:prstClr>
                </a:solidFill>
                <a:latin typeface="Times New Roman" pitchFamily="18" charset="0"/>
                <a:cs typeface="Times New Roman" pitchFamily="18" charset="0"/>
                <a:sym typeface="Arial"/>
              </a:rPr>
              <a:t>.</a:t>
            </a:r>
            <a:r>
              <a:rPr lang="en-US" sz="3200" b="1">
                <a:solidFill>
                  <a:prstClr val="white">
                    <a:lumMod val="10000"/>
                  </a:prstClr>
                </a:solidFill>
                <a:latin typeface="Times New Roman" pitchFamily="18" charset="0"/>
                <a:cs typeface="Times New Roman" pitchFamily="18" charset="0"/>
                <a:sym typeface="Arial"/>
              </a:rPr>
              <a:t> </a:t>
            </a:r>
            <a:r>
              <a:rPr lang="vi-VN" sz="3200" kern="0">
                <a:solidFill>
                  <a:prstClr val="white">
                    <a:lumMod val="10000"/>
                  </a:prstClr>
                </a:solidFill>
                <a:latin typeface="Times New Roman" panose="02020603050405020304" pitchFamily="18" charset="0"/>
                <a:cs typeface="Times New Roman" panose="02020603050405020304" pitchFamily="18" charset="0"/>
                <a:sym typeface="Arial"/>
              </a:rPr>
              <a:t>Tất cả các đáp án trên</a:t>
            </a:r>
            <a:endParaRPr lang="vi-VN" sz="3200" b="1" dirty="0">
              <a:solidFill>
                <a:prstClr val="white">
                  <a:lumMod val="10000"/>
                </a:prstClr>
              </a:solidFill>
              <a:latin typeface="Times New Roman" pitchFamily="18" charset="0"/>
              <a:cs typeface="Times New Roman"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9000" y="1981765"/>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1338" y="3050762"/>
            <a:ext cx="732404"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5693" y="3062680"/>
            <a:ext cx="804743" cy="64379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47821" y="2077410"/>
            <a:ext cx="732592" cy="643793"/>
          </a:xfrm>
          <a:prstGeom prst="rect">
            <a:avLst/>
          </a:prstGeom>
        </p:spPr>
      </p:pic>
      <p:sp>
        <p:nvSpPr>
          <p:cNvPr id="18" name="Cloud 17">
            <a:hlinkClick r:id="rId9" action="ppaction://hlinksldjump"/>
          </p:cNvPr>
          <p:cNvSpPr/>
          <p:nvPr/>
        </p:nvSpPr>
        <p:spPr>
          <a:xfrm>
            <a:off x="4374136" y="4530427"/>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10000"/>
                  </a:prstClr>
                </a:solidFill>
                <a:latin typeface="Arial" panose="020B0604020202020204" pitchFamily="34" charset="0"/>
                <a:sym typeface="Arial"/>
              </a:rPr>
              <a:t>QUAY VỀ</a:t>
            </a:r>
            <a:endParaRPr lang="vi-VN" sz="2400" dirty="0">
              <a:solidFill>
                <a:prstClr val="white">
                  <a:lumMod val="10000"/>
                </a:prstClr>
              </a:solidFill>
              <a:latin typeface="Arial" panose="020B0604020202020204" pitchFamily="34" charset="0"/>
              <a:sym typeface="Arial"/>
            </a:endParaRP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DE13917-0322-8A6B-05CA-1647C74015A6}"/>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69"/>
            <a:ext cx="10526728" cy="2093057"/>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3733" b="1" kern="0">
                <a:solidFill>
                  <a:prstClr val="black"/>
                </a:solidFill>
                <a:latin typeface="Times New Roman" panose="02020603050405020304" pitchFamily="18" charset="0"/>
                <a:cs typeface="Times New Roman" panose="02020603050405020304" pitchFamily="18" charset="0"/>
                <a:sym typeface="Arial"/>
              </a:rPr>
              <a:t>Câu 7: Tại sao tác giả trung thành với nhà Lê nhưng viết chân thực về Quang Trung- “kẻ thù” của họ?</a:t>
            </a:r>
            <a:endParaRPr lang="en-US" sz="3733" b="1" kern="0">
              <a:solidFill>
                <a:prstClr val="black"/>
              </a:solidFill>
              <a:latin typeface="Times New Roman" panose="02020603050405020304" pitchFamily="18" charset="0"/>
              <a:cs typeface="Times New Roman" panose="02020603050405020304" pitchFamily="18" charset="0"/>
              <a:sym typeface="Arial"/>
            </a:endParaRPr>
          </a:p>
        </p:txBody>
      </p:sp>
      <p:sp>
        <p:nvSpPr>
          <p:cNvPr id="26" name="Rectangle 25"/>
          <p:cNvSpPr/>
          <p:nvPr/>
        </p:nvSpPr>
        <p:spPr>
          <a:xfrm>
            <a:off x="1065615" y="2609136"/>
            <a:ext cx="4906799" cy="770816"/>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667" b="1" dirty="0">
                <a:solidFill>
                  <a:prstClr val="black"/>
                </a:solidFill>
                <a:latin typeface="Times New Roman" pitchFamily="18" charset="0"/>
                <a:cs typeface="Times New Roman" pitchFamily="18" charset="0"/>
                <a:sym typeface="Arial"/>
              </a:rPr>
              <a:t>A</a:t>
            </a:r>
            <a:r>
              <a:rPr lang="en-US" sz="2667" b="1">
                <a:solidFill>
                  <a:prstClr val="black"/>
                </a:solidFill>
                <a:latin typeface="Times New Roman" pitchFamily="18" charset="0"/>
                <a:cs typeface="Times New Roman" pitchFamily="18" charset="0"/>
                <a:sym typeface="Arial"/>
              </a:rPr>
              <a:t>. </a:t>
            </a:r>
            <a:r>
              <a:rPr lang="vi-VN" sz="2667" kern="0">
                <a:solidFill>
                  <a:prstClr val="black"/>
                </a:solidFill>
                <a:latin typeface="Times New Roman" panose="02020603050405020304" pitchFamily="18" charset="0"/>
                <a:cs typeface="Times New Roman" panose="02020603050405020304" pitchFamily="18" charset="0"/>
                <a:sym typeface="Arial"/>
              </a:rPr>
              <a:t>Vì họ luôn ủng hộ kẻ mạnh</a:t>
            </a:r>
            <a:endParaRPr lang="vi-VN" sz="2667" b="1" dirty="0">
              <a:solidFill>
                <a:prstClr val="black"/>
              </a:solidFill>
              <a:latin typeface="Times New Roman" pitchFamily="18" charset="0"/>
              <a:cs typeface="Times New Roman" pitchFamily="18" charset="0"/>
              <a:sym typeface="Arial"/>
            </a:endParaRPr>
          </a:p>
        </p:txBody>
      </p:sp>
      <p:sp>
        <p:nvSpPr>
          <p:cNvPr id="42" name="Rectangle 41"/>
          <p:cNvSpPr/>
          <p:nvPr/>
        </p:nvSpPr>
        <p:spPr>
          <a:xfrm>
            <a:off x="6086010" y="2613324"/>
            <a:ext cx="4906799" cy="770816"/>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667" b="1">
              <a:solidFill>
                <a:prstClr val="black"/>
              </a:solidFill>
              <a:latin typeface="Times New Roman" pitchFamily="18" charset="0"/>
              <a:cs typeface="Times New Roman" pitchFamily="18" charset="0"/>
              <a:sym typeface="Arial"/>
            </a:endParaRPr>
          </a:p>
          <a:p>
            <a:pPr defTabSz="914377">
              <a:defRPr/>
            </a:pPr>
            <a:r>
              <a:rPr lang="en-US" sz="2667" b="1">
                <a:solidFill>
                  <a:prstClr val="black"/>
                </a:solidFill>
                <a:latin typeface="Times New Roman" pitchFamily="18" charset="0"/>
                <a:cs typeface="Times New Roman" pitchFamily="18" charset="0"/>
                <a:sym typeface="Arial"/>
              </a:rPr>
              <a:t>B. </a:t>
            </a:r>
            <a:r>
              <a:rPr lang="vi-VN" sz="2667" kern="0">
                <a:solidFill>
                  <a:prstClr val="black"/>
                </a:solidFill>
                <a:latin typeface="Times New Roman" panose="02020603050405020304" pitchFamily="18" charset="0"/>
                <a:cs typeface="Times New Roman" panose="02020603050405020304" pitchFamily="18" charset="0"/>
                <a:sym typeface="Arial"/>
              </a:rPr>
              <a:t>Vì họ tôn trọng lịch sử và ý thức dân tộc.</a:t>
            </a:r>
            <a:endParaRPr lang="en-US" sz="2667"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2667"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1065615" y="3498308"/>
            <a:ext cx="4906799" cy="770816"/>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667" b="1">
              <a:solidFill>
                <a:prstClr val="black"/>
              </a:solidFill>
              <a:latin typeface="Times New Roman" pitchFamily="18" charset="0"/>
              <a:cs typeface="Times New Roman" pitchFamily="18" charset="0"/>
              <a:sym typeface="Arial"/>
            </a:endParaRPr>
          </a:p>
          <a:p>
            <a:pPr defTabSz="914377">
              <a:defRPr/>
            </a:pPr>
            <a:r>
              <a:rPr lang="en-US" sz="2667" b="1">
                <a:solidFill>
                  <a:prstClr val="black"/>
                </a:solidFill>
                <a:latin typeface="Times New Roman" pitchFamily="18" charset="0"/>
                <a:cs typeface="Times New Roman" pitchFamily="18" charset="0"/>
                <a:sym typeface="Arial"/>
              </a:rPr>
              <a:t>C. </a:t>
            </a:r>
            <a:r>
              <a:rPr lang="vi-VN" sz="2667" kern="0">
                <a:solidFill>
                  <a:prstClr val="black"/>
                </a:solidFill>
                <a:latin typeface="Times New Roman" panose="02020603050405020304" pitchFamily="18" charset="0"/>
                <a:cs typeface="Times New Roman" panose="02020603050405020304" pitchFamily="18" charset="0"/>
                <a:sym typeface="Arial"/>
              </a:rPr>
              <a:t>Vì họ không yêu nước</a:t>
            </a:r>
            <a:endParaRPr lang="vi-VN" sz="2667"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6086010" y="3502496"/>
            <a:ext cx="4906799" cy="770816"/>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667" b="1">
                <a:solidFill>
                  <a:prstClr val="black"/>
                </a:solidFill>
                <a:latin typeface="Times New Roman" pitchFamily="18" charset="0"/>
                <a:cs typeface="Times New Roman" pitchFamily="18" charset="0"/>
                <a:sym typeface="Arial"/>
              </a:rPr>
              <a:t>D. </a:t>
            </a:r>
            <a:r>
              <a:rPr lang="vi-VN" sz="2667" kern="0">
                <a:solidFill>
                  <a:prstClr val="black"/>
                </a:solidFill>
                <a:latin typeface="Times New Roman" panose="02020603050405020304" pitchFamily="18" charset="0"/>
                <a:cs typeface="Times New Roman" panose="02020603050405020304" pitchFamily="18" charset="0"/>
                <a:sym typeface="Arial"/>
              </a:rPr>
              <a:t>Vì họ không có ý thức dân tộc</a:t>
            </a:r>
            <a:endParaRPr lang="vi-VN" sz="2667" b="1" dirty="0">
              <a:solidFill>
                <a:prstClr val="black"/>
              </a:solidFill>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6691" y="263461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7877" y="3531672"/>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8066" y="354327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8066" y="2686284"/>
            <a:ext cx="804743" cy="643793"/>
          </a:xfrm>
          <a:prstGeom prst="rect">
            <a:avLst/>
          </a:prstGeom>
        </p:spPr>
      </p:pic>
      <p:sp>
        <p:nvSpPr>
          <p:cNvPr id="18" name="Cloud 17">
            <a:hlinkClick r:id="rId9" action="ppaction://hlinksldjump"/>
          </p:cNvPr>
          <p:cNvSpPr/>
          <p:nvPr/>
        </p:nvSpPr>
        <p:spPr>
          <a:xfrm>
            <a:off x="4916395" y="4501085"/>
            <a:ext cx="2359211" cy="1104900"/>
          </a:xfrm>
          <a:prstGeom prst="cloud">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10000"/>
                  </a:prstClr>
                </a:solidFill>
                <a:latin typeface="Arial" panose="020B0604020202020204" pitchFamily="34" charset="0"/>
                <a:sym typeface="Arial"/>
              </a:rPr>
              <a:t>QUAY VỀ</a:t>
            </a:r>
            <a:endParaRPr lang="vi-VN" sz="2400" dirty="0">
              <a:solidFill>
                <a:prstClr val="white">
                  <a:lumMod val="10000"/>
                </a:prstClr>
              </a:solidFill>
              <a:latin typeface="Arial" panose="020B0604020202020204" pitchFamily="34" charset="0"/>
              <a:sym typeface="Arial"/>
            </a:endParaRPr>
          </a:p>
        </p:txBody>
      </p:sp>
    </p:spTree>
    <p:extLst>
      <p:ext uri="{BB962C8B-B14F-4D97-AF65-F5344CB8AC3E}">
        <p14:creationId xmlns:p14="http://schemas.microsoft.com/office/powerpoint/2010/main" val="199409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804F114-11A5-1F82-4C04-E64C002C9958}"/>
              </a:ext>
            </a:extLst>
          </p:cNvPr>
          <p:cNvPicPr>
            <a:picLocks noChangeAspect="1"/>
          </p:cNvPicPr>
          <p:nvPr/>
        </p:nvPicPr>
        <p:blipFill>
          <a:blip r:embed="rId6"/>
          <a:stretch>
            <a:fillRect/>
          </a:stretch>
        </p:blipFill>
        <p:spPr>
          <a:xfrm>
            <a:off x="0" y="1674"/>
            <a:ext cx="12192000" cy="6854653"/>
          </a:xfrm>
          <a:prstGeom prst="rect">
            <a:avLst/>
          </a:prstGeom>
        </p:spPr>
      </p:pic>
      <p:sp>
        <p:nvSpPr>
          <p:cNvPr id="4" name="Snip Diagonal Corner Rectangle 3"/>
          <p:cNvSpPr/>
          <p:nvPr/>
        </p:nvSpPr>
        <p:spPr>
          <a:xfrm>
            <a:off x="698715" y="199869"/>
            <a:ext cx="10526728" cy="1025103"/>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3200" b="1" kern="0">
                <a:solidFill>
                  <a:prstClr val="black"/>
                </a:solidFill>
                <a:latin typeface="Times New Roman" panose="02020603050405020304" pitchFamily="18" charset="0"/>
                <a:cs typeface="Times New Roman" panose="02020603050405020304" pitchFamily="18" charset="0"/>
                <a:sym typeface="Arial"/>
              </a:rPr>
              <a:t>Câu </a:t>
            </a:r>
            <a:r>
              <a:rPr lang="en-US" sz="3200" b="1" kern="0">
                <a:solidFill>
                  <a:prstClr val="black"/>
                </a:solidFill>
                <a:latin typeface="Times New Roman" panose="02020603050405020304" pitchFamily="18" charset="0"/>
                <a:cs typeface="Times New Roman" panose="02020603050405020304" pitchFamily="18" charset="0"/>
                <a:sym typeface="Arial"/>
              </a:rPr>
              <a:t>8</a:t>
            </a:r>
            <a:r>
              <a:rPr lang="vi-VN" sz="3200" b="1" kern="0">
                <a:solidFill>
                  <a:prstClr val="black"/>
                </a:solidFill>
                <a:latin typeface="Times New Roman" panose="02020603050405020304" pitchFamily="18" charset="0"/>
                <a:cs typeface="Times New Roman" panose="02020603050405020304" pitchFamily="18" charset="0"/>
                <a:sym typeface="Arial"/>
              </a:rPr>
              <a:t>: Cốt truyện trong truyện Quang Trung có đặc điểm gì</a:t>
            </a:r>
            <a:r>
              <a:rPr lang="en-US" sz="3200" b="1" kern="0">
                <a:solidFill>
                  <a:prstClr val="black"/>
                </a:solidFill>
                <a:latin typeface="Times New Roman" panose="02020603050405020304" pitchFamily="18" charset="0"/>
                <a:cs typeface="Times New Roman" panose="02020603050405020304" pitchFamily="18" charset="0"/>
                <a:sym typeface="Arial"/>
              </a:rPr>
              <a:t>?</a:t>
            </a:r>
          </a:p>
        </p:txBody>
      </p:sp>
      <p:sp>
        <p:nvSpPr>
          <p:cNvPr id="26" name="Rectangle 25"/>
          <p:cNvSpPr/>
          <p:nvPr/>
        </p:nvSpPr>
        <p:spPr>
          <a:xfrm>
            <a:off x="203201" y="1713125"/>
            <a:ext cx="5813819" cy="1551252"/>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667" b="1" dirty="0">
              <a:solidFill>
                <a:prstClr val="black"/>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2667" b="1" dirty="0">
                <a:solidFill>
                  <a:prstClr val="black"/>
                </a:solidFill>
                <a:latin typeface="Times New Roman" panose="02020603050405020304" pitchFamily="18" charset="0"/>
                <a:cs typeface="Times New Roman" panose="02020603050405020304" pitchFamily="18" charset="0"/>
                <a:sym typeface="Arial"/>
              </a:rPr>
              <a:t>A. </a:t>
            </a:r>
            <a:r>
              <a:rPr lang="vi-VN" sz="2667" kern="0" dirty="0">
                <a:solidFill>
                  <a:prstClr val="black"/>
                </a:solidFill>
                <a:latin typeface="Times New Roman" panose="02020603050405020304" pitchFamily="18" charset="0"/>
                <a:cs typeface="Times New Roman" panose="02020603050405020304" pitchFamily="18" charset="0"/>
                <a:sym typeface="Arial"/>
              </a:rPr>
              <a:t>Cốt truyện </a:t>
            </a:r>
            <a:r>
              <a:rPr lang="en-US" sz="2667" kern="0" dirty="0" err="1">
                <a:solidFill>
                  <a:prstClr val="black"/>
                </a:solidFill>
                <a:latin typeface="Times New Roman" panose="02020603050405020304" pitchFamily="18" charset="0"/>
                <a:cs typeface="Times New Roman" panose="02020603050405020304" pitchFamily="18" charset="0"/>
                <a:sym typeface="Arial"/>
              </a:rPr>
              <a:t>được</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xây</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dựng</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trên</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cơ</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sở</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các</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sự</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kiện</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từng</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xảy</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ra</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có</a:t>
            </a:r>
            <a:r>
              <a:rPr lang="vi-VN" sz="2667" kern="0" dirty="0">
                <a:solidFill>
                  <a:prstClr val="black"/>
                </a:solidFill>
                <a:latin typeface="Times New Roman" panose="02020603050405020304" pitchFamily="18" charset="0"/>
                <a:cs typeface="Times New Roman" panose="02020603050405020304" pitchFamily="18" charset="0"/>
                <a:sym typeface="Arial"/>
              </a:rPr>
              <a:t> sự </a:t>
            </a:r>
            <a:r>
              <a:rPr lang="en-US" sz="2667" kern="0" dirty="0" err="1">
                <a:solidFill>
                  <a:prstClr val="black"/>
                </a:solidFill>
                <a:latin typeface="Times New Roman" panose="02020603050405020304" pitchFamily="18" charset="0"/>
                <a:cs typeface="Times New Roman" panose="02020603050405020304" pitchFamily="18" charset="0"/>
                <a:sym typeface="Arial"/>
              </a:rPr>
              <a:t>tái</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tạo</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hư</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cấu</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sắp</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xếp</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theo</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dụng</a:t>
            </a:r>
            <a:r>
              <a:rPr lang="en-US" sz="2667" kern="0" dirty="0">
                <a:solidFill>
                  <a:prstClr val="black"/>
                </a:solidFill>
                <a:latin typeface="Times New Roman" panose="02020603050405020304" pitchFamily="18" charset="0"/>
                <a:cs typeface="Times New Roman" panose="02020603050405020304" pitchFamily="18" charset="0"/>
                <a:sym typeface="Arial"/>
              </a:rPr>
              <a:t> ý </a:t>
            </a:r>
            <a:r>
              <a:rPr lang="en-US" sz="2667" kern="0" dirty="0" err="1">
                <a:solidFill>
                  <a:prstClr val="black"/>
                </a:solidFill>
                <a:latin typeface="Times New Roman" panose="02020603050405020304" pitchFamily="18" charset="0"/>
                <a:cs typeface="Times New Roman" panose="02020603050405020304" pitchFamily="18" charset="0"/>
                <a:sym typeface="Arial"/>
              </a:rPr>
              <a:t>nghệ</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thuật</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của</a:t>
            </a:r>
            <a:r>
              <a:rPr lang="vi-VN" sz="2667" kern="0" dirty="0">
                <a:solidFill>
                  <a:prstClr val="black"/>
                </a:solidFill>
                <a:latin typeface="Times New Roman" panose="02020603050405020304" pitchFamily="18" charset="0"/>
                <a:cs typeface="Times New Roman" panose="02020603050405020304" pitchFamily="18" charset="0"/>
                <a:sym typeface="Arial"/>
              </a:rPr>
              <a:t> tác </a:t>
            </a:r>
            <a:r>
              <a:rPr lang="vi-VN" sz="2667" kern="0" dirty="0" smtClean="0">
                <a:solidFill>
                  <a:prstClr val="black"/>
                </a:solidFill>
                <a:latin typeface="Times New Roman" panose="02020603050405020304" pitchFamily="18" charset="0"/>
                <a:cs typeface="Times New Roman" panose="02020603050405020304" pitchFamily="18" charset="0"/>
                <a:sym typeface="Arial"/>
              </a:rPr>
              <a:t>giả</a:t>
            </a:r>
            <a:r>
              <a:rPr lang="en-US" sz="2667" kern="0" dirty="0" smtClean="0">
                <a:solidFill>
                  <a:prstClr val="black"/>
                </a:solidFill>
                <a:latin typeface="Times New Roman" panose="02020603050405020304" pitchFamily="18" charset="0"/>
                <a:cs typeface="Times New Roman" panose="02020603050405020304" pitchFamily="18" charset="0"/>
                <a:sym typeface="Arial"/>
              </a:rPr>
              <a:t>.</a:t>
            </a:r>
            <a:endParaRPr lang="en-US" sz="2667" kern="0" dirty="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2667" b="1" dirty="0">
              <a:solidFill>
                <a:prstClr val="black"/>
              </a:solidFill>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5" y="1717313"/>
            <a:ext cx="5639355" cy="1551252"/>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667" b="1" dirty="0">
                <a:solidFill>
                  <a:prstClr val="black"/>
                </a:solidFill>
                <a:latin typeface="Times New Roman" panose="02020603050405020304" pitchFamily="18" charset="0"/>
                <a:cs typeface="Times New Roman" panose="02020603050405020304" pitchFamily="18" charset="0"/>
                <a:sym typeface="Arial"/>
              </a:rPr>
              <a:t>B. </a:t>
            </a:r>
            <a:r>
              <a:rPr lang="vi-VN" sz="2667" kern="0" dirty="0">
                <a:solidFill>
                  <a:prstClr val="black"/>
                </a:solidFill>
                <a:latin typeface="Times New Roman" panose="02020603050405020304" pitchFamily="18" charset="0"/>
                <a:cs typeface="Times New Roman" panose="02020603050405020304" pitchFamily="18" charset="0"/>
                <a:sym typeface="Arial"/>
              </a:rPr>
              <a:t>Cốt truyện </a:t>
            </a:r>
            <a:r>
              <a:rPr lang="en-US" sz="2667" kern="0" dirty="0" err="1">
                <a:solidFill>
                  <a:prstClr val="black"/>
                </a:solidFill>
                <a:latin typeface="Times New Roman" panose="02020603050405020304" pitchFamily="18" charset="0"/>
                <a:cs typeface="Times New Roman" panose="02020603050405020304" pitchFamily="18" charset="0"/>
                <a:sym typeface="Arial"/>
              </a:rPr>
              <a:t>được</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xây</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dựng</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trên</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cơ</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sở</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các</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sự</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kiện</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vi-VN" sz="2667" kern="0" dirty="0">
                <a:solidFill>
                  <a:prstClr val="black"/>
                </a:solidFill>
                <a:latin typeface="Times New Roman" panose="02020603050405020304" pitchFamily="18" charset="0"/>
                <a:cs typeface="Times New Roman" panose="02020603050405020304" pitchFamily="18" charset="0"/>
                <a:sym typeface="Arial"/>
              </a:rPr>
              <a:t>trong truyền thuyết nhằm thể hiện dụng ý nghệ thuật của tác </a:t>
            </a:r>
            <a:r>
              <a:rPr lang="vi-VN" sz="2667" kern="0" dirty="0" smtClean="0">
                <a:solidFill>
                  <a:prstClr val="black"/>
                </a:solidFill>
                <a:latin typeface="Times New Roman" panose="02020603050405020304" pitchFamily="18" charset="0"/>
                <a:cs typeface="Times New Roman" panose="02020603050405020304" pitchFamily="18" charset="0"/>
                <a:sym typeface="Arial"/>
              </a:rPr>
              <a:t>giả</a:t>
            </a:r>
            <a:r>
              <a:rPr lang="en-US" sz="2667" kern="0" dirty="0" smtClean="0">
                <a:solidFill>
                  <a:prstClr val="black"/>
                </a:solidFill>
                <a:latin typeface="Times New Roman" panose="02020603050405020304" pitchFamily="18" charset="0"/>
                <a:cs typeface="Times New Roman" panose="02020603050405020304" pitchFamily="18" charset="0"/>
                <a:sym typeface="Arial"/>
              </a:rPr>
              <a:t>.</a:t>
            </a:r>
            <a:endParaRPr lang="vi-VN" sz="2667" b="1" dirty="0">
              <a:solidFill>
                <a:prstClr val="black"/>
              </a:solidFill>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203201" y="3442588"/>
            <a:ext cx="5813819" cy="1533240"/>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667" b="1" dirty="0">
              <a:solidFill>
                <a:prstClr val="black"/>
              </a:solidFill>
              <a:latin typeface="Times New Roman" panose="02020603050405020304" pitchFamily="18" charset="0"/>
              <a:cs typeface="Times New Roman" panose="02020603050405020304" pitchFamily="18" charset="0"/>
              <a:sym typeface="Arial"/>
            </a:endParaRPr>
          </a:p>
          <a:p>
            <a:pPr defTabSz="914377">
              <a:defRPr/>
            </a:pPr>
            <a:r>
              <a:rPr lang="en-US" sz="2667" b="1" dirty="0">
                <a:solidFill>
                  <a:prstClr val="black"/>
                </a:solidFill>
                <a:latin typeface="Times New Roman" panose="02020603050405020304" pitchFamily="18" charset="0"/>
                <a:cs typeface="Times New Roman" panose="02020603050405020304" pitchFamily="18" charset="0"/>
                <a:sym typeface="Arial"/>
              </a:rPr>
              <a:t>C. </a:t>
            </a:r>
            <a:r>
              <a:rPr lang="vi-VN" sz="2667" kern="0" dirty="0">
                <a:solidFill>
                  <a:prstClr val="black"/>
                </a:solidFill>
                <a:latin typeface="Times New Roman" panose="02020603050405020304" pitchFamily="18" charset="0"/>
                <a:cs typeface="Times New Roman" panose="02020603050405020304" pitchFamily="18" charset="0"/>
                <a:sym typeface="Arial"/>
              </a:rPr>
              <a:t>Cốt truyện </a:t>
            </a:r>
            <a:r>
              <a:rPr lang="en-US" sz="2667" kern="0" dirty="0" err="1">
                <a:solidFill>
                  <a:prstClr val="black"/>
                </a:solidFill>
                <a:latin typeface="Times New Roman" panose="02020603050405020304" pitchFamily="18" charset="0"/>
                <a:cs typeface="Times New Roman" panose="02020603050405020304" pitchFamily="18" charset="0"/>
                <a:sym typeface="Arial"/>
              </a:rPr>
              <a:t>được</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xây</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dựng</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trên</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cơ</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sở</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các</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sự</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kiện</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vi-VN" sz="2667" kern="0" dirty="0">
                <a:solidFill>
                  <a:prstClr val="black"/>
                </a:solidFill>
                <a:latin typeface="Times New Roman" panose="02020603050405020304" pitchFamily="18" charset="0"/>
                <a:cs typeface="Times New Roman" panose="02020603050405020304" pitchFamily="18" charset="0"/>
                <a:sym typeface="Arial"/>
              </a:rPr>
              <a:t>lịch sử có thật, không có yếu tố hư cấu, tưởng </a:t>
            </a:r>
            <a:r>
              <a:rPr lang="vi-VN" sz="2667" kern="0" dirty="0" smtClean="0">
                <a:solidFill>
                  <a:prstClr val="black"/>
                </a:solidFill>
                <a:latin typeface="Times New Roman" panose="02020603050405020304" pitchFamily="18" charset="0"/>
                <a:cs typeface="Times New Roman" panose="02020603050405020304" pitchFamily="18" charset="0"/>
                <a:sym typeface="Arial"/>
              </a:rPr>
              <a:t>tượng</a:t>
            </a:r>
            <a:r>
              <a:rPr lang="en-US" sz="2667" kern="0" dirty="0" smtClean="0">
                <a:solidFill>
                  <a:prstClr val="black"/>
                </a:solidFill>
                <a:latin typeface="Times New Roman" panose="02020603050405020304" pitchFamily="18" charset="0"/>
                <a:cs typeface="Times New Roman" panose="02020603050405020304" pitchFamily="18" charset="0"/>
                <a:sym typeface="Arial"/>
              </a:rPr>
              <a:t>.</a:t>
            </a:r>
            <a:endParaRPr lang="en-US" sz="2667" kern="0" dirty="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2667" b="1" dirty="0">
              <a:solidFill>
                <a:prstClr val="black"/>
              </a:solidFill>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5" y="3446776"/>
            <a:ext cx="5639355" cy="1162995"/>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667" b="1" dirty="0">
                <a:solidFill>
                  <a:prstClr val="black"/>
                </a:solidFill>
                <a:latin typeface="Times New Roman" panose="02020603050405020304" pitchFamily="18" charset="0"/>
                <a:cs typeface="Times New Roman" panose="02020603050405020304" pitchFamily="18" charset="0"/>
                <a:sym typeface="Arial"/>
              </a:rPr>
              <a:t>D. </a:t>
            </a:r>
            <a:r>
              <a:rPr lang="vi-VN" sz="2667" kern="0" dirty="0">
                <a:solidFill>
                  <a:prstClr val="black"/>
                </a:solidFill>
                <a:latin typeface="Times New Roman" panose="02020603050405020304" pitchFamily="18" charset="0"/>
                <a:cs typeface="Times New Roman" panose="02020603050405020304" pitchFamily="18" charset="0"/>
                <a:sym typeface="Arial"/>
              </a:rPr>
              <a:t>Cốt truyện </a:t>
            </a:r>
            <a:r>
              <a:rPr lang="en-US" sz="2667" kern="0" dirty="0" err="1">
                <a:solidFill>
                  <a:prstClr val="black"/>
                </a:solidFill>
                <a:latin typeface="Times New Roman" panose="02020603050405020304" pitchFamily="18" charset="0"/>
                <a:cs typeface="Times New Roman" panose="02020603050405020304" pitchFamily="18" charset="0"/>
                <a:sym typeface="Arial"/>
              </a:rPr>
              <a:t>được</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xây</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dựng</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trên</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cơ</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sở</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các</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sự</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en-US" sz="2667" kern="0" dirty="0" err="1">
                <a:solidFill>
                  <a:prstClr val="black"/>
                </a:solidFill>
                <a:latin typeface="Times New Roman" panose="02020603050405020304" pitchFamily="18" charset="0"/>
                <a:cs typeface="Times New Roman" panose="02020603050405020304" pitchFamily="18" charset="0"/>
                <a:sym typeface="Arial"/>
              </a:rPr>
              <a:t>kiện</a:t>
            </a:r>
            <a:r>
              <a:rPr lang="en-US" sz="2667" kern="0" dirty="0">
                <a:solidFill>
                  <a:prstClr val="black"/>
                </a:solidFill>
                <a:latin typeface="Times New Roman" panose="02020603050405020304" pitchFamily="18" charset="0"/>
                <a:cs typeface="Times New Roman" panose="02020603050405020304" pitchFamily="18" charset="0"/>
                <a:sym typeface="Arial"/>
              </a:rPr>
              <a:t> </a:t>
            </a:r>
            <a:r>
              <a:rPr lang="vi-VN" sz="2667" kern="0" dirty="0">
                <a:solidFill>
                  <a:prstClr val="black"/>
                </a:solidFill>
                <a:latin typeface="Times New Roman" panose="02020603050405020304" pitchFamily="18" charset="0"/>
                <a:cs typeface="Times New Roman" panose="02020603050405020304" pitchFamily="18" charset="0"/>
                <a:sym typeface="Arial"/>
              </a:rPr>
              <a:t>không có thật trong lịch sử, được tác giả hư </a:t>
            </a:r>
            <a:r>
              <a:rPr lang="vi-VN" sz="2667" kern="0" dirty="0" smtClean="0">
                <a:solidFill>
                  <a:prstClr val="black"/>
                </a:solidFill>
                <a:latin typeface="Times New Roman" panose="02020603050405020304" pitchFamily="18" charset="0"/>
                <a:cs typeface="Times New Roman" panose="02020603050405020304" pitchFamily="18" charset="0"/>
                <a:sym typeface="Arial"/>
              </a:rPr>
              <a:t>cấu</a:t>
            </a:r>
            <a:r>
              <a:rPr lang="en-US" sz="2667" kern="0" dirty="0" smtClean="0">
                <a:solidFill>
                  <a:prstClr val="black"/>
                </a:solidFill>
                <a:latin typeface="Times New Roman" panose="02020603050405020304" pitchFamily="18" charset="0"/>
                <a:cs typeface="Times New Roman" panose="02020603050405020304" pitchFamily="18" charset="0"/>
                <a:sym typeface="Arial"/>
              </a:rPr>
              <a:t>.</a:t>
            </a:r>
            <a:endParaRPr lang="vi-VN" sz="2667" b="1" dirty="0">
              <a:solidFill>
                <a:prstClr val="black"/>
              </a:solidFill>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608788"/>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65227" y="3608788"/>
            <a:ext cx="804743" cy="707197"/>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65227" y="1983195"/>
            <a:ext cx="804743" cy="707197"/>
          </a:xfrm>
          <a:prstGeom prst="rect">
            <a:avLst/>
          </a:prstGeom>
        </p:spPr>
      </p:pic>
      <p:sp>
        <p:nvSpPr>
          <p:cNvPr id="17" name="Cloud 16">
            <a:hlinkClick r:id="rId10" action="ppaction://hlinksldjump"/>
          </p:cNvPr>
          <p:cNvSpPr/>
          <p:nvPr/>
        </p:nvSpPr>
        <p:spPr>
          <a:xfrm>
            <a:off x="4615741" y="4787982"/>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10000"/>
                  </a:prstClr>
                </a:solidFill>
                <a:latin typeface="Arial" panose="020B0604020202020204" pitchFamily="34" charset="0"/>
                <a:sym typeface="Arial"/>
              </a:rPr>
              <a:t>QUAY VỀ</a:t>
            </a:r>
            <a:endParaRPr lang="vi-VN" sz="2400" dirty="0">
              <a:solidFill>
                <a:prstClr val="white">
                  <a:lumMod val="10000"/>
                </a:prstClr>
              </a:solidFill>
              <a:latin typeface="Arial" panose="020B0604020202020204" pitchFamily="34" charset="0"/>
              <a:sym typeface="Arial"/>
            </a:endParaRPr>
          </a:p>
        </p:txBody>
      </p:sp>
    </p:spTree>
    <p:extLst>
      <p:ext uri="{BB962C8B-B14F-4D97-AF65-F5344CB8AC3E}">
        <p14:creationId xmlns:p14="http://schemas.microsoft.com/office/powerpoint/2010/main" val="235651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99B25EE-A331-E807-C3D3-6FE6ECCC915E}"/>
              </a:ext>
            </a:extLst>
          </p:cNvPr>
          <p:cNvPicPr>
            <a:picLocks noChangeAspect="1"/>
          </p:cNvPicPr>
          <p:nvPr/>
        </p:nvPicPr>
        <p:blipFill>
          <a:blip r:embed="rId6"/>
          <a:stretch>
            <a:fillRect/>
          </a:stretch>
        </p:blipFill>
        <p:spPr>
          <a:xfrm>
            <a:off x="0" y="1674"/>
            <a:ext cx="12192000" cy="6854653"/>
          </a:xfrm>
          <a:prstGeom prst="rect">
            <a:avLst/>
          </a:prstGeom>
        </p:spPr>
      </p:pic>
      <p:sp>
        <p:nvSpPr>
          <p:cNvPr id="4" name="Snip Diagonal Corner Rectangle 3"/>
          <p:cNvSpPr/>
          <p:nvPr/>
        </p:nvSpPr>
        <p:spPr>
          <a:xfrm>
            <a:off x="832637" y="199869"/>
            <a:ext cx="10204777" cy="1410019"/>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3733" b="1" kern="0">
                <a:solidFill>
                  <a:prstClr val="black"/>
                </a:solidFill>
                <a:latin typeface="Times New Roman" panose="02020603050405020304" pitchFamily="18" charset="0"/>
                <a:cs typeface="Times New Roman" panose="02020603050405020304" pitchFamily="18" charset="0"/>
                <a:sym typeface="Arial"/>
              </a:rPr>
              <a:t>Câu </a:t>
            </a:r>
            <a:r>
              <a:rPr lang="en-US" sz="3733" b="1" kern="0">
                <a:solidFill>
                  <a:prstClr val="black"/>
                </a:solidFill>
                <a:latin typeface="Times New Roman" panose="02020603050405020304" pitchFamily="18" charset="0"/>
                <a:cs typeface="Times New Roman" panose="02020603050405020304" pitchFamily="18" charset="0"/>
                <a:sym typeface="Arial"/>
              </a:rPr>
              <a:t>9</a:t>
            </a:r>
            <a:r>
              <a:rPr lang="vi-VN" sz="3733" b="1" kern="0">
                <a:solidFill>
                  <a:prstClr val="black"/>
                </a:solidFill>
                <a:latin typeface="Times New Roman" panose="02020603050405020304" pitchFamily="18" charset="0"/>
                <a:cs typeface="Times New Roman" panose="02020603050405020304" pitchFamily="18" charset="0"/>
                <a:sym typeface="Arial"/>
              </a:rPr>
              <a:t>. Nhân vật Quang Trung được khắc họa ở những khía cạnh nào</a:t>
            </a:r>
            <a:r>
              <a:rPr lang="en-US" sz="3733" b="1" kern="0">
                <a:solidFill>
                  <a:prstClr val="black"/>
                </a:solidFill>
                <a:latin typeface="Times New Roman" panose="02020603050405020304" pitchFamily="18" charset="0"/>
                <a:cs typeface="Times New Roman" panose="02020603050405020304" pitchFamily="18" charset="0"/>
                <a:sym typeface="Arial"/>
              </a:rPr>
              <a:t>?</a:t>
            </a:r>
          </a:p>
        </p:txBody>
      </p:sp>
      <p:sp>
        <p:nvSpPr>
          <p:cNvPr id="26" name="Rectangle 25"/>
          <p:cNvSpPr/>
          <p:nvPr/>
        </p:nvSpPr>
        <p:spPr>
          <a:xfrm>
            <a:off x="401445" y="1949347"/>
            <a:ext cx="5615575" cy="984531"/>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itchFamily="18" charset="0"/>
              <a:cs typeface="Times New Roman" pitchFamily="18" charset="0"/>
              <a:sym typeface="Arial"/>
            </a:endParaRPr>
          </a:p>
          <a:p>
            <a:pPr defTabSz="914377">
              <a:defRPr/>
            </a:pPr>
            <a:r>
              <a:rPr lang="en-US" sz="3200" b="1">
                <a:solidFill>
                  <a:prstClr val="black"/>
                </a:solidFill>
                <a:latin typeface="Times New Roman" pitchFamily="18" charset="0"/>
                <a:cs typeface="Times New Roman" pitchFamily="18" charset="0"/>
                <a:sym typeface="Arial"/>
              </a:rPr>
              <a:t>A. </a:t>
            </a:r>
            <a:r>
              <a:rPr lang="vi-VN" sz="3200" kern="0">
                <a:solidFill>
                  <a:prstClr val="black"/>
                </a:solidFill>
                <a:latin typeface="Times New Roman" panose="02020603050405020304" pitchFamily="18" charset="0"/>
                <a:cs typeface="Times New Roman" panose="02020603050405020304" pitchFamily="18" charset="0"/>
                <a:sym typeface="Arial"/>
              </a:rPr>
              <a:t>Diễn biến tâm lý, ngoại hình, hành động</a:t>
            </a:r>
            <a:endParaRPr lang="en-US" sz="3200"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2" name="Rectangle 41"/>
          <p:cNvSpPr/>
          <p:nvPr/>
        </p:nvSpPr>
        <p:spPr>
          <a:xfrm>
            <a:off x="6130615" y="1953535"/>
            <a:ext cx="5615575" cy="984531"/>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itchFamily="18" charset="0"/>
              <a:cs typeface="Times New Roman" pitchFamily="18" charset="0"/>
              <a:sym typeface="Arial"/>
            </a:endParaRPr>
          </a:p>
          <a:p>
            <a:pPr defTabSz="914377">
              <a:defRPr/>
            </a:pPr>
            <a:r>
              <a:rPr lang="en-US" sz="3200" b="1">
                <a:solidFill>
                  <a:prstClr val="black"/>
                </a:solidFill>
                <a:latin typeface="Times New Roman" pitchFamily="18" charset="0"/>
                <a:cs typeface="Times New Roman" pitchFamily="18" charset="0"/>
                <a:sym typeface="Arial"/>
              </a:rPr>
              <a:t>B. </a:t>
            </a:r>
            <a:r>
              <a:rPr lang="vi-VN" sz="3200" kern="0">
                <a:solidFill>
                  <a:prstClr val="black"/>
                </a:solidFill>
                <a:latin typeface="Times New Roman" panose="02020603050405020304" pitchFamily="18" charset="0"/>
                <a:cs typeface="Times New Roman" panose="02020603050405020304" pitchFamily="18" charset="0"/>
                <a:sym typeface="Arial"/>
              </a:rPr>
              <a:t>Ngoại hình, lời nói, hành động</a:t>
            </a:r>
            <a:endParaRPr lang="en-US" sz="3200"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401445" y="3059621"/>
            <a:ext cx="5615575" cy="984531"/>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black"/>
                </a:solidFill>
                <a:latin typeface="Times New Roman" pitchFamily="18" charset="0"/>
                <a:cs typeface="Times New Roman" pitchFamily="18" charset="0"/>
                <a:sym typeface="Arial"/>
              </a:rPr>
              <a:t>C</a:t>
            </a:r>
            <a:r>
              <a:rPr lang="en-US" sz="3200" b="1">
                <a:solidFill>
                  <a:prstClr val="black"/>
                </a:solidFill>
                <a:latin typeface="Times New Roman" pitchFamily="18" charset="0"/>
                <a:cs typeface="Times New Roman" pitchFamily="18" charset="0"/>
                <a:sym typeface="Arial"/>
              </a:rPr>
              <a:t>. </a:t>
            </a:r>
            <a:r>
              <a:rPr lang="vi-VN" sz="3200" kern="0">
                <a:solidFill>
                  <a:prstClr val="black"/>
                </a:solidFill>
                <a:latin typeface="Times New Roman" panose="02020603050405020304" pitchFamily="18" charset="0"/>
                <a:cs typeface="Times New Roman" panose="02020603050405020304" pitchFamily="18" charset="0"/>
                <a:sym typeface="Arial"/>
              </a:rPr>
              <a:t>Hành động, lời nói, thái độ</a:t>
            </a:r>
            <a:endParaRPr lang="en-US" sz="3200"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6130615" y="3063809"/>
            <a:ext cx="5615575" cy="984531"/>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a:solidFill>
                  <a:prstClr val="black"/>
                </a:solidFill>
                <a:latin typeface="Times New Roman" pitchFamily="18" charset="0"/>
                <a:cs typeface="Times New Roman" pitchFamily="18" charset="0"/>
                <a:sym typeface="Arial"/>
              </a:rPr>
              <a:t>D. </a:t>
            </a:r>
            <a:r>
              <a:rPr lang="en-US" sz="3200" kern="0">
                <a:solidFill>
                  <a:prstClr val="black"/>
                </a:solidFill>
                <a:latin typeface="Times New Roman" panose="02020603050405020304" pitchFamily="18" charset="0"/>
                <a:cs typeface="Times New Roman" panose="02020603050405020304" pitchFamily="18" charset="0"/>
                <a:sym typeface="Arial"/>
              </a:rPr>
              <a:t> </a:t>
            </a:r>
            <a:r>
              <a:rPr lang="vi-VN" sz="3200" kern="0">
                <a:solidFill>
                  <a:prstClr val="black"/>
                </a:solidFill>
                <a:latin typeface="Times New Roman" panose="02020603050405020304" pitchFamily="18" charset="0"/>
                <a:cs typeface="Times New Roman" panose="02020603050405020304" pitchFamily="18" charset="0"/>
                <a:sym typeface="Arial"/>
              </a:rPr>
              <a:t>Hành động, ngoại hình, qua góc nhìn của nhân vật khác</a:t>
            </a:r>
            <a:endParaRPr lang="vi-VN" sz="3200" b="1" dirty="0">
              <a:solidFill>
                <a:prstClr val="black"/>
              </a:solidFill>
              <a:latin typeface="Times New Roman" pitchFamily="18" charset="0"/>
              <a:cs typeface="Times New Roman" pitchFamily="18" charset="0"/>
              <a:sym typeface="Arial"/>
            </a:endParaRPr>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2483" y="3336930"/>
            <a:ext cx="804536"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1982" y="3306184"/>
            <a:ext cx="804743"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132" y="2014381"/>
            <a:ext cx="732592" cy="643793"/>
          </a:xfrm>
          <a:prstGeom prst="rect">
            <a:avLst/>
          </a:prstGeom>
        </p:spPr>
      </p:pic>
      <p:sp>
        <p:nvSpPr>
          <p:cNvPr id="18" name="Cloud 17">
            <a:hlinkClick r:id="rId9" action="ppaction://hlinksldjump"/>
          </p:cNvPr>
          <p:cNvSpPr/>
          <p:nvPr/>
        </p:nvSpPr>
        <p:spPr>
          <a:xfrm>
            <a:off x="4755419" y="4387799"/>
            <a:ext cx="2359211" cy="1104900"/>
          </a:xfrm>
          <a:prstGeom prst="cloud">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10000"/>
                  </a:prstClr>
                </a:solidFill>
                <a:latin typeface="Arial" panose="020B0604020202020204" pitchFamily="34" charset="0"/>
                <a:sym typeface="Arial"/>
              </a:rPr>
              <a:t>QUAY VỀ</a:t>
            </a:r>
            <a:endParaRPr lang="vi-VN" sz="2400" dirty="0">
              <a:solidFill>
                <a:prstClr val="white">
                  <a:lumMod val="10000"/>
                </a:prstClr>
              </a:solidFill>
              <a:latin typeface="Arial" panose="020B0604020202020204" pitchFamily="34" charset="0"/>
              <a:sym typeface="Arial"/>
            </a:endParaRPr>
          </a:p>
        </p:txBody>
      </p:sp>
    </p:spTree>
    <p:extLst>
      <p:ext uri="{BB962C8B-B14F-4D97-AF65-F5344CB8AC3E}">
        <p14:creationId xmlns:p14="http://schemas.microsoft.com/office/powerpoint/2010/main" val="30816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4613B4A9-1C7C-4729-A016-AB42D39794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200">
              <a:solidFill>
                <a:prstClr val="white"/>
              </a:solidFill>
              <a:latin typeface="Calibri"/>
              <a:sym typeface="Arial"/>
            </a:endParaRPr>
          </a:p>
        </p:txBody>
      </p:sp>
      <p:pic>
        <p:nvPicPr>
          <p:cNvPr id="11" name="Picture 10" descr="A cartoon of a person on a horse with a sword&#10;&#10;Description automatically generated">
            <a:extLst>
              <a:ext uri="{FF2B5EF4-FFF2-40B4-BE49-F238E27FC236}">
                <a16:creationId xmlns="" xmlns:a16="http://schemas.microsoft.com/office/drawing/2014/main" id="{3C1D021C-F7FA-C073-BEF7-E5AB2913CDC1}"/>
              </a:ext>
            </a:extLst>
          </p:cNvPr>
          <p:cNvPicPr>
            <a:picLocks noChangeAspect="1"/>
          </p:cNvPicPr>
          <p:nvPr/>
        </p:nvPicPr>
        <p:blipFill rotWithShape="1">
          <a:blip r:embed="rId3"/>
          <a:srcRect r="2701"/>
          <a:stretch/>
        </p:blipFill>
        <p:spPr>
          <a:xfrm>
            <a:off x="329317" y="8"/>
            <a:ext cx="11862684" cy="6857993"/>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pic>
        <p:nvPicPr>
          <p:cNvPr id="3" name="Google Shape;314;p29">
            <a:extLst>
              <a:ext uri="{FF2B5EF4-FFF2-40B4-BE49-F238E27FC236}">
                <a16:creationId xmlns="" xmlns:a16="http://schemas.microsoft.com/office/drawing/2014/main" id="{3EB9CA9E-36CE-A42D-8883-0F6FE5173E69}"/>
              </a:ext>
            </a:extLst>
          </p:cNvPr>
          <p:cNvPicPr preferRelativeResize="0"/>
          <p:nvPr/>
        </p:nvPicPr>
        <p:blipFill>
          <a:blip r:embed="rId4">
            <a:alphaModFix/>
          </a:blip>
          <a:stretch>
            <a:fillRect/>
          </a:stretch>
        </p:blipFill>
        <p:spPr>
          <a:xfrm>
            <a:off x="543960" y="834245"/>
            <a:ext cx="524017" cy="425699"/>
          </a:xfrm>
          <a:prstGeom prst="rect">
            <a:avLst/>
          </a:prstGeom>
          <a:noFill/>
          <a:ln>
            <a:noFill/>
          </a:ln>
        </p:spPr>
      </p:pic>
      <p:pic>
        <p:nvPicPr>
          <p:cNvPr id="4" name="Google Shape;315;p29">
            <a:extLst>
              <a:ext uri="{FF2B5EF4-FFF2-40B4-BE49-F238E27FC236}">
                <a16:creationId xmlns="" xmlns:a16="http://schemas.microsoft.com/office/drawing/2014/main" id="{9C6B57C7-2B36-DC82-1016-DAF2CD64B930}"/>
              </a:ext>
            </a:extLst>
          </p:cNvPr>
          <p:cNvPicPr preferRelativeResize="0"/>
          <p:nvPr/>
        </p:nvPicPr>
        <p:blipFill>
          <a:blip r:embed="rId5">
            <a:alphaModFix/>
          </a:blip>
          <a:stretch>
            <a:fillRect/>
          </a:stretch>
        </p:blipFill>
        <p:spPr>
          <a:xfrm>
            <a:off x="2295012" y="458296"/>
            <a:ext cx="524017" cy="187835"/>
          </a:xfrm>
          <a:prstGeom prst="rect">
            <a:avLst/>
          </a:prstGeom>
          <a:noFill/>
          <a:ln>
            <a:noFill/>
          </a:ln>
        </p:spPr>
      </p:pic>
      <p:pic>
        <p:nvPicPr>
          <p:cNvPr id="5" name="Picture 4">
            <a:extLst>
              <a:ext uri="{FF2B5EF4-FFF2-40B4-BE49-F238E27FC236}">
                <a16:creationId xmlns="" xmlns:a16="http://schemas.microsoft.com/office/drawing/2014/main" id="{AE167AA0-4A45-1572-1D62-389D659D22B9}"/>
              </a:ext>
            </a:extLst>
          </p:cNvPr>
          <p:cNvPicPr>
            <a:picLocks noChangeAspect="1"/>
          </p:cNvPicPr>
          <p:nvPr/>
        </p:nvPicPr>
        <p:blipFill rotWithShape="1">
          <a:blip r:embed="rId6">
            <a:clrChange>
              <a:clrFrom>
                <a:srgbClr val="FFFFFF"/>
              </a:clrFrom>
              <a:clrTo>
                <a:srgbClr val="FFFFFF">
                  <a:alpha val="0"/>
                </a:srgbClr>
              </a:clrTo>
            </a:clrChange>
          </a:blip>
          <a:srcRect l="52354" t="1700" r="1559" b="47833"/>
          <a:stretch/>
        </p:blipFill>
        <p:spPr>
          <a:xfrm>
            <a:off x="3670727" y="-92766"/>
            <a:ext cx="6608293" cy="4068417"/>
          </a:xfrm>
          <a:prstGeom prst="rect">
            <a:avLst/>
          </a:prstGeom>
        </p:spPr>
      </p:pic>
      <p:sp>
        <p:nvSpPr>
          <p:cNvPr id="2" name="Rectangle 1"/>
          <p:cNvSpPr/>
          <p:nvPr/>
        </p:nvSpPr>
        <p:spPr>
          <a:xfrm>
            <a:off x="9421091" y="1446300"/>
            <a:ext cx="2930995" cy="369332"/>
          </a:xfrm>
          <a:prstGeom prst="rect">
            <a:avLst/>
          </a:prstGeom>
        </p:spPr>
        <p:txBody>
          <a:bodyPr wrap="none">
            <a:spAutoFit/>
          </a:bodyPr>
          <a:lstStyle/>
          <a:p>
            <a:r>
              <a:rPr lang="en-US" dirty="0" err="1">
                <a:solidFill>
                  <a:schemeClr val="bg1"/>
                </a:solidFill>
              </a:rPr>
              <a:t>Nguyễn</a:t>
            </a:r>
            <a:r>
              <a:rPr lang="en-US" dirty="0">
                <a:solidFill>
                  <a:schemeClr val="bg1"/>
                </a:solidFill>
              </a:rPr>
              <a:t> </a:t>
            </a:r>
            <a:r>
              <a:rPr lang="en-US" dirty="0" err="1">
                <a:solidFill>
                  <a:schemeClr val="bg1"/>
                </a:solidFill>
              </a:rPr>
              <a:t>Nhâm</a:t>
            </a:r>
            <a:r>
              <a:rPr lang="en-US" dirty="0">
                <a:solidFill>
                  <a:schemeClr val="bg1"/>
                </a:solidFill>
              </a:rPr>
              <a:t> -0981.713.891</a:t>
            </a:r>
          </a:p>
        </p:txBody>
      </p:sp>
    </p:spTree>
    <p:extLst>
      <p:ext uri="{BB962C8B-B14F-4D97-AF65-F5344CB8AC3E}">
        <p14:creationId xmlns:p14="http://schemas.microsoft.com/office/powerpoint/2010/main" val="52776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264227" y="188214"/>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959999" y="188214"/>
            <a:ext cx="10272000" cy="763600"/>
          </a:xfrm>
          <a:prstGeom prst="rect">
            <a:avLst/>
          </a:prstGeom>
        </p:spPr>
        <p:txBody>
          <a:bodyPr spcFirstLastPara="1" wrap="square" lIns="121900" tIns="121900" rIns="121900" bIns="121900" anchor="t" anchorCtr="0">
            <a:noAutofit/>
          </a:bodyPr>
          <a:lstStyle/>
          <a:p>
            <a:r>
              <a:rPr lang="en" b="1" dirty="0">
                <a:latin typeface="Times New Roman" panose="02020603050405020304" pitchFamily="18" charset="0"/>
                <a:cs typeface="Times New Roman" panose="02020603050405020304" pitchFamily="18" charset="0"/>
              </a:rPr>
              <a:t>Hoạt động vận dụng</a:t>
            </a:r>
            <a:endParaRPr b="1" dirty="0">
              <a:latin typeface="Times New Roman" panose="02020603050405020304" pitchFamily="18" charset="0"/>
              <a:cs typeface="Times New Roman" panose="02020603050405020304" pitchFamily="18" charset="0"/>
            </a:endParaRPr>
          </a:p>
        </p:txBody>
      </p:sp>
      <p:pic>
        <p:nvPicPr>
          <p:cNvPr id="11" name="图片 10245" descr="22">
            <a:extLst>
              <a:ext uri="{FF2B5EF4-FFF2-40B4-BE49-F238E27FC236}">
                <a16:creationId xmlns="" xmlns:a16="http://schemas.microsoft.com/office/drawing/2014/main" id="{A1F251D8-A733-4E60-4173-9B157CEFC233}"/>
              </a:ext>
            </a:extLst>
          </p:cNvPr>
          <p:cNvPicPr>
            <a:picLocks noChangeAspect="1"/>
          </p:cNvPicPr>
          <p:nvPr/>
        </p:nvPicPr>
        <p:blipFill>
          <a:blip r:embed="rId3"/>
          <a:stretch>
            <a:fillRect/>
          </a:stretch>
        </p:blipFill>
        <p:spPr>
          <a:xfrm>
            <a:off x="5571151" y="1172096"/>
            <a:ext cx="5538920" cy="4972226"/>
          </a:xfrm>
          <a:prstGeom prst="rect">
            <a:avLst/>
          </a:prstGeom>
          <a:noFill/>
          <a:ln w="9525">
            <a:noFill/>
          </a:ln>
        </p:spPr>
      </p:pic>
      <p:pic>
        <p:nvPicPr>
          <p:cNvPr id="18" name="图片 6">
            <a:extLst>
              <a:ext uri="{FF2B5EF4-FFF2-40B4-BE49-F238E27FC236}">
                <a16:creationId xmlns="" xmlns:a16="http://schemas.microsoft.com/office/drawing/2014/main" id="{90312EDE-FDD6-2F96-D15E-D36ADAD218F2}"/>
              </a:ext>
            </a:extLst>
          </p:cNvPr>
          <p:cNvPicPr>
            <a:picLocks noChangeAspect="1"/>
          </p:cNvPicPr>
          <p:nvPr/>
        </p:nvPicPr>
        <p:blipFill>
          <a:blip r:embed="rId4" cstate="print">
            <a:extLst>
              <a:ext uri="{28A0092B-C50C-407E-A947-70E740481C1C}">
                <a14:useLocalDpi xmlns:a14="http://schemas.microsoft.com/office/drawing/2010/main" val="0"/>
              </a:ext>
            </a:extLst>
          </a:blip>
          <a:srcRect l="4235" t="8414" b="37346"/>
          <a:stretch>
            <a:fillRect/>
          </a:stretch>
        </p:blipFill>
        <p:spPr>
          <a:xfrm>
            <a:off x="613255" y="2416629"/>
            <a:ext cx="4644183" cy="3945944"/>
          </a:xfrm>
          <a:prstGeom prst="rect">
            <a:avLst/>
          </a:prstGeom>
        </p:spPr>
      </p:pic>
      <p:sp>
        <p:nvSpPr>
          <p:cNvPr id="19" name="TextBox 18">
            <a:extLst>
              <a:ext uri="{FF2B5EF4-FFF2-40B4-BE49-F238E27FC236}">
                <a16:creationId xmlns="" xmlns:a16="http://schemas.microsoft.com/office/drawing/2014/main" id="{EB7A7447-8681-70C3-1EBA-87B126F1891A}"/>
              </a:ext>
            </a:extLst>
          </p:cNvPr>
          <p:cNvSpPr txBox="1"/>
          <p:nvPr/>
        </p:nvSpPr>
        <p:spPr>
          <a:xfrm>
            <a:off x="5845815" y="2551234"/>
            <a:ext cx="4989592" cy="3416320"/>
          </a:xfrm>
          <a:prstGeom prst="rect">
            <a:avLst/>
          </a:prstGeom>
          <a:noFill/>
        </p:spPr>
        <p:txBody>
          <a:bodyPr wrap="square">
            <a:spAutoFit/>
          </a:bodyPr>
          <a:lstStyle/>
          <a:p>
            <a:pPr algn="just"/>
            <a:r>
              <a:rPr lang="vi-VN" sz="3600" dirty="0">
                <a:solidFill>
                  <a:schemeClr val="tx1">
                    <a:lumMod val="10000"/>
                  </a:schemeClr>
                </a:solidFill>
                <a:latin typeface="+mj-lt"/>
              </a:rPr>
              <a:t>Viết đoạn văn (khoảng 7 – 9 câu) nêu cảm nhận về một chi tiết trong văn bản Quang Trung đại phá quân Thanh để lại cho em ấn tượng sâu sắc nhất.</a:t>
            </a:r>
            <a:endParaRPr lang="en-SG" sz="3600" dirty="0">
              <a:solidFill>
                <a:schemeClr val="tx1">
                  <a:lumMod val="10000"/>
                </a:schemeClr>
              </a:solidFill>
              <a:latin typeface="+mj-lt"/>
            </a:endParaRPr>
          </a:p>
        </p:txBody>
      </p:sp>
    </p:spTree>
    <p:extLst>
      <p:ext uri="{BB962C8B-B14F-4D97-AF65-F5344CB8AC3E}">
        <p14:creationId xmlns:p14="http://schemas.microsoft.com/office/powerpoint/2010/main" val="39618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cstate="email"/>
          <a:stretch>
            <a:fillRect/>
          </a:stretch>
        </p:blipFill>
        <p:spPr>
          <a:xfrm>
            <a:off x="11666154" y="6267615"/>
            <a:ext cx="1051692" cy="701128"/>
          </a:xfrm>
          <a:prstGeom prst="rect">
            <a:avLst/>
          </a:prstGeom>
        </p:spPr>
      </p:pic>
      <p:sp>
        <p:nvSpPr>
          <p:cNvPr id="4" name="Google Shape;807;p22">
            <a:extLst>
              <a:ext uri="{FF2B5EF4-FFF2-40B4-BE49-F238E27FC236}">
                <a16:creationId xmlns="" xmlns:a16="http://schemas.microsoft.com/office/drawing/2014/main" id="{B8926306-9CE2-2007-607F-944138A77B45}"/>
              </a:ext>
            </a:extLst>
          </p:cNvPr>
          <p:cNvSpPr/>
          <p:nvPr/>
        </p:nvSpPr>
        <p:spPr>
          <a:xfrm>
            <a:off x="11305378" y="239818"/>
            <a:ext cx="1192287" cy="344401"/>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图片 14">
            <a:extLst>
              <a:ext uri="{FF2B5EF4-FFF2-40B4-BE49-F238E27FC236}">
                <a16:creationId xmlns="" xmlns:a16="http://schemas.microsoft.com/office/drawing/2014/main" id="{0DEFD736-CA82-42D3-98D7-79709E5A5C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23040" y="14985"/>
            <a:ext cx="556834" cy="697693"/>
          </a:xfrm>
          <a:prstGeom prst="rect">
            <a:avLst/>
          </a:prstGeom>
        </p:spPr>
      </p:pic>
      <p:graphicFrame>
        <p:nvGraphicFramePr>
          <p:cNvPr id="2" name="Table 1">
            <a:extLst>
              <a:ext uri="{FF2B5EF4-FFF2-40B4-BE49-F238E27FC236}">
                <a16:creationId xmlns="" xmlns:a16="http://schemas.microsoft.com/office/drawing/2014/main" id="{E6362232-16ED-B9B3-5D65-102529886BFD}"/>
              </a:ext>
            </a:extLst>
          </p:cNvPr>
          <p:cNvGraphicFramePr>
            <a:graphicFrameLocks noGrp="1"/>
          </p:cNvGraphicFramePr>
          <p:nvPr>
            <p:extLst>
              <p:ext uri="{D42A27DB-BD31-4B8C-83A1-F6EECF244321}">
                <p14:modId xmlns:p14="http://schemas.microsoft.com/office/powerpoint/2010/main" val="1123232420"/>
              </p:ext>
            </p:extLst>
          </p:nvPr>
        </p:nvGraphicFramePr>
        <p:xfrm>
          <a:off x="263495" y="363830"/>
          <a:ext cx="11686334" cy="6254349"/>
        </p:xfrm>
        <a:graphic>
          <a:graphicData uri="http://schemas.openxmlformats.org/drawingml/2006/table">
            <a:tbl>
              <a:tblPr firstRow="1" firstCol="1" bandRow="1">
                <a:tableStyleId>{B301B821-A1FF-4177-AEE7-76D212191A09}</a:tableStyleId>
              </a:tblPr>
              <a:tblGrid>
                <a:gridCol w="9231234">
                  <a:extLst>
                    <a:ext uri="{9D8B030D-6E8A-4147-A177-3AD203B41FA5}">
                      <a16:colId xmlns="" xmlns:a16="http://schemas.microsoft.com/office/drawing/2014/main" val="2529260265"/>
                    </a:ext>
                  </a:extLst>
                </a:gridCol>
                <a:gridCol w="964090">
                  <a:extLst>
                    <a:ext uri="{9D8B030D-6E8A-4147-A177-3AD203B41FA5}">
                      <a16:colId xmlns="" xmlns:a16="http://schemas.microsoft.com/office/drawing/2014/main" val="4237102642"/>
                    </a:ext>
                  </a:extLst>
                </a:gridCol>
                <a:gridCol w="1491010">
                  <a:extLst>
                    <a:ext uri="{9D8B030D-6E8A-4147-A177-3AD203B41FA5}">
                      <a16:colId xmlns="" xmlns:a16="http://schemas.microsoft.com/office/drawing/2014/main" val="970021773"/>
                    </a:ext>
                  </a:extLst>
                </a:gridCol>
              </a:tblGrid>
              <a:tr h="1135228">
                <a:tc>
                  <a:txBody>
                    <a:bodyPr/>
                    <a:lstStyle/>
                    <a:p>
                      <a:pPr algn="ctr">
                        <a:lnSpc>
                          <a:spcPct val="100000"/>
                        </a:lnSpc>
                        <a:spcAft>
                          <a:spcPts val="800"/>
                        </a:spcAft>
                      </a:pPr>
                      <a:r>
                        <a:rPr lang="vi-VN" sz="2500" b="1" dirty="0">
                          <a:effectLst/>
                          <a:latin typeface="+mj-lt"/>
                        </a:rPr>
                        <a:t>Tiêu chí</a:t>
                      </a:r>
                      <a:endParaRPr lang="en-SG" sz="2500" b="1"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500" b="1" dirty="0">
                          <a:effectLst/>
                          <a:latin typeface="+mj-lt"/>
                        </a:rPr>
                        <a:t>Đạt</a:t>
                      </a:r>
                      <a:endParaRPr lang="en-SG" sz="2500" b="1"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500" b="1" dirty="0">
                          <a:effectLst/>
                          <a:latin typeface="+mj-lt"/>
                        </a:rPr>
                        <a:t>Chưa đạt</a:t>
                      </a:r>
                      <a:endParaRPr lang="en-SG" sz="2500" b="1"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93072141"/>
                  </a:ext>
                </a:extLst>
              </a:tr>
              <a:tr h="926018">
                <a:tc>
                  <a:txBody>
                    <a:bodyPr/>
                    <a:lstStyle/>
                    <a:p>
                      <a:pPr algn="just">
                        <a:lnSpc>
                          <a:spcPct val="100000"/>
                        </a:lnSpc>
                        <a:spcAft>
                          <a:spcPts val="800"/>
                        </a:spcAft>
                      </a:pPr>
                      <a:r>
                        <a:rPr lang="vi-VN" sz="2500" b="0" dirty="0">
                          <a:effectLst/>
                          <a:latin typeface="+mj-lt"/>
                        </a:rPr>
                        <a:t>Đảm bảo hình thức của đoạn văn (Lùi đầu dòng, viết hoa và kết thúc bằng dấu chấm câu)</a:t>
                      </a:r>
                      <a:endParaRPr lang="en-SG" sz="2500" b="0"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44742079"/>
                  </a:ext>
                </a:extLst>
              </a:tr>
              <a:tr h="463009">
                <a:tc>
                  <a:txBody>
                    <a:bodyPr/>
                    <a:lstStyle/>
                    <a:p>
                      <a:pPr algn="just">
                        <a:lnSpc>
                          <a:spcPct val="100000"/>
                        </a:lnSpc>
                        <a:spcAft>
                          <a:spcPts val="800"/>
                        </a:spcAft>
                      </a:pPr>
                      <a:r>
                        <a:rPr lang="vi-VN" sz="2500" b="0" dirty="0">
                          <a:effectLst/>
                          <a:latin typeface="+mj-lt"/>
                        </a:rPr>
                        <a:t>Đảm bảo dung lượng của đoạn văn (7-9 câu)</a:t>
                      </a:r>
                      <a:endParaRPr lang="en-SG" sz="2500" b="0"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05056793"/>
                  </a:ext>
                </a:extLst>
              </a:tr>
              <a:tr h="742830">
                <a:tc>
                  <a:txBody>
                    <a:bodyPr/>
                    <a:lstStyle/>
                    <a:p>
                      <a:pPr algn="just">
                        <a:lnSpc>
                          <a:spcPct val="100000"/>
                        </a:lnSpc>
                        <a:spcAft>
                          <a:spcPts val="800"/>
                        </a:spcAft>
                      </a:pPr>
                      <a:r>
                        <a:rPr lang="vi-VN" sz="2500" b="0" dirty="0">
                          <a:effectLst/>
                          <a:latin typeface="+mj-lt"/>
                        </a:rPr>
                        <a:t>Các câu văn trong đoạn có sự liên kết để làm sáng tỏ chủ đề</a:t>
                      </a:r>
                      <a:endParaRPr lang="en-SG" sz="2500" b="0"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30698850"/>
                  </a:ext>
                </a:extLst>
              </a:tr>
              <a:tr h="463009">
                <a:tc>
                  <a:txBody>
                    <a:bodyPr/>
                    <a:lstStyle/>
                    <a:p>
                      <a:pPr algn="just">
                        <a:lnSpc>
                          <a:spcPct val="100000"/>
                        </a:lnSpc>
                        <a:spcAft>
                          <a:spcPts val="800"/>
                        </a:spcAft>
                        <a:tabLst>
                          <a:tab pos="960120" algn="l"/>
                        </a:tabLst>
                      </a:pPr>
                      <a:r>
                        <a:rPr lang="vi-VN" sz="2500" b="0">
                          <a:effectLst/>
                          <a:latin typeface="+mj-lt"/>
                        </a:rPr>
                        <a:t>Nêu được chi tiết em ấn tượng</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23975459"/>
                  </a:ext>
                </a:extLst>
              </a:tr>
              <a:tr h="463009">
                <a:tc>
                  <a:txBody>
                    <a:bodyPr/>
                    <a:lstStyle/>
                    <a:p>
                      <a:pPr algn="just">
                        <a:lnSpc>
                          <a:spcPct val="100000"/>
                        </a:lnSpc>
                        <a:spcAft>
                          <a:spcPts val="800"/>
                        </a:spcAft>
                        <a:tabLst>
                          <a:tab pos="960120" algn="l"/>
                        </a:tabLst>
                      </a:pPr>
                      <a:r>
                        <a:rPr lang="vi-VN" sz="2500" b="0">
                          <a:effectLst/>
                          <a:latin typeface="+mj-lt"/>
                        </a:rPr>
                        <a:t>Đưa ra lý giả hợp lý</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04438461"/>
                  </a:ext>
                </a:extLst>
              </a:tr>
              <a:tr h="1135228">
                <a:tc>
                  <a:txBody>
                    <a:bodyPr/>
                    <a:lstStyle/>
                    <a:p>
                      <a:pPr algn="just">
                        <a:lnSpc>
                          <a:spcPct val="100000"/>
                        </a:lnSpc>
                        <a:spcAft>
                          <a:spcPts val="800"/>
                        </a:spcAft>
                        <a:tabLst>
                          <a:tab pos="960120" algn="l"/>
                        </a:tabLst>
                      </a:pPr>
                      <a:r>
                        <a:rPr lang="vi-VN" sz="2500" b="0" dirty="0">
                          <a:effectLst/>
                          <a:latin typeface="+mj-lt"/>
                        </a:rPr>
                        <a:t>Vai trò của chi tiết trong đoạn trích (khắc họa tính cách nhân vật, thể hiện quan điểm của tác giả, tác động tới người đọc,...</a:t>
                      </a:r>
                      <a:endParaRPr lang="en-SG" sz="2500" b="0"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60281186"/>
                  </a:ext>
                </a:extLst>
              </a:tr>
              <a:tr h="463009">
                <a:tc>
                  <a:txBody>
                    <a:bodyPr/>
                    <a:lstStyle/>
                    <a:p>
                      <a:pPr algn="just">
                        <a:lnSpc>
                          <a:spcPct val="100000"/>
                        </a:lnSpc>
                        <a:spcAft>
                          <a:spcPts val="800"/>
                        </a:spcAft>
                      </a:pPr>
                      <a:r>
                        <a:rPr lang="vi-VN" sz="2500" b="0" dirty="0">
                          <a:effectLst/>
                          <a:latin typeface="+mj-lt"/>
                        </a:rPr>
                        <a:t> Diễn đạt mạch lạc, trong sáng</a:t>
                      </a:r>
                      <a:endParaRPr lang="en-SG" sz="2500" b="0"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4930346"/>
                  </a:ext>
                </a:extLst>
              </a:tr>
              <a:tr h="463009">
                <a:tc>
                  <a:txBody>
                    <a:bodyPr/>
                    <a:lstStyle/>
                    <a:p>
                      <a:pPr algn="just">
                        <a:lnSpc>
                          <a:spcPct val="100000"/>
                        </a:lnSpc>
                        <a:spcAft>
                          <a:spcPts val="800"/>
                        </a:spcAft>
                      </a:pPr>
                      <a:r>
                        <a:rPr lang="vi-VN" sz="2500" b="0" dirty="0">
                          <a:effectLst/>
                          <a:latin typeface="+mj-lt"/>
                        </a:rPr>
                        <a:t> Đảm bảo chính tả, ngữ pháp</a:t>
                      </a:r>
                      <a:endParaRPr lang="en-SG" sz="2500" b="0"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a:effectLst/>
                          <a:latin typeface="+mj-lt"/>
                        </a:rPr>
                        <a:t> </a:t>
                      </a:r>
                      <a:endParaRPr lang="en-SG" sz="2500" b="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500" b="0" dirty="0">
                          <a:effectLst/>
                          <a:latin typeface="+mj-lt"/>
                        </a:rPr>
                        <a:t> </a:t>
                      </a:r>
                      <a:endParaRPr lang="en-SG" sz="2500" b="0" dirty="0">
                        <a:effectLst/>
                        <a:latin typeface="+mj-lt"/>
                        <a:ea typeface="Calibri" panose="020F0502020204030204" pitchFamily="34" charset="0"/>
                        <a:cs typeface="Times New Roman" panose="02020603050405020304" pitchFamily="18" charset="0"/>
                      </a:endParaRPr>
                    </a:p>
                  </a:txBody>
                  <a:tcPr marL="66424" marR="66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60958432"/>
                  </a:ext>
                </a:extLst>
              </a:tr>
            </a:tbl>
          </a:graphicData>
        </a:graphic>
      </p:graphicFrame>
      <p:grpSp>
        <p:nvGrpSpPr>
          <p:cNvPr id="8" name="组合 48">
            <a:extLst>
              <a:ext uri="{FF2B5EF4-FFF2-40B4-BE49-F238E27FC236}">
                <a16:creationId xmlns="" xmlns:a16="http://schemas.microsoft.com/office/drawing/2014/main" id="{FC97B92B-52AF-D2BB-4FD8-708BC1B594A7}"/>
              </a:ext>
            </a:extLst>
          </p:cNvPr>
          <p:cNvGrpSpPr/>
          <p:nvPr>
            <p:custDataLst>
              <p:tags r:id="rId1"/>
            </p:custDataLst>
          </p:nvPr>
        </p:nvGrpSpPr>
        <p:grpSpPr>
          <a:xfrm>
            <a:off x="108950" y="-29843"/>
            <a:ext cx="2347826" cy="1522910"/>
            <a:chOff x="11309" y="5365"/>
            <a:chExt cx="7643" cy="5030"/>
          </a:xfrm>
        </p:grpSpPr>
        <p:pic>
          <p:nvPicPr>
            <p:cNvPr id="9" name="图片 49" descr="ww">
              <a:extLst>
                <a:ext uri="{FF2B5EF4-FFF2-40B4-BE49-F238E27FC236}">
                  <a16:creationId xmlns="" xmlns:a16="http://schemas.microsoft.com/office/drawing/2014/main" id="{A84E41DD-02A3-4A03-A9FA-AA04E97F5E0F}"/>
                </a:ext>
              </a:extLst>
            </p:cNvPr>
            <p:cNvPicPr>
              <a:picLocks noChangeAspect="1"/>
            </p:cNvPicPr>
            <p:nvPr>
              <p:custDataLst>
                <p:tags r:id="rId2"/>
              </p:custDataLst>
            </p:nvPr>
          </p:nvPicPr>
          <p:blipFill>
            <a:blip r:embed="rId8"/>
            <a:stretch>
              <a:fillRect/>
            </a:stretch>
          </p:blipFill>
          <p:spPr>
            <a:xfrm>
              <a:off x="11309" y="5966"/>
              <a:ext cx="7643" cy="4429"/>
            </a:xfrm>
            <a:prstGeom prst="rect">
              <a:avLst/>
            </a:prstGeom>
          </p:spPr>
        </p:pic>
        <p:pic>
          <p:nvPicPr>
            <p:cNvPr id="11" name="图片 50" descr="图层 11">
              <a:extLst>
                <a:ext uri="{FF2B5EF4-FFF2-40B4-BE49-F238E27FC236}">
                  <a16:creationId xmlns="" xmlns:a16="http://schemas.microsoft.com/office/drawing/2014/main" id="{FF30DBFA-3CF4-4F2B-238E-E4BDCFBFD6A2}"/>
                </a:ext>
              </a:extLst>
            </p:cNvPr>
            <p:cNvPicPr>
              <a:picLocks noChangeAspect="1"/>
            </p:cNvPicPr>
            <p:nvPr>
              <p:custDataLst>
                <p:tags r:id="rId3"/>
              </p:custDataLst>
            </p:nvPr>
          </p:nvPicPr>
          <p:blipFill>
            <a:blip r:embed="rId9"/>
            <a:stretch>
              <a:fillRect/>
            </a:stretch>
          </p:blipFill>
          <p:spPr>
            <a:xfrm>
              <a:off x="14304" y="5365"/>
              <a:ext cx="1616" cy="1559"/>
            </a:xfrm>
            <a:prstGeom prst="rect">
              <a:avLst/>
            </a:prstGeom>
          </p:spPr>
        </p:pic>
      </p:grpSp>
    </p:spTree>
    <p:extLst>
      <p:ext uri="{BB962C8B-B14F-4D97-AF65-F5344CB8AC3E}">
        <p14:creationId xmlns:p14="http://schemas.microsoft.com/office/powerpoint/2010/main" val="209847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4613B4A9-1C7C-4729-A016-AB42D39794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200">
              <a:solidFill>
                <a:prstClr val="white"/>
              </a:solidFill>
              <a:latin typeface="Calibri"/>
              <a:sym typeface="Arial"/>
            </a:endParaRPr>
          </a:p>
        </p:txBody>
      </p:sp>
      <p:pic>
        <p:nvPicPr>
          <p:cNvPr id="11" name="Picture 10" descr="A cartoon of a person on a horse with a sword&#10;&#10;Description automatically generated">
            <a:extLst>
              <a:ext uri="{FF2B5EF4-FFF2-40B4-BE49-F238E27FC236}">
                <a16:creationId xmlns="" xmlns:a16="http://schemas.microsoft.com/office/drawing/2014/main" id="{3C1D021C-F7FA-C073-BEF7-E5AB2913CDC1}"/>
              </a:ext>
            </a:extLst>
          </p:cNvPr>
          <p:cNvPicPr>
            <a:picLocks noChangeAspect="1"/>
          </p:cNvPicPr>
          <p:nvPr/>
        </p:nvPicPr>
        <p:blipFill rotWithShape="1">
          <a:blip r:embed="rId2"/>
          <a:srcRect r="2701"/>
          <a:stretch/>
        </p:blipFill>
        <p:spPr>
          <a:xfrm>
            <a:off x="329317" y="8"/>
            <a:ext cx="11862684" cy="6857993"/>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pic>
        <p:nvPicPr>
          <p:cNvPr id="3" name="Google Shape;314;p29">
            <a:extLst>
              <a:ext uri="{FF2B5EF4-FFF2-40B4-BE49-F238E27FC236}">
                <a16:creationId xmlns="" xmlns:a16="http://schemas.microsoft.com/office/drawing/2014/main" id="{3EB9CA9E-36CE-A42D-8883-0F6FE5173E69}"/>
              </a:ext>
            </a:extLst>
          </p:cNvPr>
          <p:cNvPicPr preferRelativeResize="0"/>
          <p:nvPr/>
        </p:nvPicPr>
        <p:blipFill>
          <a:blip r:embed="rId3">
            <a:alphaModFix/>
          </a:blip>
          <a:stretch>
            <a:fillRect/>
          </a:stretch>
        </p:blipFill>
        <p:spPr>
          <a:xfrm>
            <a:off x="543960" y="834245"/>
            <a:ext cx="524017" cy="425699"/>
          </a:xfrm>
          <a:prstGeom prst="rect">
            <a:avLst/>
          </a:prstGeom>
          <a:noFill/>
          <a:ln>
            <a:noFill/>
          </a:ln>
        </p:spPr>
      </p:pic>
      <p:pic>
        <p:nvPicPr>
          <p:cNvPr id="4" name="Google Shape;315;p29">
            <a:extLst>
              <a:ext uri="{FF2B5EF4-FFF2-40B4-BE49-F238E27FC236}">
                <a16:creationId xmlns="" xmlns:a16="http://schemas.microsoft.com/office/drawing/2014/main" id="{9C6B57C7-2B36-DC82-1016-DAF2CD64B930}"/>
              </a:ext>
            </a:extLst>
          </p:cNvPr>
          <p:cNvPicPr preferRelativeResize="0"/>
          <p:nvPr/>
        </p:nvPicPr>
        <p:blipFill>
          <a:blip r:embed="rId4">
            <a:alphaModFix/>
          </a:blip>
          <a:stretch>
            <a:fillRect/>
          </a:stretch>
        </p:blipFill>
        <p:spPr>
          <a:xfrm>
            <a:off x="2295012" y="458296"/>
            <a:ext cx="524017" cy="187835"/>
          </a:xfrm>
          <a:prstGeom prst="rect">
            <a:avLst/>
          </a:prstGeom>
          <a:noFill/>
          <a:ln>
            <a:noFill/>
          </a:ln>
        </p:spPr>
      </p:pic>
      <p:pic>
        <p:nvPicPr>
          <p:cNvPr id="2" name="Picture 1">
            <a:extLst>
              <a:ext uri="{FF2B5EF4-FFF2-40B4-BE49-F238E27FC236}">
                <a16:creationId xmlns="" xmlns:a16="http://schemas.microsoft.com/office/drawing/2014/main" id="{31189621-63CC-5431-1A2C-95E4C9AAA94E}"/>
              </a:ext>
            </a:extLst>
          </p:cNvPr>
          <p:cNvPicPr>
            <a:picLocks noChangeAspect="1"/>
          </p:cNvPicPr>
          <p:nvPr/>
        </p:nvPicPr>
        <p:blipFill rotWithShape="1">
          <a:blip r:embed="rId5">
            <a:clrChange>
              <a:clrFrom>
                <a:srgbClr val="FFFFFF"/>
              </a:clrFrom>
              <a:clrTo>
                <a:srgbClr val="FFFFFF">
                  <a:alpha val="0"/>
                </a:srgbClr>
              </a:clrTo>
            </a:clrChange>
          </a:blip>
          <a:srcRect r="51870" b="54069"/>
          <a:stretch/>
        </p:blipFill>
        <p:spPr>
          <a:xfrm>
            <a:off x="4322882" y="-295423"/>
            <a:ext cx="6362216" cy="3413555"/>
          </a:xfrm>
          <a:prstGeom prst="rect">
            <a:avLst/>
          </a:prstGeom>
        </p:spPr>
      </p:pic>
    </p:spTree>
    <p:extLst>
      <p:ext uri="{BB962C8B-B14F-4D97-AF65-F5344CB8AC3E}">
        <p14:creationId xmlns:p14="http://schemas.microsoft.com/office/powerpoint/2010/main" val="11271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20" name="Google Shape;747;p57">
            <a:extLst>
              <a:ext uri="{FF2B5EF4-FFF2-40B4-BE49-F238E27FC236}">
                <a16:creationId xmlns="" xmlns:a16="http://schemas.microsoft.com/office/drawing/2014/main" id="{7BC11834-122A-2F85-E2C7-D6BE649DC6D2}"/>
              </a:ext>
            </a:extLst>
          </p:cNvPr>
          <p:cNvPicPr preferRelativeResize="0"/>
          <p:nvPr/>
        </p:nvPicPr>
        <p:blipFill rotWithShape="1">
          <a:blip r:embed="rId3">
            <a:alphaModFix/>
          </a:blip>
          <a:srcRect l="4551" r="19339" b="31195"/>
          <a:stretch/>
        </p:blipFill>
        <p:spPr>
          <a:xfrm>
            <a:off x="7038405" y="4947300"/>
            <a:ext cx="6114400" cy="1562800"/>
          </a:xfrm>
          <a:prstGeom prst="rect">
            <a:avLst/>
          </a:prstGeom>
          <a:noFill/>
          <a:ln>
            <a:noFill/>
          </a:ln>
        </p:spPr>
      </p:pic>
      <p:pic>
        <p:nvPicPr>
          <p:cNvPr id="688" name="Google Shape;688;p57"/>
          <p:cNvPicPr preferRelativeResize="0"/>
          <p:nvPr/>
        </p:nvPicPr>
        <p:blipFill>
          <a:blip r:embed="rId4">
            <a:alphaModFix/>
          </a:blip>
          <a:stretch>
            <a:fillRect/>
          </a:stretch>
        </p:blipFill>
        <p:spPr>
          <a:xfrm>
            <a:off x="10278935" y="3538993"/>
            <a:ext cx="3182032" cy="403867"/>
          </a:xfrm>
          <a:prstGeom prst="rect">
            <a:avLst/>
          </a:prstGeom>
          <a:noFill/>
          <a:ln>
            <a:noFill/>
          </a:ln>
        </p:spPr>
      </p:pic>
      <p:pic>
        <p:nvPicPr>
          <p:cNvPr id="689" name="Google Shape;689;p57"/>
          <p:cNvPicPr preferRelativeResize="0"/>
          <p:nvPr/>
        </p:nvPicPr>
        <p:blipFill>
          <a:blip r:embed="rId5">
            <a:alphaModFix/>
          </a:blip>
          <a:stretch>
            <a:fillRect/>
          </a:stretch>
        </p:blipFill>
        <p:spPr>
          <a:xfrm>
            <a:off x="9504812" y="593361"/>
            <a:ext cx="4114368" cy="4353940"/>
          </a:xfrm>
          <a:prstGeom prst="rect">
            <a:avLst/>
          </a:prstGeom>
          <a:noFill/>
          <a:ln>
            <a:noFill/>
          </a:ln>
        </p:spPr>
      </p:pic>
      <p:pic>
        <p:nvPicPr>
          <p:cNvPr id="743" name="Google Shape;743;p57"/>
          <p:cNvPicPr preferRelativeResize="0"/>
          <p:nvPr/>
        </p:nvPicPr>
        <p:blipFill>
          <a:blip r:embed="rId6">
            <a:alphaModFix/>
          </a:blip>
          <a:stretch>
            <a:fillRect/>
          </a:stretch>
        </p:blipFill>
        <p:spPr>
          <a:xfrm>
            <a:off x="10989336" y="222867"/>
            <a:ext cx="1928501" cy="272000"/>
          </a:xfrm>
          <a:prstGeom prst="rect">
            <a:avLst/>
          </a:prstGeom>
          <a:noFill/>
          <a:ln>
            <a:noFill/>
          </a:ln>
        </p:spPr>
      </p:pic>
      <p:pic>
        <p:nvPicPr>
          <p:cNvPr id="744" name="Google Shape;744;p57"/>
          <p:cNvPicPr preferRelativeResize="0"/>
          <p:nvPr/>
        </p:nvPicPr>
        <p:blipFill>
          <a:blip r:embed="rId4">
            <a:alphaModFix/>
          </a:blip>
          <a:stretch>
            <a:fillRect/>
          </a:stretch>
        </p:blipFill>
        <p:spPr>
          <a:xfrm>
            <a:off x="-637548" y="593360"/>
            <a:ext cx="3182032" cy="403867"/>
          </a:xfrm>
          <a:prstGeom prst="rect">
            <a:avLst/>
          </a:prstGeom>
          <a:noFill/>
          <a:ln>
            <a:noFill/>
          </a:ln>
        </p:spPr>
      </p:pic>
      <p:pic>
        <p:nvPicPr>
          <p:cNvPr id="745" name="Google Shape;745;p57"/>
          <p:cNvPicPr preferRelativeResize="0"/>
          <p:nvPr/>
        </p:nvPicPr>
        <p:blipFill>
          <a:blip r:embed="rId7">
            <a:alphaModFix/>
          </a:blip>
          <a:stretch>
            <a:fillRect/>
          </a:stretch>
        </p:blipFill>
        <p:spPr>
          <a:xfrm>
            <a:off x="-1102634" y="1116400"/>
            <a:ext cx="2828467" cy="4159200"/>
          </a:xfrm>
          <a:prstGeom prst="rect">
            <a:avLst/>
          </a:prstGeom>
          <a:noFill/>
          <a:ln>
            <a:noFill/>
          </a:ln>
        </p:spPr>
      </p:pic>
      <p:pic>
        <p:nvPicPr>
          <p:cNvPr id="746" name="Google Shape;746;p57"/>
          <p:cNvPicPr preferRelativeResize="0"/>
          <p:nvPr/>
        </p:nvPicPr>
        <p:blipFill rotWithShape="1">
          <a:blip r:embed="rId8">
            <a:alphaModFix/>
          </a:blip>
          <a:srcRect l="10050" r="25064" b="22462"/>
          <a:stretch/>
        </p:blipFill>
        <p:spPr>
          <a:xfrm>
            <a:off x="-10167" y="3491933"/>
            <a:ext cx="4229635" cy="3366067"/>
          </a:xfrm>
          <a:prstGeom prst="rect">
            <a:avLst/>
          </a:prstGeom>
          <a:noFill/>
          <a:ln>
            <a:noFill/>
          </a:ln>
        </p:spPr>
      </p:pic>
      <p:pic>
        <p:nvPicPr>
          <p:cNvPr id="747" name="Google Shape;747;p57"/>
          <p:cNvPicPr preferRelativeResize="0"/>
          <p:nvPr/>
        </p:nvPicPr>
        <p:blipFill rotWithShape="1">
          <a:blip r:embed="rId3">
            <a:alphaModFix/>
          </a:blip>
          <a:srcRect l="4551" r="19339" b="31195"/>
          <a:stretch/>
        </p:blipFill>
        <p:spPr>
          <a:xfrm>
            <a:off x="4627722" y="5281539"/>
            <a:ext cx="7689213" cy="1562800"/>
          </a:xfrm>
          <a:prstGeom prst="rect">
            <a:avLst/>
          </a:prstGeom>
          <a:noFill/>
          <a:ln>
            <a:noFill/>
          </a:ln>
        </p:spPr>
      </p:pic>
      <p:pic>
        <p:nvPicPr>
          <p:cNvPr id="14" name="Picture 13">
            <a:extLst>
              <a:ext uri="{FF2B5EF4-FFF2-40B4-BE49-F238E27FC236}">
                <a16:creationId xmlns="" xmlns:a16="http://schemas.microsoft.com/office/drawing/2014/main" id="{66DF417E-6024-CE8F-96BB-CC795BFD5F5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161" b="99349" l="659" r="58126">
                        <a14:foregroundMark x1="18814" y1="9375" x2="29209" y2="26172"/>
                        <a14:foregroundMark x1="6076" y1="56771" x2="35798" y2="92839"/>
                        <a14:foregroundMark x1="35798" y1="92839" x2="48609" y2="98698"/>
                        <a14:foregroundMark x1="48609" y1="98698" x2="36530" y2="83984"/>
                        <a14:foregroundMark x1="36530" y1="83984" x2="8931" y2="71094"/>
                        <a14:foregroundMark x1="8931" y1="71094" x2="3734" y2="82813"/>
                        <a14:foregroundMark x1="3734" y1="82813" x2="21230" y2="98177"/>
                        <a14:foregroundMark x1="21230" y1="98177" x2="32138" y2="99479"/>
                        <a14:foregroundMark x1="32138" y1="99479" x2="53221" y2="97396"/>
                        <a14:foregroundMark x1="54612" y1="95703" x2="58272" y2="99479"/>
                        <a14:foregroundMark x1="58272" y1="99479" x2="58272" y2="99479"/>
                        <a14:foregroundMark x1="15813" y1="55078" x2="11859" y2="57552"/>
                        <a14:foregroundMark x1="11859" y1="57552" x2="3880" y2="76953"/>
                        <a14:foregroundMark x1="3880" y1="76953" x2="3660" y2="80339"/>
                        <a14:foregroundMark x1="4466" y1="52604" x2="23939" y2="56771"/>
                        <a14:foregroundMark x1="2416" y1="55339" x2="10542" y2="80990"/>
                        <a14:foregroundMark x1="805" y1="60807" x2="4246" y2="93750"/>
                        <a14:foregroundMark x1="4246" y1="93750" x2="5417" y2="96354"/>
                        <a14:foregroundMark x1="33236" y1="67578" x2="43265" y2="80729"/>
                        <a14:foregroundMark x1="35944" y1="42839" x2="41654" y2="87500"/>
                        <a14:foregroundMark x1="42460" y1="44661" x2="43045" y2="75000"/>
                        <a14:foregroundMark x1="43045" y1="75000" x2="42972" y2="75000"/>
                        <a14:foregroundMark x1="40264" y1="68229" x2="44583" y2="81771"/>
                        <a14:foregroundMark x1="36603" y1="65625" x2="39751" y2="80078"/>
                        <a14:foregroundMark x1="43777" y1="52865" x2="43777" y2="52865"/>
                        <a14:foregroundMark x1="17423" y1="12240" x2="21742" y2="18490"/>
                        <a14:foregroundMark x1="21742" y1="18490" x2="21742" y2="18490"/>
                        <a14:foregroundMark x1="20937" y1="8854" x2="27599" y2="19010"/>
                        <a14:foregroundMark x1="26208" y1="9635" x2="32138" y2="12240"/>
                        <a14:foregroundMark x1="30381" y1="7161" x2="33968" y2="12891"/>
                        <a14:foregroundMark x1="33968" y1="12891" x2="33675" y2="15885"/>
                        <a14:backgroundMark x1="13250" y1="22786" x2="13250" y2="22786"/>
                      </a14:backgroundRemoval>
                    </a14:imgEffect>
                  </a14:imgLayer>
                </a14:imgProps>
              </a:ext>
            </a:extLst>
          </a:blip>
          <a:srcRect r="37335"/>
          <a:stretch/>
        </p:blipFill>
        <p:spPr>
          <a:xfrm>
            <a:off x="-66167" y="4499428"/>
            <a:ext cx="2628827" cy="2358573"/>
          </a:xfrm>
          <a:prstGeom prst="rect">
            <a:avLst/>
          </a:prstGeom>
        </p:spPr>
      </p:pic>
      <p:pic>
        <p:nvPicPr>
          <p:cNvPr id="15" name="Picture 14">
            <a:extLst>
              <a:ext uri="{FF2B5EF4-FFF2-40B4-BE49-F238E27FC236}">
                <a16:creationId xmlns="" xmlns:a16="http://schemas.microsoft.com/office/drawing/2014/main" id="{54F880C1-516E-1AB7-D405-817B95A6AD0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2500" b="99870" l="48975" r="83309">
                        <a14:foregroundMark x1="64348" y1="86458" x2="78184" y2="99870"/>
                        <a14:foregroundMark x1="70717" y1="81380" x2="70717" y2="81380"/>
                        <a14:foregroundMark x1="75695" y1="84245" x2="75695" y2="84245"/>
                        <a14:foregroundMark x1="77233" y1="87891" x2="77233" y2="87891"/>
                        <a14:foregroundMark x1="70425" y1="76823" x2="79502" y2="91276"/>
                        <a14:foregroundMark x1="82211" y1="93099" x2="83309" y2="79688"/>
                        <a14:foregroundMark x1="82211" y1="98958" x2="82211" y2="98958"/>
                        <a14:foregroundMark x1="83016" y1="98698" x2="81918" y2="85026"/>
                        <a14:foregroundMark x1="83016" y1="50391" x2="83016" y2="50391"/>
                        <a14:foregroundMark x1="77233" y1="53516" x2="77233" y2="53516"/>
                        <a14:foregroundMark x1="77745" y1="51563" x2="77892" y2="57552"/>
                        <a14:foregroundMark x1="82870" y1="51042" x2="82723" y2="54948"/>
                        <a14:foregroundMark x1="64348" y1="82813" x2="68814" y2="82813"/>
                        <a14:foregroundMark x1="59517" y1="91927" x2="64788" y2="94792"/>
                        <a14:foregroundMark x1="66911" y1="98177" x2="70571" y2="97917"/>
                        <a14:foregroundMark x1="48975" y1="53516" x2="48975" y2="53516"/>
                        <a14:backgroundMark x1="52489" y1="85938" x2="52489" y2="85938"/>
                      </a14:backgroundRemoval>
                    </a14:imgEffect>
                  </a14:imgLayer>
                </a14:imgProps>
              </a:ext>
            </a:extLst>
          </a:blip>
          <a:srcRect l="45900" t="3125" r="16033"/>
          <a:stretch/>
        </p:blipFill>
        <p:spPr>
          <a:xfrm>
            <a:off x="8715179" y="1247198"/>
            <a:ext cx="4114368" cy="5626169"/>
          </a:xfrm>
          <a:prstGeom prst="rect">
            <a:avLst/>
          </a:prstGeom>
        </p:spPr>
      </p:pic>
      <p:sp>
        <p:nvSpPr>
          <p:cNvPr id="18" name="Google Shape;361;p33">
            <a:extLst>
              <a:ext uri="{FF2B5EF4-FFF2-40B4-BE49-F238E27FC236}">
                <a16:creationId xmlns="" xmlns:a16="http://schemas.microsoft.com/office/drawing/2014/main" id="{42E02EA4-3019-869D-EA87-0A718D703241}"/>
              </a:ext>
            </a:extLst>
          </p:cNvPr>
          <p:cNvSpPr txBox="1">
            <a:spLocks/>
          </p:cNvSpPr>
          <p:nvPr/>
        </p:nvSpPr>
        <p:spPr>
          <a:xfrm>
            <a:off x="1835319" y="1854126"/>
            <a:ext cx="6952933" cy="188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BioRhyme"/>
              <a:buNone/>
              <a:defRPr sz="12000" b="1" i="0" u="none" strike="noStrike" cap="none">
                <a:solidFill>
                  <a:schemeClr val="dk1"/>
                </a:solidFill>
                <a:latin typeface="BioRhyme"/>
                <a:ea typeface="BioRhyme"/>
                <a:cs typeface="BioRhyme"/>
                <a:sym typeface="BioRhyme"/>
              </a:defRPr>
            </a:lvl1pPr>
            <a:lvl2pPr marR="0" lvl="1"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2pPr>
            <a:lvl3pPr marR="0" lvl="2"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3pPr>
            <a:lvl4pPr marR="0" lvl="3"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4pPr>
            <a:lvl5pPr marR="0" lvl="4"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5pPr>
            <a:lvl6pPr marR="0" lvl="5"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6pPr>
            <a:lvl7pPr marR="0" lvl="6"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7pPr>
            <a:lvl8pPr marR="0" lvl="7"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8pPr>
            <a:lvl9pPr marR="0" lvl="8" algn="ctr" rtl="0">
              <a:lnSpc>
                <a:spcPct val="100000"/>
              </a:lnSpc>
              <a:spcBef>
                <a:spcPts val="0"/>
              </a:spcBef>
              <a:spcAft>
                <a:spcPts val="0"/>
              </a:spcAft>
              <a:buClr>
                <a:schemeClr val="dk1"/>
              </a:buClr>
              <a:buSzPts val="9600"/>
              <a:buFont typeface="BioRhyme"/>
              <a:buNone/>
              <a:defRPr sz="9600" b="1" i="0" u="none" strike="noStrike" cap="none">
                <a:solidFill>
                  <a:schemeClr val="dk1"/>
                </a:solidFill>
                <a:latin typeface="BioRhyme"/>
                <a:ea typeface="BioRhyme"/>
                <a:cs typeface="BioRhyme"/>
                <a:sym typeface="BioRhyme"/>
              </a:defRPr>
            </a:lvl9pPr>
          </a:lstStyle>
          <a:p>
            <a:pPr defTabSz="1219170">
              <a:buClr>
                <a:srgbClr val="373579"/>
              </a:buClr>
            </a:pPr>
            <a:r>
              <a:rPr lang="en-US" sz="9600" kern="0" dirty="0">
                <a:solidFill>
                  <a:srgbClr val="373579"/>
                </a:solidFill>
                <a:latin typeface="Times New Roman" panose="02020603050405020304" pitchFamily="18" charset="0"/>
                <a:cs typeface="Times New Roman" panose="02020603050405020304" pitchFamily="18" charset="0"/>
              </a:rPr>
              <a:t>Tri </a:t>
            </a:r>
            <a:r>
              <a:rPr lang="en-US" sz="9600" kern="0" dirty="0" err="1">
                <a:solidFill>
                  <a:srgbClr val="373579"/>
                </a:solidFill>
                <a:latin typeface="Times New Roman" panose="02020603050405020304" pitchFamily="18" charset="0"/>
                <a:cs typeface="Times New Roman" panose="02020603050405020304" pitchFamily="18" charset="0"/>
              </a:rPr>
              <a:t>thức</a:t>
            </a:r>
            <a:r>
              <a:rPr lang="en-US" sz="9600" kern="0" dirty="0">
                <a:solidFill>
                  <a:srgbClr val="373579"/>
                </a:solidFill>
                <a:latin typeface="Times New Roman" panose="02020603050405020304" pitchFamily="18" charset="0"/>
                <a:cs typeface="Times New Roman" panose="02020603050405020304" pitchFamily="18" charset="0"/>
              </a:rPr>
              <a:t> </a:t>
            </a:r>
          </a:p>
          <a:p>
            <a:pPr defTabSz="1219170">
              <a:buClr>
                <a:srgbClr val="373579"/>
              </a:buClr>
            </a:pPr>
            <a:r>
              <a:rPr lang="en-US" sz="9600" kern="0" dirty="0" err="1">
                <a:solidFill>
                  <a:srgbClr val="373579"/>
                </a:solidFill>
                <a:latin typeface="Times New Roman" panose="02020603050405020304" pitchFamily="18" charset="0"/>
                <a:cs typeface="Times New Roman" panose="02020603050405020304" pitchFamily="18" charset="0"/>
              </a:rPr>
              <a:t>Ngữ</a:t>
            </a:r>
            <a:r>
              <a:rPr lang="en-US" sz="9600" kern="0" dirty="0">
                <a:solidFill>
                  <a:srgbClr val="373579"/>
                </a:solidFill>
                <a:latin typeface="Times New Roman" panose="02020603050405020304" pitchFamily="18" charset="0"/>
                <a:cs typeface="Times New Roman" panose="02020603050405020304" pitchFamily="18" charset="0"/>
              </a:rPr>
              <a:t> </a:t>
            </a:r>
            <a:r>
              <a:rPr lang="en-US" sz="9600" kern="0" dirty="0" err="1">
                <a:solidFill>
                  <a:srgbClr val="373579"/>
                </a:solidFill>
                <a:latin typeface="Times New Roman" panose="02020603050405020304" pitchFamily="18" charset="0"/>
                <a:cs typeface="Times New Roman" panose="02020603050405020304" pitchFamily="18" charset="0"/>
              </a:rPr>
              <a:t>văn</a:t>
            </a:r>
            <a:endParaRPr lang="en-US" sz="9600" kern="0" dirty="0">
              <a:solidFill>
                <a:srgbClr val="373579"/>
              </a:solidFill>
              <a:latin typeface="Times New Roman" panose="02020603050405020304" pitchFamily="18" charset="0"/>
              <a:cs typeface="Times New Roman" panose="02020603050405020304" pitchFamily="18" charset="0"/>
            </a:endParaRPr>
          </a:p>
        </p:txBody>
      </p:sp>
      <p:sp>
        <p:nvSpPr>
          <p:cNvPr id="19" name="Google Shape;362;p33">
            <a:extLst>
              <a:ext uri="{FF2B5EF4-FFF2-40B4-BE49-F238E27FC236}">
                <a16:creationId xmlns="" xmlns:a16="http://schemas.microsoft.com/office/drawing/2014/main" id="{6DF10594-26A9-A68B-5224-5D33FC38DBEB}"/>
              </a:ext>
            </a:extLst>
          </p:cNvPr>
          <p:cNvSpPr txBox="1">
            <a:spLocks/>
          </p:cNvSpPr>
          <p:nvPr/>
        </p:nvSpPr>
        <p:spPr>
          <a:xfrm>
            <a:off x="4627722" y="347892"/>
            <a:ext cx="1291137" cy="1095161"/>
          </a:xfrm>
          <a:prstGeom prst="rect">
            <a:avLst/>
          </a:prstGeom>
          <a:solidFill>
            <a:schemeClr val="tx1">
              <a:lumMod val="60000"/>
              <a:lumOff val="4000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 sz="8000" b="1" kern="0">
                <a:solidFill>
                  <a:srgbClr val="FDFCF5"/>
                </a:solidFill>
              </a:rPr>
              <a:t>I</a:t>
            </a:r>
          </a:p>
        </p:txBody>
      </p:sp>
      <p:pic>
        <p:nvPicPr>
          <p:cNvPr id="21" name="Google Shape;113;p11">
            <a:extLst>
              <a:ext uri="{FF2B5EF4-FFF2-40B4-BE49-F238E27FC236}">
                <a16:creationId xmlns="" xmlns:a16="http://schemas.microsoft.com/office/drawing/2014/main" id="{4B594A1A-F3D0-D66E-2294-3840EB41BF06}"/>
              </a:ext>
            </a:extLst>
          </p:cNvPr>
          <p:cNvPicPr preferRelativeResize="0"/>
          <p:nvPr/>
        </p:nvPicPr>
        <p:blipFill rotWithShape="1">
          <a:blip r:embed="rId13">
            <a:alphaModFix/>
          </a:blip>
          <a:srcRect l="-11978" t="15376" r="5877"/>
          <a:stretch/>
        </p:blipFill>
        <p:spPr>
          <a:xfrm>
            <a:off x="6659723" y="5630567"/>
            <a:ext cx="2894365" cy="1293667"/>
          </a:xfrm>
          <a:prstGeom prst="rect">
            <a:avLst/>
          </a:prstGeom>
          <a:noFill/>
          <a:ln>
            <a:noFill/>
          </a:ln>
        </p:spPr>
      </p:pic>
      <p:pic>
        <p:nvPicPr>
          <p:cNvPr id="22" name="Google Shape;113;p11">
            <a:extLst>
              <a:ext uri="{FF2B5EF4-FFF2-40B4-BE49-F238E27FC236}">
                <a16:creationId xmlns="" xmlns:a16="http://schemas.microsoft.com/office/drawing/2014/main" id="{2D193F12-261B-6F73-C3A1-55570639785D}"/>
              </a:ext>
            </a:extLst>
          </p:cNvPr>
          <p:cNvPicPr preferRelativeResize="0"/>
          <p:nvPr/>
        </p:nvPicPr>
        <p:blipFill rotWithShape="1">
          <a:blip r:embed="rId13">
            <a:alphaModFix/>
          </a:blip>
          <a:srcRect l="-11978" t="15376" r="5877"/>
          <a:stretch/>
        </p:blipFill>
        <p:spPr>
          <a:xfrm>
            <a:off x="1733356" y="5984466"/>
            <a:ext cx="1921771" cy="888321"/>
          </a:xfrm>
          <a:prstGeom prst="rect">
            <a:avLst/>
          </a:prstGeom>
          <a:noFill/>
          <a:ln>
            <a:noFill/>
          </a:ln>
        </p:spPr>
      </p:pic>
      <p:grpSp>
        <p:nvGrpSpPr>
          <p:cNvPr id="2" name="Group 1">
            <a:extLst>
              <a:ext uri="{FF2B5EF4-FFF2-40B4-BE49-F238E27FC236}">
                <a16:creationId xmlns="" xmlns:a16="http://schemas.microsoft.com/office/drawing/2014/main" id="{5619BD6C-629E-B875-55C1-6705BFA78C1D}"/>
              </a:ext>
            </a:extLst>
          </p:cNvPr>
          <p:cNvGrpSpPr/>
          <p:nvPr/>
        </p:nvGrpSpPr>
        <p:grpSpPr>
          <a:xfrm>
            <a:off x="397389" y="336172"/>
            <a:ext cx="1400715" cy="815344"/>
            <a:chOff x="397389" y="336172"/>
            <a:chExt cx="1400715" cy="815344"/>
          </a:xfrm>
        </p:grpSpPr>
        <p:pic>
          <p:nvPicPr>
            <p:cNvPr id="3" name="Google Shape;314;p29">
              <a:extLst>
                <a:ext uri="{FF2B5EF4-FFF2-40B4-BE49-F238E27FC236}">
                  <a16:creationId xmlns="" xmlns:a16="http://schemas.microsoft.com/office/drawing/2014/main" id="{FF53C81D-8A9A-5E3F-6CB9-4D5004A35C5D}"/>
                </a:ext>
              </a:extLst>
            </p:cNvPr>
            <p:cNvPicPr preferRelativeResize="0"/>
            <p:nvPr/>
          </p:nvPicPr>
          <p:blipFill>
            <a:blip r:embed="rId14">
              <a:alphaModFix/>
            </a:blip>
            <a:stretch>
              <a:fillRect/>
            </a:stretch>
          </p:blipFill>
          <p:spPr>
            <a:xfrm>
              <a:off x="397389" y="725817"/>
              <a:ext cx="524017" cy="425699"/>
            </a:xfrm>
            <a:prstGeom prst="rect">
              <a:avLst/>
            </a:prstGeom>
            <a:noFill/>
            <a:ln>
              <a:noFill/>
            </a:ln>
          </p:spPr>
        </p:pic>
        <p:pic>
          <p:nvPicPr>
            <p:cNvPr id="4" name="Google Shape;315;p29">
              <a:extLst>
                <a:ext uri="{FF2B5EF4-FFF2-40B4-BE49-F238E27FC236}">
                  <a16:creationId xmlns="" xmlns:a16="http://schemas.microsoft.com/office/drawing/2014/main" id="{E3CD965D-8805-DED2-CFCB-7C87A139B9F2}"/>
                </a:ext>
              </a:extLst>
            </p:cNvPr>
            <p:cNvPicPr preferRelativeResize="0"/>
            <p:nvPr/>
          </p:nvPicPr>
          <p:blipFill>
            <a:blip r:embed="rId15">
              <a:alphaModFix/>
            </a:blip>
            <a:stretch>
              <a:fillRect/>
            </a:stretch>
          </p:blipFill>
          <p:spPr>
            <a:xfrm>
              <a:off x="1274087" y="336172"/>
              <a:ext cx="524017" cy="18783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Google Shape;2045;p65">
            <a:extLst>
              <a:ext uri="{FF2B5EF4-FFF2-40B4-BE49-F238E27FC236}">
                <a16:creationId xmlns="" xmlns:a16="http://schemas.microsoft.com/office/drawing/2014/main" id="{91C7974E-BAC3-FA0D-2B17-172F8ABA6FDF}"/>
              </a:ext>
            </a:extLst>
          </p:cNvPr>
          <p:cNvSpPr/>
          <p:nvPr/>
        </p:nvSpPr>
        <p:spPr>
          <a:xfrm>
            <a:off x="2264227" y="101441"/>
            <a:ext cx="7663543" cy="7636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 name="Google Shape;352;p32">
            <a:extLst>
              <a:ext uri="{FF2B5EF4-FFF2-40B4-BE49-F238E27FC236}">
                <a16:creationId xmlns="" xmlns:a16="http://schemas.microsoft.com/office/drawing/2014/main" id="{2462702A-6693-BE4C-FF42-B6DA051AD674}"/>
              </a:ext>
            </a:extLst>
          </p:cNvPr>
          <p:cNvSpPr txBox="1">
            <a:spLocks noGrp="1"/>
          </p:cNvSpPr>
          <p:nvPr>
            <p:ph type="title"/>
          </p:nvPr>
        </p:nvSpPr>
        <p:spPr>
          <a:xfrm>
            <a:off x="959999" y="54245"/>
            <a:ext cx="10272000" cy="763600"/>
          </a:xfrm>
          <a:prstGeom prst="rect">
            <a:avLst/>
          </a:prstGeom>
        </p:spPr>
        <p:txBody>
          <a:bodyPr spcFirstLastPara="1" wrap="square" lIns="121900" tIns="121900" rIns="121900" bIns="121900" anchor="t" anchorCtr="0">
            <a:noAutofit/>
          </a:bodyPr>
          <a:lstStyle/>
          <a:p>
            <a:r>
              <a:rPr lang="en" sz="4000" b="1" dirty="0">
                <a:latin typeface="Times New Roman" panose="02020603050405020304" pitchFamily="18" charset="0"/>
                <a:cs typeface="Times New Roman" panose="02020603050405020304" pitchFamily="18" charset="0"/>
              </a:rPr>
              <a:t>I. </a:t>
            </a:r>
            <a:r>
              <a:rPr lang="en-SG" sz="4000" b="1" dirty="0">
                <a:latin typeface="Times New Roman" panose="02020603050405020304" pitchFamily="18" charset="0"/>
                <a:cs typeface="Times New Roman" panose="02020603050405020304" pitchFamily="18" charset="0"/>
              </a:rPr>
              <a:t>Tri </a:t>
            </a:r>
            <a:r>
              <a:rPr lang="en-SG" sz="4000" b="1" dirty="0" err="1">
                <a:latin typeface="Times New Roman" panose="02020603050405020304" pitchFamily="18" charset="0"/>
                <a:cs typeface="Times New Roman" panose="02020603050405020304" pitchFamily="18" charset="0"/>
              </a:rPr>
              <a:t>thức</a:t>
            </a:r>
            <a:r>
              <a:rPr lang="en-SG" sz="4000" b="1" dirty="0">
                <a:latin typeface="Times New Roman" panose="02020603050405020304" pitchFamily="18" charset="0"/>
                <a:cs typeface="Times New Roman" panose="02020603050405020304" pitchFamily="18" charset="0"/>
              </a:rPr>
              <a:t> </a:t>
            </a:r>
            <a:r>
              <a:rPr lang="en-SG" sz="4000" b="1" dirty="0" err="1">
                <a:latin typeface="Times New Roman" panose="02020603050405020304" pitchFamily="18" charset="0"/>
                <a:cs typeface="Times New Roman" panose="02020603050405020304" pitchFamily="18" charset="0"/>
              </a:rPr>
              <a:t>Ngữ</a:t>
            </a:r>
            <a:r>
              <a:rPr lang="en-SG" sz="4000" b="1" dirty="0">
                <a:latin typeface="Times New Roman" panose="02020603050405020304" pitchFamily="18" charset="0"/>
                <a:cs typeface="Times New Roman" panose="02020603050405020304" pitchFamily="18" charset="0"/>
              </a:rPr>
              <a:t> </a:t>
            </a:r>
            <a:r>
              <a:rPr lang="en-SG" sz="4000" b="1" dirty="0" err="1">
                <a:latin typeface="Times New Roman" panose="02020603050405020304" pitchFamily="18" charset="0"/>
                <a:cs typeface="Times New Roman" panose="02020603050405020304" pitchFamily="18" charset="0"/>
              </a:rPr>
              <a:t>văn</a:t>
            </a:r>
            <a:endParaRPr sz="4000" b="1"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 xmlns:a16="http://schemas.microsoft.com/office/drawing/2014/main" id="{009D81C1-03CA-47D7-DBEA-9763C9C736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t="35065" r="60455" b="16216"/>
          <a:stretch/>
        </p:blipFill>
        <p:spPr>
          <a:xfrm>
            <a:off x="0" y="4887538"/>
            <a:ext cx="2844800" cy="1970463"/>
          </a:xfrm>
          <a:prstGeom prst="rect">
            <a:avLst/>
          </a:prstGeom>
        </p:spPr>
      </p:pic>
      <p:pic>
        <p:nvPicPr>
          <p:cNvPr id="20" name="Picture 19">
            <a:extLst>
              <a:ext uri="{FF2B5EF4-FFF2-40B4-BE49-F238E27FC236}">
                <a16:creationId xmlns="" xmlns:a16="http://schemas.microsoft.com/office/drawing/2014/main" id="{423D2B95-AD81-33D6-0888-907A1D3E9E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750" b="82552" l="2123" r="86823">
                        <a14:foregroundMark x1="14568" y1="44531" x2="4100" y2="47266"/>
                        <a14:foregroundMark x1="4100" y1="47266" x2="4100" y2="47266"/>
                        <a14:foregroundMark x1="2196" y1="60677" x2="2196" y2="60677"/>
                        <a14:foregroundMark x1="6149" y1="60938" x2="6149" y2="60938"/>
                        <a14:foregroundMark x1="5051" y1="72526" x2="5051" y2="72526"/>
                        <a14:foregroundMark x1="6589" y1="78906" x2="8492" y2="81380"/>
                        <a14:foregroundMark x1="35212" y1="73568" x2="35212" y2="73568"/>
                        <a14:foregroundMark x1="76501" y1="52865" x2="76501" y2="52865"/>
                        <a14:foregroundMark x1="75256" y1="45964" x2="68741" y2="51432"/>
                        <a14:foregroundMark x1="68741" y1="51432" x2="64788" y2="61589"/>
                        <a14:foregroundMark x1="64788" y1="61589" x2="74451" y2="60938"/>
                        <a14:foregroundMark x1="74451" y1="60938" x2="79795" y2="58073"/>
                        <a14:foregroundMark x1="62225" y1="39583" x2="62225" y2="39583"/>
                        <a14:foregroundMark x1="61859" y1="37891" x2="72914" y2="45313"/>
                        <a14:foregroundMark x1="61420" y1="38802" x2="62225" y2="39583"/>
                        <a14:foregroundMark x1="71376" y1="73307" x2="75622" y2="73047"/>
                        <a14:foregroundMark x1="34773" y1="72786" x2="34773" y2="72786"/>
                        <a14:foregroundMark x1="32723" y1="65885" x2="32723" y2="65885"/>
                        <a14:foregroundMark x1="35432" y1="74219" x2="35432" y2="74219"/>
                        <a14:foregroundMark x1="66252" y1="72526" x2="66252" y2="72526"/>
                        <a14:foregroundMark x1="67936" y1="73698" x2="67936" y2="73698"/>
                        <a14:foregroundMark x1="69034" y1="75260" x2="69034" y2="75260"/>
                        <a14:foregroundMark x1="69546" y1="76693" x2="69546" y2="76693"/>
                        <a14:foregroundMark x1="69107" y1="76693" x2="69107" y2="76693"/>
                        <a14:foregroundMark x1="68594" y1="78646" x2="68594" y2="78646"/>
                        <a14:foregroundMark x1="74671" y1="79167" x2="74671" y2="79167"/>
                        <a14:foregroundMark x1="75037" y1="81901" x2="75037" y2="81901"/>
                        <a14:foregroundMark x1="74671" y1="78906" x2="74671" y2="78906"/>
                        <a14:foregroundMark x1="75476" y1="76172" x2="75476" y2="76172"/>
                        <a14:foregroundMark x1="75329" y1="76172" x2="75329" y2="76172"/>
                        <a14:foregroundMark x1="75037" y1="77734" x2="75037" y2="77734"/>
                        <a14:foregroundMark x1="75329" y1="75000" x2="74890" y2="76953"/>
                        <a14:foregroundMark x1="75329" y1="76953" x2="75329" y2="76953"/>
                        <a14:foregroundMark x1="74890" y1="82552" x2="74890" y2="82552"/>
                        <a14:foregroundMark x1="74744" y1="82161" x2="74744" y2="82161"/>
                        <a14:foregroundMark x1="74744" y1="80599" x2="74744" y2="80599"/>
                        <a14:foregroundMark x1="74671" y1="80078" x2="74671" y2="80078"/>
                        <a14:foregroundMark x1="75769" y1="82552" x2="75769" y2="82552"/>
                        <a14:foregroundMark x1="35652" y1="74219" x2="35652" y2="74219"/>
                        <a14:foregroundMark x1="9736" y1="79948" x2="9736" y2="79948"/>
                        <a14:backgroundMark x1="1757" y1="35156" x2="9004" y2="35547"/>
                        <a14:backgroundMark x1="9004" y1="35547" x2="18887" y2="34375"/>
                        <a14:backgroundMark x1="18887" y1="34375" x2="4905" y2="24870"/>
                        <a14:backgroundMark x1="4905" y1="24870" x2="4905" y2="24870"/>
                        <a14:backgroundMark x1="16105" y1="42057" x2="16105" y2="42057"/>
                        <a14:backgroundMark x1="1025" y1="44792" x2="1025" y2="44792"/>
                        <a14:backgroundMark x1="8346" y1="44531" x2="8346" y2="44531"/>
                        <a14:backgroundMark x1="8638" y1="43229" x2="8638" y2="43229"/>
                        <a14:backgroundMark x1="21523" y1="48177" x2="21523" y2="48177"/>
                        <a14:backgroundMark x1="21889" y1="47005" x2="21889" y2="47005"/>
                        <a14:backgroundMark x1="35871" y1="56250" x2="35871" y2="56250"/>
                        <a14:backgroundMark x1="34773" y1="53646" x2="34773" y2="53646"/>
                        <a14:backgroundMark x1="22621" y1="64193" x2="22621" y2="64193"/>
                        <a14:backgroundMark x1="33675" y1="63151" x2="33675" y2="63151"/>
                        <a14:backgroundMark x1="30234" y1="64714" x2="30234" y2="64714"/>
                        <a14:backgroundMark x1="32577" y1="62630" x2="32577" y2="62630"/>
                        <a14:backgroundMark x1="8492" y1="43490" x2="8492" y2="43490"/>
                        <a14:backgroundMark x1="7101" y1="43750" x2="7101" y2="43750"/>
                        <a14:backgroundMark x1="6296" y1="43750" x2="6296" y2="43750"/>
                        <a14:backgroundMark x1="5344" y1="43750" x2="5344" y2="43750"/>
                        <a14:backgroundMark x1="1684" y1="70052" x2="1684" y2="70052"/>
                        <a14:backgroundMark x1="10395" y1="71094" x2="10395" y2="71094"/>
                        <a14:backgroundMark x1="13031" y1="72005" x2="13031" y2="72005"/>
                        <a14:backgroundMark x1="13690" y1="72266" x2="6955" y2="71094"/>
                        <a14:backgroundMark x1="18155" y1="73698" x2="18155" y2="73698"/>
                        <a14:backgroundMark x1="17350" y1="73568" x2="17350" y2="73568"/>
                        <a14:backgroundMark x1="17716" y1="75000" x2="17716" y2="75000"/>
                        <a14:backgroundMark x1="17057" y1="72526" x2="17057" y2="72526"/>
                        <a14:backgroundMark x1="18668" y1="66667" x2="18668" y2="66667"/>
                        <a14:backgroundMark x1="22182" y1="60677" x2="22182" y2="60677"/>
                        <a14:backgroundMark x1="33748" y1="63672" x2="33748" y2="63672"/>
                        <a14:backgroundMark x1="33089" y1="62891" x2="33602" y2="64193"/>
                        <a14:backgroundMark x1="878" y1="50391" x2="878" y2="50391"/>
                        <a14:backgroundMark x1="7760" y1="49870" x2="7760" y2="49870"/>
                      </a14:backgroundRemoval>
                    </a14:imgEffect>
                  </a14:imgLayer>
                </a14:imgProps>
              </a:ext>
            </a:extLst>
          </a:blip>
          <a:srcRect l="50843" t="33913" r="9612" b="17369"/>
          <a:stretch/>
        </p:blipFill>
        <p:spPr>
          <a:xfrm>
            <a:off x="2620632" y="4601063"/>
            <a:ext cx="3101219" cy="2148072"/>
          </a:xfrm>
          <a:prstGeom prst="rect">
            <a:avLst/>
          </a:prstGeom>
        </p:spPr>
      </p:pic>
      <p:pic>
        <p:nvPicPr>
          <p:cNvPr id="2" name="图片 8">
            <a:extLst>
              <a:ext uri="{FF2B5EF4-FFF2-40B4-BE49-F238E27FC236}">
                <a16:creationId xmlns="" xmlns:a16="http://schemas.microsoft.com/office/drawing/2014/main" id="{35043241-FDC1-9542-EFFA-7231F12A0B4D}"/>
              </a:ext>
            </a:extLst>
          </p:cNvPr>
          <p:cNvPicPr>
            <a:picLocks noChangeAspect="1"/>
          </p:cNvPicPr>
          <p:nvPr/>
        </p:nvPicPr>
        <p:blipFill>
          <a:blip r:embed="rId5"/>
          <a:stretch>
            <a:fillRect/>
          </a:stretch>
        </p:blipFill>
        <p:spPr>
          <a:xfrm>
            <a:off x="5497682" y="817845"/>
            <a:ext cx="6452147" cy="6039300"/>
          </a:xfrm>
          <a:prstGeom prst="rect">
            <a:avLst/>
          </a:prstGeom>
        </p:spPr>
      </p:pic>
      <p:sp>
        <p:nvSpPr>
          <p:cNvPr id="3" name="Rectangle 2">
            <a:extLst>
              <a:ext uri="{FF2B5EF4-FFF2-40B4-BE49-F238E27FC236}">
                <a16:creationId xmlns="" xmlns:a16="http://schemas.microsoft.com/office/drawing/2014/main" id="{D9AE75E9-CA22-A97A-3A97-08F021921F93}"/>
              </a:ext>
            </a:extLst>
          </p:cNvPr>
          <p:cNvSpPr/>
          <p:nvPr/>
        </p:nvSpPr>
        <p:spPr>
          <a:xfrm>
            <a:off x="6680807" y="3318224"/>
            <a:ext cx="4085896"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400" i="1" dirty="0">
                <a:solidFill>
                  <a:schemeClr val="tx1">
                    <a:lumMod val="50000"/>
                  </a:schemeClr>
                </a:solidFill>
                <a:latin typeface="+mj-lt"/>
              </a:rPr>
              <a:t>HS thảo luận nhóm đôi để hoàn thành PHT số </a:t>
            </a:r>
            <a:r>
              <a:rPr lang="vi-VN" sz="4400" i="1" dirty="0" smtClean="0">
                <a:solidFill>
                  <a:schemeClr val="tx1">
                    <a:lumMod val="50000"/>
                  </a:schemeClr>
                </a:solidFill>
                <a:latin typeface="+mj-lt"/>
              </a:rPr>
              <a:t>1</a:t>
            </a:r>
            <a:r>
              <a:rPr lang="en-US" sz="4400" i="1" dirty="0" smtClean="0">
                <a:solidFill>
                  <a:schemeClr val="tx1">
                    <a:lumMod val="50000"/>
                  </a:schemeClr>
                </a:solidFill>
                <a:latin typeface="+mj-lt"/>
              </a:rPr>
              <a:t>.</a:t>
            </a:r>
            <a:endParaRPr lang="en-SG" sz="4400" dirty="0">
              <a:solidFill>
                <a:schemeClr val="tx1">
                  <a:lumMod val="50000"/>
                </a:schemeClr>
              </a:solidFill>
              <a:latin typeface="+mj-lt"/>
            </a:endParaRPr>
          </a:p>
        </p:txBody>
      </p:sp>
      <p:sp>
        <p:nvSpPr>
          <p:cNvPr id="4" name="Rectangle 3">
            <a:extLst>
              <a:ext uri="{FF2B5EF4-FFF2-40B4-BE49-F238E27FC236}">
                <a16:creationId xmlns="" xmlns:a16="http://schemas.microsoft.com/office/drawing/2014/main" id="{D7596DF9-0961-67F6-0014-1B1F1DA88703}"/>
              </a:ext>
            </a:extLst>
          </p:cNvPr>
          <p:cNvSpPr/>
          <p:nvPr/>
        </p:nvSpPr>
        <p:spPr>
          <a:xfrm>
            <a:off x="7338261" y="1698532"/>
            <a:ext cx="2747315"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Nhiệm</a:t>
            </a:r>
            <a:r>
              <a:rPr lang="en-US" sz="3733" b="1" dirty="0">
                <a:solidFill>
                  <a:sysClr val="window" lastClr="FFFFFF"/>
                </a:solidFill>
                <a:latin typeface="Times New Roman" panose="02020603050405020304" pitchFamily="18" charset="0"/>
                <a:ea typeface="Times New Roman" panose="02020603050405020304" pitchFamily="18" charset="0"/>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sym typeface="Arial"/>
              </a:rPr>
              <a:t>vụ</a:t>
            </a:r>
            <a:endParaRPr lang="en-US" sz="3733" b="1" dirty="0">
              <a:solidFill>
                <a:sysClr val="window" lastClr="FFFFFF"/>
              </a:solidFill>
              <a:latin typeface="Times New Roman" panose="02020603050405020304" pitchFamily="18" charset="0"/>
              <a:ea typeface="Times New Roman" panose="02020603050405020304" pitchFamily="18" charset="0"/>
              <a:sym typeface="Arial"/>
            </a:endParaRPr>
          </a:p>
        </p:txBody>
      </p:sp>
      <p:grpSp>
        <p:nvGrpSpPr>
          <p:cNvPr id="5" name="Group 4">
            <a:extLst>
              <a:ext uri="{FF2B5EF4-FFF2-40B4-BE49-F238E27FC236}">
                <a16:creationId xmlns="" xmlns:a16="http://schemas.microsoft.com/office/drawing/2014/main" id="{20DE9285-EBA9-05C6-5965-F3F4D2FE7803}"/>
              </a:ext>
            </a:extLst>
          </p:cNvPr>
          <p:cNvGrpSpPr/>
          <p:nvPr/>
        </p:nvGrpSpPr>
        <p:grpSpPr>
          <a:xfrm>
            <a:off x="397389" y="336172"/>
            <a:ext cx="1400715" cy="815344"/>
            <a:chOff x="397389" y="336172"/>
            <a:chExt cx="1400715" cy="815344"/>
          </a:xfrm>
        </p:grpSpPr>
        <p:pic>
          <p:nvPicPr>
            <p:cNvPr id="6" name="Google Shape;314;p29">
              <a:extLst>
                <a:ext uri="{FF2B5EF4-FFF2-40B4-BE49-F238E27FC236}">
                  <a16:creationId xmlns="" xmlns:a16="http://schemas.microsoft.com/office/drawing/2014/main" id="{2D4B2AC5-C676-4187-925F-D7B063F4420F}"/>
                </a:ext>
              </a:extLst>
            </p:cNvPr>
            <p:cNvPicPr preferRelativeResize="0"/>
            <p:nvPr/>
          </p:nvPicPr>
          <p:blipFill>
            <a:blip r:embed="rId6">
              <a:alphaModFix/>
            </a:blip>
            <a:stretch>
              <a:fillRect/>
            </a:stretch>
          </p:blipFill>
          <p:spPr>
            <a:xfrm>
              <a:off x="397389" y="725817"/>
              <a:ext cx="524017" cy="425699"/>
            </a:xfrm>
            <a:prstGeom prst="rect">
              <a:avLst/>
            </a:prstGeom>
            <a:noFill/>
            <a:ln>
              <a:noFill/>
            </a:ln>
          </p:spPr>
        </p:pic>
        <p:pic>
          <p:nvPicPr>
            <p:cNvPr id="7" name="Google Shape;315;p29">
              <a:extLst>
                <a:ext uri="{FF2B5EF4-FFF2-40B4-BE49-F238E27FC236}">
                  <a16:creationId xmlns="" xmlns:a16="http://schemas.microsoft.com/office/drawing/2014/main" id="{F6D01DDB-D009-271F-E1EE-8A5C31104654}"/>
                </a:ext>
              </a:extLst>
            </p:cNvPr>
            <p:cNvPicPr preferRelativeResize="0"/>
            <p:nvPr/>
          </p:nvPicPr>
          <p:blipFill>
            <a:blip r:embed="rId7">
              <a:alphaModFix/>
            </a:blip>
            <a:stretch>
              <a:fillRect/>
            </a:stretch>
          </p:blipFill>
          <p:spPr>
            <a:xfrm>
              <a:off x="1274087" y="336172"/>
              <a:ext cx="524017" cy="187835"/>
            </a:xfrm>
            <a:prstGeom prst="rect">
              <a:avLst/>
            </a:prstGeom>
            <a:noFill/>
            <a:ln>
              <a:noFill/>
            </a:ln>
          </p:spPr>
        </p:pic>
      </p:grpSp>
    </p:spTree>
    <p:extLst>
      <p:ext uri="{BB962C8B-B14F-4D97-AF65-F5344CB8AC3E}">
        <p14:creationId xmlns:p14="http://schemas.microsoft.com/office/powerpoint/2010/main" val="9288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48"/>
</p:tagLst>
</file>

<file path=ppt/tags/tag2.xml><?xml version="1.0" encoding="utf-8"?>
<p:tagLst xmlns:a="http://schemas.openxmlformats.org/drawingml/2006/main" xmlns:r="http://schemas.openxmlformats.org/officeDocument/2006/relationships" xmlns:p="http://schemas.openxmlformats.org/presentationml/2006/main">
  <p:tag name="AS_UNIQUEID" val="749"/>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S_UNIQUEID" val="750"/>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tfjrzjr">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496</TotalTime>
  <Words>5538</Words>
  <Application>Microsoft Office PowerPoint</Application>
  <PresentationFormat>Widescreen</PresentationFormat>
  <Paragraphs>483</Paragraphs>
  <Slides>67</Slides>
  <Notes>46</Notes>
  <HiddenSlides>0</HiddenSlides>
  <MMClips>2</MMClips>
  <ScaleCrop>false</ScaleCrop>
  <HeadingPairs>
    <vt:vector size="6" baseType="variant">
      <vt:variant>
        <vt:lpstr>Fonts Used</vt:lpstr>
      </vt:variant>
      <vt:variant>
        <vt:i4>26</vt:i4>
      </vt:variant>
      <vt:variant>
        <vt:lpstr>Theme</vt:lpstr>
      </vt:variant>
      <vt:variant>
        <vt:i4>7</vt:i4>
      </vt:variant>
      <vt:variant>
        <vt:lpstr>Slide Titles</vt:lpstr>
      </vt:variant>
      <vt:variant>
        <vt:i4>67</vt:i4>
      </vt:variant>
    </vt:vector>
  </HeadingPairs>
  <TitlesOfParts>
    <vt:vector size="100" baseType="lpstr">
      <vt:lpstr>微软雅黑</vt:lpstr>
      <vt:lpstr>宋体</vt:lpstr>
      <vt:lpstr>宋体</vt:lpstr>
      <vt:lpstr>Anaheim</vt:lpstr>
      <vt:lpstr>Aptos</vt:lpstr>
      <vt:lpstr>Arial</vt:lpstr>
      <vt:lpstr>Bebas Neue</vt:lpstr>
      <vt:lpstr>BioRhyme</vt:lpstr>
      <vt:lpstr>Calibri</vt:lpstr>
      <vt:lpstr>Calibri Light</vt:lpstr>
      <vt:lpstr>DM Sans</vt:lpstr>
      <vt:lpstr>Fira Sans Extra Condensed</vt:lpstr>
      <vt:lpstr>MS Mincho</vt:lpstr>
      <vt:lpstr>Ranchers</vt:lpstr>
      <vt:lpstr>Reggae One</vt:lpstr>
      <vt:lpstr>Russo One</vt:lpstr>
      <vt:lpstr>Tahoma</vt:lpstr>
      <vt:lpstr>Times New Roman</vt:lpstr>
      <vt:lpstr>Wingdings</vt:lpstr>
      <vt:lpstr>义启小魏楷</vt:lpstr>
      <vt:lpstr>字魂27号-布丁体</vt:lpstr>
      <vt:lpstr>字魂59号-创粗黑</vt:lpstr>
      <vt:lpstr>思源宋体 CN</vt:lpstr>
      <vt:lpstr>思源黑体 CN Light</vt:lpstr>
      <vt:lpstr>等线</vt:lpstr>
      <vt:lpstr>黑体-繁</vt:lpstr>
      <vt:lpstr>1_Office Theme</vt:lpstr>
      <vt:lpstr>Jungle Fauna and Landscapes MK Campaign by Slidesgo</vt:lpstr>
      <vt:lpstr>1_第一PPT，www.1ppt.com</vt:lpstr>
      <vt:lpstr>2_Office 主题</vt:lpstr>
      <vt:lpstr>1_Office 主题</vt:lpstr>
      <vt:lpstr>4_Office Theme</vt:lpstr>
      <vt:lpstr>2_Office Theme</vt:lpstr>
      <vt:lpstr>PowerPoint Presentation</vt:lpstr>
      <vt:lpstr>PowerPoint Presentation</vt:lpstr>
      <vt:lpstr>Hoạt động mở đầu</vt:lpstr>
      <vt:lpstr>Hoạt động mở đầu</vt:lpstr>
      <vt:lpstr>Hoạt động mở đầu</vt:lpstr>
      <vt:lpstr>Hoạt động mở đầu</vt:lpstr>
      <vt:lpstr>PowerPoint Presentation</vt:lpstr>
      <vt:lpstr>PowerPoint Presentation</vt:lpstr>
      <vt:lpstr>I. Tri thức Ngữ văn</vt:lpstr>
      <vt:lpstr>PowerPoint Presentation</vt:lpstr>
      <vt:lpstr>PowerPoint Presentation</vt:lpstr>
      <vt:lpstr>PowerPoint Presentation</vt:lpstr>
      <vt:lpstr>PowerPoint Presentation</vt:lpstr>
      <vt:lpstr>1. Đọc</vt:lpstr>
      <vt:lpstr>PowerPoint Presentation</vt:lpstr>
      <vt:lpstr>PowerPoint Presentation</vt:lpstr>
      <vt:lpstr>PowerPoint Presentation</vt:lpstr>
      <vt:lpstr>2. Tìm hiểu chung</vt:lpstr>
      <vt:lpstr>PowerPoint Presentation</vt:lpstr>
      <vt:lpstr>PowerPoint Presentation</vt:lpstr>
      <vt:lpstr>PowerPoint Presentation</vt:lpstr>
      <vt:lpstr>Tìm hiểu cốt truyện và các chuỗi sự kiện chính</vt:lpstr>
      <vt:lpstr>1. Tìm hiểu cốt truyện và các chuỗi sự kiện chính</vt:lpstr>
      <vt:lpstr>PowerPoint Presentation</vt:lpstr>
      <vt:lpstr>PowerPoint Presentation</vt:lpstr>
      <vt:lpstr>1. Tìm hiểu cốt truyện và các chuỗi sự kiện chính</vt:lpstr>
      <vt:lpstr>PowerPoint Presentation</vt:lpstr>
      <vt:lpstr>PowerPoint Presentation</vt:lpstr>
      <vt:lpstr>Tìm hiểu nhân vật vua Quang Trung</vt:lpstr>
      <vt:lpstr>2. Tìm hiểu nhân vật Vua Quang Trung</vt:lpstr>
      <vt:lpstr>PowerPoint Presentation</vt:lpstr>
      <vt:lpstr>PowerPoint Presentation</vt:lpstr>
      <vt:lpstr>Tìm hiểu về tình cảm, thái độ của tác giả đối với nhân vật</vt:lpstr>
      <vt:lpstr>3. Tìm hiểu về tình cảm, thái độ của tác giả đối với nhân vật</vt:lpstr>
      <vt:lpstr>PowerPoint Presentation</vt:lpstr>
      <vt:lpstr>PowerPoint Presentation</vt:lpstr>
      <vt:lpstr>PowerPoint Presentation</vt:lpstr>
      <vt:lpstr>Tìm hiểu về nghệ thuật kể chuyện</vt:lpstr>
      <vt:lpstr>4. Tìm hiểu về nghệ thuật kể chuyện</vt:lpstr>
      <vt:lpstr>4. Tìm hiểu về nghệ thuật kể chuyện</vt:lpstr>
      <vt:lpstr>4. Tìm hiểu về nghệ thuật kể chuyện</vt:lpstr>
      <vt:lpstr>4. Tìm hiểu về nghệ thuật kể chuyện</vt:lpstr>
      <vt:lpstr>4. Tìm hiểu về nghệ thuật kể chuyện</vt:lpstr>
      <vt:lpstr>Liên hệ, vận dụng</vt:lpstr>
      <vt:lpstr>5. Liên hệ, vận dụng</vt:lpstr>
      <vt:lpstr>PowerPoint Presentation</vt:lpstr>
      <vt:lpstr>PowerPoint Presentation</vt:lpstr>
      <vt:lpstr>1. Nội dung, nghệ thuật</vt:lpstr>
      <vt:lpstr>PowerPoint Presentation</vt:lpstr>
      <vt:lpstr>PowerPoint Presentation</vt:lpstr>
      <vt:lpstr>2. Khái quát đặc điểm thể loại truyện lịch sử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DuongThiToan</cp:lastModifiedBy>
  <cp:revision>23</cp:revision>
  <dcterms:created xsi:type="dcterms:W3CDTF">2024-02-25T04:05:29Z</dcterms:created>
  <dcterms:modified xsi:type="dcterms:W3CDTF">2024-04-10T03:43:05Z</dcterms:modified>
</cp:coreProperties>
</file>