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60" r:id="rId3"/>
    <p:sldId id="264" r:id="rId4"/>
    <p:sldId id="258" r:id="rId5"/>
    <p:sldId id="281" r:id="rId6"/>
    <p:sldId id="259" r:id="rId7"/>
    <p:sldId id="271" r:id="rId8"/>
    <p:sldId id="263" r:id="rId9"/>
    <p:sldId id="274" r:id="rId10"/>
    <p:sldId id="257" r:id="rId11"/>
    <p:sldId id="282" r:id="rId12"/>
    <p:sldId id="283" r:id="rId13"/>
    <p:sldId id="284" r:id="rId14"/>
    <p:sldId id="272" r:id="rId15"/>
    <p:sldId id="276" r:id="rId16"/>
    <p:sldId id="261" r:id="rId17"/>
    <p:sldId id="285" r:id="rId18"/>
    <p:sldId id="265" r:id="rId19"/>
    <p:sldId id="267" r:id="rId20"/>
    <p:sldId id="269" r:id="rId21"/>
    <p:sldId id="277" r:id="rId22"/>
    <p:sldId id="262" r:id="rId23"/>
    <p:sldId id="278" r:id="rId24"/>
    <p:sldId id="273" r:id="rId25"/>
    <p:sldId id="286" r:id="rId26"/>
    <p:sldId id="279" r:id="rId27"/>
    <p:sldId id="268" r:id="rId28"/>
    <p:sldId id="280" r:id="rId29"/>
  </p:sldIdLst>
  <p:sldSz cx="18288000" cy="10287000"/>
  <p:notesSz cx="6858000" cy="9144000"/>
  <p:embeddedFontLs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0046"/>
    <a:srgbClr val="01949A"/>
    <a:srgbClr val="016E73"/>
    <a:srgbClr val="FBF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6" d="100"/>
          <a:sy n="46" d="100"/>
        </p:scale>
        <p:origin x="34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22109-F4B3-40B1-BC4B-64AE93682303}" type="datetimeFigureOut">
              <a:rPr lang="en-US" smtClean="0"/>
              <a:t>12/25/2022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8B8CD-2B3A-4192-BB0B-424AAABEFE55}" type="slidenum">
              <a:rPr lang="en-US" smtClean="0"/>
              <a:t>‹#›</a:t>
            </a:fld>
            <a:endParaRPr lang="en-US"/>
          </a:p>
        </p:txBody>
      </p:sp>
    </p:spTree>
    <p:extLst>
      <p:ext uri="{BB962C8B-B14F-4D97-AF65-F5344CB8AC3E}">
        <p14:creationId xmlns:p14="http://schemas.microsoft.com/office/powerpoint/2010/main" val="408883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8B8CD-2B3A-4192-BB0B-424AAABEFE55}" type="slidenum">
              <a:rPr lang="en-US" smtClean="0"/>
              <a:t>17</a:t>
            </a:fld>
            <a:endParaRPr lang="en-US"/>
          </a:p>
        </p:txBody>
      </p:sp>
    </p:spTree>
    <p:extLst>
      <p:ext uri="{BB962C8B-B14F-4D97-AF65-F5344CB8AC3E}">
        <p14:creationId xmlns:p14="http://schemas.microsoft.com/office/powerpoint/2010/main" val="387511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9.sv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32" Type="http://schemas.openxmlformats.org/officeDocument/2006/relationships/image" Target="../media/image31.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755831" y="-14648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028700" y="1028700"/>
            <a:ext cx="15081082" cy="10324703"/>
            <a:chOff x="0" y="0"/>
            <a:chExt cx="61017743" cy="41773533"/>
          </a:xfrm>
        </p:grpSpPr>
        <p:sp>
          <p:nvSpPr>
            <p:cNvPr id="5" name="Freeform 5"/>
            <p:cNvSpPr/>
            <p:nvPr/>
          </p:nvSpPr>
          <p:spPr>
            <a:xfrm>
              <a:off x="0" y="0"/>
              <a:ext cx="61017745" cy="41773534"/>
            </a:xfrm>
            <a:custGeom>
              <a:avLst/>
              <a:gdLst/>
              <a:ahLst/>
              <a:cxnLst/>
              <a:rect l="l" t="t" r="r" b="b"/>
              <a:pathLst>
                <a:path w="61017745" h="41773534">
                  <a:moveTo>
                    <a:pt x="60791682" y="0"/>
                  </a:moveTo>
                  <a:lnTo>
                    <a:pt x="0" y="0"/>
                  </a:lnTo>
                  <a:lnTo>
                    <a:pt x="0" y="41773534"/>
                  </a:lnTo>
                  <a:lnTo>
                    <a:pt x="61017745" y="41773534"/>
                  </a:lnTo>
                  <a:lnTo>
                    <a:pt x="61017745" y="0"/>
                  </a:lnTo>
                  <a:lnTo>
                    <a:pt x="60791682" y="0"/>
                  </a:lnTo>
                  <a:close/>
                  <a:moveTo>
                    <a:pt x="60791682" y="41547473"/>
                  </a:moveTo>
                  <a:lnTo>
                    <a:pt x="228600" y="41547473"/>
                  </a:lnTo>
                  <a:lnTo>
                    <a:pt x="228600" y="228600"/>
                  </a:lnTo>
                  <a:lnTo>
                    <a:pt x="60791682" y="228600"/>
                  </a:lnTo>
                  <a:lnTo>
                    <a:pt x="60791682" y="41547473"/>
                  </a:lnTo>
                  <a:close/>
                </a:path>
              </a:pathLst>
            </a:custGeom>
            <a:solidFill>
              <a:srgbClr val="01949A"/>
            </a:solidFill>
          </p:spPr>
        </p:sp>
      </p:grpSp>
      <p:sp>
        <p:nvSpPr>
          <p:cNvPr id="8" name="TextBox 8"/>
          <p:cNvSpPr txBox="1"/>
          <p:nvPr/>
        </p:nvSpPr>
        <p:spPr>
          <a:xfrm>
            <a:off x="1444541" y="2910950"/>
            <a:ext cx="14249400" cy="3465179"/>
          </a:xfrm>
          <a:prstGeom prst="rect">
            <a:avLst/>
          </a:prstGeom>
        </p:spPr>
        <p:txBody>
          <a:bodyPr wrap="square" lIns="0" tIns="0" rIns="0" bIns="0" rtlCol="0" anchor="t">
            <a:spAutoFit/>
          </a:bodyPr>
          <a:lstStyle/>
          <a:p>
            <a:pPr algn="ctr">
              <a:lnSpc>
                <a:spcPct val="150000"/>
              </a:lnSpc>
            </a:pPr>
            <a:r>
              <a:rPr lang="en-US" sz="8000" b="1" dirty="0" smtClean="0">
                <a:solidFill>
                  <a:srgbClr val="CD0046"/>
                </a:solidFill>
                <a:latin typeface="Arial" panose="020B0604020202020204" pitchFamily="34" charset="0"/>
                <a:cs typeface="Arial" panose="020B0604020202020204" pitchFamily="34" charset="0"/>
              </a:rPr>
              <a:t>NHIỆT LIỆT CHÀO ĐÓN </a:t>
            </a:r>
          </a:p>
          <a:p>
            <a:pPr algn="ctr">
              <a:lnSpc>
                <a:spcPct val="150000"/>
              </a:lnSpc>
            </a:pPr>
            <a:r>
              <a:rPr lang="en-US" sz="8000" b="1" dirty="0" smtClean="0">
                <a:solidFill>
                  <a:srgbClr val="CD0046"/>
                </a:solidFill>
                <a:latin typeface="Arial" panose="020B0604020202020204" pitchFamily="34" charset="0"/>
                <a:cs typeface="Arial" panose="020B0604020202020204" pitchFamily="34" charset="0"/>
              </a:rPr>
              <a:t>CÁC EM TỚI BÀI HỌC MỚI!</a:t>
            </a:r>
            <a:endParaRPr lang="en-US" sz="8000" b="1" dirty="0">
              <a:solidFill>
                <a:srgbClr val="CD0046"/>
              </a:solidFill>
              <a:latin typeface="Arial" panose="020B0604020202020204" pitchFamily="34" charset="0"/>
              <a:cs typeface="Arial" panose="020B0604020202020204" pitchFamily="34" charset="0"/>
            </a:endParaRPr>
          </a:p>
        </p:txBody>
      </p:sp>
      <p:sp>
        <p:nvSpPr>
          <p:cNvPr id="10" name="AutoShape 10"/>
          <p:cNvSpPr/>
          <p:nvPr/>
        </p:nvSpPr>
        <p:spPr>
          <a:xfrm>
            <a:off x="16459624" y="-1014239"/>
            <a:ext cx="2465926" cy="5657779"/>
          </a:xfrm>
          <a:prstGeom prst="rect">
            <a:avLst/>
          </a:prstGeom>
          <a:solidFill>
            <a:srgbClr val="CD0046"/>
          </a:solidFill>
        </p:spPr>
      </p:sp>
      <p:sp>
        <p:nvSpPr>
          <p:cNvPr id="11" name="AutoShape 11"/>
          <p:cNvSpPr/>
          <p:nvPr/>
        </p:nvSpPr>
        <p:spPr>
          <a:xfrm>
            <a:off x="-941794" y="7868993"/>
            <a:ext cx="5291306" cy="3484410"/>
          </a:xfrm>
          <a:prstGeom prst="rect">
            <a:avLst/>
          </a:prstGeom>
          <a:solidFill>
            <a:srgbClr val="01949A"/>
          </a:solidFill>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2019300"/>
            <a:ext cx="18358031" cy="11318483"/>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2039600" y="2628900"/>
            <a:ext cx="7953533" cy="7040420"/>
            <a:chOff x="0" y="0"/>
            <a:chExt cx="39473893" cy="29462762"/>
          </a:xfrm>
        </p:grpSpPr>
        <p:sp>
          <p:nvSpPr>
            <p:cNvPr id="5" name="Freeform 5"/>
            <p:cNvSpPr/>
            <p:nvPr/>
          </p:nvSpPr>
          <p:spPr>
            <a:xfrm>
              <a:off x="0" y="0"/>
              <a:ext cx="39473891" cy="29462763"/>
            </a:xfrm>
            <a:custGeom>
              <a:avLst/>
              <a:gdLst/>
              <a:ahLst/>
              <a:cxnLst/>
              <a:rect l="l" t="t" r="r" b="b"/>
              <a:pathLst>
                <a:path w="39473891" h="29462763">
                  <a:moveTo>
                    <a:pt x="39247834" y="0"/>
                  </a:moveTo>
                  <a:lnTo>
                    <a:pt x="0" y="0"/>
                  </a:lnTo>
                  <a:lnTo>
                    <a:pt x="0" y="29462763"/>
                  </a:lnTo>
                  <a:lnTo>
                    <a:pt x="39473891" y="29462763"/>
                  </a:lnTo>
                  <a:lnTo>
                    <a:pt x="39473891" y="0"/>
                  </a:lnTo>
                  <a:lnTo>
                    <a:pt x="39247834" y="0"/>
                  </a:lnTo>
                  <a:close/>
                  <a:moveTo>
                    <a:pt x="39247834" y="29236702"/>
                  </a:moveTo>
                  <a:lnTo>
                    <a:pt x="228600" y="29236702"/>
                  </a:lnTo>
                  <a:lnTo>
                    <a:pt x="228600" y="228600"/>
                  </a:lnTo>
                  <a:lnTo>
                    <a:pt x="39247834" y="228600"/>
                  </a:lnTo>
                  <a:lnTo>
                    <a:pt x="39247834" y="29236702"/>
                  </a:lnTo>
                  <a:close/>
                </a:path>
              </a:pathLst>
            </a:custGeom>
            <a:solidFill>
              <a:srgbClr val="01949A"/>
            </a:solidFill>
          </p:spPr>
        </p:sp>
      </p:grpSp>
      <p:sp>
        <p:nvSpPr>
          <p:cNvPr id="11" name="AutoShape 11"/>
          <p:cNvSpPr/>
          <p:nvPr/>
        </p:nvSpPr>
        <p:spPr>
          <a:xfrm>
            <a:off x="0" y="-502111"/>
            <a:ext cx="5291306" cy="2216611"/>
          </a:xfrm>
          <a:prstGeom prst="rect">
            <a:avLst/>
          </a:prstGeom>
          <a:solidFill>
            <a:srgbClr val="01949A"/>
          </a:solidFill>
        </p:spPr>
      </p:sp>
      <p:sp>
        <p:nvSpPr>
          <p:cNvPr id="13" name="TextBox 12"/>
          <p:cNvSpPr txBox="1"/>
          <p:nvPr/>
        </p:nvSpPr>
        <p:spPr>
          <a:xfrm>
            <a:off x="446526" y="560339"/>
            <a:ext cx="4398253" cy="769441"/>
          </a:xfrm>
          <a:prstGeom prst="rect">
            <a:avLst/>
          </a:prstGeom>
          <a:noFill/>
        </p:spPr>
        <p:txBody>
          <a:bodyPr wrap="square" rtlCol="0">
            <a:spAutoFit/>
          </a:bodyP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5486400" y="257420"/>
            <a:ext cx="11658600" cy="1772793"/>
          </a:xfrm>
          <a:prstGeom prst="rect">
            <a:avLst/>
          </a:prstGeom>
        </p:spPr>
        <p:txBody>
          <a:bodyPr wrap="square">
            <a:spAutoFit/>
          </a:bodyPr>
          <a:lstStyle/>
          <a:p>
            <a:pPr algn="just">
              <a:lnSpc>
                <a:spcPct val="130000"/>
              </a:lnSpc>
            </a:pPr>
            <a:r>
              <a:rPr lang="vi-VN" sz="4200" dirty="0">
                <a:latin typeface="Arial" panose="020B0604020202020204" pitchFamily="34" charset="0"/>
                <a:cs typeface="Arial" panose="020B0604020202020204" pitchFamily="34" charset="0"/>
              </a:rPr>
              <a:t>Chọn từ thích hợp (ngẫu nhiên, chắc chắn, không thể) thay vào dấu "?" để được câu đúng.</a:t>
            </a:r>
            <a:endParaRPr lang="en-US" sz="4200" dirty="0">
              <a:latin typeface="Arial" panose="020B0604020202020204" pitchFamily="34" charset="0"/>
              <a:cs typeface="Arial" panose="020B0604020202020204" pitchFamily="34" charset="0"/>
            </a:endParaRPr>
          </a:p>
        </p:txBody>
      </p:sp>
      <p:sp>
        <p:nvSpPr>
          <p:cNvPr id="15" name="Rectangle 14"/>
          <p:cNvSpPr/>
          <p:nvPr/>
        </p:nvSpPr>
        <p:spPr>
          <a:xfrm>
            <a:off x="914400" y="2626360"/>
            <a:ext cx="9853532" cy="6878806"/>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1. Vuông và Tròn mỗi người gieo một con xúc xắc.</a:t>
            </a:r>
          </a:p>
          <a:p>
            <a:pPr algn="just">
              <a:lnSpc>
                <a:spcPct val="150000"/>
              </a:lnSpc>
            </a:pPr>
            <a:r>
              <a:rPr lang="vi-VN" sz="4200" dirty="0">
                <a:latin typeface="Arial" panose="020B0604020202020204" pitchFamily="34" charset="0"/>
                <a:cs typeface="Arial" panose="020B0604020202020204" pitchFamily="34" charset="0"/>
              </a:rPr>
              <a:t>Biến cố “Tổng số chấm xuất hiện trên hai con xúc xắc là một số lớn hơn 1" là biến cố ..?..</a:t>
            </a:r>
          </a:p>
          <a:p>
            <a:pPr algn="just">
              <a:lnSpc>
                <a:spcPct val="150000"/>
              </a:lnSpc>
            </a:pPr>
            <a:r>
              <a:rPr lang="vi-VN" sz="4200" dirty="0">
                <a:latin typeface="Arial" panose="020B0604020202020204" pitchFamily="34" charset="0"/>
                <a:cs typeface="Arial" panose="020B0604020202020204" pitchFamily="34" charset="0"/>
              </a:rPr>
              <a:t>Biến cố “Tổng số chấm xuất hiện trên hai con xúc xắc bằng </a:t>
            </a:r>
            <a:r>
              <a:rPr lang="vi-VN" sz="4200" dirty="0" smtClean="0">
                <a:latin typeface="Arial" panose="020B0604020202020204" pitchFamily="34" charset="0"/>
                <a:cs typeface="Arial" panose="020B0604020202020204" pitchFamily="34" charset="0"/>
              </a:rPr>
              <a:t>7</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là biến cố ..?..</a:t>
            </a:r>
          </a:p>
        </p:txBody>
      </p:sp>
      <p:pic>
        <p:nvPicPr>
          <p:cNvPr id="16" name="Picture 15"/>
          <p:cNvPicPr>
            <a:picLocks noChangeAspect="1"/>
          </p:cNvPicPr>
          <p:nvPr/>
        </p:nvPicPr>
        <p:blipFill>
          <a:blip r:embed="rId2"/>
          <a:stretch>
            <a:fillRect/>
          </a:stretch>
        </p:blipFill>
        <p:spPr>
          <a:xfrm>
            <a:off x="12078563" y="3759073"/>
            <a:ext cx="5669867" cy="3400021"/>
          </a:xfrm>
          <a:prstGeom prst="rect">
            <a:avLst/>
          </a:prstGeom>
        </p:spPr>
      </p:pic>
      <p:sp>
        <p:nvSpPr>
          <p:cNvPr id="17" name="TextBox 16"/>
          <p:cNvSpPr txBox="1"/>
          <p:nvPr/>
        </p:nvSpPr>
        <p:spPr>
          <a:xfrm>
            <a:off x="2880847" y="6627081"/>
            <a:ext cx="2756389" cy="738664"/>
          </a:xfrm>
          <a:prstGeom prst="rect">
            <a:avLst/>
          </a:prstGeom>
          <a:solidFill>
            <a:srgbClr val="FBFBF5"/>
          </a:solidFill>
        </p:spPr>
        <p:txBody>
          <a:bodyPr wrap="square" rtlCol="0">
            <a:spAutoFit/>
          </a:bodyPr>
          <a:lstStyle/>
          <a:p>
            <a:r>
              <a:rPr lang="en-US" sz="4200" dirty="0" err="1" smtClean="0">
                <a:solidFill>
                  <a:srgbClr val="FF0000"/>
                </a:solidFill>
                <a:latin typeface="Arial" panose="020B0604020202020204" pitchFamily="34" charset="0"/>
                <a:cs typeface="Arial" panose="020B0604020202020204" pitchFamily="34" charset="0"/>
              </a:rPr>
              <a:t>chắc</a:t>
            </a:r>
            <a:r>
              <a:rPr lang="en-US" sz="4200" dirty="0" smtClean="0">
                <a:solidFill>
                  <a:srgbClr val="FF0000"/>
                </a:solidFill>
                <a:latin typeface="Arial" panose="020B0604020202020204" pitchFamily="34" charset="0"/>
                <a:cs typeface="Arial" panose="020B0604020202020204" pitchFamily="34" charset="0"/>
              </a:rPr>
              <a:t> </a:t>
            </a:r>
            <a:r>
              <a:rPr lang="en-US" sz="4200" dirty="0" err="1" smtClean="0">
                <a:solidFill>
                  <a:srgbClr val="FF0000"/>
                </a:solidFill>
                <a:latin typeface="Arial" panose="020B0604020202020204" pitchFamily="34" charset="0"/>
                <a:cs typeface="Arial" panose="020B0604020202020204" pitchFamily="34" charset="0"/>
              </a:rPr>
              <a:t>chắn</a:t>
            </a:r>
            <a:endParaRPr lang="en-US" sz="4200"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9115548" y="8569960"/>
            <a:ext cx="2905706" cy="738664"/>
          </a:xfrm>
          <a:prstGeom prst="rect">
            <a:avLst/>
          </a:prstGeom>
          <a:solidFill>
            <a:srgbClr val="FBFBF5"/>
          </a:solidFill>
        </p:spPr>
        <p:txBody>
          <a:bodyPr wrap="square" rtlCol="0">
            <a:spAutoFit/>
          </a:bodyPr>
          <a:lstStyle/>
          <a:p>
            <a:r>
              <a:rPr lang="en-US" sz="4200" dirty="0" err="1" smtClean="0">
                <a:solidFill>
                  <a:srgbClr val="FF0000"/>
                </a:solidFill>
                <a:latin typeface="Arial" panose="020B0604020202020204" pitchFamily="34" charset="0"/>
                <a:cs typeface="Arial" panose="020B0604020202020204" pitchFamily="34" charset="0"/>
              </a:rPr>
              <a:t>ngẫu</a:t>
            </a:r>
            <a:r>
              <a:rPr lang="en-US" sz="4200" dirty="0" smtClean="0">
                <a:solidFill>
                  <a:srgbClr val="FF0000"/>
                </a:solidFill>
                <a:latin typeface="Arial" panose="020B0604020202020204" pitchFamily="34" charset="0"/>
                <a:cs typeface="Arial" panose="020B0604020202020204" pitchFamily="34" charset="0"/>
              </a:rPr>
              <a:t> </a:t>
            </a:r>
            <a:r>
              <a:rPr lang="en-US" sz="4200" dirty="0" err="1" smtClean="0">
                <a:solidFill>
                  <a:srgbClr val="FF0000"/>
                </a:solidFill>
                <a:latin typeface="Arial" panose="020B0604020202020204" pitchFamily="34" charset="0"/>
                <a:cs typeface="Arial" panose="020B0604020202020204" pitchFamily="34" charset="0"/>
              </a:rPr>
              <a:t>nhiên</a:t>
            </a:r>
            <a:endParaRPr lang="en-US" sz="4200" dirty="0">
              <a:solidFill>
                <a:srgbClr val="FF0000"/>
              </a:solidFill>
              <a:latin typeface="Arial" panose="020B0604020202020204" pitchFamily="34" charset="0"/>
              <a:cs typeface="Arial" panose="020B0604020202020204" pitchFamily="34" charset="0"/>
            </a:endParaRPr>
          </a:p>
        </p:txBody>
      </p:sp>
      <p:sp>
        <p:nvSpPr>
          <p:cNvPr id="19" name="AutoShape 10"/>
          <p:cNvSpPr/>
          <p:nvPr/>
        </p:nvSpPr>
        <p:spPr>
          <a:xfrm>
            <a:off x="14940280" y="7572770"/>
            <a:ext cx="3769947" cy="3194627"/>
          </a:xfrm>
          <a:prstGeom prst="rect">
            <a:avLst/>
          </a:prstGeom>
          <a:solidFill>
            <a:srgbClr val="CD0046"/>
          </a:solidFill>
        </p:spPr>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2019300"/>
            <a:ext cx="18358031" cy="11318483"/>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2039600" y="2628900"/>
            <a:ext cx="7953533" cy="7040420"/>
            <a:chOff x="0" y="0"/>
            <a:chExt cx="39473893" cy="29462762"/>
          </a:xfrm>
        </p:grpSpPr>
        <p:sp>
          <p:nvSpPr>
            <p:cNvPr id="5" name="Freeform 5"/>
            <p:cNvSpPr/>
            <p:nvPr/>
          </p:nvSpPr>
          <p:spPr>
            <a:xfrm>
              <a:off x="0" y="0"/>
              <a:ext cx="39473891" cy="29462763"/>
            </a:xfrm>
            <a:custGeom>
              <a:avLst/>
              <a:gdLst/>
              <a:ahLst/>
              <a:cxnLst/>
              <a:rect l="l" t="t" r="r" b="b"/>
              <a:pathLst>
                <a:path w="39473891" h="29462763">
                  <a:moveTo>
                    <a:pt x="39247834" y="0"/>
                  </a:moveTo>
                  <a:lnTo>
                    <a:pt x="0" y="0"/>
                  </a:lnTo>
                  <a:lnTo>
                    <a:pt x="0" y="29462763"/>
                  </a:lnTo>
                  <a:lnTo>
                    <a:pt x="39473891" y="29462763"/>
                  </a:lnTo>
                  <a:lnTo>
                    <a:pt x="39473891" y="0"/>
                  </a:lnTo>
                  <a:lnTo>
                    <a:pt x="39247834" y="0"/>
                  </a:lnTo>
                  <a:close/>
                  <a:moveTo>
                    <a:pt x="39247834" y="29236702"/>
                  </a:moveTo>
                  <a:lnTo>
                    <a:pt x="228600" y="29236702"/>
                  </a:lnTo>
                  <a:lnTo>
                    <a:pt x="228600" y="228600"/>
                  </a:lnTo>
                  <a:lnTo>
                    <a:pt x="39247834" y="228600"/>
                  </a:lnTo>
                  <a:lnTo>
                    <a:pt x="39247834" y="29236702"/>
                  </a:lnTo>
                  <a:close/>
                </a:path>
              </a:pathLst>
            </a:custGeom>
            <a:solidFill>
              <a:srgbClr val="01949A"/>
            </a:solidFill>
          </p:spPr>
        </p:sp>
      </p:grpSp>
      <p:sp>
        <p:nvSpPr>
          <p:cNvPr id="10" name="AutoShape 10"/>
          <p:cNvSpPr/>
          <p:nvPr/>
        </p:nvSpPr>
        <p:spPr>
          <a:xfrm>
            <a:off x="14940280" y="7572770"/>
            <a:ext cx="3769947" cy="3194627"/>
          </a:xfrm>
          <a:prstGeom prst="rect">
            <a:avLst/>
          </a:prstGeom>
          <a:solidFill>
            <a:srgbClr val="CD0046"/>
          </a:solidFill>
        </p:spPr>
      </p:sp>
      <p:sp>
        <p:nvSpPr>
          <p:cNvPr id="11" name="AutoShape 11"/>
          <p:cNvSpPr/>
          <p:nvPr/>
        </p:nvSpPr>
        <p:spPr>
          <a:xfrm>
            <a:off x="0" y="-502111"/>
            <a:ext cx="5291306" cy="2216611"/>
          </a:xfrm>
          <a:prstGeom prst="rect">
            <a:avLst/>
          </a:prstGeom>
          <a:solidFill>
            <a:srgbClr val="01949A"/>
          </a:solidFill>
        </p:spPr>
      </p:sp>
      <p:sp>
        <p:nvSpPr>
          <p:cNvPr id="13" name="TextBox 12"/>
          <p:cNvSpPr txBox="1"/>
          <p:nvPr/>
        </p:nvSpPr>
        <p:spPr>
          <a:xfrm>
            <a:off x="446526" y="560339"/>
            <a:ext cx="4398253" cy="769441"/>
          </a:xfrm>
          <a:prstGeom prst="rect">
            <a:avLst/>
          </a:prstGeom>
          <a:noFill/>
        </p:spPr>
        <p:txBody>
          <a:bodyPr wrap="square" rtlCol="0">
            <a:spAutoFit/>
          </a:bodyP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5486400" y="257420"/>
            <a:ext cx="11658600" cy="1772793"/>
          </a:xfrm>
          <a:prstGeom prst="rect">
            <a:avLst/>
          </a:prstGeom>
        </p:spPr>
        <p:txBody>
          <a:bodyPr wrap="square">
            <a:spAutoFit/>
          </a:bodyPr>
          <a:lstStyle/>
          <a:p>
            <a:pPr algn="just">
              <a:lnSpc>
                <a:spcPct val="130000"/>
              </a:lnSpc>
            </a:pPr>
            <a:r>
              <a:rPr lang="vi-VN" sz="4200" dirty="0">
                <a:latin typeface="Arial" panose="020B0604020202020204" pitchFamily="34" charset="0"/>
                <a:cs typeface="Arial" panose="020B0604020202020204" pitchFamily="34" charset="0"/>
              </a:rPr>
              <a:t>Chọn từ thích hợp (ngẫu nhiên, chắc chắn, không thể) thay vào dấu "?" để được câu đúng.</a:t>
            </a:r>
            <a:endParaRPr lang="en-US" sz="4200" dirty="0">
              <a:latin typeface="Arial" panose="020B0604020202020204" pitchFamily="34" charset="0"/>
              <a:cs typeface="Arial" panose="020B0604020202020204" pitchFamily="34" charset="0"/>
            </a:endParaRPr>
          </a:p>
        </p:txBody>
      </p:sp>
      <p:sp>
        <p:nvSpPr>
          <p:cNvPr id="6" name="Rectangle 5"/>
          <p:cNvSpPr/>
          <p:nvPr/>
        </p:nvSpPr>
        <p:spPr>
          <a:xfrm>
            <a:off x="914400" y="2628900"/>
            <a:ext cx="10482076" cy="6878806"/>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2. Một túi đựng các quả cầu được ghi số 3; 6; 9; 12; 15; 18; 24. Lấy ngẫu nhiên một quả cầu trong túi.</a:t>
            </a:r>
          </a:p>
          <a:p>
            <a:pPr algn="just">
              <a:lnSpc>
                <a:spcPct val="150000"/>
              </a:lnSpc>
            </a:pPr>
            <a:r>
              <a:rPr lang="vi-VN" sz="4200" dirty="0">
                <a:latin typeface="Arial" panose="020B0604020202020204" pitchFamily="34" charset="0"/>
                <a:cs typeface="Arial" panose="020B0604020202020204" pitchFamily="34" charset="0"/>
              </a:rPr>
              <a:t>Biến cố “Lấy được quả cầu có ghi số chia hết cho 3” là biến cố ..?..</a:t>
            </a:r>
          </a:p>
          <a:p>
            <a:pPr algn="just">
              <a:lnSpc>
                <a:spcPct val="150000"/>
              </a:lnSpc>
            </a:pPr>
            <a:r>
              <a:rPr lang="vi-VN" sz="4200" dirty="0">
                <a:latin typeface="Arial" panose="020B0604020202020204" pitchFamily="34" charset="0"/>
                <a:cs typeface="Arial" panose="020B0604020202020204" pitchFamily="34" charset="0"/>
              </a:rPr>
              <a:t>Biến cố “Lấy được quả cầu có ghi số chia hết cho 7” là biến cố ..?..</a:t>
            </a:r>
          </a:p>
        </p:txBody>
      </p:sp>
      <p:sp>
        <p:nvSpPr>
          <p:cNvPr id="19" name="TextBox 18"/>
          <p:cNvSpPr txBox="1"/>
          <p:nvPr/>
        </p:nvSpPr>
        <p:spPr>
          <a:xfrm>
            <a:off x="5903962" y="6438900"/>
            <a:ext cx="2756389" cy="942053"/>
          </a:xfrm>
          <a:prstGeom prst="rect">
            <a:avLst/>
          </a:prstGeom>
          <a:solidFill>
            <a:srgbClr val="FBFBF5"/>
          </a:solidFill>
        </p:spPr>
        <p:txBody>
          <a:bodyPr wrap="square" rtlCol="0">
            <a:spAutoFit/>
          </a:bodyPr>
          <a:lstStyle/>
          <a:p>
            <a:pPr>
              <a:lnSpc>
                <a:spcPct val="150000"/>
              </a:lnSpc>
            </a:pPr>
            <a:r>
              <a:rPr lang="en-US" sz="4200" dirty="0" err="1" smtClean="0">
                <a:solidFill>
                  <a:srgbClr val="FF0000"/>
                </a:solidFill>
                <a:latin typeface="Arial" panose="020B0604020202020204" pitchFamily="34" charset="0"/>
                <a:cs typeface="Arial" panose="020B0604020202020204" pitchFamily="34" charset="0"/>
              </a:rPr>
              <a:t>chắc</a:t>
            </a:r>
            <a:r>
              <a:rPr lang="en-US" sz="4200" dirty="0" smtClean="0">
                <a:solidFill>
                  <a:srgbClr val="FF0000"/>
                </a:solidFill>
                <a:latin typeface="Arial" panose="020B0604020202020204" pitchFamily="34" charset="0"/>
                <a:cs typeface="Arial" panose="020B0604020202020204" pitchFamily="34" charset="0"/>
              </a:rPr>
              <a:t> </a:t>
            </a:r>
            <a:r>
              <a:rPr lang="en-US" sz="4200" dirty="0" err="1" smtClean="0">
                <a:solidFill>
                  <a:srgbClr val="FF0000"/>
                </a:solidFill>
                <a:latin typeface="Arial" panose="020B0604020202020204" pitchFamily="34" charset="0"/>
                <a:cs typeface="Arial" panose="020B0604020202020204" pitchFamily="34" charset="0"/>
              </a:rPr>
              <a:t>chắn</a:t>
            </a:r>
            <a:endParaRPr lang="en-US" sz="4200"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5951710" y="8557327"/>
            <a:ext cx="2905706" cy="738664"/>
          </a:xfrm>
          <a:prstGeom prst="rect">
            <a:avLst/>
          </a:prstGeom>
          <a:solidFill>
            <a:srgbClr val="FBFBF5"/>
          </a:solidFill>
        </p:spPr>
        <p:txBody>
          <a:bodyPr wrap="square" rtlCol="0">
            <a:spAutoFit/>
          </a:bodyPr>
          <a:lstStyle/>
          <a:p>
            <a:r>
              <a:rPr lang="en-US" sz="4200" dirty="0" err="1" smtClean="0">
                <a:solidFill>
                  <a:srgbClr val="FF0000"/>
                </a:solidFill>
                <a:latin typeface="Arial" panose="020B0604020202020204" pitchFamily="34" charset="0"/>
                <a:cs typeface="Arial" panose="020B0604020202020204" pitchFamily="34" charset="0"/>
              </a:rPr>
              <a:t>không</a:t>
            </a:r>
            <a:r>
              <a:rPr lang="en-US" sz="4200" dirty="0" smtClean="0">
                <a:solidFill>
                  <a:srgbClr val="FF0000"/>
                </a:solidFill>
                <a:latin typeface="Arial" panose="020B0604020202020204" pitchFamily="34" charset="0"/>
                <a:cs typeface="Arial" panose="020B0604020202020204" pitchFamily="34" charset="0"/>
              </a:rPr>
              <a:t> </a:t>
            </a:r>
            <a:r>
              <a:rPr lang="en-US" sz="4200" dirty="0" err="1" smtClean="0">
                <a:solidFill>
                  <a:srgbClr val="FF0000"/>
                </a:solidFill>
                <a:latin typeface="Arial" panose="020B0604020202020204" pitchFamily="34" charset="0"/>
                <a:cs typeface="Arial" panose="020B0604020202020204" pitchFamily="34" charset="0"/>
              </a:rPr>
              <a:t>thể</a:t>
            </a:r>
            <a:endParaRPr lang="en-US" sz="42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12159274" y="2657812"/>
            <a:ext cx="5334000" cy="2492990"/>
          </a:xfrm>
          <a:prstGeom prst="rect">
            <a:avLst/>
          </a:prstGeom>
        </p:spPr>
        <p:txBody>
          <a:bodyPr wrap="square">
            <a:spAutoFit/>
          </a:bodyPr>
          <a:lstStyle/>
          <a:p>
            <a:pPr marL="571500" indent="-571500" algn="just">
              <a:lnSpc>
                <a:spcPct val="130000"/>
              </a:lnSpc>
              <a:buFont typeface="Arial" panose="020B0604020202020204" pitchFamily="34" charset="0"/>
              <a:buChar char="•"/>
            </a:pPr>
            <a:r>
              <a:rPr lang="en-US" sz="4000" dirty="0" err="1">
                <a:solidFill>
                  <a:srgbClr val="0070C0"/>
                </a:solidFill>
                <a:latin typeface="Arial" panose="020B0604020202020204" pitchFamily="34" charset="0"/>
                <a:cs typeface="Arial" panose="020B0604020202020204" pitchFamily="34" charset="0"/>
              </a:rPr>
              <a:t>Vì</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tất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số</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ghi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cầu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đều</a:t>
            </a:r>
            <a:r>
              <a:rPr lang="en-US" sz="4000" dirty="0">
                <a:solidFill>
                  <a:srgbClr val="0070C0"/>
                </a:solidFill>
                <a:latin typeface="Arial" panose="020B0604020202020204" pitchFamily="34" charset="0"/>
                <a:cs typeface="Arial" panose="020B0604020202020204" pitchFamily="34" charset="0"/>
              </a:rPr>
              <a:t> chia </a:t>
            </a:r>
            <a:r>
              <a:rPr lang="en-US" sz="4000" dirty="0" err="1">
                <a:solidFill>
                  <a:srgbClr val="0070C0"/>
                </a:solidFill>
                <a:latin typeface="Arial" panose="020B0604020202020204" pitchFamily="34" charset="0"/>
                <a:cs typeface="Arial" panose="020B0604020202020204" pitchFamily="34" charset="0"/>
              </a:rPr>
              <a:t>hết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a:t>
            </a:r>
            <a:r>
              <a:rPr lang="en-US" sz="4000" dirty="0" smtClean="0">
                <a:solidFill>
                  <a:srgbClr val="0070C0"/>
                </a:solidFill>
                <a:latin typeface="Arial" panose="020B0604020202020204" pitchFamily="34" charset="0"/>
                <a:cs typeface="Arial" panose="020B0604020202020204" pitchFamily="34" charset="0"/>
              </a:rPr>
              <a:t>3.</a:t>
            </a:r>
            <a:endParaRPr lang="en-US" sz="4000" dirty="0">
              <a:solidFill>
                <a:srgbClr val="0070C0"/>
              </a:solidFill>
              <a:latin typeface="Arial" panose="020B0604020202020204" pitchFamily="34" charset="0"/>
              <a:cs typeface="Arial" panose="020B0604020202020204" pitchFamily="34" charset="0"/>
            </a:endParaRPr>
          </a:p>
        </p:txBody>
      </p:sp>
      <p:sp>
        <p:nvSpPr>
          <p:cNvPr id="21" name="Rectangle 20"/>
          <p:cNvSpPr/>
          <p:nvPr/>
        </p:nvSpPr>
        <p:spPr>
          <a:xfrm>
            <a:off x="12159274" y="5115291"/>
            <a:ext cx="5505630" cy="2492990"/>
          </a:xfrm>
          <a:prstGeom prst="rect">
            <a:avLst/>
          </a:prstGeom>
        </p:spPr>
        <p:txBody>
          <a:bodyPr wrap="square">
            <a:spAutoFit/>
          </a:bodyPr>
          <a:lstStyle/>
          <a:p>
            <a:pPr marL="571500" indent="-571500" algn="just">
              <a:lnSpc>
                <a:spcPct val="130000"/>
              </a:lnSpc>
              <a:buFont typeface="Arial" panose="020B0604020202020204" pitchFamily="34" charset="0"/>
              <a:buChar char="•"/>
            </a:pPr>
            <a:r>
              <a:rPr lang="en-US" sz="4000" dirty="0" err="1">
                <a:solidFill>
                  <a:srgbClr val="0070C0"/>
                </a:solidFill>
                <a:latin typeface="Arial" panose="020B0604020202020204" pitchFamily="34" charset="0"/>
                <a:cs typeface="Arial" panose="020B0604020202020204" pitchFamily="34" charset="0"/>
              </a:rPr>
              <a:t>Vì</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tất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số</a:t>
            </a:r>
            <a:r>
              <a:rPr lang="en-US" sz="4000" dirty="0">
                <a:solidFill>
                  <a:srgbClr val="0070C0"/>
                </a:solidFill>
                <a:latin typeface="Arial" panose="020B0604020202020204" pitchFamily="34" charset="0"/>
                <a:cs typeface="Arial" panose="020B0604020202020204" pitchFamily="34" charset="0"/>
              </a:rPr>
              <a:t> </a:t>
            </a:r>
            <a:r>
              <a:rPr lang="en-US" sz="4000" dirty="0" smtClean="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cầu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đều</a:t>
            </a:r>
            <a:r>
              <a:rPr lang="en-US" sz="4000" dirty="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chia </a:t>
            </a:r>
            <a:r>
              <a:rPr lang="en-US" sz="4000" dirty="0" err="1">
                <a:solidFill>
                  <a:srgbClr val="0070C0"/>
                </a:solidFill>
                <a:latin typeface="Arial" panose="020B0604020202020204" pitchFamily="34" charset="0"/>
                <a:cs typeface="Arial" panose="020B0604020202020204" pitchFamily="34" charset="0"/>
              </a:rPr>
              <a:t>hết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7</a:t>
            </a:r>
            <a:r>
              <a:rPr lang="en-US" sz="4000" dirty="0" smtClean="0">
                <a:solidFill>
                  <a:srgbClr val="0070C0"/>
                </a:solidFill>
                <a:latin typeface="Arial" panose="020B0604020202020204" pitchFamily="34" charset="0"/>
                <a:cs typeface="Arial" panose="020B0604020202020204" pitchFamily="34" charset="0"/>
              </a:rPr>
              <a:t>.</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44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ppt_y</p:attrName>
                                        </p:attrNameLst>
                                      </p:cBhvr>
                                      <p:tavLst>
                                        <p:tav tm="0">
                                          <p:val>
                                            <p:strVal val="#ppt_y+#ppt_h*1.125000"/>
                                          </p:val>
                                        </p:tav>
                                        <p:tav tm="100000">
                                          <p:val>
                                            <p:strVal val="#ppt_y"/>
                                          </p:val>
                                        </p:tav>
                                      </p:tavLst>
                                    </p:anim>
                                    <p:animEffect transition="in" filter="wipe(up)">
                                      <p:cBhvr>
                                        <p:cTn id="13" dur="500"/>
                                        <p:tgtEl>
                                          <p:spTgt spid="19"/>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ppt_y</p:attrName>
                                        </p:attrNameLst>
                                      </p:cBhvr>
                                      <p:tavLst>
                                        <p:tav tm="0">
                                          <p:val>
                                            <p:strVal val="#ppt_y+#ppt_h*1.125000"/>
                                          </p:val>
                                        </p:tav>
                                        <p:tav tm="100000">
                                          <p:val>
                                            <p:strVal val="#ppt_y"/>
                                          </p:val>
                                        </p:tav>
                                      </p:tavLst>
                                    </p:anim>
                                    <p:animEffect transition="in" filter="wipe(up)">
                                      <p:cBhvr>
                                        <p:cTn id="23" dur="500"/>
                                        <p:tgtEl>
                                          <p:spTgt spid="20"/>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7"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8234" y="1789379"/>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0" name="AutoShape 10"/>
          <p:cNvSpPr/>
          <p:nvPr/>
        </p:nvSpPr>
        <p:spPr>
          <a:xfrm>
            <a:off x="-692016" y="-1181100"/>
            <a:ext cx="3588833" cy="3481558"/>
          </a:xfrm>
          <a:prstGeom prst="rect">
            <a:avLst/>
          </a:prstGeom>
          <a:solidFill>
            <a:srgbClr val="CD0046"/>
          </a:solidFill>
        </p:spPr>
      </p:sp>
      <p:sp>
        <p:nvSpPr>
          <p:cNvPr id="11" name="AutoShape 11"/>
          <p:cNvSpPr/>
          <p:nvPr/>
        </p:nvSpPr>
        <p:spPr>
          <a:xfrm>
            <a:off x="15958698" y="7631651"/>
            <a:ext cx="3697502" cy="3049736"/>
          </a:xfrm>
          <a:prstGeom prst="rect">
            <a:avLst/>
          </a:prstGeom>
          <a:solidFill>
            <a:srgbClr val="01949A"/>
          </a:solidFill>
        </p:spPr>
      </p:sp>
      <p:sp>
        <p:nvSpPr>
          <p:cNvPr id="12" name="TextBox 11"/>
          <p:cNvSpPr txBox="1"/>
          <p:nvPr/>
        </p:nvSpPr>
        <p:spPr>
          <a:xfrm>
            <a:off x="139154" y="651244"/>
            <a:ext cx="24384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Ví</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dụ</a:t>
            </a:r>
            <a:r>
              <a:rPr lang="en-US" sz="4800" b="1" dirty="0" smtClean="0">
                <a:solidFill>
                  <a:schemeClr val="bg1"/>
                </a:solidFill>
                <a:latin typeface="Arial" panose="020B0604020202020204" pitchFamily="34" charset="0"/>
                <a:cs typeface="Arial" panose="020B0604020202020204" pitchFamily="34" charset="0"/>
              </a:rPr>
              <a:t> 2</a:t>
            </a:r>
            <a:endParaRPr lang="en-US" sz="48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3352800" y="743577"/>
            <a:ext cx="8610600" cy="738664"/>
          </a:xfrm>
          <a:prstGeom prst="rect">
            <a:avLst/>
          </a:prstGeom>
          <a:noFill/>
        </p:spPr>
        <p:txBody>
          <a:bodyPr wrap="square" rtlCol="0">
            <a:spAutoFit/>
          </a:bodyPr>
          <a:lstStyle/>
          <a:p>
            <a:pPr algn="just"/>
            <a:r>
              <a:rPr lang="en-US" sz="4200" i="1" dirty="0" smtClean="0">
                <a:solidFill>
                  <a:srgbClr val="002060"/>
                </a:solidFill>
                <a:latin typeface="Arial" panose="020B0604020202020204" pitchFamily="34" charset="0"/>
                <a:cs typeface="Arial" panose="020B0604020202020204" pitchFamily="34" charset="0"/>
              </a:rPr>
              <a:t>HS </a:t>
            </a:r>
            <a:r>
              <a:rPr lang="en-US" sz="4200" i="1" dirty="0" err="1" smtClean="0">
                <a:solidFill>
                  <a:srgbClr val="002060"/>
                </a:solidFill>
                <a:latin typeface="Arial" panose="020B0604020202020204" pitchFamily="34" charset="0"/>
                <a:cs typeface="Arial" panose="020B0604020202020204" pitchFamily="34" charset="0"/>
              </a:rPr>
              <a:t>đọc</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smtClean="0">
                <a:solidFill>
                  <a:srgbClr val="002060"/>
                </a:solidFill>
                <a:latin typeface="Arial" panose="020B0604020202020204" pitchFamily="34" charset="0"/>
                <a:cs typeface="Arial" panose="020B0604020202020204" pitchFamily="34" charset="0"/>
              </a:rPr>
              <a:t>hiểu</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smtClean="0">
                <a:solidFill>
                  <a:srgbClr val="002060"/>
                </a:solidFill>
                <a:latin typeface="Arial" panose="020B0604020202020204" pitchFamily="34" charset="0"/>
                <a:cs typeface="Arial" panose="020B0604020202020204" pitchFamily="34" charset="0"/>
              </a:rPr>
              <a:t>thực</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smtClean="0">
                <a:solidFill>
                  <a:srgbClr val="002060"/>
                </a:solidFill>
                <a:latin typeface="Arial" panose="020B0604020202020204" pitchFamily="34" charset="0"/>
                <a:cs typeface="Arial" panose="020B0604020202020204" pitchFamily="34" charset="0"/>
              </a:rPr>
              <a:t>hiện</a:t>
            </a:r>
            <a:r>
              <a:rPr lang="en-US" sz="4200" i="1" dirty="0" smtClean="0">
                <a:solidFill>
                  <a:srgbClr val="002060"/>
                </a:solidFill>
                <a:latin typeface="Arial" panose="020B0604020202020204" pitchFamily="34" charset="0"/>
                <a:cs typeface="Arial" panose="020B0604020202020204" pitchFamily="34" charset="0"/>
              </a:rPr>
              <a:t> </a:t>
            </a:r>
            <a:r>
              <a:rPr lang="en-US" sz="4200" b="1" i="1" dirty="0" err="1" smtClean="0">
                <a:solidFill>
                  <a:srgbClr val="002060"/>
                </a:solidFill>
                <a:latin typeface="Arial" panose="020B0604020202020204" pitchFamily="34" charset="0"/>
                <a:cs typeface="Arial" panose="020B0604020202020204" pitchFamily="34" charset="0"/>
              </a:rPr>
              <a:t>Ví</a:t>
            </a:r>
            <a:r>
              <a:rPr lang="en-US" sz="4200" b="1" i="1" dirty="0" smtClean="0">
                <a:solidFill>
                  <a:srgbClr val="002060"/>
                </a:solidFill>
                <a:latin typeface="Arial" panose="020B0604020202020204" pitchFamily="34" charset="0"/>
                <a:cs typeface="Arial" panose="020B0604020202020204" pitchFamily="34" charset="0"/>
              </a:rPr>
              <a:t> </a:t>
            </a:r>
            <a:r>
              <a:rPr lang="en-US" sz="4200" b="1" i="1" dirty="0" err="1" smtClean="0">
                <a:solidFill>
                  <a:srgbClr val="002060"/>
                </a:solidFill>
                <a:latin typeface="Arial" panose="020B0604020202020204" pitchFamily="34" charset="0"/>
                <a:cs typeface="Arial" panose="020B0604020202020204" pitchFamily="34" charset="0"/>
              </a:rPr>
              <a:t>dụ</a:t>
            </a:r>
            <a:r>
              <a:rPr lang="en-US" sz="4200" b="1" i="1" dirty="0" smtClean="0">
                <a:solidFill>
                  <a:srgbClr val="002060"/>
                </a:solidFill>
                <a:latin typeface="Arial" panose="020B0604020202020204" pitchFamily="34" charset="0"/>
                <a:cs typeface="Arial" panose="020B0604020202020204" pitchFamily="34" charset="0"/>
              </a:rPr>
              <a:t> 2</a:t>
            </a:r>
            <a:r>
              <a:rPr lang="en-US" sz="4200" i="1" dirty="0" smtClean="0">
                <a:solidFill>
                  <a:srgbClr val="002060"/>
                </a:solidFill>
                <a:latin typeface="Arial" panose="020B0604020202020204" pitchFamily="34" charset="0"/>
                <a:cs typeface="Arial" panose="020B0604020202020204" pitchFamily="34" charset="0"/>
              </a:rPr>
              <a:t>.</a:t>
            </a:r>
            <a:endParaRPr lang="en-US" sz="4200" i="1" dirty="0">
              <a:solidFill>
                <a:srgbClr val="002060"/>
              </a:solidFill>
              <a:latin typeface="Arial" panose="020B0604020202020204" pitchFamily="34" charset="0"/>
              <a:cs typeface="Arial" panose="020B0604020202020204" pitchFamily="34" charset="0"/>
            </a:endParaRPr>
          </a:p>
        </p:txBody>
      </p:sp>
      <p:sp>
        <p:nvSpPr>
          <p:cNvPr id="14" name="Rectangle 13"/>
          <p:cNvSpPr/>
          <p:nvPr/>
        </p:nvSpPr>
        <p:spPr>
          <a:xfrm>
            <a:off x="1589895" y="2300458"/>
            <a:ext cx="15697200" cy="4939814"/>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Trong một chiếc hộp có bốn tấm thẻ được ghi số 1; 2; 3; 6. Rút ngẫu nhiên một tấm thẻ từ trong hộp. Xét ba biến cố sau: </a:t>
            </a:r>
          </a:p>
          <a:p>
            <a:pPr algn="just">
              <a:lnSpc>
                <a:spcPct val="150000"/>
              </a:lnSpc>
            </a:pPr>
            <a:r>
              <a:rPr lang="vi-VN" sz="4200" dirty="0">
                <a:latin typeface="Arial" panose="020B0604020202020204" pitchFamily="34" charset="0"/>
                <a:cs typeface="Arial" panose="020B0604020202020204" pitchFamily="34" charset="0"/>
              </a:rPr>
              <a:t>A: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Rút </a:t>
            </a:r>
            <a:r>
              <a:rPr lang="vi-VN" sz="4200" dirty="0">
                <a:latin typeface="Arial" panose="020B0604020202020204" pitchFamily="34" charset="0"/>
                <a:cs typeface="Arial" panose="020B0604020202020204" pitchFamily="34" charset="0"/>
              </a:rPr>
              <a:t>được thẻ ghi số là số nguyên </a:t>
            </a:r>
            <a:r>
              <a:rPr lang="vi-VN" sz="4200" dirty="0" smtClean="0">
                <a:latin typeface="Arial" panose="020B0604020202020204" pitchFamily="34" charset="0"/>
                <a:cs typeface="Arial" panose="020B0604020202020204" pitchFamily="34" charset="0"/>
              </a:rPr>
              <a:t>tố</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B: “Rút được thẻ ghi số nhỏ hơn </a:t>
            </a:r>
            <a:r>
              <a:rPr lang="vi-VN" sz="4200" dirty="0" smtClean="0">
                <a:latin typeface="Arial" panose="020B0604020202020204" pitchFamily="34" charset="0"/>
                <a:cs typeface="Arial" panose="020B0604020202020204" pitchFamily="34" charset="0"/>
              </a:rPr>
              <a:t>7</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smtClean="0">
                <a:latin typeface="Arial" panose="020B0604020202020204" pitchFamily="34" charset="0"/>
                <a:cs typeface="Arial" panose="020B0604020202020204" pitchFamily="34" charset="0"/>
              </a:rPr>
              <a:t>C</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“Rút được thẻ ghi số lớn hơn </a:t>
            </a:r>
            <a:r>
              <a:rPr lang="vi-VN" sz="4200" dirty="0" smtClean="0">
                <a:latin typeface="Arial" panose="020B0604020202020204" pitchFamily="34" charset="0"/>
                <a:cs typeface="Arial" panose="020B0604020202020204" pitchFamily="34" charset="0"/>
              </a:rPr>
              <a:t>10</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endParaRPr lang="en-US" sz="4200" dirty="0" smtClean="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2">
            <a:clrChange>
              <a:clrFrom>
                <a:srgbClr val="FFFFFF"/>
              </a:clrFrom>
              <a:clrTo>
                <a:srgbClr val="FFFFFF">
                  <a:alpha val="0"/>
                </a:srgbClr>
              </a:clrTo>
            </a:clrChange>
          </a:blip>
          <a:srcRect t="2611" b="5489"/>
          <a:stretch/>
        </p:blipFill>
        <p:spPr>
          <a:xfrm>
            <a:off x="11582400" y="4310964"/>
            <a:ext cx="6271751" cy="2979082"/>
          </a:xfrm>
          <a:prstGeom prst="rect">
            <a:avLst/>
          </a:prstGeom>
        </p:spPr>
      </p:pic>
      <p:sp>
        <p:nvSpPr>
          <p:cNvPr id="16" name="Rectangle 15"/>
          <p:cNvSpPr/>
          <p:nvPr/>
        </p:nvSpPr>
        <p:spPr>
          <a:xfrm>
            <a:off x="1609494" y="7163475"/>
            <a:ext cx="13453289" cy="2031325"/>
          </a:xfrm>
          <a:prstGeom prst="rect">
            <a:avLst/>
          </a:prstGeom>
        </p:spPr>
        <p:txBody>
          <a:bodyPr wrap="square">
            <a:spAutoFit/>
          </a:bodyPr>
          <a:lstStyle/>
          <a:p>
            <a:pPr lvl="0" algn="just">
              <a:lnSpc>
                <a:spcPct val="150000"/>
              </a:lnSpc>
            </a:pPr>
            <a:r>
              <a:rPr lang="vi-VN" sz="4200" dirty="0">
                <a:solidFill>
                  <a:prstClr val="black"/>
                </a:solidFill>
                <a:cs typeface="Arial" panose="020B0604020202020204" pitchFamily="34" charset="0"/>
              </a:rPr>
              <a:t>Biến cố nào là biến cố chắc chắn, biến cố không thể, biến cố ngẫu nhiên?</a:t>
            </a:r>
            <a:endParaRPr lang="vi-VN" sz="4200" dirty="0">
              <a:solidFill>
                <a:prstClr val="black"/>
              </a:solidFill>
              <a:cs typeface="Arial" panose="020B0604020202020204" pitchFamily="34" charset="0"/>
            </a:endParaRPr>
          </a:p>
        </p:txBody>
      </p:sp>
    </p:spTree>
    <p:extLst>
      <p:ext uri="{BB962C8B-B14F-4D97-AF65-F5344CB8AC3E}">
        <p14:creationId xmlns:p14="http://schemas.microsoft.com/office/powerpoint/2010/main" val="218200203"/>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12912" y="412912"/>
            <a:ext cx="17435566" cy="10324703"/>
            <a:chOff x="0" y="0"/>
            <a:chExt cx="70543935" cy="41773533"/>
          </a:xfrm>
        </p:grpSpPr>
        <p:sp>
          <p:nvSpPr>
            <p:cNvPr id="3" name="Freeform 3"/>
            <p:cNvSpPr/>
            <p:nvPr/>
          </p:nvSpPr>
          <p:spPr>
            <a:xfrm>
              <a:off x="0" y="0"/>
              <a:ext cx="70543936" cy="41773534"/>
            </a:xfrm>
            <a:custGeom>
              <a:avLst/>
              <a:gdLst/>
              <a:ahLst/>
              <a:cxnLst/>
              <a:rect l="l" t="t" r="r" b="b"/>
              <a:pathLst>
                <a:path w="70543936" h="41773534">
                  <a:moveTo>
                    <a:pt x="70317872" y="0"/>
                  </a:moveTo>
                  <a:lnTo>
                    <a:pt x="0" y="0"/>
                  </a:lnTo>
                  <a:lnTo>
                    <a:pt x="0" y="41773534"/>
                  </a:lnTo>
                  <a:lnTo>
                    <a:pt x="70543936" y="41773534"/>
                  </a:lnTo>
                  <a:lnTo>
                    <a:pt x="70543936" y="0"/>
                  </a:lnTo>
                  <a:lnTo>
                    <a:pt x="70317872" y="0"/>
                  </a:lnTo>
                  <a:close/>
                  <a:moveTo>
                    <a:pt x="70317872" y="41547473"/>
                  </a:moveTo>
                  <a:lnTo>
                    <a:pt x="228600" y="41547473"/>
                  </a:lnTo>
                  <a:lnTo>
                    <a:pt x="228600" y="228600"/>
                  </a:lnTo>
                  <a:lnTo>
                    <a:pt x="70317872" y="228600"/>
                  </a:lnTo>
                  <a:lnTo>
                    <a:pt x="70317872" y="41547473"/>
                  </a:lnTo>
                  <a:close/>
                </a:path>
              </a:pathLst>
            </a:custGeom>
            <a:solidFill>
              <a:srgbClr val="01949A"/>
            </a:solidFill>
          </p:spPr>
        </p:sp>
      </p:grpSp>
      <p:sp>
        <p:nvSpPr>
          <p:cNvPr id="6" name="AutoShape 6"/>
          <p:cNvSpPr/>
          <p:nvPr/>
        </p:nvSpPr>
        <p:spPr>
          <a:xfrm>
            <a:off x="-755831" y="9702303"/>
            <a:ext cx="3443942" cy="1292185"/>
          </a:xfrm>
          <a:prstGeom prst="rect">
            <a:avLst/>
          </a:prstGeom>
          <a:solidFill>
            <a:srgbClr val="01949A"/>
          </a:solidFill>
        </p:spPr>
      </p:sp>
      <p:sp>
        <p:nvSpPr>
          <p:cNvPr id="7" name="AutoShape 7"/>
          <p:cNvSpPr/>
          <p:nvPr/>
        </p:nvSpPr>
        <p:spPr>
          <a:xfrm>
            <a:off x="16706071" y="952500"/>
            <a:ext cx="3443942" cy="3448187"/>
          </a:xfrm>
          <a:prstGeom prst="rect">
            <a:avLst/>
          </a:prstGeom>
          <a:solidFill>
            <a:srgbClr val="CD0046"/>
          </a:solidFill>
        </p:spPr>
      </p:sp>
      <p:sp>
        <p:nvSpPr>
          <p:cNvPr id="25" name="Oval Callout 24"/>
          <p:cNvSpPr/>
          <p:nvPr/>
        </p:nvSpPr>
        <p:spPr>
          <a:xfrm>
            <a:off x="2438400" y="653563"/>
            <a:ext cx="1752600" cy="1219200"/>
          </a:xfrm>
          <a:prstGeom prst="wedgeEllipseCallout">
            <a:avLst>
              <a:gd name="adj1" fmla="val 34634"/>
              <a:gd name="adj2" fmla="val 53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smtClean="0">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
        <p:nvSpPr>
          <p:cNvPr id="26" name="Rectangle 25"/>
          <p:cNvSpPr/>
          <p:nvPr/>
        </p:nvSpPr>
        <p:spPr>
          <a:xfrm>
            <a:off x="966140" y="2076238"/>
            <a:ext cx="15471216" cy="5909310"/>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B là </a:t>
            </a:r>
            <a:r>
              <a:rPr lang="vi-VN" sz="4200" dirty="0">
                <a:solidFill>
                  <a:srgbClr val="0070C0"/>
                </a:solidFill>
                <a:latin typeface="Arial" panose="020B0604020202020204" pitchFamily="34" charset="0"/>
                <a:cs typeface="Arial" panose="020B0604020202020204" pitchFamily="34" charset="0"/>
              </a:rPr>
              <a:t>biến cố chắc chắn </a:t>
            </a:r>
            <a:r>
              <a:rPr lang="vi-VN" sz="4200" dirty="0">
                <a:latin typeface="Arial" panose="020B0604020202020204" pitchFamily="34" charset="0"/>
                <a:cs typeface="Arial" panose="020B0604020202020204" pitchFamily="34" charset="0"/>
              </a:rPr>
              <a:t>vì ta luôn rút được thẻ ghi một trong các số 1; 2; 3; 6, đều là các số nhỏ hơn 7.</a:t>
            </a:r>
          </a:p>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C là </a:t>
            </a:r>
            <a:r>
              <a:rPr lang="vi-VN" sz="4200" dirty="0">
                <a:solidFill>
                  <a:srgbClr val="0070C0"/>
                </a:solidFill>
                <a:latin typeface="Arial" panose="020B0604020202020204" pitchFamily="34" charset="0"/>
                <a:cs typeface="Arial" panose="020B0604020202020204" pitchFamily="34" charset="0"/>
              </a:rPr>
              <a:t>biến cố không thể </a:t>
            </a:r>
            <a:r>
              <a:rPr lang="vi-VN" sz="4200" dirty="0">
                <a:latin typeface="Arial" panose="020B0604020202020204" pitchFamily="34" charset="0"/>
                <a:cs typeface="Arial" panose="020B0604020202020204" pitchFamily="34" charset="0"/>
              </a:rPr>
              <a:t>vì ta chỉ rút được thẻ ghi một trong các số 1; 2; 3; 6 đều là các số nhỏ hơn 10. </a:t>
            </a:r>
          </a:p>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A là </a:t>
            </a:r>
            <a:r>
              <a:rPr lang="vi-VN" sz="4200" dirty="0">
                <a:solidFill>
                  <a:srgbClr val="0070C0"/>
                </a:solidFill>
                <a:latin typeface="Arial" panose="020B0604020202020204" pitchFamily="34" charset="0"/>
                <a:cs typeface="Arial" panose="020B0604020202020204" pitchFamily="34" charset="0"/>
              </a:rPr>
              <a:t>biến cố ngẫu nhiên </a:t>
            </a:r>
            <a:r>
              <a:rPr lang="vi-VN" sz="4200" dirty="0">
                <a:latin typeface="Arial" panose="020B0604020202020204" pitchFamily="34" charset="0"/>
                <a:cs typeface="Arial" panose="020B0604020202020204" pitchFamily="34" charset="0"/>
              </a:rPr>
              <a:t>vì ta không chắc chắn sẽ rút được thẻ ghi số nào. </a:t>
            </a:r>
          </a:p>
        </p:txBody>
      </p:sp>
      <p:pic>
        <p:nvPicPr>
          <p:cNvPr id="27" name="Picture 26"/>
          <p:cNvPicPr>
            <a:picLocks noChangeAspect="1"/>
          </p:cNvPicPr>
          <p:nvPr/>
        </p:nvPicPr>
        <p:blipFill rotWithShape="1">
          <a:blip r:embed="rId2">
            <a:clrChange>
              <a:clrFrom>
                <a:srgbClr val="FFFFFF"/>
              </a:clrFrom>
              <a:clrTo>
                <a:srgbClr val="FFFFFF">
                  <a:alpha val="0"/>
                </a:srgbClr>
              </a:clrTo>
            </a:clrChange>
          </a:blip>
          <a:srcRect t="2611" b="5489"/>
          <a:stretch/>
        </p:blipFill>
        <p:spPr>
          <a:xfrm>
            <a:off x="10439400" y="131794"/>
            <a:ext cx="4714071" cy="2239184"/>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2437" y="8572500"/>
            <a:ext cx="1021342" cy="1129803"/>
          </a:xfrm>
          <a:prstGeom prst="rect">
            <a:avLst/>
          </a:prstGeom>
        </p:spPr>
      </p:pic>
      <p:sp>
        <p:nvSpPr>
          <p:cNvPr id="29" name="Rectangle 28"/>
          <p:cNvSpPr/>
          <p:nvPr/>
        </p:nvSpPr>
        <p:spPr>
          <a:xfrm>
            <a:off x="1471285" y="7670978"/>
            <a:ext cx="14860308" cy="2031325"/>
          </a:xfrm>
          <a:prstGeom prst="rect">
            <a:avLst/>
          </a:prstGeom>
        </p:spPr>
        <p:txBody>
          <a:bodyPr wrap="square">
            <a:spAutoFit/>
          </a:bodyPr>
          <a:lstStyle/>
          <a:p>
            <a:pPr lvl="0" algn="just">
              <a:lnSpc>
                <a:spcPct val="150000"/>
              </a:lnSpc>
            </a:pPr>
            <a:r>
              <a:rPr lang="vi-VN" sz="4200" dirty="0">
                <a:solidFill>
                  <a:prstClr val="black"/>
                </a:solidFill>
                <a:cs typeface="Arial" panose="020B0604020202020204" pitchFamily="34" charset="0"/>
              </a:rPr>
              <a:t>Chẳng hạn, nếu ta rút được thẻ ghi số 2 thì biến cố A xảy ra; rút được thẻ ghi số 6 thì biến cố A không xảy ra.</a:t>
            </a:r>
            <a:endParaRPr lang="vi-VN" sz="4200" dirty="0">
              <a:solidFill>
                <a:prstClr val="black"/>
              </a:solidFill>
              <a:cs typeface="Arial" panose="020B0604020202020204" pitchFamily="34" charset="0"/>
            </a:endParaRPr>
          </a:p>
        </p:txBody>
      </p:sp>
    </p:spTree>
    <p:extLst>
      <p:ext uri="{BB962C8B-B14F-4D97-AF65-F5344CB8AC3E}">
        <p14:creationId xmlns:p14="http://schemas.microsoft.com/office/powerpoint/2010/main" val="3148740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left)">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blinds(vertical)">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fade">
                                      <p:cBhvr>
                                        <p:cTn id="22" dur="500"/>
                                        <p:tgtEl>
                                          <p:spTgt spid="26">
                                            <p:txEl>
                                              <p:pRg st="2" end="2"/>
                                            </p:txEl>
                                          </p:spTgt>
                                        </p:tgtEl>
                                      </p:cBhvr>
                                    </p:animEffect>
                                    <p:anim calcmode="lin" valueType="num">
                                      <p:cBhvr>
                                        <p:cTn id="23"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strVal val="#ppt_x"/>
                                          </p:val>
                                        </p:tav>
                                        <p:tav tm="100000">
                                          <p:val>
                                            <p:strVal val="#ppt_x"/>
                                          </p:val>
                                        </p:tav>
                                      </p:tavLst>
                                    </p:anim>
                                    <p:anim calcmode="lin" valueType="num">
                                      <p:cBhvr>
                                        <p:cTn id="3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92439" y="1415643"/>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9" name="AutoShape 19"/>
          <p:cNvSpPr/>
          <p:nvPr/>
        </p:nvSpPr>
        <p:spPr>
          <a:xfrm>
            <a:off x="17158857" y="8235393"/>
            <a:ext cx="2828154" cy="2180388"/>
          </a:xfrm>
          <a:prstGeom prst="rect">
            <a:avLst/>
          </a:prstGeom>
          <a:solidFill>
            <a:srgbClr val="CD0046"/>
          </a:solidFill>
        </p:spPr>
      </p:sp>
      <p:sp>
        <p:nvSpPr>
          <p:cNvPr id="20" name="AutoShape 20"/>
          <p:cNvSpPr/>
          <p:nvPr/>
        </p:nvSpPr>
        <p:spPr>
          <a:xfrm>
            <a:off x="-27709" y="419100"/>
            <a:ext cx="4218709" cy="1688286"/>
          </a:xfrm>
          <a:prstGeom prst="rect">
            <a:avLst/>
          </a:prstGeom>
          <a:solidFill>
            <a:srgbClr val="01949A"/>
          </a:solidFill>
        </p:spPr>
      </p:sp>
      <p:sp>
        <p:nvSpPr>
          <p:cNvPr id="21" name="TextBox 20"/>
          <p:cNvSpPr txBox="1"/>
          <p:nvPr/>
        </p:nvSpPr>
        <p:spPr>
          <a:xfrm>
            <a:off x="169859" y="878522"/>
            <a:ext cx="3823571" cy="769441"/>
          </a:xfrm>
          <a:prstGeom prst="rect">
            <a:avLst/>
          </a:prstGeom>
          <a:noFill/>
        </p:spPr>
        <p:txBody>
          <a:bodyPr wrap="square" rtlCol="0">
            <a:spAutoFit/>
          </a:bodyP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2</a:t>
            </a:r>
            <a:endParaRPr lang="en-US" sz="4400" b="1"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4409350" y="509940"/>
            <a:ext cx="11312712" cy="738664"/>
          </a:xfrm>
          <a:prstGeom prst="rect">
            <a:avLst/>
          </a:prstGeom>
        </p:spPr>
        <p:txBody>
          <a:bodyPr wrap="none">
            <a:spAutoFit/>
          </a:bodyPr>
          <a:lstStyle/>
          <a:p>
            <a:r>
              <a:rPr lang="en-US" sz="4200" i="1" dirty="0" smtClean="0">
                <a:solidFill>
                  <a:srgbClr val="002060"/>
                </a:solidFill>
                <a:latin typeface="Arial" panose="020B0604020202020204" pitchFamily="34" charset="0"/>
                <a:cs typeface="Arial" panose="020B0604020202020204" pitchFamily="34" charset="0"/>
              </a:rPr>
              <a:t>HS </a:t>
            </a:r>
            <a:r>
              <a:rPr lang="en-US" sz="4200" i="1" dirty="0" err="1" smtClean="0">
                <a:solidFill>
                  <a:srgbClr val="002060"/>
                </a:solidFill>
                <a:latin typeface="Arial" panose="020B0604020202020204" pitchFamily="34" charset="0"/>
                <a:cs typeface="Arial" panose="020B0604020202020204" pitchFamily="34" charset="0"/>
              </a:rPr>
              <a:t>vận</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dụng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kiến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thức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Luyện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tập</a:t>
            </a:r>
            <a:r>
              <a:rPr lang="en-US" sz="4200" b="1" i="1" dirty="0">
                <a:solidFill>
                  <a:srgbClr val="002060"/>
                </a:solidFill>
                <a:latin typeface="Arial" panose="020B0604020202020204" pitchFamily="34" charset="0"/>
                <a:cs typeface="Arial" panose="020B0604020202020204" pitchFamily="34" charset="0"/>
              </a:rPr>
              <a:t> 2</a:t>
            </a:r>
            <a:r>
              <a:rPr lang="en-US" sz="4200" i="1" dirty="0">
                <a:solidFill>
                  <a:srgbClr val="002060"/>
                </a:solidFill>
                <a:latin typeface="Arial" panose="020B0604020202020204" pitchFamily="34" charset="0"/>
                <a:cs typeface="Arial" panose="020B0604020202020204" pitchFamily="34" charset="0"/>
              </a:rPr>
              <a:t>.</a:t>
            </a:r>
          </a:p>
        </p:txBody>
      </p:sp>
      <p:sp>
        <p:nvSpPr>
          <p:cNvPr id="23" name="Rectangle 22"/>
          <p:cNvSpPr/>
          <p:nvPr/>
        </p:nvSpPr>
        <p:spPr>
          <a:xfrm>
            <a:off x="1066800" y="2107385"/>
            <a:ext cx="12267821" cy="7728526"/>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Lan tham gia trò chơi Vòng quay may mắn như Hình 8.1.</a:t>
            </a:r>
          </a:p>
          <a:p>
            <a:pPr algn="just">
              <a:lnSpc>
                <a:spcPct val="150000"/>
              </a:lnSpc>
            </a:pPr>
            <a:r>
              <a:rPr lang="vi-VN" sz="4200" dirty="0">
                <a:latin typeface="Arial" panose="020B0604020202020204" pitchFamily="34" charset="0"/>
                <a:cs typeface="Arial" panose="020B0604020202020204" pitchFamily="34" charset="0"/>
              </a:rPr>
              <a:t>Xét ba biến cố sau:</a:t>
            </a:r>
          </a:p>
          <a:p>
            <a:pPr algn="just">
              <a:lnSpc>
                <a:spcPct val="150000"/>
              </a:lnSpc>
            </a:pPr>
            <a:r>
              <a:rPr lang="vi-VN" sz="4200" dirty="0">
                <a:latin typeface="Arial" panose="020B0604020202020204" pitchFamily="34" charset="0"/>
                <a:cs typeface="Arial" panose="020B0604020202020204" pitchFamily="34" charset="0"/>
              </a:rPr>
              <a:t>A: “Lan quay vào ô có số điểm lớn hơn 500 điểm”.</a:t>
            </a:r>
          </a:p>
          <a:p>
            <a:pPr algn="just">
              <a:lnSpc>
                <a:spcPct val="150000"/>
              </a:lnSpc>
            </a:pPr>
            <a:r>
              <a:rPr lang="vi-VN" sz="4200" dirty="0">
                <a:latin typeface="Arial" panose="020B0604020202020204" pitchFamily="34" charset="0"/>
                <a:cs typeface="Arial" panose="020B0604020202020204" pitchFamily="34" charset="0"/>
              </a:rPr>
              <a:t>B: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Lan </a:t>
            </a:r>
            <a:r>
              <a:rPr lang="vi-VN" sz="4200" dirty="0">
                <a:latin typeface="Arial" panose="020B0604020202020204" pitchFamily="34" charset="0"/>
                <a:cs typeface="Arial" panose="020B0604020202020204" pitchFamily="34" charset="0"/>
              </a:rPr>
              <a:t>quay vào ô có số điểm nhỏ hơn 100 </a:t>
            </a:r>
            <a:r>
              <a:rPr lang="vi-VN" sz="4200" dirty="0" smtClean="0">
                <a:latin typeface="Arial" panose="020B0604020202020204" pitchFamily="34" charset="0"/>
                <a:cs typeface="Arial" panose="020B0604020202020204" pitchFamily="34" charset="0"/>
              </a:rPr>
              <a:t>điểm</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C: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Lan </a:t>
            </a:r>
            <a:r>
              <a:rPr lang="vi-VN" sz="4200" dirty="0">
                <a:latin typeface="Arial" panose="020B0604020202020204" pitchFamily="34" charset="0"/>
                <a:cs typeface="Arial" panose="020B0604020202020204" pitchFamily="34" charset="0"/>
              </a:rPr>
              <a:t>quay vào ô có số điểm là số tròn </a:t>
            </a:r>
            <a:r>
              <a:rPr lang="vi-VN" sz="4200" dirty="0" smtClean="0">
                <a:latin typeface="Arial" panose="020B0604020202020204" pitchFamily="34" charset="0"/>
                <a:cs typeface="Arial" panose="020B0604020202020204" pitchFamily="34" charset="0"/>
              </a:rPr>
              <a:t>trăm</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Biến cố nào là biến cố chắc chắn, biến cố không thể, biến cố ngẫu nhiên?</a:t>
            </a:r>
          </a:p>
        </p:txBody>
      </p:sp>
      <p:pic>
        <p:nvPicPr>
          <p:cNvPr id="24" name="Picture 2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40680" y="2956976"/>
            <a:ext cx="5162764" cy="50965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4" name="Group 4"/>
          <p:cNvGrpSpPr/>
          <p:nvPr/>
        </p:nvGrpSpPr>
        <p:grpSpPr>
          <a:xfrm>
            <a:off x="-1189603" y="495300"/>
            <a:ext cx="18848256" cy="10034920"/>
            <a:chOff x="0" y="0"/>
            <a:chExt cx="76259650" cy="40601079"/>
          </a:xfrm>
        </p:grpSpPr>
        <p:sp>
          <p:nvSpPr>
            <p:cNvPr id="5" name="Freeform 5"/>
            <p:cNvSpPr/>
            <p:nvPr/>
          </p:nvSpPr>
          <p:spPr>
            <a:xfrm>
              <a:off x="0" y="0"/>
              <a:ext cx="76259649" cy="40601078"/>
            </a:xfrm>
            <a:custGeom>
              <a:avLst/>
              <a:gdLst/>
              <a:ahLst/>
              <a:cxnLst/>
              <a:rect l="l" t="t" r="r" b="b"/>
              <a:pathLst>
                <a:path w="76259649" h="40601078">
                  <a:moveTo>
                    <a:pt x="76033592" y="0"/>
                  </a:moveTo>
                  <a:lnTo>
                    <a:pt x="0" y="0"/>
                  </a:lnTo>
                  <a:lnTo>
                    <a:pt x="0" y="40601078"/>
                  </a:lnTo>
                  <a:lnTo>
                    <a:pt x="76259649" y="40601078"/>
                  </a:lnTo>
                  <a:lnTo>
                    <a:pt x="76259649" y="0"/>
                  </a:lnTo>
                  <a:lnTo>
                    <a:pt x="76033592" y="0"/>
                  </a:lnTo>
                  <a:close/>
                  <a:moveTo>
                    <a:pt x="76033592" y="40375018"/>
                  </a:moveTo>
                  <a:lnTo>
                    <a:pt x="228600" y="40375018"/>
                  </a:lnTo>
                  <a:lnTo>
                    <a:pt x="228600" y="228600"/>
                  </a:lnTo>
                  <a:lnTo>
                    <a:pt x="76033592" y="228600"/>
                  </a:lnTo>
                  <a:lnTo>
                    <a:pt x="76033592" y="40375018"/>
                  </a:lnTo>
                  <a:close/>
                </a:path>
              </a:pathLst>
            </a:custGeom>
            <a:solidFill>
              <a:srgbClr val="01949A"/>
            </a:solidFill>
          </p:spPr>
        </p:sp>
      </p:grpSp>
      <p:sp>
        <p:nvSpPr>
          <p:cNvPr id="6" name="AutoShape 6"/>
          <p:cNvSpPr/>
          <p:nvPr/>
        </p:nvSpPr>
        <p:spPr>
          <a:xfrm>
            <a:off x="16538615" y="-776620"/>
            <a:ext cx="2212366" cy="3593078"/>
          </a:xfrm>
          <a:prstGeom prst="rect">
            <a:avLst/>
          </a:prstGeom>
          <a:solidFill>
            <a:srgbClr val="01949A"/>
          </a:solidFill>
        </p:spPr>
      </p:sp>
      <p:sp>
        <p:nvSpPr>
          <p:cNvPr id="9" name="AutoShape 9"/>
          <p:cNvSpPr/>
          <p:nvPr/>
        </p:nvSpPr>
        <p:spPr>
          <a:xfrm>
            <a:off x="-1254725" y="9656751"/>
            <a:ext cx="3878616" cy="1492154"/>
          </a:xfrm>
          <a:prstGeom prst="rect">
            <a:avLst/>
          </a:prstGeom>
          <a:solidFill>
            <a:srgbClr val="CD0046"/>
          </a:solidFill>
        </p:spPr>
      </p:sp>
      <p:sp>
        <p:nvSpPr>
          <p:cNvPr id="21" name="Oval Callout 20"/>
          <p:cNvSpPr/>
          <p:nvPr/>
        </p:nvSpPr>
        <p:spPr>
          <a:xfrm>
            <a:off x="8234525" y="190500"/>
            <a:ext cx="1752600" cy="1219200"/>
          </a:xfrm>
          <a:prstGeom prst="wedgeEllipseCallout">
            <a:avLst>
              <a:gd name="adj1" fmla="val 34634"/>
              <a:gd name="adj2" fmla="val 53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smtClean="0">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
        <p:nvSpPr>
          <p:cNvPr id="22" name="Rectangle 21"/>
          <p:cNvSpPr/>
          <p:nvPr/>
        </p:nvSpPr>
        <p:spPr>
          <a:xfrm>
            <a:off x="504013" y="1656049"/>
            <a:ext cx="15999966" cy="784830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C: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Lan </a:t>
            </a:r>
            <a:r>
              <a:rPr lang="vi-VN" sz="4200" dirty="0">
                <a:latin typeface="Arial" panose="020B0604020202020204" pitchFamily="34" charset="0"/>
                <a:cs typeface="Arial" panose="020B0604020202020204" pitchFamily="34" charset="0"/>
              </a:rPr>
              <a:t>quay vào ô có số điểm là số tròn </a:t>
            </a:r>
            <a:r>
              <a:rPr lang="vi-VN" sz="4200" dirty="0" smtClean="0">
                <a:latin typeface="Arial" panose="020B0604020202020204" pitchFamily="34" charset="0"/>
                <a:cs typeface="Arial" panose="020B0604020202020204" pitchFamily="34" charset="0"/>
              </a:rPr>
              <a:t>trăm</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là </a:t>
            </a:r>
            <a:r>
              <a:rPr lang="vi-VN" sz="4200" dirty="0">
                <a:solidFill>
                  <a:srgbClr val="0070C0"/>
                </a:solidFill>
                <a:latin typeface="Arial" panose="020B0604020202020204" pitchFamily="34" charset="0"/>
                <a:cs typeface="Arial" panose="020B0604020202020204" pitchFamily="34" charset="0"/>
              </a:rPr>
              <a:t>biến cố chắc chắn</a:t>
            </a:r>
            <a:r>
              <a:rPr lang="vi-VN" sz="4200" dirty="0">
                <a:latin typeface="Arial" panose="020B0604020202020204" pitchFamily="34" charset="0"/>
                <a:cs typeface="Arial" panose="020B0604020202020204" pitchFamily="34" charset="0"/>
              </a:rPr>
              <a:t> (vì số điểm ở tất cả các ô đều là số tròn trăm).</a:t>
            </a:r>
          </a:p>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A: “Lan quay vào ô có số điểm lớn hơn 500 điểm” là </a:t>
            </a:r>
            <a:r>
              <a:rPr lang="vi-VN" sz="4200" dirty="0">
                <a:solidFill>
                  <a:srgbClr val="0070C0"/>
                </a:solidFill>
                <a:latin typeface="Arial" panose="020B0604020202020204" pitchFamily="34" charset="0"/>
                <a:cs typeface="Arial" panose="020B0604020202020204" pitchFamily="34" charset="0"/>
              </a:rPr>
              <a:t>biến cố ngẫu nhiên </a:t>
            </a:r>
            <a:r>
              <a:rPr lang="vi-VN" sz="4200" dirty="0">
                <a:latin typeface="Arial" panose="020B0604020202020204" pitchFamily="34" charset="0"/>
                <a:cs typeface="Arial" panose="020B0604020202020204" pitchFamily="34" charset="0"/>
              </a:rPr>
              <a:t>(vì không biết trước được mũi tên sẽ dừng ở ô nào. Chẳng hạn biến cố A xảy ra khi mũi tên dừng ở </a:t>
            </a:r>
            <a:r>
              <a:rPr lang="en-US" sz="4200" dirty="0" smtClean="0">
                <a:latin typeface="Arial" panose="020B0604020202020204" pitchFamily="34" charset="0"/>
                <a:cs typeface="Arial" panose="020B0604020202020204" pitchFamily="34" charset="0"/>
              </a:rPr>
              <a:t>ô</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1000 điểm và không xảy ra khi mũi tên dừng ở ô 400 điểm).</a:t>
            </a:r>
          </a:p>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B: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Lan </a:t>
            </a:r>
            <a:r>
              <a:rPr lang="vi-VN" sz="4200" dirty="0">
                <a:latin typeface="Arial" panose="020B0604020202020204" pitchFamily="34" charset="0"/>
                <a:cs typeface="Arial" panose="020B0604020202020204" pitchFamily="34" charset="0"/>
              </a:rPr>
              <a:t>quay vào ô có số điểm nhỏ hơn 100 </a:t>
            </a:r>
            <a:r>
              <a:rPr lang="vi-VN" sz="4200" dirty="0" smtClean="0">
                <a:latin typeface="Arial" panose="020B0604020202020204" pitchFamily="34" charset="0"/>
                <a:cs typeface="Arial" panose="020B0604020202020204" pitchFamily="34" charset="0"/>
              </a:rPr>
              <a:t>điểm</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là </a:t>
            </a:r>
            <a:r>
              <a:rPr lang="vi-VN" sz="4200" dirty="0">
                <a:solidFill>
                  <a:srgbClr val="0070C0"/>
                </a:solidFill>
                <a:latin typeface="Arial" panose="020B0604020202020204" pitchFamily="34" charset="0"/>
                <a:cs typeface="Arial" panose="020B0604020202020204" pitchFamily="34" charset="0"/>
              </a:rPr>
              <a:t>biến cố không thể </a:t>
            </a:r>
            <a:r>
              <a:rPr lang="vi-VN" sz="4200" dirty="0">
                <a:latin typeface="Arial" panose="020B0604020202020204" pitchFamily="34" charset="0"/>
                <a:cs typeface="Arial" panose="020B0604020202020204" pitchFamily="34" charset="0"/>
              </a:rPr>
              <a:t>(Vì không ô nào có số điểm nhỏ hơn 100</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2"/>
          <a:stretch>
            <a:fillRect/>
          </a:stretch>
        </p:blipFill>
        <p:spPr>
          <a:xfrm>
            <a:off x="16251072" y="8039100"/>
            <a:ext cx="1960378" cy="224790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wipe(left)">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 calcmode="lin" valueType="num">
                                      <p:cBhvr additive="base">
                                        <p:cTn id="17"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1395966" y="708515"/>
            <a:ext cx="18739587" cy="10723154"/>
            <a:chOff x="0" y="0"/>
            <a:chExt cx="75819980" cy="43385658"/>
          </a:xfrm>
        </p:grpSpPr>
        <p:sp>
          <p:nvSpPr>
            <p:cNvPr id="3" name="Freeform 3"/>
            <p:cNvSpPr/>
            <p:nvPr/>
          </p:nvSpPr>
          <p:spPr>
            <a:xfrm>
              <a:off x="0" y="0"/>
              <a:ext cx="75819980" cy="43385659"/>
            </a:xfrm>
            <a:custGeom>
              <a:avLst/>
              <a:gdLst/>
              <a:ahLst/>
              <a:cxnLst/>
              <a:rect l="l" t="t" r="r" b="b"/>
              <a:pathLst>
                <a:path w="75819980" h="43385659">
                  <a:moveTo>
                    <a:pt x="75593922" y="0"/>
                  </a:moveTo>
                  <a:lnTo>
                    <a:pt x="0" y="0"/>
                  </a:lnTo>
                  <a:lnTo>
                    <a:pt x="0" y="43385659"/>
                  </a:lnTo>
                  <a:lnTo>
                    <a:pt x="75819980" y="43385659"/>
                  </a:lnTo>
                  <a:lnTo>
                    <a:pt x="75819980" y="0"/>
                  </a:lnTo>
                  <a:lnTo>
                    <a:pt x="75593922" y="0"/>
                  </a:lnTo>
                  <a:close/>
                  <a:moveTo>
                    <a:pt x="75593922" y="43159598"/>
                  </a:moveTo>
                  <a:lnTo>
                    <a:pt x="228600" y="43159598"/>
                  </a:lnTo>
                  <a:lnTo>
                    <a:pt x="228600" y="228600"/>
                  </a:lnTo>
                  <a:lnTo>
                    <a:pt x="75593922" y="228600"/>
                  </a:lnTo>
                  <a:lnTo>
                    <a:pt x="75593922" y="43159598"/>
                  </a:lnTo>
                  <a:close/>
                </a:path>
              </a:pathLst>
            </a:custGeom>
            <a:solidFill>
              <a:srgbClr val="01949A"/>
            </a:solidFill>
          </p:spPr>
        </p:sp>
      </p:grpSp>
      <p:sp>
        <p:nvSpPr>
          <p:cNvPr id="7" name="AutoShape 7"/>
          <p:cNvSpPr/>
          <p:nvPr/>
        </p:nvSpPr>
        <p:spPr>
          <a:xfrm>
            <a:off x="15043369" y="0"/>
            <a:ext cx="4355851" cy="3122181"/>
          </a:xfrm>
          <a:prstGeom prst="rect">
            <a:avLst/>
          </a:prstGeom>
          <a:solidFill>
            <a:srgbClr val="CD0046"/>
          </a:solidFill>
        </p:spPr>
      </p:sp>
      <p:sp>
        <p:nvSpPr>
          <p:cNvPr id="8" name="AutoShape 8"/>
          <p:cNvSpPr/>
          <p:nvPr/>
        </p:nvSpPr>
        <p:spPr>
          <a:xfrm>
            <a:off x="-1416749" y="8215872"/>
            <a:ext cx="2321034" cy="3049736"/>
          </a:xfrm>
          <a:prstGeom prst="rect">
            <a:avLst/>
          </a:prstGeom>
          <a:solidFill>
            <a:srgbClr val="01949A"/>
          </a:solidFill>
        </p:spPr>
      </p:sp>
      <p:sp>
        <p:nvSpPr>
          <p:cNvPr id="17" name="Rectangle 16"/>
          <p:cNvSpPr/>
          <p:nvPr/>
        </p:nvSpPr>
        <p:spPr>
          <a:xfrm>
            <a:off x="1121400" y="973046"/>
            <a:ext cx="13704854" cy="8817799"/>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Cho hai chiếc túi kín I, II đựng một số viên bi có cùng kích thước, trong đó tất cả các viên bi ở túi I có màu đen. Người chơi lấy ngẫu nhiên từ mỗi túi một viên bi và sẽ thắng cuộc nếu trong hai viên bi lấy ra có viên bi màu đỏ. Trong túi II cần có những viên bi màu gì để biến cố “Người chơi </a:t>
            </a:r>
            <a:r>
              <a:rPr lang="vi-VN" sz="4200" dirty="0" smtClean="0">
                <a:latin typeface="Arial" panose="020B0604020202020204" pitchFamily="34" charset="0"/>
                <a:cs typeface="Arial" panose="020B0604020202020204" pitchFamily="34" charset="0"/>
              </a:rPr>
              <a:t>thắng</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là:</a:t>
            </a:r>
          </a:p>
          <a:p>
            <a:pPr algn="just">
              <a:lnSpc>
                <a:spcPct val="150000"/>
              </a:lnSpc>
            </a:pPr>
            <a:r>
              <a:rPr lang="vi-VN" sz="4200" dirty="0">
                <a:latin typeface="Arial" panose="020B0604020202020204" pitchFamily="34" charset="0"/>
                <a:cs typeface="Arial" panose="020B0604020202020204" pitchFamily="34" charset="0"/>
              </a:rPr>
              <a:t>a) Biến cố chắc chắn;</a:t>
            </a:r>
          </a:p>
          <a:p>
            <a:pPr algn="just">
              <a:lnSpc>
                <a:spcPct val="150000"/>
              </a:lnSpc>
            </a:pPr>
            <a:r>
              <a:rPr lang="vi-VN" sz="4200" dirty="0">
                <a:latin typeface="Arial" panose="020B0604020202020204" pitchFamily="34" charset="0"/>
                <a:cs typeface="Arial" panose="020B0604020202020204" pitchFamily="34" charset="0"/>
              </a:rPr>
              <a:t>b) Biến cố không thể;</a:t>
            </a:r>
          </a:p>
          <a:p>
            <a:pPr algn="just">
              <a:lnSpc>
                <a:spcPct val="150000"/>
              </a:lnSpc>
            </a:pPr>
            <a:r>
              <a:rPr lang="vi-VN" sz="4200" dirty="0">
                <a:latin typeface="Arial" panose="020B0604020202020204" pitchFamily="34" charset="0"/>
                <a:cs typeface="Arial" panose="020B0604020202020204" pitchFamily="34" charset="0"/>
              </a:rPr>
              <a:t>c) Biến cố ngẫu nhiên?</a:t>
            </a:r>
          </a:p>
        </p:txBody>
      </p:sp>
      <p:sp>
        <p:nvSpPr>
          <p:cNvPr id="18" name="TextBox 17"/>
          <p:cNvSpPr txBox="1"/>
          <p:nvPr/>
        </p:nvSpPr>
        <p:spPr>
          <a:xfrm>
            <a:off x="15138080" y="973046"/>
            <a:ext cx="3016032" cy="2123658"/>
          </a:xfrm>
          <a:prstGeom prst="rect">
            <a:avLst/>
          </a:prstGeom>
          <a:noFill/>
        </p:spPr>
        <p:txBody>
          <a:bodyPr wrap="square" rtlCol="0">
            <a:spAutoFit/>
          </a:bodyPr>
          <a:lstStyle/>
          <a:p>
            <a:pPr algn="ctr">
              <a:lnSpc>
                <a:spcPct val="150000"/>
              </a:lnSpc>
            </a:pPr>
            <a:r>
              <a:rPr lang="en-US" sz="4400" b="1" dirty="0" err="1" smtClean="0">
                <a:solidFill>
                  <a:schemeClr val="bg1"/>
                </a:solidFill>
                <a:latin typeface="Arial" panose="020B0604020202020204" pitchFamily="34" charset="0"/>
                <a:cs typeface="Arial" panose="020B0604020202020204" pitchFamily="34" charset="0"/>
              </a:rPr>
              <a:t>Thử</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thách</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nhỏ</a:t>
            </a:r>
            <a:endParaRPr lang="en-US" sz="4400" b="1" dirty="0">
              <a:solidFill>
                <a:schemeClr val="bg1"/>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6933" y="84863"/>
            <a:ext cx="1038326" cy="1067851"/>
          </a:xfrm>
          <a:prstGeom prst="rect">
            <a:avLst/>
          </a:prstGeom>
        </p:spPr>
      </p:pic>
      <p:grpSp>
        <p:nvGrpSpPr>
          <p:cNvPr id="24" name="Group 23"/>
          <p:cNvGrpSpPr/>
          <p:nvPr/>
        </p:nvGrpSpPr>
        <p:grpSpPr>
          <a:xfrm>
            <a:off x="8534400" y="6134100"/>
            <a:ext cx="3276606" cy="3276606"/>
            <a:chOff x="8534400" y="6134100"/>
            <a:chExt cx="3276606" cy="3276606"/>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134100"/>
              <a:ext cx="3276606" cy="3276606"/>
            </a:xfrm>
            <a:prstGeom prst="rect">
              <a:avLst/>
            </a:prstGeom>
          </p:spPr>
        </p:pic>
        <p:sp>
          <p:nvSpPr>
            <p:cNvPr id="22" name="Oval 21"/>
            <p:cNvSpPr/>
            <p:nvPr/>
          </p:nvSpPr>
          <p:spPr>
            <a:xfrm>
              <a:off x="9531048" y="7777723"/>
              <a:ext cx="876297" cy="8762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70C0"/>
                  </a:solidFill>
                  <a:latin typeface="Arial" panose="020B0604020202020204" pitchFamily="34" charset="0"/>
                  <a:cs typeface="Arial" panose="020B0604020202020204" pitchFamily="34" charset="0"/>
                </a:rPr>
                <a:t>I</a:t>
              </a:r>
            </a:p>
          </p:txBody>
        </p:sp>
      </p:grpSp>
      <p:grpSp>
        <p:nvGrpSpPr>
          <p:cNvPr id="25" name="Group 24"/>
          <p:cNvGrpSpPr/>
          <p:nvPr/>
        </p:nvGrpSpPr>
        <p:grpSpPr>
          <a:xfrm>
            <a:off x="11954894" y="6134100"/>
            <a:ext cx="3276606" cy="3276606"/>
            <a:chOff x="11954894" y="6134100"/>
            <a:chExt cx="3276606" cy="3276606"/>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4894" y="6134100"/>
              <a:ext cx="3276606" cy="3276606"/>
            </a:xfrm>
            <a:prstGeom prst="rect">
              <a:avLst/>
            </a:prstGeom>
          </p:spPr>
        </p:pic>
        <p:sp>
          <p:nvSpPr>
            <p:cNvPr id="23" name="Oval 22"/>
            <p:cNvSpPr/>
            <p:nvPr/>
          </p:nvSpPr>
          <p:spPr>
            <a:xfrm>
              <a:off x="12970589" y="7777723"/>
              <a:ext cx="876297" cy="8762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70C0"/>
                  </a:solidFill>
                  <a:latin typeface="Arial" panose="020B0604020202020204" pitchFamily="34" charset="0"/>
                  <a:cs typeface="Arial" panose="020B0604020202020204" pitchFamily="34" charset="0"/>
                </a:rPr>
                <a:t>II</a:t>
              </a:r>
              <a:endParaRPr lang="en-US" sz="4400" b="1" dirty="0">
                <a:solidFill>
                  <a:srgbClr val="0070C0"/>
                </a:solidFill>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5800" y="647700"/>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9" name="AutoShape 29"/>
          <p:cNvSpPr/>
          <p:nvPr/>
        </p:nvSpPr>
        <p:spPr>
          <a:xfrm>
            <a:off x="-1079579" y="3467100"/>
            <a:ext cx="2212366" cy="3593078"/>
          </a:xfrm>
          <a:prstGeom prst="rect">
            <a:avLst/>
          </a:prstGeom>
          <a:solidFill>
            <a:srgbClr val="01949A"/>
          </a:solidFill>
        </p:spPr>
      </p:sp>
      <p:sp>
        <p:nvSpPr>
          <p:cNvPr id="30" name="AutoShape 30"/>
          <p:cNvSpPr/>
          <p:nvPr/>
        </p:nvSpPr>
        <p:spPr>
          <a:xfrm>
            <a:off x="7239000" y="-1746139"/>
            <a:ext cx="3878616" cy="3194627"/>
          </a:xfrm>
          <a:prstGeom prst="rect">
            <a:avLst/>
          </a:prstGeom>
          <a:solidFill>
            <a:srgbClr val="CD0046"/>
          </a:solidFill>
        </p:spPr>
      </p:sp>
      <p:sp>
        <p:nvSpPr>
          <p:cNvPr id="31" name="TextBox 30"/>
          <p:cNvSpPr txBox="1"/>
          <p:nvPr/>
        </p:nvSpPr>
        <p:spPr>
          <a:xfrm>
            <a:off x="7965995" y="380006"/>
            <a:ext cx="2438400" cy="769441"/>
          </a:xfrm>
          <a:prstGeom prst="rect">
            <a:avLst/>
          </a:prstGeom>
          <a:noFill/>
        </p:spPr>
        <p:txBody>
          <a:bodyPr wrap="square" rtlCol="0">
            <a:spAutoFit/>
          </a:bodyPr>
          <a:lstStyle/>
          <a:p>
            <a:pPr algn="ctr"/>
            <a:r>
              <a:rPr lang="en-US" sz="4400" b="1" dirty="0" err="1" smtClean="0">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p:sp>
        <p:nvSpPr>
          <p:cNvPr id="32" name="Rectangle 31"/>
          <p:cNvSpPr/>
          <p:nvPr/>
        </p:nvSpPr>
        <p:spPr>
          <a:xfrm>
            <a:off x="1566997" y="1788648"/>
            <a:ext cx="16252736" cy="8402300"/>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a) Biến cố “Người chơi thắng” là biến cố chắc chắn khi người chơi luôn lấy được viên bi đỏ từ túi II. Vậy túi II phải chứa toàn viên bi màu đỏ.</a:t>
            </a:r>
          </a:p>
          <a:p>
            <a:pPr algn="just">
              <a:lnSpc>
                <a:spcPct val="150000"/>
              </a:lnSpc>
            </a:pPr>
            <a:r>
              <a:rPr lang="vi-VN" sz="4000" dirty="0">
                <a:latin typeface="Arial" panose="020B0604020202020204" pitchFamily="34" charset="0"/>
                <a:cs typeface="Arial" panose="020B0604020202020204" pitchFamily="34" charset="0"/>
              </a:rPr>
              <a:t>b) Biến cố “Người chơi thắng” là biến cố không thể khi người chơi không thể lấy được viên bi đỏ từ túi II. Vậy túi II phải chứa toàn viên bi màu đen.</a:t>
            </a:r>
          </a:p>
          <a:p>
            <a:pPr algn="just">
              <a:lnSpc>
                <a:spcPct val="150000"/>
              </a:lnSpc>
            </a:pPr>
            <a:r>
              <a:rPr lang="vi-VN" sz="4000" dirty="0">
                <a:latin typeface="Arial" panose="020B0604020202020204" pitchFamily="34" charset="0"/>
                <a:cs typeface="Arial" panose="020B0604020202020204" pitchFamily="34" charset="0"/>
              </a:rPr>
              <a:t>c) Biến cố “Người chơi thắng” là biến cố ngẫu nhiên khi người chơi có thể thắng hoặc có thể không thắng, tức là khi người chơi có thể lấy được viên bi đỏ từ túi II. Vậy túi II phải có một số viên bi màu đỏ và một số viên bi màu đen.</a:t>
            </a:r>
          </a:p>
        </p:txBody>
      </p:sp>
      <p:pic>
        <p:nvPicPr>
          <p:cNvPr id="37" name="Picture 36"/>
          <p:cNvPicPr>
            <a:picLocks noChangeAspect="1"/>
          </p:cNvPicPr>
          <p:nvPr/>
        </p:nvPicPr>
        <p:blipFill>
          <a:blip r:embed="rId3"/>
          <a:stretch>
            <a:fillRect/>
          </a:stretch>
        </p:blipFill>
        <p:spPr>
          <a:xfrm>
            <a:off x="2971800" y="892458"/>
            <a:ext cx="890093" cy="896190"/>
          </a:xfrm>
          <a:prstGeom prst="rect">
            <a:avLst/>
          </a:prstGeom>
        </p:spPr>
      </p:pic>
      <p:pic>
        <p:nvPicPr>
          <p:cNvPr id="38" name="Picture 37"/>
          <p:cNvPicPr>
            <a:picLocks noChangeAspect="1"/>
          </p:cNvPicPr>
          <p:nvPr/>
        </p:nvPicPr>
        <p:blipFill>
          <a:blip r:embed="rId4"/>
          <a:stretch>
            <a:fillRect/>
          </a:stretch>
        </p:blipFill>
        <p:spPr>
          <a:xfrm>
            <a:off x="15097396" y="346818"/>
            <a:ext cx="1066892" cy="1091279"/>
          </a:xfrm>
          <a:prstGeom prst="rect">
            <a:avLst/>
          </a:prstGeom>
        </p:spPr>
      </p:pic>
      <p:pic>
        <p:nvPicPr>
          <p:cNvPr id="41" name="Picture 40"/>
          <p:cNvPicPr>
            <a:picLocks noChangeAspect="1"/>
          </p:cNvPicPr>
          <p:nvPr/>
        </p:nvPicPr>
        <p:blipFill>
          <a:blip r:embed="rId5"/>
          <a:stretch>
            <a:fillRect/>
          </a:stretch>
        </p:blipFill>
        <p:spPr>
          <a:xfrm>
            <a:off x="0" y="8739270"/>
            <a:ext cx="1292464" cy="1146147"/>
          </a:xfrm>
          <a:prstGeom prst="rect">
            <a:avLst/>
          </a:prstGeom>
        </p:spPr>
      </p:pic>
    </p:spTree>
    <p:extLst>
      <p:ext uri="{BB962C8B-B14F-4D97-AF65-F5344CB8AC3E}">
        <p14:creationId xmlns:p14="http://schemas.microsoft.com/office/powerpoint/2010/main" val="78008670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animEffect transition="in" filter="barn(inVertical)">
                                      <p:cBhvr>
                                        <p:cTn id="14" dur="500"/>
                                        <p:tgtEl>
                                          <p:spTgt spid="3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Effect transition="in" filter="wipe(left)">
                                      <p:cBhvr>
                                        <p:cTn id="19" dur="500"/>
                                        <p:tgtEl>
                                          <p:spTgt spid="3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5" fill="hold" nodeType="clickEffect">
                                  <p:stCondLst>
                                    <p:cond delay="0"/>
                                  </p:stCondLst>
                                  <p:childTnLst>
                                    <p:set>
                                      <p:cBhvr>
                                        <p:cTn id="23" dur="1" fill="hold">
                                          <p:stCondLst>
                                            <p:cond delay="0"/>
                                          </p:stCondLst>
                                        </p:cTn>
                                        <p:tgtEl>
                                          <p:spTgt spid="32">
                                            <p:txEl>
                                              <p:pRg st="2" end="2"/>
                                            </p:txEl>
                                          </p:spTgt>
                                        </p:tgtEl>
                                        <p:attrNameLst>
                                          <p:attrName>style.visibility</p:attrName>
                                        </p:attrNameLst>
                                      </p:cBhvr>
                                      <p:to>
                                        <p:strVal val="visible"/>
                                      </p:to>
                                    </p:set>
                                    <p:animEffect transition="in" filter="blinds(vertical)">
                                      <p:cBhvr>
                                        <p:cTn id="24"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8233" y="1728965"/>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371600" y="-876300"/>
            <a:ext cx="15773400" cy="10324703"/>
            <a:chOff x="0" y="0"/>
            <a:chExt cx="61017743" cy="41773533"/>
          </a:xfrm>
        </p:grpSpPr>
        <p:sp>
          <p:nvSpPr>
            <p:cNvPr id="5" name="Freeform 5"/>
            <p:cNvSpPr/>
            <p:nvPr/>
          </p:nvSpPr>
          <p:spPr>
            <a:xfrm>
              <a:off x="0" y="0"/>
              <a:ext cx="61017745" cy="41773534"/>
            </a:xfrm>
            <a:custGeom>
              <a:avLst/>
              <a:gdLst/>
              <a:ahLst/>
              <a:cxnLst/>
              <a:rect l="l" t="t" r="r" b="b"/>
              <a:pathLst>
                <a:path w="61017745" h="41773534">
                  <a:moveTo>
                    <a:pt x="60791682" y="0"/>
                  </a:moveTo>
                  <a:lnTo>
                    <a:pt x="0" y="0"/>
                  </a:lnTo>
                  <a:lnTo>
                    <a:pt x="0" y="41773534"/>
                  </a:lnTo>
                  <a:lnTo>
                    <a:pt x="61017745" y="41773534"/>
                  </a:lnTo>
                  <a:lnTo>
                    <a:pt x="61017745" y="0"/>
                  </a:lnTo>
                  <a:lnTo>
                    <a:pt x="60791682" y="0"/>
                  </a:lnTo>
                  <a:close/>
                  <a:moveTo>
                    <a:pt x="60791682" y="41547473"/>
                  </a:moveTo>
                  <a:lnTo>
                    <a:pt x="228600" y="41547473"/>
                  </a:lnTo>
                  <a:lnTo>
                    <a:pt x="228600" y="228600"/>
                  </a:lnTo>
                  <a:lnTo>
                    <a:pt x="60791682" y="228600"/>
                  </a:lnTo>
                  <a:lnTo>
                    <a:pt x="60791682" y="41547473"/>
                  </a:lnTo>
                  <a:close/>
                </a:path>
              </a:pathLst>
            </a:custGeom>
            <a:solidFill>
              <a:srgbClr val="01949A"/>
            </a:solidFill>
          </p:spPr>
        </p:sp>
      </p:grpSp>
      <p:sp>
        <p:nvSpPr>
          <p:cNvPr id="10" name="AutoShape 10"/>
          <p:cNvSpPr/>
          <p:nvPr/>
        </p:nvSpPr>
        <p:spPr>
          <a:xfrm>
            <a:off x="-1519023" y="-943919"/>
            <a:ext cx="3588833" cy="3122181"/>
          </a:xfrm>
          <a:prstGeom prst="rect">
            <a:avLst/>
          </a:prstGeom>
          <a:solidFill>
            <a:srgbClr val="CD0046"/>
          </a:solidFill>
        </p:spPr>
      </p:sp>
      <p:sp>
        <p:nvSpPr>
          <p:cNvPr id="11" name="AutoShape 11"/>
          <p:cNvSpPr/>
          <p:nvPr/>
        </p:nvSpPr>
        <p:spPr>
          <a:xfrm>
            <a:off x="15979617" y="8365828"/>
            <a:ext cx="3697502" cy="3049736"/>
          </a:xfrm>
          <a:prstGeom prst="rect">
            <a:avLst/>
          </a:prstGeom>
          <a:solidFill>
            <a:srgbClr val="01949A"/>
          </a:solidFill>
        </p:spPr>
      </p:sp>
      <p:sp>
        <p:nvSpPr>
          <p:cNvPr id="12" name="TextBox 11"/>
          <p:cNvSpPr txBox="1"/>
          <p:nvPr/>
        </p:nvSpPr>
        <p:spPr>
          <a:xfrm>
            <a:off x="5961998" y="495300"/>
            <a:ext cx="7467600" cy="1107996"/>
          </a:xfrm>
          <a:prstGeom prst="rect">
            <a:avLst/>
          </a:prstGeom>
          <a:noFill/>
        </p:spPr>
        <p:txBody>
          <a:bodyPr wrap="square" rtlCol="0">
            <a:spAutoFit/>
          </a:bodyPr>
          <a:lstStyle/>
          <a:p>
            <a:pPr algn="ctr"/>
            <a:r>
              <a:rPr lang="en-US" sz="6600" b="1" dirty="0" smtClean="0">
                <a:solidFill>
                  <a:srgbClr val="002060"/>
                </a:solidFill>
                <a:latin typeface="Arial" panose="020B0604020202020204" pitchFamily="34" charset="0"/>
                <a:cs typeface="Arial" panose="020B0604020202020204" pitchFamily="34" charset="0"/>
              </a:rPr>
              <a:t>LUYỆN TẬP</a:t>
            </a:r>
            <a:endParaRPr lang="en-US" sz="6600" b="1" dirty="0">
              <a:solidFill>
                <a:srgbClr val="002060"/>
              </a:solidFill>
              <a:latin typeface="Arial" panose="020B0604020202020204" pitchFamily="34" charset="0"/>
              <a:cs typeface="Arial" panose="020B0604020202020204" pitchFamily="34" charset="0"/>
            </a:endParaRPr>
          </a:p>
        </p:txBody>
      </p:sp>
      <p:sp>
        <p:nvSpPr>
          <p:cNvPr id="13" name="Rectangle 12"/>
          <p:cNvSpPr/>
          <p:nvPr/>
        </p:nvSpPr>
        <p:spPr>
          <a:xfrm>
            <a:off x="2002610" y="1850156"/>
            <a:ext cx="14654298" cy="7478970"/>
          </a:xfrm>
          <a:prstGeom prst="rect">
            <a:avLst/>
          </a:prstGeom>
        </p:spPr>
        <p:txBody>
          <a:bodyPr wrap="square">
            <a:spAutoFit/>
          </a:bodyPr>
          <a:lstStyle/>
          <a:p>
            <a:pPr algn="just">
              <a:lnSpc>
                <a:spcPct val="150000"/>
              </a:lnSpc>
            </a:pPr>
            <a:r>
              <a:rPr lang="vi-VN" sz="4000" b="1" dirty="0">
                <a:solidFill>
                  <a:srgbClr val="C00000"/>
                </a:solidFill>
                <a:latin typeface="Arial" panose="020B0604020202020204" pitchFamily="34" charset="0"/>
                <a:cs typeface="Arial" panose="020B0604020202020204" pitchFamily="34" charset="0"/>
              </a:rPr>
              <a:t>Bài </a:t>
            </a:r>
            <a:r>
              <a:rPr lang="vi-VN" sz="4000" b="1" dirty="0" smtClean="0">
                <a:solidFill>
                  <a:srgbClr val="C00000"/>
                </a:solidFill>
                <a:latin typeface="Arial" panose="020B0604020202020204" pitchFamily="34" charset="0"/>
                <a:cs typeface="Arial" panose="020B0604020202020204" pitchFamily="34" charset="0"/>
              </a:rPr>
              <a:t>8.1</a:t>
            </a:r>
            <a:r>
              <a:rPr lang="en-US" sz="4000" b="1" dirty="0" smtClean="0">
                <a:solidFill>
                  <a:srgbClr val="C00000"/>
                </a:solidFill>
                <a:latin typeface="Arial" panose="020B0604020202020204" pitchFamily="34" charset="0"/>
                <a:cs typeface="Arial" panose="020B0604020202020204" pitchFamily="34" charset="0"/>
              </a:rPr>
              <a:t> (SGK - tr50)</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Minh lấy ngẫu nhiên một viên bi trong một túi đựng 5 viên bi trắng và 5 viên bi đen có cùng kích thước. Trong các biến cố sau, biến cố nào là biến cố chắc chắn, biến cố không thể hay biến cố ngẫu nhiên?</a:t>
            </a:r>
          </a:p>
          <a:p>
            <a:pPr algn="just">
              <a:lnSpc>
                <a:spcPct val="150000"/>
              </a:lnSpc>
            </a:pPr>
            <a:r>
              <a:rPr lang="vi-VN" sz="4000" dirty="0">
                <a:latin typeface="Arial" panose="020B0604020202020204" pitchFamily="34" charset="0"/>
                <a:cs typeface="Arial" panose="020B0604020202020204" pitchFamily="34" charset="0"/>
              </a:rPr>
              <a:t>A: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Minh </a:t>
            </a:r>
            <a:r>
              <a:rPr lang="vi-VN" sz="4000" dirty="0">
                <a:latin typeface="Arial" panose="020B0604020202020204" pitchFamily="34" charset="0"/>
                <a:cs typeface="Arial" panose="020B0604020202020204" pitchFamily="34" charset="0"/>
              </a:rPr>
              <a:t>lấy được viên bi màu trắng”.</a:t>
            </a:r>
          </a:p>
          <a:p>
            <a:pPr algn="just">
              <a:lnSpc>
                <a:spcPct val="150000"/>
              </a:lnSpc>
            </a:pPr>
            <a:r>
              <a:rPr lang="vi-VN" sz="4000" dirty="0">
                <a:latin typeface="Arial" panose="020B0604020202020204" pitchFamily="34" charset="0"/>
                <a:cs typeface="Arial" panose="020B0604020202020204" pitchFamily="34" charset="0"/>
              </a:rPr>
              <a:t>B: “Minh lấy được viên bi màu đen”.</a:t>
            </a:r>
          </a:p>
          <a:p>
            <a:pPr algn="just">
              <a:lnSpc>
                <a:spcPct val="150000"/>
              </a:lnSpc>
            </a:pPr>
            <a:r>
              <a:rPr lang="vi-VN" sz="4000" dirty="0">
                <a:latin typeface="Arial" panose="020B0604020202020204" pitchFamily="34" charset="0"/>
                <a:cs typeface="Arial" panose="020B0604020202020204" pitchFamily="34" charset="0"/>
              </a:rPr>
              <a:t>C: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Minh </a:t>
            </a:r>
            <a:r>
              <a:rPr lang="vi-VN" sz="4000" dirty="0">
                <a:latin typeface="Arial" panose="020B0604020202020204" pitchFamily="34" charset="0"/>
                <a:cs typeface="Arial" panose="020B0604020202020204" pitchFamily="34" charset="0"/>
              </a:rPr>
              <a:t>lấy được viên bi màu trắng hoặc màu </a:t>
            </a:r>
            <a:r>
              <a:rPr lang="vi-VN" sz="4000" dirty="0" smtClean="0">
                <a:latin typeface="Arial" panose="020B0604020202020204" pitchFamily="34" charset="0"/>
                <a:cs typeface="Arial" panose="020B0604020202020204" pitchFamily="34" charset="0"/>
              </a:rPr>
              <a:t>đen</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D: “Minh lấy được viên bi màu đỏ”.</a:t>
            </a:r>
          </a:p>
        </p:txBody>
      </p:sp>
      <p:pic>
        <p:nvPicPr>
          <p:cNvPr id="14" name="Picture 13"/>
          <p:cNvPicPr>
            <a:picLocks noChangeAspect="1"/>
          </p:cNvPicPr>
          <p:nvPr/>
        </p:nvPicPr>
        <p:blipFill>
          <a:blip r:embed="rId2"/>
          <a:stretch>
            <a:fillRect/>
          </a:stretch>
        </p:blipFill>
        <p:spPr>
          <a:xfrm>
            <a:off x="16823074" y="1073543"/>
            <a:ext cx="929688" cy="924524"/>
          </a:xfrm>
          <a:prstGeom prst="rect">
            <a:avLst/>
          </a:prstGeom>
        </p:spPr>
      </p:pic>
      <p:pic>
        <p:nvPicPr>
          <p:cNvPr id="15" name="Picture 14"/>
          <p:cNvPicPr>
            <a:picLocks noChangeAspect="1"/>
          </p:cNvPicPr>
          <p:nvPr/>
        </p:nvPicPr>
        <p:blipFill>
          <a:blip r:embed="rId3"/>
          <a:stretch>
            <a:fillRect/>
          </a:stretch>
        </p:blipFill>
        <p:spPr>
          <a:xfrm>
            <a:off x="138542" y="7187340"/>
            <a:ext cx="1066892" cy="1091279"/>
          </a:xfrm>
          <a:prstGeom prst="rect">
            <a:avLst/>
          </a:prstGeom>
        </p:spPr>
      </p:pic>
      <p:pic>
        <p:nvPicPr>
          <p:cNvPr id="16" name="Picture 15"/>
          <p:cNvPicPr>
            <a:picLocks noChangeAspect="1"/>
          </p:cNvPicPr>
          <p:nvPr/>
        </p:nvPicPr>
        <p:blipFill>
          <a:blip r:embed="rId2"/>
          <a:stretch>
            <a:fillRect/>
          </a:stretch>
        </p:blipFill>
        <p:spPr>
          <a:xfrm>
            <a:off x="731239" y="8866864"/>
            <a:ext cx="929688" cy="924524"/>
          </a:xfrm>
          <a:prstGeom prst="rect">
            <a:avLst/>
          </a:prstGeom>
        </p:spPr>
      </p:pic>
      <p:sp>
        <p:nvSpPr>
          <p:cNvPr id="17" name="Rectangle 16"/>
          <p:cNvSpPr/>
          <p:nvPr/>
        </p:nvSpPr>
        <p:spPr>
          <a:xfrm>
            <a:off x="11582400" y="5673463"/>
            <a:ext cx="3379451" cy="707886"/>
          </a:xfrm>
          <a:prstGeom prst="rect">
            <a:avLst/>
          </a:prstGeom>
        </p:spPr>
        <p:txBody>
          <a:bodyPr wrap="none">
            <a:spAutoFit/>
          </a:bodyPr>
          <a:lstStyle/>
          <a:p>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sp>
        <p:nvSpPr>
          <p:cNvPr id="18" name="Rectangle 17"/>
          <p:cNvSpPr/>
          <p:nvPr/>
        </p:nvSpPr>
        <p:spPr>
          <a:xfrm>
            <a:off x="11582400" y="6528994"/>
            <a:ext cx="3379451" cy="707886"/>
          </a:xfrm>
          <a:prstGeom prst="rect">
            <a:avLst/>
          </a:prstGeom>
        </p:spPr>
        <p:txBody>
          <a:bodyPr wrap="none">
            <a:spAutoFit/>
          </a:bodyPr>
          <a:lstStyle/>
          <a:p>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sp>
        <p:nvSpPr>
          <p:cNvPr id="19" name="Rectangle 18"/>
          <p:cNvSpPr/>
          <p:nvPr/>
        </p:nvSpPr>
        <p:spPr>
          <a:xfrm>
            <a:off x="13819516" y="7512574"/>
            <a:ext cx="3179075" cy="707886"/>
          </a:xfrm>
          <a:prstGeom prst="rect">
            <a:avLst/>
          </a:prstGeom>
        </p:spPr>
        <p:txBody>
          <a:bodyPr wrap="none">
            <a:spAutoFit/>
          </a:bodyPr>
          <a:lstStyle/>
          <a:p>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chắc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chắn</a:t>
            </a:r>
            <a:endParaRPr lang="en-US" sz="4000" dirty="0">
              <a:solidFill>
                <a:srgbClr val="0070C0"/>
              </a:solidFill>
              <a:latin typeface="Arial" panose="020B0604020202020204" pitchFamily="34" charset="0"/>
              <a:cs typeface="Arial" panose="020B0604020202020204" pitchFamily="34" charset="0"/>
            </a:endParaRPr>
          </a:p>
        </p:txBody>
      </p:sp>
      <p:sp>
        <p:nvSpPr>
          <p:cNvPr id="20" name="Rectangle 19"/>
          <p:cNvSpPr/>
          <p:nvPr/>
        </p:nvSpPr>
        <p:spPr>
          <a:xfrm>
            <a:off x="10157226" y="8384795"/>
            <a:ext cx="3094117" cy="707886"/>
          </a:xfrm>
          <a:prstGeom prst="rect">
            <a:avLst/>
          </a:prstGeom>
        </p:spPr>
        <p:txBody>
          <a:bodyPr wrap="none">
            <a:spAutoFit/>
          </a:bodyPr>
          <a:lstStyle/>
          <a:p>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thể</a:t>
            </a:r>
            <a:endParaRPr lang="en-US" sz="4000" dirty="0">
              <a:solidFill>
                <a:srgbClr val="0070C0"/>
              </a:solidFill>
              <a:latin typeface="Arial" panose="020B0604020202020204" pitchFamily="34" charset="0"/>
              <a:cs typeface="Arial" panose="020B0604020202020204"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14191" y="-7790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856592" y="339128"/>
            <a:ext cx="18160022" cy="9604972"/>
            <a:chOff x="0" y="0"/>
            <a:chExt cx="73475071" cy="35471591"/>
          </a:xfrm>
        </p:grpSpPr>
        <p:sp>
          <p:nvSpPr>
            <p:cNvPr id="5" name="Freeform 5"/>
            <p:cNvSpPr/>
            <p:nvPr/>
          </p:nvSpPr>
          <p:spPr>
            <a:xfrm>
              <a:off x="0" y="0"/>
              <a:ext cx="73475069" cy="35471590"/>
            </a:xfrm>
            <a:custGeom>
              <a:avLst/>
              <a:gdLst/>
              <a:ahLst/>
              <a:cxnLst/>
              <a:rect l="l" t="t" r="r" b="b"/>
              <a:pathLst>
                <a:path w="73475069" h="35471590">
                  <a:moveTo>
                    <a:pt x="73249011" y="0"/>
                  </a:moveTo>
                  <a:lnTo>
                    <a:pt x="0" y="0"/>
                  </a:lnTo>
                  <a:lnTo>
                    <a:pt x="0" y="35471590"/>
                  </a:lnTo>
                  <a:lnTo>
                    <a:pt x="73475069" y="35471590"/>
                  </a:lnTo>
                  <a:lnTo>
                    <a:pt x="73475069" y="0"/>
                  </a:lnTo>
                  <a:lnTo>
                    <a:pt x="73249011" y="0"/>
                  </a:lnTo>
                  <a:close/>
                  <a:moveTo>
                    <a:pt x="73249011" y="35245529"/>
                  </a:moveTo>
                  <a:lnTo>
                    <a:pt x="228600" y="35245529"/>
                  </a:lnTo>
                  <a:lnTo>
                    <a:pt x="228600" y="228600"/>
                  </a:lnTo>
                  <a:lnTo>
                    <a:pt x="73249011" y="228600"/>
                  </a:lnTo>
                  <a:lnTo>
                    <a:pt x="73249011" y="35245529"/>
                  </a:lnTo>
                  <a:close/>
                </a:path>
              </a:pathLst>
            </a:custGeom>
            <a:solidFill>
              <a:srgbClr val="01949A"/>
            </a:solidFill>
          </p:spPr>
        </p:sp>
      </p:grpSp>
      <p:sp>
        <p:nvSpPr>
          <p:cNvPr id="14" name="AutoShape 14"/>
          <p:cNvSpPr/>
          <p:nvPr/>
        </p:nvSpPr>
        <p:spPr>
          <a:xfrm>
            <a:off x="-1740082" y="7925498"/>
            <a:ext cx="3480165" cy="2361502"/>
          </a:xfrm>
          <a:prstGeom prst="rect">
            <a:avLst/>
          </a:prstGeom>
          <a:solidFill>
            <a:srgbClr val="CD0046"/>
          </a:solidFill>
        </p:spPr>
      </p:sp>
      <p:sp>
        <p:nvSpPr>
          <p:cNvPr id="15" name="AutoShape 15"/>
          <p:cNvSpPr/>
          <p:nvPr/>
        </p:nvSpPr>
        <p:spPr>
          <a:xfrm>
            <a:off x="16605902" y="-303186"/>
            <a:ext cx="2502148" cy="3267073"/>
          </a:xfrm>
          <a:prstGeom prst="rect">
            <a:avLst/>
          </a:prstGeom>
          <a:solidFill>
            <a:srgbClr val="01949A"/>
          </a:solidFill>
        </p:spPr>
      </p:sp>
      <p:sp>
        <p:nvSpPr>
          <p:cNvPr id="16" name="Rectangle 15"/>
          <p:cNvSpPr/>
          <p:nvPr/>
        </p:nvSpPr>
        <p:spPr>
          <a:xfrm>
            <a:off x="975298" y="497157"/>
            <a:ext cx="15169498" cy="3293209"/>
          </a:xfrm>
          <a:prstGeom prst="rect">
            <a:avLst/>
          </a:prstGeom>
        </p:spPr>
        <p:txBody>
          <a:bodyPr wrap="square">
            <a:spAutoFit/>
          </a:bodyPr>
          <a:lstStyle/>
          <a:p>
            <a:pPr algn="just">
              <a:lnSpc>
                <a:spcPct val="130000"/>
              </a:lnSpc>
            </a:pPr>
            <a:r>
              <a:rPr lang="en-US" sz="4000" b="1" dirty="0" err="1">
                <a:solidFill>
                  <a:srgbClr val="C00000"/>
                </a:solidFill>
                <a:latin typeface="Arial" panose="020B0604020202020204" pitchFamily="34" charset="0"/>
                <a:cs typeface="Arial" panose="020B0604020202020204" pitchFamily="34" charset="0"/>
              </a:rPr>
              <a:t>Bài</a:t>
            </a:r>
            <a:r>
              <a:rPr lang="en-US" sz="4000" b="1" dirty="0">
                <a:solidFill>
                  <a:srgbClr val="C00000"/>
                </a:solidFill>
                <a:latin typeface="Arial" panose="020B0604020202020204" pitchFamily="34" charset="0"/>
                <a:cs typeface="Arial" panose="020B0604020202020204" pitchFamily="34" charset="0"/>
              </a:rPr>
              <a:t> </a:t>
            </a:r>
            <a:r>
              <a:rPr lang="en-US" sz="4000" b="1" dirty="0" smtClean="0">
                <a:solidFill>
                  <a:srgbClr val="C00000"/>
                </a:solidFill>
                <a:latin typeface="Arial" panose="020B0604020202020204" pitchFamily="34" charset="0"/>
                <a:cs typeface="Arial" panose="020B0604020202020204" pitchFamily="34" charset="0"/>
              </a:rPr>
              <a:t>8.2 (SGK-tr50).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đựng</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tấm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1; 2; 3; </a:t>
            </a:r>
            <a:r>
              <a:rPr lang="en-US" sz="4000" dirty="0" smtClean="0">
                <a:latin typeface="Arial" panose="020B0604020202020204" pitchFamily="34" charset="0"/>
                <a:cs typeface="Arial" panose="020B0604020202020204" pitchFamily="34" charset="0"/>
              </a:rPr>
              <a:t>4; </a:t>
            </a:r>
            <a:r>
              <a:rPr lang="en-US" sz="4000" dirty="0">
                <a:latin typeface="Arial" panose="020B0604020202020204" pitchFamily="34" charset="0"/>
                <a:cs typeface="Arial" panose="020B0604020202020204" pitchFamily="34" charset="0"/>
              </a:rPr>
              <a:t>5; 6.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chắc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chắn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a:t>
            </a:r>
          </a:p>
        </p:txBody>
      </p:sp>
      <p:graphicFrame>
        <p:nvGraphicFramePr>
          <p:cNvPr id="17" name="Table 16"/>
          <p:cNvGraphicFramePr>
            <a:graphicFrameLocks noGrp="1"/>
          </p:cNvGraphicFramePr>
          <p:nvPr>
            <p:extLst>
              <p:ext uri="{D42A27DB-BD31-4B8C-83A1-F6EECF244321}">
                <p14:modId xmlns:p14="http://schemas.microsoft.com/office/powerpoint/2010/main" val="3721406475"/>
              </p:ext>
            </p:extLst>
          </p:nvPr>
        </p:nvGraphicFramePr>
        <p:xfrm>
          <a:off x="966950" y="3982035"/>
          <a:ext cx="15997942" cy="5549310"/>
        </p:xfrm>
        <a:graphic>
          <a:graphicData uri="http://schemas.openxmlformats.org/drawingml/2006/table">
            <a:tbl>
              <a:tblPr firstRow="1" firstCol="1" bandRow="1"/>
              <a:tblGrid>
                <a:gridCol w="11730741"/>
                <a:gridCol w="4267201"/>
              </a:tblGrid>
              <a:tr h="1109862">
                <a:tc>
                  <a:txBody>
                    <a:bodyPr/>
                    <a:lstStyle/>
                    <a:p>
                      <a:pPr algn="ctr">
                        <a:lnSpc>
                          <a:spcPct val="150000"/>
                        </a:lnSpc>
                        <a:spcAft>
                          <a:spcPts val="0"/>
                        </a:spcAft>
                      </a:pP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Biến</a:t>
                      </a: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cố</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Aft>
                          <a:spcPts val="0"/>
                        </a:spcAft>
                      </a:pP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Loại</a:t>
                      </a: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biến</a:t>
                      </a: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cố</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Chênh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bé</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hơn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ghi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7</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ghi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lớn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hơn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Chênh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ghi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6</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r>
            </a:tbl>
          </a:graphicData>
        </a:graphic>
      </p:graphicFrame>
      <p:sp>
        <p:nvSpPr>
          <p:cNvPr id="18" name="Rectangle 17"/>
          <p:cNvSpPr/>
          <p:nvPr/>
        </p:nvSpPr>
        <p:spPr>
          <a:xfrm>
            <a:off x="13507060" y="5295900"/>
            <a:ext cx="2723823" cy="707886"/>
          </a:xfrm>
          <a:prstGeom prst="rect">
            <a:avLst/>
          </a:prstGeom>
        </p:spPr>
        <p:txBody>
          <a:bodyPr wrap="none">
            <a:spAutoFit/>
          </a:bodyPr>
          <a:lstStyle/>
          <a:p>
            <a:r>
              <a:rPr lang="en-US" sz="4000" dirty="0" err="1" smtClean="0">
                <a:solidFill>
                  <a:srgbClr val="CD0046"/>
                </a:solidFill>
                <a:latin typeface="Arial" panose="020B0604020202020204" pitchFamily="34" charset="0"/>
                <a:cs typeface="Arial" panose="020B0604020202020204" pitchFamily="34" charset="0"/>
              </a:rPr>
              <a:t>ngẫu</a:t>
            </a:r>
            <a:r>
              <a:rPr lang="en-US" sz="4000" dirty="0" smtClean="0">
                <a:solidFill>
                  <a:srgbClr val="CD0046"/>
                </a:solidFill>
                <a:latin typeface="Arial" panose="020B0604020202020204" pitchFamily="34" charset="0"/>
                <a:cs typeface="Arial" panose="020B0604020202020204" pitchFamily="34" charset="0"/>
              </a:rPr>
              <a:t> </a:t>
            </a:r>
            <a:r>
              <a:rPr lang="en-US" sz="4000" dirty="0" err="1" smtClean="0">
                <a:solidFill>
                  <a:srgbClr val="CD0046"/>
                </a:solidFill>
                <a:latin typeface="Arial" panose="020B0604020202020204" pitchFamily="34" charset="0"/>
                <a:cs typeface="Arial" panose="020B0604020202020204" pitchFamily="34" charset="0"/>
              </a:rPr>
              <a:t>nhiên</a:t>
            </a:r>
            <a:endParaRPr lang="en-US" sz="4000" dirty="0">
              <a:solidFill>
                <a:srgbClr val="CD0046"/>
              </a:solidFill>
              <a:latin typeface="Arial" panose="020B0604020202020204" pitchFamily="34" charset="0"/>
              <a:cs typeface="Arial" panose="020B0604020202020204" pitchFamily="34" charset="0"/>
            </a:endParaRPr>
          </a:p>
        </p:txBody>
      </p:sp>
      <p:sp>
        <p:nvSpPr>
          <p:cNvPr id="19" name="Rectangle 18"/>
          <p:cNvSpPr/>
          <p:nvPr/>
        </p:nvSpPr>
        <p:spPr>
          <a:xfrm>
            <a:off x="13507060" y="6402747"/>
            <a:ext cx="2723823" cy="707886"/>
          </a:xfrm>
          <a:prstGeom prst="rect">
            <a:avLst/>
          </a:prstGeom>
        </p:spPr>
        <p:txBody>
          <a:bodyPr wrap="none">
            <a:spAutoFit/>
          </a:bodyPr>
          <a:lstStyle/>
          <a:p>
            <a:r>
              <a:rPr lang="en-US" sz="4000" dirty="0" err="1" smtClean="0">
                <a:solidFill>
                  <a:srgbClr val="CD0046"/>
                </a:solidFill>
                <a:latin typeface="Arial" panose="020B0604020202020204" pitchFamily="34" charset="0"/>
                <a:cs typeface="Arial" panose="020B0604020202020204" pitchFamily="34" charset="0"/>
              </a:rPr>
              <a:t>ngẫu</a:t>
            </a:r>
            <a:r>
              <a:rPr lang="en-US" sz="4000" dirty="0" smtClean="0">
                <a:solidFill>
                  <a:srgbClr val="CD0046"/>
                </a:solidFill>
                <a:latin typeface="Arial" panose="020B0604020202020204" pitchFamily="34" charset="0"/>
                <a:cs typeface="Arial" panose="020B0604020202020204" pitchFamily="34" charset="0"/>
              </a:rPr>
              <a:t> </a:t>
            </a:r>
            <a:r>
              <a:rPr lang="en-US" sz="4000" dirty="0" err="1" smtClean="0">
                <a:solidFill>
                  <a:srgbClr val="CD0046"/>
                </a:solidFill>
                <a:latin typeface="Arial" panose="020B0604020202020204" pitchFamily="34" charset="0"/>
                <a:cs typeface="Arial" panose="020B0604020202020204" pitchFamily="34" charset="0"/>
              </a:rPr>
              <a:t>nhiên</a:t>
            </a:r>
            <a:endParaRPr lang="en-US" sz="4000" dirty="0">
              <a:solidFill>
                <a:srgbClr val="CD0046"/>
              </a:solidFill>
              <a:latin typeface="Arial" panose="020B0604020202020204" pitchFamily="34" charset="0"/>
              <a:cs typeface="Arial" panose="020B0604020202020204" pitchFamily="34" charset="0"/>
            </a:endParaRPr>
          </a:p>
        </p:txBody>
      </p:sp>
      <p:sp>
        <p:nvSpPr>
          <p:cNvPr id="20" name="Rectangle 19"/>
          <p:cNvSpPr/>
          <p:nvPr/>
        </p:nvSpPr>
        <p:spPr>
          <a:xfrm>
            <a:off x="13607247" y="7571555"/>
            <a:ext cx="2523448" cy="707886"/>
          </a:xfrm>
          <a:prstGeom prst="rect">
            <a:avLst/>
          </a:prstGeom>
        </p:spPr>
        <p:txBody>
          <a:bodyPr wrap="none">
            <a:spAutoFit/>
          </a:bodyPr>
          <a:lstStyle/>
          <a:p>
            <a:r>
              <a:rPr lang="en-US" sz="4000" dirty="0" err="1" smtClean="0">
                <a:solidFill>
                  <a:srgbClr val="CD0046"/>
                </a:solidFill>
                <a:latin typeface="Arial" panose="020B0604020202020204" pitchFamily="34" charset="0"/>
                <a:cs typeface="Arial" panose="020B0604020202020204" pitchFamily="34" charset="0"/>
              </a:rPr>
              <a:t>chắc</a:t>
            </a:r>
            <a:r>
              <a:rPr lang="en-US" sz="4000" dirty="0" smtClean="0">
                <a:solidFill>
                  <a:srgbClr val="CD0046"/>
                </a:solidFill>
                <a:latin typeface="Arial" panose="020B0604020202020204" pitchFamily="34" charset="0"/>
                <a:cs typeface="Arial" panose="020B0604020202020204" pitchFamily="34" charset="0"/>
              </a:rPr>
              <a:t> </a:t>
            </a:r>
            <a:r>
              <a:rPr lang="en-US" sz="4000" dirty="0" err="1" smtClean="0">
                <a:solidFill>
                  <a:srgbClr val="CD0046"/>
                </a:solidFill>
                <a:latin typeface="Arial" panose="020B0604020202020204" pitchFamily="34" charset="0"/>
                <a:cs typeface="Arial" panose="020B0604020202020204" pitchFamily="34" charset="0"/>
              </a:rPr>
              <a:t>chắn</a:t>
            </a:r>
            <a:endParaRPr lang="en-US" sz="4000" dirty="0">
              <a:solidFill>
                <a:srgbClr val="CD0046"/>
              </a:solidFill>
              <a:latin typeface="Arial" panose="020B0604020202020204" pitchFamily="34" charset="0"/>
              <a:cs typeface="Arial" panose="020B0604020202020204" pitchFamily="34" charset="0"/>
            </a:endParaRPr>
          </a:p>
        </p:txBody>
      </p:sp>
      <p:sp>
        <p:nvSpPr>
          <p:cNvPr id="21" name="Rectangle 20"/>
          <p:cNvSpPr/>
          <p:nvPr/>
        </p:nvSpPr>
        <p:spPr>
          <a:xfrm>
            <a:off x="13692207" y="8616167"/>
            <a:ext cx="2438488" cy="707886"/>
          </a:xfrm>
          <a:prstGeom prst="rect">
            <a:avLst/>
          </a:prstGeom>
        </p:spPr>
        <p:txBody>
          <a:bodyPr wrap="none">
            <a:spAutoFit/>
          </a:bodyPr>
          <a:lstStyle/>
          <a:p>
            <a:r>
              <a:rPr lang="en-US" sz="4000" dirty="0" err="1" smtClean="0">
                <a:solidFill>
                  <a:srgbClr val="CD0046"/>
                </a:solidFill>
                <a:latin typeface="Arial" panose="020B0604020202020204" pitchFamily="34" charset="0"/>
                <a:cs typeface="Arial" panose="020B0604020202020204" pitchFamily="34" charset="0"/>
              </a:rPr>
              <a:t>không</a:t>
            </a:r>
            <a:r>
              <a:rPr lang="en-US" sz="4000" dirty="0" smtClean="0">
                <a:solidFill>
                  <a:srgbClr val="CD0046"/>
                </a:solidFill>
                <a:latin typeface="Arial" panose="020B0604020202020204" pitchFamily="34" charset="0"/>
                <a:cs typeface="Arial" panose="020B0604020202020204" pitchFamily="34" charset="0"/>
              </a:rPr>
              <a:t> </a:t>
            </a:r>
            <a:r>
              <a:rPr lang="en-US" sz="4000" dirty="0" err="1" smtClean="0">
                <a:solidFill>
                  <a:srgbClr val="CD0046"/>
                </a:solidFill>
                <a:latin typeface="Arial" panose="020B0604020202020204" pitchFamily="34" charset="0"/>
                <a:cs typeface="Arial" panose="020B0604020202020204" pitchFamily="34" charset="0"/>
              </a:rPr>
              <a:t>thể</a:t>
            </a:r>
            <a:endParaRPr lang="en-US" sz="4000" dirty="0">
              <a:solidFill>
                <a:srgbClr val="CD0046"/>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4648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891109" y="2281298"/>
            <a:ext cx="7139509" cy="9056904"/>
            <a:chOff x="0" y="0"/>
            <a:chExt cx="30680484" cy="36644045"/>
          </a:xfrm>
        </p:grpSpPr>
        <p:sp>
          <p:nvSpPr>
            <p:cNvPr id="5" name="Freeform 5"/>
            <p:cNvSpPr/>
            <p:nvPr/>
          </p:nvSpPr>
          <p:spPr>
            <a:xfrm>
              <a:off x="0" y="0"/>
              <a:ext cx="30680484" cy="36644045"/>
            </a:xfrm>
            <a:custGeom>
              <a:avLst/>
              <a:gdLst/>
              <a:ahLst/>
              <a:cxnLst/>
              <a:rect l="l" t="t" r="r" b="b"/>
              <a:pathLst>
                <a:path w="30680484" h="36644045">
                  <a:moveTo>
                    <a:pt x="30454423" y="0"/>
                  </a:moveTo>
                  <a:lnTo>
                    <a:pt x="0" y="0"/>
                  </a:lnTo>
                  <a:lnTo>
                    <a:pt x="0" y="36644045"/>
                  </a:lnTo>
                  <a:lnTo>
                    <a:pt x="30680484" y="36644045"/>
                  </a:lnTo>
                  <a:lnTo>
                    <a:pt x="30680484" y="0"/>
                  </a:lnTo>
                  <a:lnTo>
                    <a:pt x="30454423" y="0"/>
                  </a:lnTo>
                  <a:close/>
                  <a:moveTo>
                    <a:pt x="30454423" y="36417985"/>
                  </a:moveTo>
                  <a:lnTo>
                    <a:pt x="228600" y="36417985"/>
                  </a:lnTo>
                  <a:lnTo>
                    <a:pt x="228600" y="228600"/>
                  </a:lnTo>
                  <a:lnTo>
                    <a:pt x="30454423" y="228600"/>
                  </a:lnTo>
                  <a:lnTo>
                    <a:pt x="30454423" y="36417985"/>
                  </a:lnTo>
                  <a:close/>
                </a:path>
              </a:pathLst>
            </a:custGeom>
            <a:solidFill>
              <a:srgbClr val="01949A"/>
            </a:solidFill>
          </p:spPr>
        </p:sp>
      </p:grpSp>
      <p:sp>
        <p:nvSpPr>
          <p:cNvPr id="10" name="AutoShape 10"/>
          <p:cNvSpPr/>
          <p:nvPr/>
        </p:nvSpPr>
        <p:spPr>
          <a:xfrm>
            <a:off x="14440759" y="8204329"/>
            <a:ext cx="4603072" cy="2107942"/>
          </a:xfrm>
          <a:prstGeom prst="rect">
            <a:avLst/>
          </a:prstGeom>
          <a:solidFill>
            <a:srgbClr val="01949A"/>
          </a:solidFill>
        </p:spPr>
      </p:sp>
      <p:sp>
        <p:nvSpPr>
          <p:cNvPr id="12" name="AutoShape 12"/>
          <p:cNvSpPr/>
          <p:nvPr/>
        </p:nvSpPr>
        <p:spPr>
          <a:xfrm>
            <a:off x="-1359743" y="-493257"/>
            <a:ext cx="3588833" cy="2216611"/>
          </a:xfrm>
          <a:prstGeom prst="rect">
            <a:avLst/>
          </a:prstGeom>
          <a:solidFill>
            <a:srgbClr val="CD0046"/>
          </a:solidFill>
        </p:spPr>
      </p:sp>
      <p:pic>
        <p:nvPicPr>
          <p:cNvPr id="14" name="Picture 1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99661" y="2277834"/>
            <a:ext cx="11725704" cy="6070063"/>
          </a:xfrm>
          <a:prstGeom prst="rect">
            <a:avLst/>
          </a:prstGeom>
        </p:spPr>
      </p:pic>
      <p:sp>
        <p:nvSpPr>
          <p:cNvPr id="15" name="TextBox 14"/>
          <p:cNvSpPr txBox="1"/>
          <p:nvPr/>
        </p:nvSpPr>
        <p:spPr>
          <a:xfrm>
            <a:off x="5562600" y="615048"/>
            <a:ext cx="7467600" cy="1107996"/>
          </a:xfrm>
          <a:prstGeom prst="rect">
            <a:avLst/>
          </a:prstGeom>
          <a:noFill/>
        </p:spPr>
        <p:txBody>
          <a:bodyPr wrap="square" rtlCol="0">
            <a:spAutoFit/>
          </a:bodyPr>
          <a:lstStyle/>
          <a:p>
            <a:pPr algn="ctr"/>
            <a:r>
              <a:rPr lang="en-US" sz="6600" b="1" dirty="0" smtClean="0">
                <a:solidFill>
                  <a:srgbClr val="002060"/>
                </a:solidFill>
                <a:latin typeface="Arial" panose="020B0604020202020204" pitchFamily="34" charset="0"/>
                <a:cs typeface="Arial" panose="020B0604020202020204" pitchFamily="34" charset="0"/>
              </a:rPr>
              <a:t>KHỞI ĐỘNG</a:t>
            </a:r>
            <a:endParaRPr lang="en-US" sz="6600" b="1" dirty="0">
              <a:solidFill>
                <a:srgbClr val="002060"/>
              </a:solidFill>
              <a:latin typeface="Arial" panose="020B0604020202020204" pitchFamily="34" charset="0"/>
              <a:cs typeface="Arial" panose="020B0604020202020204" pitchFamily="34" charset="0"/>
            </a:endParaRPr>
          </a:p>
        </p:txBody>
      </p:sp>
      <p:grpSp>
        <p:nvGrpSpPr>
          <p:cNvPr id="17" name="Group 16"/>
          <p:cNvGrpSpPr/>
          <p:nvPr/>
        </p:nvGrpSpPr>
        <p:grpSpPr>
          <a:xfrm>
            <a:off x="0" y="2404607"/>
            <a:ext cx="6278879" cy="6672920"/>
            <a:chOff x="0" y="2182252"/>
            <a:chExt cx="6278879" cy="6672920"/>
          </a:xfrm>
        </p:grpSpPr>
        <p:pic>
          <p:nvPicPr>
            <p:cNvPr id="13" name="Picture 1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365239"/>
              <a:ext cx="6278879" cy="6489933"/>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4185" y="2182252"/>
              <a:ext cx="926672" cy="951058"/>
            </a:xfrm>
            <a:prstGeom prst="rect">
              <a:avLst/>
            </a:prstGeom>
          </p:spPr>
        </p:pic>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1257300"/>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9" name="AutoShape 29"/>
          <p:cNvSpPr/>
          <p:nvPr/>
        </p:nvSpPr>
        <p:spPr>
          <a:xfrm>
            <a:off x="-1461563" y="8106612"/>
            <a:ext cx="2465926" cy="2180388"/>
          </a:xfrm>
          <a:prstGeom prst="rect">
            <a:avLst/>
          </a:prstGeom>
          <a:solidFill>
            <a:srgbClr val="CD0046"/>
          </a:solidFill>
        </p:spPr>
      </p:sp>
      <p:sp>
        <p:nvSpPr>
          <p:cNvPr id="30" name="Rectangle 29"/>
          <p:cNvSpPr/>
          <p:nvPr/>
        </p:nvSpPr>
        <p:spPr>
          <a:xfrm>
            <a:off x="1371600" y="342900"/>
            <a:ext cx="15087600" cy="8730339"/>
          </a:xfrm>
          <a:prstGeom prst="rect">
            <a:avLst/>
          </a:prstGeom>
        </p:spPr>
        <p:txBody>
          <a:bodyPr wrap="square">
            <a:spAutoFit/>
          </a:bodyPr>
          <a:lstStyle/>
          <a:p>
            <a:pPr algn="just">
              <a:lnSpc>
                <a:spcPct val="170000"/>
              </a:lnSpc>
            </a:pPr>
            <a:r>
              <a:rPr lang="vi-VN" sz="4200" b="1" dirty="0">
                <a:solidFill>
                  <a:srgbClr val="C00000"/>
                </a:solidFill>
                <a:latin typeface="Arial" panose="020B0604020202020204" pitchFamily="34" charset="0"/>
                <a:cs typeface="Arial" panose="020B0604020202020204" pitchFamily="34" charset="0"/>
              </a:rPr>
              <a:t>Bài </a:t>
            </a:r>
            <a:r>
              <a:rPr lang="vi-VN" sz="4200" b="1" dirty="0" smtClean="0">
                <a:solidFill>
                  <a:srgbClr val="C00000"/>
                </a:solidFill>
                <a:latin typeface="Arial" panose="020B0604020202020204" pitchFamily="34" charset="0"/>
                <a:cs typeface="Arial" panose="020B0604020202020204" pitchFamily="34" charset="0"/>
              </a:rPr>
              <a:t>8.3</a:t>
            </a:r>
            <a:r>
              <a:rPr lang="en-US" sz="4200" b="1" dirty="0" smtClean="0">
                <a:solidFill>
                  <a:srgbClr val="C00000"/>
                </a:solidFill>
                <a:latin typeface="Arial" panose="020B0604020202020204" pitchFamily="34" charset="0"/>
                <a:cs typeface="Arial" panose="020B0604020202020204" pitchFamily="34" charset="0"/>
              </a:rPr>
              <a:t> (SGK - tr50)</a:t>
            </a:r>
            <a:r>
              <a:rPr lang="vi-VN" sz="4200" b="1" dirty="0" smtClean="0">
                <a:solidFill>
                  <a:srgbClr val="C00000"/>
                </a:solidFill>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Chọn ngẫu nhiên một số trong tập hợp {2; 3; 5; 6; 7; 8; 10}. Trong các biến cố sau, biến cố nào là biến cố chắc chắn, biến cố không thể hay biến cố ngẫu nhiên?</a:t>
            </a:r>
          </a:p>
          <a:p>
            <a:pPr algn="just">
              <a:lnSpc>
                <a:spcPct val="170000"/>
              </a:lnSpc>
            </a:pPr>
            <a:r>
              <a:rPr lang="vi-VN" sz="4200" dirty="0">
                <a:latin typeface="Arial" panose="020B0604020202020204" pitchFamily="34" charset="0"/>
                <a:cs typeface="Arial" panose="020B0604020202020204" pitchFamily="34" charset="0"/>
              </a:rPr>
              <a:t>A: “Số được chọn là số nguyên </a:t>
            </a:r>
            <a:r>
              <a:rPr lang="vi-VN" sz="4200" dirty="0" smtClean="0">
                <a:latin typeface="Arial" panose="020B0604020202020204" pitchFamily="34" charset="0"/>
                <a:cs typeface="Arial" panose="020B0604020202020204" pitchFamily="34" charset="0"/>
              </a:rPr>
              <a:t>tố</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70000"/>
              </a:lnSpc>
            </a:pPr>
            <a:r>
              <a:rPr lang="vi-VN" sz="4200" dirty="0">
                <a:latin typeface="Arial" panose="020B0604020202020204" pitchFamily="34" charset="0"/>
                <a:cs typeface="Arial" panose="020B0604020202020204" pitchFamily="34" charset="0"/>
              </a:rPr>
              <a:t>B: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Số </a:t>
            </a:r>
            <a:r>
              <a:rPr lang="vi-VN" sz="4200" dirty="0">
                <a:latin typeface="Arial" panose="020B0604020202020204" pitchFamily="34" charset="0"/>
                <a:cs typeface="Arial" panose="020B0604020202020204" pitchFamily="34" charset="0"/>
              </a:rPr>
              <a:t>được chọn là số bé hơn 11”.</a:t>
            </a:r>
          </a:p>
          <a:p>
            <a:pPr algn="just">
              <a:lnSpc>
                <a:spcPct val="170000"/>
              </a:lnSpc>
            </a:pPr>
            <a:r>
              <a:rPr lang="vi-VN" sz="4200" dirty="0">
                <a:latin typeface="Arial" panose="020B0604020202020204" pitchFamily="34" charset="0"/>
                <a:cs typeface="Arial" panose="020B0604020202020204" pitchFamily="34" charset="0"/>
              </a:rPr>
              <a:t>C: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Số </a:t>
            </a:r>
            <a:r>
              <a:rPr lang="vi-VN" sz="4200" dirty="0">
                <a:latin typeface="Arial" panose="020B0604020202020204" pitchFamily="34" charset="0"/>
                <a:cs typeface="Arial" panose="020B0604020202020204" pitchFamily="34" charset="0"/>
              </a:rPr>
              <a:t>được chọn là số chính phương”.</a:t>
            </a:r>
          </a:p>
          <a:p>
            <a:pPr algn="just">
              <a:lnSpc>
                <a:spcPct val="170000"/>
              </a:lnSpc>
            </a:pPr>
            <a:r>
              <a:rPr lang="vi-VN" sz="4200" dirty="0">
                <a:latin typeface="Arial" panose="020B0604020202020204" pitchFamily="34" charset="0"/>
                <a:cs typeface="Arial" panose="020B0604020202020204" pitchFamily="34" charset="0"/>
              </a:rPr>
              <a:t>D: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Số </a:t>
            </a:r>
            <a:r>
              <a:rPr lang="vi-VN" sz="4200" dirty="0">
                <a:latin typeface="Arial" panose="020B0604020202020204" pitchFamily="34" charset="0"/>
                <a:cs typeface="Arial" panose="020B0604020202020204" pitchFamily="34" charset="0"/>
              </a:rPr>
              <a:t>được chọn là số chẵn”.</a:t>
            </a:r>
          </a:p>
          <a:p>
            <a:pPr algn="just">
              <a:lnSpc>
                <a:spcPct val="170000"/>
              </a:lnSpc>
            </a:pPr>
            <a:r>
              <a:rPr lang="vi-VN" sz="4200" dirty="0">
                <a:latin typeface="Arial" panose="020B0604020202020204" pitchFamily="34" charset="0"/>
                <a:cs typeface="Arial" panose="020B0604020202020204" pitchFamily="34" charset="0"/>
              </a:rPr>
              <a:t>E: “Số được chọn là số lớn hơn 1”.</a:t>
            </a:r>
          </a:p>
        </p:txBody>
      </p:sp>
      <p:sp>
        <p:nvSpPr>
          <p:cNvPr id="31" name="Rectangle 30"/>
          <p:cNvSpPr/>
          <p:nvPr/>
        </p:nvSpPr>
        <p:spPr>
          <a:xfrm>
            <a:off x="10820400" y="3734945"/>
            <a:ext cx="5485797"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cố</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ngẫu</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nhiên</a:t>
            </a:r>
            <a:endParaRPr lang="en-US" sz="4200" dirty="0">
              <a:solidFill>
                <a:srgbClr val="016E73"/>
              </a:solidFill>
              <a:latin typeface="Arial" panose="020B0604020202020204" pitchFamily="34" charset="0"/>
              <a:cs typeface="Arial" panose="020B0604020202020204" pitchFamily="34" charset="0"/>
            </a:endParaRPr>
          </a:p>
        </p:txBody>
      </p:sp>
      <p:sp>
        <p:nvSpPr>
          <p:cNvPr id="32" name="Rectangle 31"/>
          <p:cNvSpPr/>
          <p:nvPr/>
        </p:nvSpPr>
        <p:spPr>
          <a:xfrm>
            <a:off x="10820400" y="4914900"/>
            <a:ext cx="5274201"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cố</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chắc</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chắn</a:t>
            </a:r>
            <a:endParaRPr lang="en-US" sz="4200" dirty="0">
              <a:solidFill>
                <a:srgbClr val="016E73"/>
              </a:solidFill>
              <a:latin typeface="Arial" panose="020B0604020202020204" pitchFamily="34" charset="0"/>
              <a:cs typeface="Arial" panose="020B0604020202020204" pitchFamily="34" charset="0"/>
            </a:endParaRPr>
          </a:p>
        </p:txBody>
      </p:sp>
      <p:sp>
        <p:nvSpPr>
          <p:cNvPr id="33" name="Rectangle 32"/>
          <p:cNvSpPr/>
          <p:nvPr/>
        </p:nvSpPr>
        <p:spPr>
          <a:xfrm>
            <a:off x="10820400" y="6094855"/>
            <a:ext cx="5184433"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cố</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không</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thể</a:t>
            </a:r>
            <a:endParaRPr lang="en-US" sz="4200" dirty="0">
              <a:solidFill>
                <a:srgbClr val="016E73"/>
              </a:solidFill>
              <a:latin typeface="Arial" panose="020B0604020202020204" pitchFamily="34" charset="0"/>
              <a:cs typeface="Arial" panose="020B0604020202020204" pitchFamily="34" charset="0"/>
            </a:endParaRPr>
          </a:p>
        </p:txBody>
      </p:sp>
      <p:sp>
        <p:nvSpPr>
          <p:cNvPr id="34" name="Rectangle 33"/>
          <p:cNvSpPr/>
          <p:nvPr/>
        </p:nvSpPr>
        <p:spPr>
          <a:xfrm>
            <a:off x="10820399" y="7132508"/>
            <a:ext cx="5485797"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cố</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ngẫu</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nhiên</a:t>
            </a:r>
            <a:endParaRPr lang="en-US" sz="4200" dirty="0">
              <a:solidFill>
                <a:srgbClr val="016E73"/>
              </a:solidFill>
              <a:latin typeface="Arial" panose="020B0604020202020204" pitchFamily="34" charset="0"/>
              <a:cs typeface="Arial" panose="020B0604020202020204" pitchFamily="34" charset="0"/>
            </a:endParaRPr>
          </a:p>
        </p:txBody>
      </p:sp>
      <p:sp>
        <p:nvSpPr>
          <p:cNvPr id="35" name="Rectangle 34"/>
          <p:cNvSpPr/>
          <p:nvPr/>
        </p:nvSpPr>
        <p:spPr>
          <a:xfrm>
            <a:off x="10848109" y="8185889"/>
            <a:ext cx="5274201"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cố</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chắc</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chắn</a:t>
            </a:r>
            <a:endParaRPr lang="en-US" sz="4200" dirty="0">
              <a:solidFill>
                <a:srgbClr val="016E73"/>
              </a:solidFill>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2"/>
          <a:stretch>
            <a:fillRect/>
          </a:stretch>
        </p:blipFill>
        <p:spPr>
          <a:xfrm>
            <a:off x="16780745" y="7132508"/>
            <a:ext cx="1249570" cy="2869385"/>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500"/>
                                        <p:tgtEl>
                                          <p:spTgt spid="30">
                                            <p:txEl>
                                              <p:pRg st="0" end="0"/>
                                            </p:txEl>
                                          </p:spTgt>
                                        </p:tgtEl>
                                      </p:cBhvr>
                                    </p:animEffect>
                                    <p:anim calcmode="lin" valueType="num">
                                      <p:cBhvr>
                                        <p:cTn id="1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fade">
                                      <p:cBhvr>
                                        <p:cTn id="17" dur="500"/>
                                        <p:tgtEl>
                                          <p:spTgt spid="30">
                                            <p:txEl>
                                              <p:pRg st="1" end="1"/>
                                            </p:txEl>
                                          </p:spTgt>
                                        </p:tgtEl>
                                      </p:cBhvr>
                                    </p:animEffect>
                                    <p:anim calcmode="lin" valueType="num">
                                      <p:cBhvr>
                                        <p:cTn id="18"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0">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0">
                                            <p:txEl>
                                              <p:pRg st="2" end="2"/>
                                            </p:txEl>
                                          </p:spTgt>
                                        </p:tgtEl>
                                        <p:attrNameLst>
                                          <p:attrName>style.visibility</p:attrName>
                                        </p:attrNameLst>
                                      </p:cBhvr>
                                      <p:to>
                                        <p:strVal val="visible"/>
                                      </p:to>
                                    </p:set>
                                    <p:animEffect transition="in" filter="fade">
                                      <p:cBhvr>
                                        <p:cTn id="22" dur="500"/>
                                        <p:tgtEl>
                                          <p:spTgt spid="30">
                                            <p:txEl>
                                              <p:pRg st="2" end="2"/>
                                            </p:txEl>
                                          </p:spTgt>
                                        </p:tgtEl>
                                      </p:cBhvr>
                                    </p:animEffect>
                                    <p:anim calcmode="lin" valueType="num">
                                      <p:cBhvr>
                                        <p:cTn id="23"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0">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0">
                                            <p:txEl>
                                              <p:pRg st="3" end="3"/>
                                            </p:txEl>
                                          </p:spTgt>
                                        </p:tgtEl>
                                        <p:attrNameLst>
                                          <p:attrName>style.visibility</p:attrName>
                                        </p:attrNameLst>
                                      </p:cBhvr>
                                      <p:to>
                                        <p:strVal val="visible"/>
                                      </p:to>
                                    </p:set>
                                    <p:animEffect transition="in" filter="fade">
                                      <p:cBhvr>
                                        <p:cTn id="27" dur="500"/>
                                        <p:tgtEl>
                                          <p:spTgt spid="30">
                                            <p:txEl>
                                              <p:pRg st="3" end="3"/>
                                            </p:txEl>
                                          </p:spTgt>
                                        </p:tgtEl>
                                      </p:cBhvr>
                                    </p:animEffect>
                                    <p:anim calcmode="lin" valueType="num">
                                      <p:cBhvr>
                                        <p:cTn id="28"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30">
                                            <p:txEl>
                                              <p:pRg st="3" end="3"/>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0">
                                            <p:txEl>
                                              <p:pRg st="4" end="4"/>
                                            </p:txEl>
                                          </p:spTgt>
                                        </p:tgtEl>
                                        <p:attrNameLst>
                                          <p:attrName>style.visibility</p:attrName>
                                        </p:attrNameLst>
                                      </p:cBhvr>
                                      <p:to>
                                        <p:strVal val="visible"/>
                                      </p:to>
                                    </p:set>
                                    <p:animEffect transition="in" filter="fade">
                                      <p:cBhvr>
                                        <p:cTn id="32" dur="500"/>
                                        <p:tgtEl>
                                          <p:spTgt spid="30">
                                            <p:txEl>
                                              <p:pRg st="4" end="4"/>
                                            </p:txEl>
                                          </p:spTgt>
                                        </p:tgtEl>
                                      </p:cBhvr>
                                    </p:animEffect>
                                    <p:anim calcmode="lin" valueType="num">
                                      <p:cBhvr>
                                        <p:cTn id="33"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4" end="4"/>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0">
                                            <p:txEl>
                                              <p:pRg st="5" end="5"/>
                                            </p:txEl>
                                          </p:spTgt>
                                        </p:tgtEl>
                                        <p:attrNameLst>
                                          <p:attrName>style.visibility</p:attrName>
                                        </p:attrNameLst>
                                      </p:cBhvr>
                                      <p:to>
                                        <p:strVal val="visible"/>
                                      </p:to>
                                    </p:set>
                                    <p:animEffect transition="in" filter="fade">
                                      <p:cBhvr>
                                        <p:cTn id="37" dur="500"/>
                                        <p:tgtEl>
                                          <p:spTgt spid="30">
                                            <p:txEl>
                                              <p:pRg st="5" end="5"/>
                                            </p:txEl>
                                          </p:spTgt>
                                        </p:tgtEl>
                                      </p:cBhvr>
                                    </p:animEffect>
                                    <p:anim calcmode="lin" valueType="num">
                                      <p:cBhvr>
                                        <p:cTn id="38"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838200" y="-1023355"/>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9" name="AutoShape 29"/>
          <p:cNvSpPr/>
          <p:nvPr/>
        </p:nvSpPr>
        <p:spPr>
          <a:xfrm>
            <a:off x="-879026" y="3390900"/>
            <a:ext cx="2212366" cy="3593078"/>
          </a:xfrm>
          <a:prstGeom prst="rect">
            <a:avLst/>
          </a:prstGeom>
          <a:solidFill>
            <a:srgbClr val="01949A"/>
          </a:solidFill>
        </p:spPr>
      </p:sp>
      <p:sp>
        <p:nvSpPr>
          <p:cNvPr id="30" name="AutoShape 30"/>
          <p:cNvSpPr/>
          <p:nvPr/>
        </p:nvSpPr>
        <p:spPr>
          <a:xfrm>
            <a:off x="15573293" y="-1026819"/>
            <a:ext cx="3878616" cy="3194627"/>
          </a:xfrm>
          <a:prstGeom prst="rect">
            <a:avLst/>
          </a:prstGeom>
          <a:solidFill>
            <a:srgbClr val="CD0046"/>
          </a:solidFill>
        </p:spPr>
      </p:sp>
      <p:cxnSp>
        <p:nvCxnSpPr>
          <p:cNvPr id="32" name="Straight Connector 31"/>
          <p:cNvCxnSpPr/>
          <p:nvPr/>
        </p:nvCxnSpPr>
        <p:spPr>
          <a:xfrm>
            <a:off x="0" y="1409700"/>
            <a:ext cx="15573293" cy="0"/>
          </a:xfrm>
          <a:prstGeom prst="line">
            <a:avLst/>
          </a:prstGeom>
          <a:ln w="57150">
            <a:solidFill>
              <a:srgbClr val="01949A"/>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953000" y="266872"/>
            <a:ext cx="8382000" cy="982513"/>
          </a:xfrm>
          <a:prstGeom prst="rect">
            <a:avLst/>
          </a:prstGeom>
          <a:noFill/>
        </p:spPr>
        <p:txBody>
          <a:bodyPr wrap="square" rtlCol="0">
            <a:spAutoFit/>
          </a:bodyPr>
          <a:lstStyle/>
          <a:p>
            <a:pPr algn="ctr">
              <a:lnSpc>
                <a:spcPct val="150000"/>
              </a:lnSpc>
            </a:pPr>
            <a:r>
              <a:rPr lang="en-US" sz="4400" b="1" dirty="0" err="1" smtClean="0">
                <a:solidFill>
                  <a:srgbClr val="C00000"/>
                </a:solidFill>
                <a:latin typeface="Arial" panose="020B0604020202020204" pitchFamily="34" charset="0"/>
                <a:cs typeface="Arial" panose="020B0604020202020204" pitchFamily="34" charset="0"/>
              </a:rPr>
              <a:t>Bài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tập</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trắc</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nghiệm</a:t>
            </a:r>
            <a:endParaRPr lang="en-US" sz="4400" b="1" dirty="0">
              <a:solidFill>
                <a:srgbClr val="C00000"/>
              </a:solidFill>
              <a:latin typeface="Arial" panose="020B0604020202020204" pitchFamily="34" charset="0"/>
              <a:cs typeface="Arial" panose="020B0604020202020204" pitchFamily="34" charset="0"/>
            </a:endParaRPr>
          </a:p>
        </p:txBody>
      </p:sp>
      <p:sp>
        <p:nvSpPr>
          <p:cNvPr id="35" name="Rectangle 34"/>
          <p:cNvSpPr/>
          <p:nvPr/>
        </p:nvSpPr>
        <p:spPr>
          <a:xfrm>
            <a:off x="1660234" y="1773381"/>
            <a:ext cx="8154967" cy="5909310"/>
          </a:xfrm>
          <a:prstGeom prst="rect">
            <a:avLst/>
          </a:prstGeom>
        </p:spPr>
        <p:txBody>
          <a:bodyPr wrap="square">
            <a:spAutoFit/>
          </a:bodyPr>
          <a:lstStyle/>
          <a:p>
            <a:pPr algn="just">
              <a:lnSpc>
                <a:spcPct val="150000"/>
              </a:lnSpc>
            </a:pPr>
            <a:r>
              <a:rPr lang="vi-VN" sz="4200" b="1" dirty="0">
                <a:solidFill>
                  <a:srgbClr val="0070C0"/>
                </a:solidFill>
                <a:latin typeface="Arial" panose="020B0604020202020204" pitchFamily="34" charset="0"/>
                <a:cs typeface="Arial" panose="020B0604020202020204" pitchFamily="34" charset="0"/>
              </a:rPr>
              <a:t>Câu 1.  </a:t>
            </a:r>
            <a:r>
              <a:rPr lang="vi-VN" sz="4200" dirty="0">
                <a:latin typeface="Arial" panose="020B0604020202020204" pitchFamily="34" charset="0"/>
                <a:cs typeface="Arial" panose="020B0604020202020204" pitchFamily="34" charset="0"/>
              </a:rPr>
              <a:t>Biến cố chắc chắn là</a:t>
            </a:r>
          </a:p>
          <a:p>
            <a:pPr algn="just">
              <a:lnSpc>
                <a:spcPct val="150000"/>
              </a:lnSpc>
            </a:pPr>
            <a:r>
              <a:rPr lang="vi-VN" sz="4200" dirty="0">
                <a:latin typeface="Arial" panose="020B0604020202020204" pitchFamily="34" charset="0"/>
                <a:cs typeface="Arial" panose="020B0604020202020204" pitchFamily="34" charset="0"/>
              </a:rPr>
              <a:t>A. biến cố luôn xảy ra;    </a:t>
            </a:r>
          </a:p>
          <a:p>
            <a:pPr algn="just">
              <a:lnSpc>
                <a:spcPct val="150000"/>
              </a:lnSpc>
            </a:pPr>
            <a:r>
              <a:rPr lang="vi-VN" sz="4200" dirty="0">
                <a:latin typeface="Arial" panose="020B0604020202020204" pitchFamily="34" charset="0"/>
                <a:cs typeface="Arial" panose="020B0604020202020204" pitchFamily="34" charset="0"/>
              </a:rPr>
              <a:t>B. biến cố không bao giờ xảy ra;        </a:t>
            </a:r>
          </a:p>
          <a:p>
            <a:pPr algn="just">
              <a:lnSpc>
                <a:spcPct val="150000"/>
              </a:lnSpc>
            </a:pPr>
            <a:r>
              <a:rPr lang="vi-VN" sz="4200" dirty="0">
                <a:latin typeface="Arial" panose="020B0604020202020204" pitchFamily="34" charset="0"/>
                <a:cs typeface="Arial" panose="020B0604020202020204" pitchFamily="34" charset="0"/>
              </a:rPr>
              <a:t>C. biến cố không thể biết trước nó có xảy ra hay không;  </a:t>
            </a:r>
          </a:p>
          <a:p>
            <a:pPr algn="just">
              <a:lnSpc>
                <a:spcPct val="150000"/>
              </a:lnSpc>
            </a:pPr>
            <a:r>
              <a:rPr lang="vi-VN" sz="4200" dirty="0">
                <a:latin typeface="Arial" panose="020B0604020202020204" pitchFamily="34" charset="0"/>
                <a:cs typeface="Arial" panose="020B0604020202020204" pitchFamily="34" charset="0"/>
              </a:rPr>
              <a:t>D. Các đáp án trên đều sai.</a:t>
            </a:r>
          </a:p>
        </p:txBody>
      </p:sp>
      <p:sp>
        <p:nvSpPr>
          <p:cNvPr id="36" name="Rectangle 35"/>
          <p:cNvSpPr/>
          <p:nvPr/>
        </p:nvSpPr>
        <p:spPr>
          <a:xfrm>
            <a:off x="10653401" y="2494400"/>
            <a:ext cx="7281167" cy="6878806"/>
          </a:xfrm>
          <a:prstGeom prst="rect">
            <a:avLst/>
          </a:prstGeom>
        </p:spPr>
        <p:txBody>
          <a:bodyPr wrap="square">
            <a:spAutoFit/>
          </a:bodyPr>
          <a:lstStyle/>
          <a:p>
            <a:pPr algn="just">
              <a:lnSpc>
                <a:spcPct val="150000"/>
              </a:lnSpc>
            </a:pPr>
            <a:r>
              <a:rPr lang="en-US" sz="4200" b="1" dirty="0" err="1" smtClean="0">
                <a:solidFill>
                  <a:srgbClr val="00B050"/>
                </a:solidFill>
                <a:latin typeface="Arial" panose="020B0604020202020204" pitchFamily="34" charset="0"/>
                <a:cs typeface="Arial" panose="020B0604020202020204" pitchFamily="34" charset="0"/>
              </a:rPr>
              <a:t>Câu</a:t>
            </a:r>
            <a:r>
              <a:rPr lang="en-US" sz="4200" b="1" dirty="0" smtClean="0">
                <a:solidFill>
                  <a:srgbClr val="00B050"/>
                </a:solidFill>
                <a:latin typeface="Arial" panose="020B0604020202020204" pitchFamily="34" charset="0"/>
                <a:cs typeface="Arial" panose="020B0604020202020204" pitchFamily="34" charset="0"/>
              </a:rPr>
              <a:t> </a:t>
            </a:r>
            <a:r>
              <a:rPr lang="en-US" sz="4200" b="1" dirty="0">
                <a:solidFill>
                  <a:srgbClr val="00B050"/>
                </a:solidFill>
                <a:latin typeface="Arial" panose="020B0604020202020204" pitchFamily="34" charset="0"/>
                <a:cs typeface="Arial" panose="020B0604020202020204" pitchFamily="34" charset="0"/>
              </a:rPr>
              <a:t>2.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Ngày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mai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sẽ</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gặp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học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sinh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sinh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1800” </a:t>
            </a:r>
            <a:r>
              <a:rPr lang="en-US" sz="4200" dirty="0" err="1">
                <a:latin typeface="Arial" panose="020B0604020202020204" pitchFamily="34" charset="0"/>
                <a:cs typeface="Arial" panose="020B0604020202020204" pitchFamily="34" charset="0"/>
              </a:rPr>
              <a:t>là</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gì</a:t>
            </a:r>
            <a:r>
              <a:rPr lang="en-US" sz="4200" dirty="0">
                <a:latin typeface="Arial" panose="020B0604020202020204" pitchFamily="34" charset="0"/>
                <a:cs typeface="Arial" panose="020B0604020202020204" pitchFamily="34" charset="0"/>
              </a:rPr>
              <a:t>?</a:t>
            </a:r>
          </a:p>
          <a:p>
            <a:pPr algn="just">
              <a:lnSpc>
                <a:spcPct val="150000"/>
              </a:lnSpc>
            </a:pPr>
            <a:r>
              <a:rPr lang="en-US" sz="4200" dirty="0">
                <a:latin typeface="Arial" panose="020B0604020202020204" pitchFamily="34" charset="0"/>
                <a:cs typeface="Arial" panose="020B0604020202020204" pitchFamily="34" charset="0"/>
              </a:rPr>
              <a:t>A.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ngẫu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nhiên</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B.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không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thể</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C.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chắn</a:t>
            </a:r>
            <a:r>
              <a:rPr lang="en-US" sz="4200" dirty="0">
                <a:latin typeface="Arial" panose="020B0604020202020204" pitchFamily="34" charset="0"/>
                <a:cs typeface="Arial" panose="020B0604020202020204" pitchFamily="34" charset="0"/>
              </a:rPr>
              <a:t>;     </a:t>
            </a:r>
          </a:p>
          <a:p>
            <a:pPr algn="just">
              <a:lnSpc>
                <a:spcPct val="150000"/>
              </a:lnSpc>
            </a:pPr>
            <a:r>
              <a:rPr lang="en-US" sz="4200" dirty="0" smtClean="0">
                <a:latin typeface="Arial" panose="020B0604020202020204" pitchFamily="34" charset="0"/>
                <a:cs typeface="Arial" panose="020B0604020202020204" pitchFamily="34" charset="0"/>
              </a:rPr>
              <a:t>D.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chắn</a:t>
            </a:r>
            <a:r>
              <a:rPr lang="en-US" sz="4200" dirty="0">
                <a:latin typeface="Arial" panose="020B0604020202020204" pitchFamily="34" charset="0"/>
                <a:cs typeface="Arial" panose="020B0604020202020204" pitchFamily="34" charset="0"/>
              </a:rPr>
              <a:t>;     </a:t>
            </a:r>
          </a:p>
        </p:txBody>
      </p:sp>
      <p:sp>
        <p:nvSpPr>
          <p:cNvPr id="37" name="Oval 36"/>
          <p:cNvSpPr/>
          <p:nvPr/>
        </p:nvSpPr>
        <p:spPr>
          <a:xfrm>
            <a:off x="1333340" y="2857500"/>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0392731" y="6362700"/>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2"/>
          <a:stretch>
            <a:fillRect/>
          </a:stretch>
        </p:blipFill>
        <p:spPr>
          <a:xfrm>
            <a:off x="5737717" y="8350355"/>
            <a:ext cx="2908044" cy="1713124"/>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heel(1)">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heel(1)">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12912" y="412912"/>
            <a:ext cx="17435566" cy="10324703"/>
            <a:chOff x="0" y="0"/>
            <a:chExt cx="70543935" cy="41773533"/>
          </a:xfrm>
        </p:grpSpPr>
        <p:sp>
          <p:nvSpPr>
            <p:cNvPr id="3" name="Freeform 3"/>
            <p:cNvSpPr/>
            <p:nvPr/>
          </p:nvSpPr>
          <p:spPr>
            <a:xfrm>
              <a:off x="0" y="0"/>
              <a:ext cx="70543936" cy="41773534"/>
            </a:xfrm>
            <a:custGeom>
              <a:avLst/>
              <a:gdLst/>
              <a:ahLst/>
              <a:cxnLst/>
              <a:rect l="l" t="t" r="r" b="b"/>
              <a:pathLst>
                <a:path w="70543936" h="41773534">
                  <a:moveTo>
                    <a:pt x="70317872" y="0"/>
                  </a:moveTo>
                  <a:lnTo>
                    <a:pt x="0" y="0"/>
                  </a:lnTo>
                  <a:lnTo>
                    <a:pt x="0" y="41773534"/>
                  </a:lnTo>
                  <a:lnTo>
                    <a:pt x="70543936" y="41773534"/>
                  </a:lnTo>
                  <a:lnTo>
                    <a:pt x="70543936" y="0"/>
                  </a:lnTo>
                  <a:lnTo>
                    <a:pt x="70317872" y="0"/>
                  </a:lnTo>
                  <a:close/>
                  <a:moveTo>
                    <a:pt x="70317872" y="41547473"/>
                  </a:moveTo>
                  <a:lnTo>
                    <a:pt x="228600" y="41547473"/>
                  </a:lnTo>
                  <a:lnTo>
                    <a:pt x="228600" y="228600"/>
                  </a:lnTo>
                  <a:lnTo>
                    <a:pt x="70317872" y="228600"/>
                  </a:lnTo>
                  <a:lnTo>
                    <a:pt x="70317872" y="41547473"/>
                  </a:lnTo>
                  <a:close/>
                </a:path>
              </a:pathLst>
            </a:custGeom>
            <a:solidFill>
              <a:srgbClr val="01949A"/>
            </a:solidFill>
          </p:spPr>
        </p:sp>
      </p:grpSp>
      <p:grpSp>
        <p:nvGrpSpPr>
          <p:cNvPr id="4" name="Group 4"/>
          <p:cNvGrpSpPr/>
          <p:nvPr/>
        </p:nvGrpSpPr>
        <p:grpSpPr>
          <a:xfrm>
            <a:off x="-755831" y="-798614"/>
            <a:ext cx="18015131" cy="10723154"/>
            <a:chOff x="0" y="0"/>
            <a:chExt cx="72888844" cy="43385658"/>
          </a:xfrm>
        </p:grpSpPr>
        <p:sp>
          <p:nvSpPr>
            <p:cNvPr id="5" name="Freeform 5"/>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6" name="AutoShape 6"/>
          <p:cNvSpPr/>
          <p:nvPr/>
        </p:nvSpPr>
        <p:spPr>
          <a:xfrm>
            <a:off x="-755831" y="9258300"/>
            <a:ext cx="3443942" cy="1292185"/>
          </a:xfrm>
          <a:prstGeom prst="rect">
            <a:avLst/>
          </a:prstGeom>
          <a:solidFill>
            <a:srgbClr val="01949A"/>
          </a:solidFill>
        </p:spPr>
      </p:sp>
      <p:sp>
        <p:nvSpPr>
          <p:cNvPr id="7" name="AutoShape 7"/>
          <p:cNvSpPr/>
          <p:nvPr/>
        </p:nvSpPr>
        <p:spPr>
          <a:xfrm>
            <a:off x="16566029" y="945449"/>
            <a:ext cx="3443942" cy="3448187"/>
          </a:xfrm>
          <a:prstGeom prst="rect">
            <a:avLst/>
          </a:prstGeom>
          <a:solidFill>
            <a:srgbClr val="CD0046"/>
          </a:solidFill>
        </p:spPr>
      </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369226" y="5082965"/>
            <a:ext cx="1522938" cy="1522938"/>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3393613" y="5082965"/>
            <a:ext cx="1625911" cy="1625911"/>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062473" y="5031616"/>
            <a:ext cx="1845775" cy="1625637"/>
          </a:xfrm>
          <a:prstGeom prst="rect">
            <a:avLst/>
          </a:prstGeom>
        </p:spPr>
      </p:pic>
      <p:sp>
        <p:nvSpPr>
          <p:cNvPr id="25" name="Rectangle 24"/>
          <p:cNvSpPr/>
          <p:nvPr/>
        </p:nvSpPr>
        <p:spPr>
          <a:xfrm>
            <a:off x="1573450" y="974148"/>
            <a:ext cx="13887459" cy="8217634"/>
          </a:xfrm>
          <a:prstGeom prst="rect">
            <a:avLst/>
          </a:prstGeom>
        </p:spPr>
        <p:txBody>
          <a:bodyPr wrap="square">
            <a:spAutoFit/>
          </a:bodyPr>
          <a:lstStyle/>
          <a:p>
            <a:pPr algn="just">
              <a:lnSpc>
                <a:spcPct val="150000"/>
              </a:lnSpc>
            </a:pPr>
            <a:r>
              <a:rPr lang="en-US" sz="4400" b="1" dirty="0" err="1">
                <a:solidFill>
                  <a:srgbClr val="CD0046"/>
                </a:solidFill>
                <a:latin typeface="Arial" panose="020B0604020202020204" pitchFamily="34" charset="0"/>
                <a:cs typeface="Arial" panose="020B0604020202020204" pitchFamily="34" charset="0"/>
              </a:rPr>
              <a:t>Câu</a:t>
            </a:r>
            <a:r>
              <a:rPr lang="en-US" sz="4400" b="1" dirty="0">
                <a:solidFill>
                  <a:srgbClr val="CD0046"/>
                </a:solidFill>
                <a:latin typeface="Arial" panose="020B0604020202020204" pitchFamily="34" charset="0"/>
                <a:cs typeface="Arial" panose="020B0604020202020204" pitchFamily="34" charset="0"/>
              </a:rPr>
              <a:t> 3. </a:t>
            </a:r>
            <a:r>
              <a:rPr lang="en-US" sz="4400" dirty="0" err="1">
                <a:latin typeface="Arial" panose="020B0604020202020204" pitchFamily="34" charset="0"/>
                <a:cs typeface="Arial" panose="020B0604020202020204" pitchFamily="34" charset="0"/>
              </a:rPr>
              <a:t>Gieo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con </a:t>
            </a:r>
            <a:r>
              <a:rPr lang="en-US" sz="4400" dirty="0" err="1">
                <a:latin typeface="Arial" panose="020B0604020202020204" pitchFamily="34" charset="0"/>
                <a:cs typeface="Arial" panose="020B0604020202020204" pitchFamily="34" charset="0"/>
              </a:rPr>
              <a:t>xúc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xắc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sát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Tổng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gieo</a:t>
            </a:r>
            <a:r>
              <a:rPr lang="en-US" sz="4400" dirty="0">
                <a:latin typeface="Arial" panose="020B0604020202020204" pitchFamily="34" charset="0"/>
                <a:cs typeface="Arial" panose="020B0604020202020204" pitchFamily="34" charset="0"/>
              </a:rPr>
              <a:t> chia </a:t>
            </a:r>
            <a:r>
              <a:rPr lang="en-US" sz="4400" dirty="0" err="1">
                <a:latin typeface="Arial" panose="020B0604020202020204" pitchFamily="34" charset="0"/>
                <a:cs typeface="Arial" panose="020B0604020202020204" pitchFamily="34" charset="0"/>
              </a:rPr>
              <a:t>hết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ngẫu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nhiên</a:t>
            </a:r>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C.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chắn</a:t>
            </a:r>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D.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đáp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a:t>
            </a:r>
          </a:p>
        </p:txBody>
      </p:sp>
      <p:sp>
        <p:nvSpPr>
          <p:cNvPr id="26" name="Oval 25"/>
          <p:cNvSpPr/>
          <p:nvPr/>
        </p:nvSpPr>
        <p:spPr>
          <a:xfrm>
            <a:off x="1294029" y="6110603"/>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8"/>
          <a:stretch>
            <a:fillRect/>
          </a:stretch>
        </p:blipFill>
        <p:spPr>
          <a:xfrm>
            <a:off x="14540247" y="6472730"/>
            <a:ext cx="2719052" cy="27190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7037" y="495300"/>
            <a:ext cx="18413582" cy="9419132"/>
            <a:chOff x="0" y="0"/>
            <a:chExt cx="74500969" cy="38109613"/>
          </a:xfrm>
        </p:grpSpPr>
        <p:sp>
          <p:nvSpPr>
            <p:cNvPr id="3" name="Freeform 3"/>
            <p:cNvSpPr/>
            <p:nvPr/>
          </p:nvSpPr>
          <p:spPr>
            <a:xfrm>
              <a:off x="0" y="0"/>
              <a:ext cx="74500966" cy="38109612"/>
            </a:xfrm>
            <a:custGeom>
              <a:avLst/>
              <a:gdLst/>
              <a:ahLst/>
              <a:cxnLst/>
              <a:rect l="l" t="t" r="r" b="b"/>
              <a:pathLst>
                <a:path w="74500966" h="38109612">
                  <a:moveTo>
                    <a:pt x="74274908" y="0"/>
                  </a:moveTo>
                  <a:lnTo>
                    <a:pt x="0" y="0"/>
                  </a:lnTo>
                  <a:lnTo>
                    <a:pt x="0" y="38109612"/>
                  </a:lnTo>
                  <a:lnTo>
                    <a:pt x="74500966" y="38109612"/>
                  </a:lnTo>
                  <a:lnTo>
                    <a:pt x="74500966" y="0"/>
                  </a:lnTo>
                  <a:lnTo>
                    <a:pt x="74274908" y="0"/>
                  </a:lnTo>
                  <a:close/>
                  <a:moveTo>
                    <a:pt x="74274908" y="37883554"/>
                  </a:moveTo>
                  <a:lnTo>
                    <a:pt x="228600" y="37883554"/>
                  </a:lnTo>
                  <a:lnTo>
                    <a:pt x="228600" y="228600"/>
                  </a:lnTo>
                  <a:lnTo>
                    <a:pt x="74274908" y="228600"/>
                  </a:lnTo>
                  <a:lnTo>
                    <a:pt x="74274908" y="37883554"/>
                  </a:lnTo>
                  <a:close/>
                </a:path>
              </a:pathLst>
            </a:custGeom>
            <a:solidFill>
              <a:srgbClr val="01949A"/>
            </a:solidFill>
          </p:spPr>
        </p:sp>
      </p:grpSp>
      <p:sp>
        <p:nvSpPr>
          <p:cNvPr id="24" name="AutoShape 24"/>
          <p:cNvSpPr/>
          <p:nvPr/>
        </p:nvSpPr>
        <p:spPr>
          <a:xfrm>
            <a:off x="16653915" y="952745"/>
            <a:ext cx="2465926" cy="3013513"/>
          </a:xfrm>
          <a:prstGeom prst="rect">
            <a:avLst/>
          </a:prstGeom>
          <a:solidFill>
            <a:srgbClr val="CD0046"/>
          </a:solidFill>
        </p:spPr>
      </p:sp>
      <p:sp>
        <p:nvSpPr>
          <p:cNvPr id="25" name="AutoShape 25"/>
          <p:cNvSpPr/>
          <p:nvPr/>
        </p:nvSpPr>
        <p:spPr>
          <a:xfrm>
            <a:off x="-2194341" y="8532519"/>
            <a:ext cx="2973045" cy="2361502"/>
          </a:xfrm>
          <a:prstGeom prst="rect">
            <a:avLst/>
          </a:prstGeom>
          <a:solidFill>
            <a:srgbClr val="01949A"/>
          </a:solidFill>
        </p:spPr>
      </p:sp>
      <p:sp>
        <p:nvSpPr>
          <p:cNvPr id="26" name="Rectangle 25"/>
          <p:cNvSpPr/>
          <p:nvPr/>
        </p:nvSpPr>
        <p:spPr>
          <a:xfrm>
            <a:off x="2017215" y="970308"/>
            <a:ext cx="13883048" cy="7990585"/>
          </a:xfrm>
          <a:prstGeom prst="rect">
            <a:avLst/>
          </a:prstGeom>
        </p:spPr>
        <p:txBody>
          <a:bodyPr wrap="square">
            <a:spAutoFit/>
          </a:bodyPr>
          <a:lstStyle/>
          <a:p>
            <a:pPr algn="just">
              <a:lnSpc>
                <a:spcPct val="170000"/>
              </a:lnSpc>
            </a:pPr>
            <a:r>
              <a:rPr lang="en-US" sz="4400" b="1" dirty="0" err="1">
                <a:solidFill>
                  <a:srgbClr val="C00000"/>
                </a:solidFill>
                <a:latin typeface="Arial" panose="020B0604020202020204" pitchFamily="34" charset="0"/>
                <a:cs typeface="Arial" panose="020B0604020202020204" pitchFamily="34" charset="0"/>
              </a:rPr>
              <a:t>Câu</a:t>
            </a:r>
            <a:r>
              <a:rPr lang="en-US" sz="4400" b="1" dirty="0">
                <a:solidFill>
                  <a:srgbClr val="C00000"/>
                </a:solidFill>
                <a:latin typeface="Arial" panose="020B0604020202020204" pitchFamily="34" charset="0"/>
                <a:cs typeface="Arial" panose="020B0604020202020204" pitchFamily="34" charset="0"/>
              </a:rPr>
              <a:t> 4. </a:t>
            </a:r>
            <a:r>
              <a:rPr lang="en-US" sz="4400" dirty="0">
                <a:latin typeface="Arial" panose="020B0604020202020204" pitchFamily="34" charset="0"/>
                <a:cs typeface="Arial" panose="020B0604020202020204" pitchFamily="34" charset="0"/>
              </a:rPr>
              <a:t>Tung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Hỏi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ngửa</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ngửa</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ngửa</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C.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D.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ít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sấp</a:t>
            </a:r>
            <a:r>
              <a:rPr lang="en-US" sz="4400" dirty="0">
                <a:latin typeface="Arial" panose="020B0604020202020204" pitchFamily="34" charset="0"/>
                <a:cs typeface="Arial" panose="020B0604020202020204" pitchFamily="34" charset="0"/>
              </a:rPr>
              <a:t>”.</a:t>
            </a:r>
          </a:p>
        </p:txBody>
      </p:sp>
      <p:sp>
        <p:nvSpPr>
          <p:cNvPr id="27" name="Oval 26"/>
          <p:cNvSpPr/>
          <p:nvPr/>
        </p:nvSpPr>
        <p:spPr>
          <a:xfrm>
            <a:off x="1771578" y="8037219"/>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1)">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2699798" y="1104900"/>
            <a:ext cx="15893002" cy="7848600"/>
            <a:chOff x="0" y="0"/>
            <a:chExt cx="63069538" cy="29609318"/>
          </a:xfrm>
        </p:grpSpPr>
        <p:sp>
          <p:nvSpPr>
            <p:cNvPr id="3" name="Freeform 3"/>
            <p:cNvSpPr/>
            <p:nvPr/>
          </p:nvSpPr>
          <p:spPr>
            <a:xfrm>
              <a:off x="0" y="0"/>
              <a:ext cx="63069539" cy="29609318"/>
            </a:xfrm>
            <a:custGeom>
              <a:avLst/>
              <a:gdLst/>
              <a:ahLst/>
              <a:cxnLst/>
              <a:rect l="l" t="t" r="r" b="b"/>
              <a:pathLst>
                <a:path w="63069539" h="29609318">
                  <a:moveTo>
                    <a:pt x="62843476" y="0"/>
                  </a:moveTo>
                  <a:lnTo>
                    <a:pt x="0" y="0"/>
                  </a:lnTo>
                  <a:lnTo>
                    <a:pt x="0" y="29609318"/>
                  </a:lnTo>
                  <a:lnTo>
                    <a:pt x="63069539" y="29609318"/>
                  </a:lnTo>
                  <a:lnTo>
                    <a:pt x="63069539" y="0"/>
                  </a:lnTo>
                  <a:lnTo>
                    <a:pt x="62843476" y="0"/>
                  </a:lnTo>
                  <a:close/>
                  <a:moveTo>
                    <a:pt x="62843476" y="29383258"/>
                  </a:moveTo>
                  <a:lnTo>
                    <a:pt x="228600" y="29383258"/>
                  </a:lnTo>
                  <a:lnTo>
                    <a:pt x="228600" y="228600"/>
                  </a:lnTo>
                  <a:lnTo>
                    <a:pt x="62843476" y="228600"/>
                  </a:lnTo>
                  <a:lnTo>
                    <a:pt x="62843476" y="29383258"/>
                  </a:lnTo>
                  <a:close/>
                </a:path>
              </a:pathLst>
            </a:custGeom>
            <a:solidFill>
              <a:srgbClr val="01949A"/>
            </a:solidFill>
          </p:spPr>
        </p:sp>
      </p:grpSp>
      <p:grpSp>
        <p:nvGrpSpPr>
          <p:cNvPr id="4" name="Group 4"/>
          <p:cNvGrpSpPr/>
          <p:nvPr/>
        </p:nvGrpSpPr>
        <p:grpSpPr>
          <a:xfrm>
            <a:off x="-304800" y="-266700"/>
            <a:ext cx="15179808" cy="10034920"/>
            <a:chOff x="0" y="0"/>
            <a:chExt cx="59259061" cy="40601079"/>
          </a:xfrm>
        </p:grpSpPr>
        <p:sp>
          <p:nvSpPr>
            <p:cNvPr id="5" name="Freeform 5"/>
            <p:cNvSpPr/>
            <p:nvPr/>
          </p:nvSpPr>
          <p:spPr>
            <a:xfrm>
              <a:off x="0" y="0"/>
              <a:ext cx="59259062" cy="40601078"/>
            </a:xfrm>
            <a:custGeom>
              <a:avLst/>
              <a:gdLst/>
              <a:ahLst/>
              <a:cxnLst/>
              <a:rect l="l" t="t" r="r" b="b"/>
              <a:pathLst>
                <a:path w="59259062" h="40601078">
                  <a:moveTo>
                    <a:pt x="59032998" y="0"/>
                  </a:moveTo>
                  <a:lnTo>
                    <a:pt x="0" y="0"/>
                  </a:lnTo>
                  <a:lnTo>
                    <a:pt x="0" y="40601078"/>
                  </a:lnTo>
                  <a:lnTo>
                    <a:pt x="59259062" y="40601078"/>
                  </a:lnTo>
                  <a:lnTo>
                    <a:pt x="59259062" y="0"/>
                  </a:lnTo>
                  <a:lnTo>
                    <a:pt x="59032998" y="0"/>
                  </a:lnTo>
                  <a:close/>
                  <a:moveTo>
                    <a:pt x="59032998" y="40375018"/>
                  </a:moveTo>
                  <a:lnTo>
                    <a:pt x="228600" y="40375018"/>
                  </a:lnTo>
                  <a:lnTo>
                    <a:pt x="228600" y="228600"/>
                  </a:lnTo>
                  <a:lnTo>
                    <a:pt x="59032998" y="228600"/>
                  </a:lnTo>
                  <a:lnTo>
                    <a:pt x="59032998" y="40375018"/>
                  </a:lnTo>
                  <a:close/>
                </a:path>
              </a:pathLst>
            </a:custGeom>
            <a:solidFill>
              <a:srgbClr val="01949A"/>
            </a:solidFill>
          </p:spPr>
        </p:sp>
      </p:grpSp>
      <p:sp>
        <p:nvSpPr>
          <p:cNvPr id="11" name="AutoShape 11"/>
          <p:cNvSpPr/>
          <p:nvPr/>
        </p:nvSpPr>
        <p:spPr>
          <a:xfrm>
            <a:off x="0" y="8525425"/>
            <a:ext cx="4566850" cy="2180388"/>
          </a:xfrm>
          <a:prstGeom prst="rect">
            <a:avLst/>
          </a:prstGeom>
          <a:solidFill>
            <a:srgbClr val="CD0046"/>
          </a:solidFill>
        </p:spPr>
      </p:sp>
      <p:sp>
        <p:nvSpPr>
          <p:cNvPr id="12" name="AutoShape 12"/>
          <p:cNvSpPr/>
          <p:nvPr/>
        </p:nvSpPr>
        <p:spPr>
          <a:xfrm>
            <a:off x="17145000" y="-3464"/>
            <a:ext cx="3226605" cy="4027752"/>
          </a:xfrm>
          <a:prstGeom prst="rect">
            <a:avLst/>
          </a:prstGeom>
          <a:solidFill>
            <a:srgbClr val="01949A"/>
          </a:solidFill>
        </p:spPr>
      </p:sp>
      <p:sp>
        <p:nvSpPr>
          <p:cNvPr id="13" name="Rectangle 12"/>
          <p:cNvSpPr/>
          <p:nvPr/>
        </p:nvSpPr>
        <p:spPr>
          <a:xfrm>
            <a:off x="3429000" y="1428214"/>
            <a:ext cx="11169435" cy="7201972"/>
          </a:xfrm>
          <a:prstGeom prst="rect">
            <a:avLst/>
          </a:prstGeom>
        </p:spPr>
        <p:txBody>
          <a:bodyPr wrap="square">
            <a:spAutoFit/>
          </a:bodyPr>
          <a:lstStyle/>
          <a:p>
            <a:pPr algn="just">
              <a:lnSpc>
                <a:spcPct val="150000"/>
              </a:lnSpc>
            </a:pPr>
            <a:r>
              <a:rPr lang="vi-VN" sz="4400" b="1" dirty="0">
                <a:solidFill>
                  <a:srgbClr val="C00000"/>
                </a:solidFill>
                <a:latin typeface="Arial" panose="020B0604020202020204" pitchFamily="34" charset="0"/>
                <a:cs typeface="Arial" panose="020B0604020202020204" pitchFamily="34" charset="0"/>
              </a:rPr>
              <a:t>Câu 5. </a:t>
            </a:r>
            <a:r>
              <a:rPr lang="vi-VN" sz="4400" dirty="0">
                <a:latin typeface="Arial" panose="020B0604020202020204" pitchFamily="34" charset="0"/>
                <a:cs typeface="Arial" panose="020B0604020202020204" pitchFamily="34" charset="0"/>
              </a:rPr>
              <a:t>Biến cố “Đến năm 2030, con người tìm được thuốc chữa ung thư” là biến cố nào trong các biến cố sau đây</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A. Biến cố ngẫu nhiên;   </a:t>
            </a:r>
          </a:p>
          <a:p>
            <a:pPr algn="just">
              <a:lnSpc>
                <a:spcPct val="150000"/>
              </a:lnSpc>
            </a:pPr>
            <a:r>
              <a:rPr lang="vi-VN" sz="4400" dirty="0">
                <a:latin typeface="Arial" panose="020B0604020202020204" pitchFamily="34" charset="0"/>
                <a:cs typeface="Arial" panose="020B0604020202020204" pitchFamily="34" charset="0"/>
              </a:rPr>
              <a:t>B. Biến cố không thể;     </a:t>
            </a:r>
          </a:p>
          <a:p>
            <a:pPr algn="just">
              <a:lnSpc>
                <a:spcPct val="150000"/>
              </a:lnSpc>
            </a:pPr>
            <a:r>
              <a:rPr lang="vi-VN" sz="4400" dirty="0">
                <a:latin typeface="Arial" panose="020B0604020202020204" pitchFamily="34" charset="0"/>
                <a:cs typeface="Arial" panose="020B0604020202020204" pitchFamily="34" charset="0"/>
              </a:rPr>
              <a:t>C. Biến cố chắc chắn;     </a:t>
            </a:r>
          </a:p>
          <a:p>
            <a:pPr algn="just">
              <a:lnSpc>
                <a:spcPct val="150000"/>
              </a:lnSpc>
            </a:pPr>
            <a:r>
              <a:rPr lang="vi-VN" sz="4400" dirty="0">
                <a:latin typeface="Arial" panose="020B0604020202020204" pitchFamily="34" charset="0"/>
                <a:cs typeface="Arial" panose="020B0604020202020204" pitchFamily="34" charset="0"/>
              </a:rPr>
              <a:t>D. Các đáp án trên đều đúng.</a:t>
            </a:r>
          </a:p>
        </p:txBody>
      </p:sp>
      <p:sp>
        <p:nvSpPr>
          <p:cNvPr id="14" name="Oval 13"/>
          <p:cNvSpPr/>
          <p:nvPr/>
        </p:nvSpPr>
        <p:spPr>
          <a:xfrm>
            <a:off x="3152427" y="4533900"/>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57200" y="1790700"/>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9" name="AutoShape 29"/>
          <p:cNvSpPr/>
          <p:nvPr/>
        </p:nvSpPr>
        <p:spPr>
          <a:xfrm>
            <a:off x="-1924847" y="8106612"/>
            <a:ext cx="2465926" cy="2180388"/>
          </a:xfrm>
          <a:prstGeom prst="rect">
            <a:avLst/>
          </a:prstGeom>
          <a:solidFill>
            <a:srgbClr val="CD0046"/>
          </a:solidFill>
        </p:spPr>
      </p:sp>
      <p:sp>
        <p:nvSpPr>
          <p:cNvPr id="30" name="TextBox 29"/>
          <p:cNvSpPr txBox="1"/>
          <p:nvPr/>
        </p:nvSpPr>
        <p:spPr>
          <a:xfrm>
            <a:off x="5486400" y="495300"/>
            <a:ext cx="7467600" cy="1107996"/>
          </a:xfrm>
          <a:prstGeom prst="rect">
            <a:avLst/>
          </a:prstGeom>
          <a:noFill/>
        </p:spPr>
        <p:txBody>
          <a:bodyPr wrap="square" rtlCol="0">
            <a:spAutoFit/>
          </a:bodyPr>
          <a:lstStyle/>
          <a:p>
            <a:pPr algn="ctr"/>
            <a:r>
              <a:rPr lang="en-US" sz="6600" b="1" dirty="0" smtClean="0">
                <a:solidFill>
                  <a:srgbClr val="002060"/>
                </a:solidFill>
                <a:latin typeface="Arial" panose="020B0604020202020204" pitchFamily="34" charset="0"/>
                <a:cs typeface="Arial" panose="020B0604020202020204" pitchFamily="34" charset="0"/>
              </a:rPr>
              <a:t>VẬN DỤNG</a:t>
            </a:r>
            <a:endParaRPr lang="en-US" sz="6600" b="1" dirty="0">
              <a:solidFill>
                <a:srgbClr val="002060"/>
              </a:solidFill>
              <a:latin typeface="Arial" panose="020B0604020202020204" pitchFamily="34" charset="0"/>
              <a:cs typeface="Arial" panose="020B0604020202020204" pitchFamily="34" charset="0"/>
            </a:endParaRPr>
          </a:p>
        </p:txBody>
      </p:sp>
      <p:sp>
        <p:nvSpPr>
          <p:cNvPr id="31" name="AutoShape 25"/>
          <p:cNvSpPr/>
          <p:nvPr/>
        </p:nvSpPr>
        <p:spPr>
          <a:xfrm>
            <a:off x="16992600" y="1104900"/>
            <a:ext cx="1776966" cy="1676400"/>
          </a:xfrm>
          <a:prstGeom prst="rect">
            <a:avLst/>
          </a:prstGeom>
          <a:solidFill>
            <a:srgbClr val="01949A"/>
          </a:solidFill>
        </p:spPr>
      </p:sp>
      <p:sp>
        <p:nvSpPr>
          <p:cNvPr id="32" name="Rectangle 31"/>
          <p:cNvSpPr/>
          <p:nvPr/>
        </p:nvSpPr>
        <p:spPr>
          <a:xfrm>
            <a:off x="1250713" y="2096365"/>
            <a:ext cx="14782801" cy="5170646"/>
          </a:xfrm>
          <a:prstGeom prst="rect">
            <a:avLst/>
          </a:prstGeom>
        </p:spPr>
        <p:txBody>
          <a:bodyPr wrap="square">
            <a:spAutoFit/>
          </a:bodyPr>
          <a:lstStyle/>
          <a:p>
            <a:pPr algn="just">
              <a:lnSpc>
                <a:spcPct val="150000"/>
              </a:lnSpc>
            </a:pPr>
            <a:r>
              <a:rPr lang="vi-VN" sz="4400" b="1" dirty="0">
                <a:solidFill>
                  <a:srgbClr val="C00000"/>
                </a:solidFill>
                <a:latin typeface="Arial" panose="020B0604020202020204" pitchFamily="34" charset="0"/>
                <a:cs typeface="Arial" panose="020B0604020202020204" pitchFamily="34" charset="0"/>
              </a:rPr>
              <a:t>Bài 1: </a:t>
            </a:r>
            <a:r>
              <a:rPr lang="vi-VN" sz="4400" dirty="0">
                <a:latin typeface="Arial" panose="020B0604020202020204" pitchFamily="34" charset="0"/>
                <a:cs typeface="Arial" panose="020B0604020202020204" pitchFamily="34" charset="0"/>
              </a:rPr>
              <a:t>Gieo một con xúc xắc. Viết tập hợp các kết quả làm cho mỗi biến cố sau xảy ra:</a:t>
            </a:r>
          </a:p>
          <a:p>
            <a:pPr algn="just">
              <a:lnSpc>
                <a:spcPct val="150000"/>
              </a:lnSpc>
            </a:pPr>
            <a:r>
              <a:rPr lang="vi-VN" sz="4400" dirty="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Gieo </a:t>
            </a:r>
            <a:r>
              <a:rPr lang="vi-VN" sz="4400" dirty="0">
                <a:latin typeface="Arial" panose="020B0604020202020204" pitchFamily="34" charset="0"/>
                <a:cs typeface="Arial" panose="020B0604020202020204" pitchFamily="34" charset="0"/>
              </a:rPr>
              <a:t>được mặt có số chấm là số </a:t>
            </a:r>
            <a:r>
              <a:rPr lang="vi-VN" sz="4400" dirty="0" smtClean="0">
                <a:latin typeface="Arial" panose="020B0604020202020204" pitchFamily="34" charset="0"/>
                <a:cs typeface="Arial" panose="020B0604020202020204" pitchFamily="34" charset="0"/>
              </a:rPr>
              <a:t>chẵn</a:t>
            </a:r>
            <a:r>
              <a:rPr lang="en-US"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B: </a:t>
            </a:r>
            <a:r>
              <a:rPr lang="en-US" sz="4400" dirty="0" smtClean="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Gieo </a:t>
            </a:r>
            <a:r>
              <a:rPr lang="vi-VN" sz="4400" dirty="0">
                <a:latin typeface="Arial" panose="020B0604020202020204" pitchFamily="34" charset="0"/>
                <a:cs typeface="Arial" panose="020B0604020202020204" pitchFamily="34" charset="0"/>
              </a:rPr>
              <a:t>được mặt có số chấm là số nguyên </a:t>
            </a:r>
            <a:r>
              <a:rPr lang="vi-VN" sz="4400" dirty="0" smtClean="0">
                <a:latin typeface="Arial" panose="020B0604020202020204" pitchFamily="34" charset="0"/>
                <a:cs typeface="Arial" panose="020B0604020202020204" pitchFamily="34" charset="0"/>
              </a:rPr>
              <a:t>tố</a:t>
            </a:r>
            <a:r>
              <a:rPr lang="en-US"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C: </a:t>
            </a:r>
            <a:r>
              <a:rPr lang="en-US" sz="4400" dirty="0" smtClean="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Mặt </a:t>
            </a:r>
            <a:r>
              <a:rPr lang="vi-VN" sz="4400" dirty="0">
                <a:latin typeface="Arial" panose="020B0604020202020204" pitchFamily="34" charset="0"/>
                <a:cs typeface="Arial" panose="020B0604020202020204" pitchFamily="34" charset="0"/>
              </a:rPr>
              <a:t>bị úp xuống có 6 </a:t>
            </a:r>
            <a:r>
              <a:rPr lang="vi-VN" sz="4400" dirty="0" smtClean="0">
                <a:latin typeface="Arial" panose="020B0604020202020204" pitchFamily="34" charset="0"/>
                <a:cs typeface="Arial" panose="020B0604020202020204" pitchFamily="34" charset="0"/>
              </a:rPr>
              <a:t>chấm</a:t>
            </a:r>
            <a:r>
              <a:rPr lang="en-US"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p:sp>
        <p:nvSpPr>
          <p:cNvPr id="33" name="Oval Callout 32"/>
          <p:cNvSpPr/>
          <p:nvPr/>
        </p:nvSpPr>
        <p:spPr>
          <a:xfrm>
            <a:off x="1142999" y="7360713"/>
            <a:ext cx="1891145" cy="1395912"/>
          </a:xfrm>
          <a:prstGeom prst="wedgeEllipseCallout">
            <a:avLst>
              <a:gd name="adj1" fmla="val 40129"/>
              <a:gd name="adj2" fmla="val 521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smtClean="0">
                <a:solidFill>
                  <a:srgbClr val="002060"/>
                </a:solidFill>
                <a:latin typeface="Arial" panose="020B0604020202020204" pitchFamily="34" charset="0"/>
                <a:cs typeface="Arial" panose="020B0604020202020204" pitchFamily="34" charset="0"/>
              </a:rPr>
              <a:t>Giải</a:t>
            </a:r>
            <a:endParaRPr lang="en-US" sz="4200" b="1" dirty="0">
              <a:solidFill>
                <a:srgbClr val="002060"/>
              </a:solidFill>
              <a:latin typeface="Arial" panose="020B0604020202020204" pitchFamily="34" charset="0"/>
              <a:cs typeface="Arial" panose="020B0604020202020204" pitchFamily="34" charset="0"/>
            </a:endParaRPr>
          </a:p>
        </p:txBody>
      </p:sp>
      <p:sp>
        <p:nvSpPr>
          <p:cNvPr id="34" name="Rectangle 33"/>
          <p:cNvSpPr/>
          <p:nvPr/>
        </p:nvSpPr>
        <p:spPr>
          <a:xfrm>
            <a:off x="4330229" y="7648629"/>
            <a:ext cx="8623771" cy="1107996"/>
          </a:xfrm>
          <a:prstGeom prst="rect">
            <a:avLst/>
          </a:prstGeom>
        </p:spPr>
        <p:txBody>
          <a:bodyPr wrap="none">
            <a:spAutoFit/>
          </a:bodyPr>
          <a:lstStyle/>
          <a:p>
            <a:pPr algn="just">
              <a:lnSpc>
                <a:spcPct val="150000"/>
              </a:lnSpc>
              <a:spcBef>
                <a:spcPts val="600"/>
              </a:spcBef>
              <a:spcAft>
                <a:spcPts val="800"/>
              </a:spcAft>
            </a:pP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A = </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2; 4; 6}; B = {2; 3; 5}; C = {1}</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5" name="Picture 34"/>
          <p:cNvPicPr>
            <a:picLocks noChangeAspect="1"/>
          </p:cNvPicPr>
          <p:nvPr/>
        </p:nvPicPr>
        <p:blipFill>
          <a:blip r:embed="rId2"/>
          <a:stretch>
            <a:fillRect/>
          </a:stretch>
        </p:blipFill>
        <p:spPr>
          <a:xfrm flipH="1">
            <a:off x="14178562" y="7360713"/>
            <a:ext cx="2633700" cy="2200847"/>
          </a:xfrm>
          <a:prstGeom prst="rect">
            <a:avLst/>
          </a:prstGeom>
        </p:spPr>
      </p:pic>
    </p:spTree>
    <p:extLst>
      <p:ext uri="{BB962C8B-B14F-4D97-AF65-F5344CB8AC3E}">
        <p14:creationId xmlns:p14="http://schemas.microsoft.com/office/powerpoint/2010/main" val="3449757458"/>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strips(up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57803" y="-1175072"/>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6" name="AutoShape 16"/>
          <p:cNvSpPr/>
          <p:nvPr/>
        </p:nvSpPr>
        <p:spPr>
          <a:xfrm>
            <a:off x="13935026" y="8901568"/>
            <a:ext cx="5472420" cy="1673268"/>
          </a:xfrm>
          <a:prstGeom prst="rect">
            <a:avLst/>
          </a:prstGeom>
          <a:solidFill>
            <a:srgbClr val="01949A"/>
          </a:solidFill>
        </p:spPr>
      </p:sp>
      <p:sp>
        <p:nvSpPr>
          <p:cNvPr id="17" name="AutoShape 17"/>
          <p:cNvSpPr/>
          <p:nvPr/>
        </p:nvSpPr>
        <p:spPr>
          <a:xfrm>
            <a:off x="-1232963" y="-342900"/>
            <a:ext cx="2465926" cy="3013513"/>
          </a:xfrm>
          <a:prstGeom prst="rect">
            <a:avLst/>
          </a:prstGeom>
          <a:solidFill>
            <a:srgbClr val="CD0046"/>
          </a:solidFill>
        </p:spPr>
      </p:sp>
      <p:sp>
        <p:nvSpPr>
          <p:cNvPr id="18" name="Rectangle 17"/>
          <p:cNvSpPr/>
          <p:nvPr/>
        </p:nvSpPr>
        <p:spPr>
          <a:xfrm>
            <a:off x="1678668" y="571500"/>
            <a:ext cx="15773400" cy="8149923"/>
          </a:xfrm>
          <a:prstGeom prst="rect">
            <a:avLst/>
          </a:prstGeom>
        </p:spPr>
        <p:txBody>
          <a:bodyPr wrap="square">
            <a:spAutoFit/>
          </a:bodyPr>
          <a:lstStyle/>
          <a:p>
            <a:pPr algn="just">
              <a:lnSpc>
                <a:spcPct val="17000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quyển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a:t>
            </a:r>
            <a:r>
              <a:rPr lang="en-US" sz="4400" dirty="0">
                <a:latin typeface="Arial" panose="020B0604020202020204" pitchFamily="34" charset="0"/>
                <a:cs typeface="Arial" panose="020B0604020202020204" pitchFamily="34" charset="0"/>
              </a:rPr>
              <a:t> 10 000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6 000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quyển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chỉ</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ngẫu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nhiên</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tiền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22 000 </a:t>
            </a:r>
            <a:r>
              <a:rPr lang="en-US" sz="4400" dirty="0" err="1" smtClean="0">
                <a:latin typeface="Arial" panose="020B0604020202020204" pitchFamily="34" charset="0"/>
                <a:cs typeface="Arial" panose="020B0604020202020204" pitchFamily="34" charset="0"/>
              </a:rPr>
              <a:t>đồng</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gn="just">
              <a:lnSpc>
                <a:spcPct val="170000"/>
              </a:lnSpc>
            </a:pPr>
            <a:r>
              <a:rPr lang="en-US" sz="4400" dirty="0">
                <a:latin typeface="Arial" panose="020B0604020202020204" pitchFamily="34" charset="0"/>
                <a:cs typeface="Arial" panose="020B0604020202020204" pitchFamily="34" charset="0"/>
              </a:rPr>
              <a:t>B: </a:t>
            </a:r>
            <a:r>
              <a:rPr lang="en-US" sz="4400" dirty="0" smtClean="0">
                <a:latin typeface="Arial" panose="020B0604020202020204" pitchFamily="34" charset="0"/>
                <a:cs typeface="Arial" panose="020B0604020202020204" pitchFamily="34" charset="0"/>
              </a:rPr>
              <a:t>“</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tiền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23 000 </a:t>
            </a:r>
            <a:r>
              <a:rPr lang="en-US" sz="4400" dirty="0" err="1" smtClean="0">
                <a:latin typeface="Arial" panose="020B0604020202020204" pitchFamily="34" charset="0"/>
                <a:cs typeface="Arial" panose="020B0604020202020204" pitchFamily="34" charset="0"/>
              </a:rPr>
              <a:t>đồng</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gn="just">
              <a:lnSpc>
                <a:spcPct val="170000"/>
              </a:lnSpc>
            </a:pPr>
            <a:r>
              <a:rPr lang="en-US" sz="4400" dirty="0">
                <a:latin typeface="Arial" panose="020B0604020202020204" pitchFamily="34" charset="0"/>
                <a:cs typeface="Arial" panose="020B0604020202020204" pitchFamily="34" charset="0"/>
              </a:rPr>
              <a:t>C: </a:t>
            </a:r>
            <a:r>
              <a:rPr lang="en-US" sz="4400" dirty="0" smtClean="0">
                <a:latin typeface="Arial" panose="020B0604020202020204" pitchFamily="34" charset="0"/>
                <a:cs typeface="Arial" panose="020B0604020202020204" pitchFamily="34" charset="0"/>
              </a:rPr>
              <a:t>“</a:t>
            </a:r>
            <a:r>
              <a:rPr lang="en-US" sz="4400" dirty="0" err="1" smtClean="0">
                <a:latin typeface="Arial" panose="020B0604020202020204" pitchFamily="34" charset="0"/>
                <a:cs typeface="Arial" panose="020B0604020202020204" pitchFamily="34" charset="0"/>
              </a:rPr>
              <a:t>Thái</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ít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16 000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bút</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19" name="Rectangle 18"/>
          <p:cNvSpPr/>
          <p:nvPr/>
        </p:nvSpPr>
        <p:spPr>
          <a:xfrm>
            <a:off x="13657713" y="5372100"/>
            <a:ext cx="3701654" cy="769441"/>
          </a:xfrm>
          <a:prstGeom prst="rect">
            <a:avLst/>
          </a:prstGeom>
        </p:spPr>
        <p:txBody>
          <a:bodyPr wrap="none">
            <a:spAutoFit/>
          </a:bodyPr>
          <a:lstStyle/>
          <a:p>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ngẫu</a:t>
            </a:r>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nhiên</a:t>
            </a:r>
            <a:endParaRPr lang="en-US" sz="4400" dirty="0">
              <a:solidFill>
                <a:srgbClr val="0070C0"/>
              </a:solidFill>
              <a:latin typeface="Arial" panose="020B0604020202020204" pitchFamily="34" charset="0"/>
              <a:cs typeface="Arial" panose="020B0604020202020204" pitchFamily="34" charset="0"/>
            </a:endParaRPr>
          </a:p>
        </p:txBody>
      </p:sp>
      <p:sp>
        <p:nvSpPr>
          <p:cNvPr id="20" name="Rectangle 19"/>
          <p:cNvSpPr/>
          <p:nvPr/>
        </p:nvSpPr>
        <p:spPr>
          <a:xfrm>
            <a:off x="13657713" y="6515100"/>
            <a:ext cx="3387466" cy="769441"/>
          </a:xfrm>
          <a:prstGeom prst="rect">
            <a:avLst/>
          </a:prstGeom>
        </p:spPr>
        <p:txBody>
          <a:bodyPr wrap="none">
            <a:spAutoFit/>
          </a:bodyPr>
          <a:lstStyle/>
          <a:p>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không</a:t>
            </a:r>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thể</a:t>
            </a:r>
            <a:endParaRPr lang="en-US" sz="4400" dirty="0">
              <a:solidFill>
                <a:srgbClr val="0070C0"/>
              </a:solidFill>
              <a:latin typeface="Arial" panose="020B0604020202020204" pitchFamily="34" charset="0"/>
              <a:cs typeface="Arial" panose="020B0604020202020204" pitchFamily="34" charset="0"/>
            </a:endParaRPr>
          </a:p>
        </p:txBody>
      </p:sp>
      <p:sp>
        <p:nvSpPr>
          <p:cNvPr id="21" name="Rectangle 20"/>
          <p:cNvSpPr/>
          <p:nvPr/>
        </p:nvSpPr>
        <p:spPr>
          <a:xfrm>
            <a:off x="7315200" y="8516847"/>
            <a:ext cx="2727029" cy="769441"/>
          </a:xfrm>
          <a:prstGeom prst="rect">
            <a:avLst/>
          </a:prstGeom>
        </p:spPr>
        <p:txBody>
          <a:bodyPr wrap="none">
            <a:spAutoFit/>
          </a:bodyPr>
          <a:lstStyle/>
          <a:p>
            <a:r>
              <a:rPr lang="en-US" sz="4400" dirty="0" err="1" smtClean="0">
                <a:solidFill>
                  <a:srgbClr val="0070C0"/>
                </a:solidFill>
                <a:latin typeface="Arial" panose="020B0604020202020204" pitchFamily="34" charset="0"/>
                <a:cs typeface="Arial" panose="020B0604020202020204" pitchFamily="34" charset="0"/>
              </a:rPr>
              <a:t>chắc</a:t>
            </a:r>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chắc</a:t>
            </a:r>
            <a:endParaRPr lang="en-US" sz="4400" dirty="0">
              <a:solidFill>
                <a:srgbClr val="0070C0"/>
              </a:solidFill>
              <a:latin typeface="Arial" panose="020B0604020202020204" pitchFamily="34" charset="0"/>
              <a:cs typeface="Arial" panose="020B0604020202020204" pitchFamily="34" charset="0"/>
            </a:endParaRPr>
          </a:p>
        </p:txBody>
      </p:sp>
      <p:cxnSp>
        <p:nvCxnSpPr>
          <p:cNvPr id="23" name="Curved Connector 22"/>
          <p:cNvCxnSpPr>
            <a:endCxn id="21" idx="1"/>
          </p:cNvCxnSpPr>
          <p:nvPr/>
        </p:nvCxnSpPr>
        <p:spPr>
          <a:xfrm>
            <a:off x="6019800" y="8452688"/>
            <a:ext cx="1295400" cy="448880"/>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21580" y="-1138849"/>
            <a:ext cx="18630919" cy="10723154"/>
            <a:chOff x="0" y="0"/>
            <a:chExt cx="75380309" cy="43385658"/>
          </a:xfrm>
        </p:grpSpPr>
        <p:sp>
          <p:nvSpPr>
            <p:cNvPr id="3" name="Freeform 3"/>
            <p:cNvSpPr/>
            <p:nvPr/>
          </p:nvSpPr>
          <p:spPr>
            <a:xfrm>
              <a:off x="0" y="0"/>
              <a:ext cx="75380310" cy="43385659"/>
            </a:xfrm>
            <a:custGeom>
              <a:avLst/>
              <a:gdLst/>
              <a:ahLst/>
              <a:cxnLst/>
              <a:rect l="l" t="t" r="r" b="b"/>
              <a:pathLst>
                <a:path w="75380310" h="43385659">
                  <a:moveTo>
                    <a:pt x="75154247" y="0"/>
                  </a:moveTo>
                  <a:lnTo>
                    <a:pt x="0" y="0"/>
                  </a:lnTo>
                  <a:lnTo>
                    <a:pt x="0" y="43385659"/>
                  </a:lnTo>
                  <a:lnTo>
                    <a:pt x="75380310" y="43385659"/>
                  </a:lnTo>
                  <a:lnTo>
                    <a:pt x="75380310" y="0"/>
                  </a:lnTo>
                  <a:lnTo>
                    <a:pt x="75154247" y="0"/>
                  </a:lnTo>
                  <a:close/>
                  <a:moveTo>
                    <a:pt x="75154247" y="43159598"/>
                  </a:moveTo>
                  <a:lnTo>
                    <a:pt x="228600" y="43159598"/>
                  </a:lnTo>
                  <a:lnTo>
                    <a:pt x="228600" y="228600"/>
                  </a:lnTo>
                  <a:lnTo>
                    <a:pt x="75154247" y="228600"/>
                  </a:lnTo>
                  <a:lnTo>
                    <a:pt x="75154247" y="43159598"/>
                  </a:lnTo>
                  <a:close/>
                </a:path>
              </a:pathLst>
            </a:custGeom>
            <a:solidFill>
              <a:srgbClr val="01949A"/>
            </a:solidFill>
          </p:spPr>
        </p:sp>
      </p:grpSp>
      <p:grpSp>
        <p:nvGrpSpPr>
          <p:cNvPr id="4" name="Group 4"/>
          <p:cNvGrpSpPr/>
          <p:nvPr/>
        </p:nvGrpSpPr>
        <p:grpSpPr>
          <a:xfrm>
            <a:off x="1125436" y="2992582"/>
            <a:ext cx="4862537" cy="7582844"/>
            <a:chOff x="0" y="0"/>
            <a:chExt cx="15585134" cy="26971296"/>
          </a:xfrm>
        </p:grpSpPr>
        <p:sp>
          <p:nvSpPr>
            <p:cNvPr id="5" name="Freeform 5"/>
            <p:cNvSpPr/>
            <p:nvPr/>
          </p:nvSpPr>
          <p:spPr>
            <a:xfrm>
              <a:off x="0" y="0"/>
              <a:ext cx="15585134" cy="26971296"/>
            </a:xfrm>
            <a:custGeom>
              <a:avLst/>
              <a:gdLst/>
              <a:ahLst/>
              <a:cxnLst/>
              <a:rect l="l" t="t" r="r" b="b"/>
              <a:pathLst>
                <a:path w="15585134" h="26971296">
                  <a:moveTo>
                    <a:pt x="15359073" y="0"/>
                  </a:moveTo>
                  <a:lnTo>
                    <a:pt x="0" y="0"/>
                  </a:lnTo>
                  <a:lnTo>
                    <a:pt x="0" y="26971296"/>
                  </a:lnTo>
                  <a:lnTo>
                    <a:pt x="15585134" y="26971296"/>
                  </a:lnTo>
                  <a:lnTo>
                    <a:pt x="15585134" y="0"/>
                  </a:lnTo>
                  <a:lnTo>
                    <a:pt x="15359073" y="0"/>
                  </a:lnTo>
                  <a:close/>
                  <a:moveTo>
                    <a:pt x="15359073" y="26745236"/>
                  </a:moveTo>
                  <a:lnTo>
                    <a:pt x="228600" y="26745236"/>
                  </a:lnTo>
                  <a:lnTo>
                    <a:pt x="228600" y="228600"/>
                  </a:lnTo>
                  <a:lnTo>
                    <a:pt x="15359073" y="228600"/>
                  </a:lnTo>
                  <a:lnTo>
                    <a:pt x="15359073" y="26745236"/>
                  </a:lnTo>
                  <a:close/>
                </a:path>
              </a:pathLst>
            </a:custGeom>
            <a:solidFill>
              <a:srgbClr val="01949A"/>
            </a:solidFill>
          </p:spPr>
        </p:sp>
      </p:grpSp>
      <p:sp>
        <p:nvSpPr>
          <p:cNvPr id="6" name="TextBox 6"/>
          <p:cNvSpPr txBox="1"/>
          <p:nvPr/>
        </p:nvSpPr>
        <p:spPr>
          <a:xfrm>
            <a:off x="3141197" y="1472450"/>
            <a:ext cx="12368727" cy="897682"/>
          </a:xfrm>
          <a:prstGeom prst="rect">
            <a:avLst/>
          </a:prstGeom>
        </p:spPr>
        <p:txBody>
          <a:bodyPr lIns="0" tIns="0" rIns="0" bIns="0" rtlCol="0" anchor="t">
            <a:spAutoFit/>
          </a:bodyPr>
          <a:lstStyle/>
          <a:p>
            <a:pPr algn="ctr">
              <a:lnSpc>
                <a:spcPts val="7040"/>
              </a:lnSpc>
            </a:pPr>
            <a:r>
              <a:rPr lang="en-US" sz="6600" b="1" spc="165" dirty="0" smtClean="0">
                <a:solidFill>
                  <a:srgbClr val="CD0046"/>
                </a:solidFill>
                <a:latin typeface="Arial" panose="020B0604020202020204" pitchFamily="34" charset="0"/>
                <a:cs typeface="Arial" panose="020B0604020202020204" pitchFamily="34" charset="0"/>
              </a:rPr>
              <a:t>HƯỚNG DẪN VỀ NHÀ</a:t>
            </a:r>
            <a:endParaRPr lang="en-US" sz="6600" b="1" spc="165" dirty="0">
              <a:solidFill>
                <a:srgbClr val="CD0046"/>
              </a:solidFill>
              <a:latin typeface="Arial" panose="020B0604020202020204" pitchFamily="34" charset="0"/>
              <a:cs typeface="Arial" panose="020B0604020202020204" pitchFamily="34" charset="0"/>
            </a:endParaRPr>
          </a:p>
        </p:txBody>
      </p:sp>
      <p:grpSp>
        <p:nvGrpSpPr>
          <p:cNvPr id="10" name="Group 10"/>
          <p:cNvGrpSpPr/>
          <p:nvPr/>
        </p:nvGrpSpPr>
        <p:grpSpPr>
          <a:xfrm>
            <a:off x="6676021" y="2992582"/>
            <a:ext cx="4862537" cy="7582844"/>
            <a:chOff x="0" y="0"/>
            <a:chExt cx="15585134" cy="26971296"/>
          </a:xfrm>
        </p:grpSpPr>
        <p:sp>
          <p:nvSpPr>
            <p:cNvPr id="11" name="Freeform 11"/>
            <p:cNvSpPr/>
            <p:nvPr/>
          </p:nvSpPr>
          <p:spPr>
            <a:xfrm>
              <a:off x="0" y="0"/>
              <a:ext cx="15585134" cy="26971296"/>
            </a:xfrm>
            <a:custGeom>
              <a:avLst/>
              <a:gdLst/>
              <a:ahLst/>
              <a:cxnLst/>
              <a:rect l="l" t="t" r="r" b="b"/>
              <a:pathLst>
                <a:path w="15585134" h="26971296">
                  <a:moveTo>
                    <a:pt x="15359073" y="0"/>
                  </a:moveTo>
                  <a:lnTo>
                    <a:pt x="0" y="0"/>
                  </a:lnTo>
                  <a:lnTo>
                    <a:pt x="0" y="26971296"/>
                  </a:lnTo>
                  <a:lnTo>
                    <a:pt x="15585134" y="26971296"/>
                  </a:lnTo>
                  <a:lnTo>
                    <a:pt x="15585134" y="0"/>
                  </a:lnTo>
                  <a:lnTo>
                    <a:pt x="15359073" y="0"/>
                  </a:lnTo>
                  <a:close/>
                  <a:moveTo>
                    <a:pt x="15359073" y="26745236"/>
                  </a:moveTo>
                  <a:lnTo>
                    <a:pt x="228600" y="26745236"/>
                  </a:lnTo>
                  <a:lnTo>
                    <a:pt x="228600" y="228600"/>
                  </a:lnTo>
                  <a:lnTo>
                    <a:pt x="15359073" y="228600"/>
                  </a:lnTo>
                  <a:lnTo>
                    <a:pt x="15359073" y="26745236"/>
                  </a:lnTo>
                  <a:close/>
                </a:path>
              </a:pathLst>
            </a:custGeom>
            <a:solidFill>
              <a:srgbClr val="01949A"/>
            </a:solidFill>
          </p:spPr>
        </p:sp>
      </p:grpSp>
      <p:grpSp>
        <p:nvGrpSpPr>
          <p:cNvPr id="20" name="Group 20"/>
          <p:cNvGrpSpPr/>
          <p:nvPr/>
        </p:nvGrpSpPr>
        <p:grpSpPr>
          <a:xfrm>
            <a:off x="12304557" y="2992582"/>
            <a:ext cx="4862537" cy="7582844"/>
            <a:chOff x="0" y="0"/>
            <a:chExt cx="15585134" cy="26971296"/>
          </a:xfrm>
        </p:grpSpPr>
        <p:sp>
          <p:nvSpPr>
            <p:cNvPr id="21" name="Freeform 21"/>
            <p:cNvSpPr/>
            <p:nvPr/>
          </p:nvSpPr>
          <p:spPr>
            <a:xfrm>
              <a:off x="0" y="0"/>
              <a:ext cx="15585134" cy="26971296"/>
            </a:xfrm>
            <a:custGeom>
              <a:avLst/>
              <a:gdLst/>
              <a:ahLst/>
              <a:cxnLst/>
              <a:rect l="l" t="t" r="r" b="b"/>
              <a:pathLst>
                <a:path w="15585134" h="26971296">
                  <a:moveTo>
                    <a:pt x="15359073" y="0"/>
                  </a:moveTo>
                  <a:lnTo>
                    <a:pt x="0" y="0"/>
                  </a:lnTo>
                  <a:lnTo>
                    <a:pt x="0" y="26971296"/>
                  </a:lnTo>
                  <a:lnTo>
                    <a:pt x="15585134" y="26971296"/>
                  </a:lnTo>
                  <a:lnTo>
                    <a:pt x="15585134" y="0"/>
                  </a:lnTo>
                  <a:lnTo>
                    <a:pt x="15359073" y="0"/>
                  </a:lnTo>
                  <a:close/>
                  <a:moveTo>
                    <a:pt x="15359073" y="26745236"/>
                  </a:moveTo>
                  <a:lnTo>
                    <a:pt x="228600" y="26745236"/>
                  </a:lnTo>
                  <a:lnTo>
                    <a:pt x="228600" y="228600"/>
                  </a:lnTo>
                  <a:lnTo>
                    <a:pt x="15359073" y="228600"/>
                  </a:lnTo>
                  <a:lnTo>
                    <a:pt x="15359073" y="26745236"/>
                  </a:lnTo>
                  <a:close/>
                </a:path>
              </a:pathLst>
            </a:custGeom>
            <a:solidFill>
              <a:srgbClr val="01949A"/>
            </a:solidFill>
          </p:spPr>
        </p:sp>
      </p:grpSp>
      <p:sp>
        <p:nvSpPr>
          <p:cNvPr id="25" name="AutoShape 25"/>
          <p:cNvSpPr/>
          <p:nvPr/>
        </p:nvSpPr>
        <p:spPr>
          <a:xfrm>
            <a:off x="15496069" y="8925135"/>
            <a:ext cx="2791931" cy="2723730"/>
          </a:xfrm>
          <a:prstGeom prst="rect">
            <a:avLst/>
          </a:prstGeom>
          <a:solidFill>
            <a:srgbClr val="01949A"/>
          </a:solidFill>
        </p:spPr>
      </p:sp>
      <p:sp>
        <p:nvSpPr>
          <p:cNvPr id="26" name="AutoShape 26"/>
          <p:cNvSpPr/>
          <p:nvPr/>
        </p:nvSpPr>
        <p:spPr>
          <a:xfrm>
            <a:off x="-1218502" y="-333165"/>
            <a:ext cx="3480165" cy="1311040"/>
          </a:xfrm>
          <a:prstGeom prst="rect">
            <a:avLst/>
          </a:prstGeom>
          <a:solidFill>
            <a:srgbClr val="CD0046"/>
          </a:solidFill>
        </p:spPr>
      </p:sp>
      <p:sp>
        <p:nvSpPr>
          <p:cNvPr id="27" name="TextBox 26"/>
          <p:cNvSpPr txBox="1"/>
          <p:nvPr/>
        </p:nvSpPr>
        <p:spPr>
          <a:xfrm>
            <a:off x="1270704" y="3919602"/>
            <a:ext cx="45720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sp>
        <p:nvSpPr>
          <p:cNvPr id="28" name="TextBox 27"/>
          <p:cNvSpPr txBox="1"/>
          <p:nvPr/>
        </p:nvSpPr>
        <p:spPr>
          <a:xfrm>
            <a:off x="6821289" y="3919602"/>
            <a:ext cx="45720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sp>
        <p:nvSpPr>
          <p:cNvPr id="29" name="TextBox 28"/>
          <p:cNvSpPr txBox="1"/>
          <p:nvPr/>
        </p:nvSpPr>
        <p:spPr>
          <a:xfrm>
            <a:off x="12449825" y="3936920"/>
            <a:ext cx="4572000" cy="1998176"/>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Chuẩn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 </a:t>
            </a:r>
            <a:r>
              <a:rPr lang="en-US" sz="4400" b="1" dirty="0" err="1" smtClean="0">
                <a:latin typeface="Arial" panose="020B0604020202020204" pitchFamily="34" charset="0"/>
                <a:cs typeface="Arial" panose="020B0604020202020204" pitchFamily="34" charset="0"/>
              </a:rPr>
              <a:t>Bài</a:t>
            </a:r>
            <a:r>
              <a:rPr lang="en-US" sz="4400" b="1" dirty="0" smtClean="0">
                <a:latin typeface="Arial" panose="020B0604020202020204" pitchFamily="34" charset="0"/>
                <a:cs typeface="Arial" panose="020B0604020202020204" pitchFamily="34" charset="0"/>
              </a:rPr>
              <a:t> 30</a:t>
            </a:r>
            <a:endParaRPr lang="en-US" sz="4400" b="1" dirty="0">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2417145" y="1543050"/>
            <a:ext cx="17906462" cy="7318208"/>
            <a:chOff x="0" y="0"/>
            <a:chExt cx="72449173" cy="29609318"/>
          </a:xfrm>
        </p:grpSpPr>
        <p:sp>
          <p:nvSpPr>
            <p:cNvPr id="3" name="Freeform 3"/>
            <p:cNvSpPr/>
            <p:nvPr/>
          </p:nvSpPr>
          <p:spPr>
            <a:xfrm>
              <a:off x="0" y="0"/>
              <a:ext cx="72449172" cy="29609318"/>
            </a:xfrm>
            <a:custGeom>
              <a:avLst/>
              <a:gdLst/>
              <a:ahLst/>
              <a:cxnLst/>
              <a:rect l="l" t="t" r="r" b="b"/>
              <a:pathLst>
                <a:path w="72449172" h="29609318">
                  <a:moveTo>
                    <a:pt x="72223114" y="0"/>
                  </a:moveTo>
                  <a:lnTo>
                    <a:pt x="0" y="0"/>
                  </a:lnTo>
                  <a:lnTo>
                    <a:pt x="0" y="29609318"/>
                  </a:lnTo>
                  <a:lnTo>
                    <a:pt x="72449172" y="29609318"/>
                  </a:lnTo>
                  <a:lnTo>
                    <a:pt x="72449172" y="0"/>
                  </a:lnTo>
                  <a:lnTo>
                    <a:pt x="72223114" y="0"/>
                  </a:lnTo>
                  <a:close/>
                  <a:moveTo>
                    <a:pt x="72223114" y="29383258"/>
                  </a:moveTo>
                  <a:lnTo>
                    <a:pt x="228600" y="29383258"/>
                  </a:lnTo>
                  <a:lnTo>
                    <a:pt x="228600" y="228600"/>
                  </a:lnTo>
                  <a:lnTo>
                    <a:pt x="72223114" y="228600"/>
                  </a:lnTo>
                  <a:lnTo>
                    <a:pt x="72223114" y="29383258"/>
                  </a:lnTo>
                  <a:close/>
                </a:path>
              </a:pathLst>
            </a:custGeom>
            <a:solidFill>
              <a:srgbClr val="01949A"/>
            </a:solidFill>
          </p:spPr>
        </p:sp>
      </p:grpSp>
      <p:grpSp>
        <p:nvGrpSpPr>
          <p:cNvPr id="4" name="Group 4"/>
          <p:cNvGrpSpPr/>
          <p:nvPr/>
        </p:nvGrpSpPr>
        <p:grpSpPr>
          <a:xfrm>
            <a:off x="-1009431" y="-380375"/>
            <a:ext cx="16493772" cy="10034920"/>
            <a:chOff x="0" y="0"/>
            <a:chExt cx="66733458" cy="40601079"/>
          </a:xfrm>
        </p:grpSpPr>
        <p:sp>
          <p:nvSpPr>
            <p:cNvPr id="5" name="Freeform 5"/>
            <p:cNvSpPr/>
            <p:nvPr/>
          </p:nvSpPr>
          <p:spPr>
            <a:xfrm>
              <a:off x="0" y="0"/>
              <a:ext cx="66733458" cy="40601078"/>
            </a:xfrm>
            <a:custGeom>
              <a:avLst/>
              <a:gdLst/>
              <a:ahLst/>
              <a:cxnLst/>
              <a:rect l="l" t="t" r="r" b="b"/>
              <a:pathLst>
                <a:path w="66733458" h="40601078">
                  <a:moveTo>
                    <a:pt x="66507401" y="0"/>
                  </a:moveTo>
                  <a:lnTo>
                    <a:pt x="0" y="0"/>
                  </a:lnTo>
                  <a:lnTo>
                    <a:pt x="0" y="40601078"/>
                  </a:lnTo>
                  <a:lnTo>
                    <a:pt x="66733458" y="40601078"/>
                  </a:lnTo>
                  <a:lnTo>
                    <a:pt x="66733458" y="0"/>
                  </a:lnTo>
                  <a:lnTo>
                    <a:pt x="66507401" y="0"/>
                  </a:lnTo>
                  <a:close/>
                  <a:moveTo>
                    <a:pt x="66507401" y="40375018"/>
                  </a:moveTo>
                  <a:lnTo>
                    <a:pt x="228600" y="40375018"/>
                  </a:lnTo>
                  <a:lnTo>
                    <a:pt x="228600" y="228600"/>
                  </a:lnTo>
                  <a:lnTo>
                    <a:pt x="66507401" y="228600"/>
                  </a:lnTo>
                  <a:lnTo>
                    <a:pt x="66507401" y="40375018"/>
                  </a:lnTo>
                  <a:close/>
                </a:path>
              </a:pathLst>
            </a:custGeom>
            <a:solidFill>
              <a:srgbClr val="01949A"/>
            </a:solidFill>
          </p:spPr>
        </p:sp>
      </p:grpSp>
      <p:sp>
        <p:nvSpPr>
          <p:cNvPr id="9" name="AutoShape 9"/>
          <p:cNvSpPr/>
          <p:nvPr/>
        </p:nvSpPr>
        <p:spPr>
          <a:xfrm>
            <a:off x="-772599" y="0"/>
            <a:ext cx="4711741" cy="3013513"/>
          </a:xfrm>
          <a:prstGeom prst="rect">
            <a:avLst/>
          </a:prstGeom>
          <a:solidFill>
            <a:srgbClr val="CD0046"/>
          </a:solidFill>
        </p:spPr>
      </p:sp>
      <p:sp>
        <p:nvSpPr>
          <p:cNvPr id="10" name="AutoShape 10"/>
          <p:cNvSpPr/>
          <p:nvPr/>
        </p:nvSpPr>
        <p:spPr>
          <a:xfrm>
            <a:off x="16027684" y="2061755"/>
            <a:ext cx="3190382" cy="7432698"/>
          </a:xfrm>
          <a:prstGeom prst="rect">
            <a:avLst/>
          </a:prstGeom>
          <a:solidFill>
            <a:srgbClr val="01949A"/>
          </a:solidFill>
        </p:spPr>
      </p:sp>
      <p:sp>
        <p:nvSpPr>
          <p:cNvPr id="11" name="TextBox 10"/>
          <p:cNvSpPr txBox="1"/>
          <p:nvPr/>
        </p:nvSpPr>
        <p:spPr>
          <a:xfrm>
            <a:off x="3171602" y="3138353"/>
            <a:ext cx="11750541" cy="3557512"/>
          </a:xfrm>
          <a:prstGeom prst="rect">
            <a:avLst/>
          </a:prstGeom>
          <a:noFill/>
        </p:spPr>
        <p:txBody>
          <a:bodyPr wrap="square" rtlCol="0">
            <a:spAutoFit/>
          </a:bodyPr>
          <a:lstStyle/>
          <a:p>
            <a:pPr algn="ctr">
              <a:lnSpc>
                <a:spcPct val="150000"/>
              </a:lnSpc>
            </a:pPr>
            <a:r>
              <a:rPr lang="en-US" sz="8000" b="1" dirty="0" smtClean="0">
                <a:solidFill>
                  <a:srgbClr val="CD0046"/>
                </a:solidFill>
                <a:latin typeface="Arial" panose="020B0604020202020204" pitchFamily="34" charset="0"/>
                <a:cs typeface="Arial" panose="020B0604020202020204" pitchFamily="34" charset="0"/>
              </a:rPr>
              <a:t>HẸN GẶP LẠI CÁC EM TRONG TIẾT HỌC SAU!</a:t>
            </a:r>
            <a:endParaRPr lang="en-US" sz="8000" b="1" dirty="0">
              <a:solidFill>
                <a:srgbClr val="CD004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464853"/>
            <a:ext cx="18015131" cy="6303553"/>
            <a:chOff x="0" y="0"/>
            <a:chExt cx="72888844" cy="27997194"/>
          </a:xfrm>
        </p:grpSpPr>
        <p:sp>
          <p:nvSpPr>
            <p:cNvPr id="3" name="Freeform 3"/>
            <p:cNvSpPr/>
            <p:nvPr/>
          </p:nvSpPr>
          <p:spPr>
            <a:xfrm>
              <a:off x="0" y="0"/>
              <a:ext cx="72888841" cy="27997193"/>
            </a:xfrm>
            <a:custGeom>
              <a:avLst/>
              <a:gdLst/>
              <a:ahLst/>
              <a:cxnLst/>
              <a:rect l="l" t="t" r="r" b="b"/>
              <a:pathLst>
                <a:path w="72888841" h="27997193">
                  <a:moveTo>
                    <a:pt x="72662783" y="0"/>
                  </a:moveTo>
                  <a:lnTo>
                    <a:pt x="0" y="0"/>
                  </a:lnTo>
                  <a:lnTo>
                    <a:pt x="0" y="27997193"/>
                  </a:lnTo>
                  <a:lnTo>
                    <a:pt x="72888841" y="27997193"/>
                  </a:lnTo>
                  <a:lnTo>
                    <a:pt x="72888841" y="0"/>
                  </a:lnTo>
                  <a:lnTo>
                    <a:pt x="72662783" y="0"/>
                  </a:lnTo>
                  <a:close/>
                  <a:moveTo>
                    <a:pt x="72662783" y="27771133"/>
                  </a:moveTo>
                  <a:lnTo>
                    <a:pt x="228600" y="27771133"/>
                  </a:lnTo>
                  <a:lnTo>
                    <a:pt x="228600" y="228600"/>
                  </a:lnTo>
                  <a:lnTo>
                    <a:pt x="72662783" y="228600"/>
                  </a:lnTo>
                  <a:lnTo>
                    <a:pt x="72662783" y="27771133"/>
                  </a:lnTo>
                  <a:close/>
                </a:path>
              </a:pathLst>
            </a:custGeom>
            <a:solidFill>
              <a:srgbClr val="01949A"/>
            </a:solidFill>
          </p:spPr>
        </p:sp>
      </p:grpSp>
      <p:grpSp>
        <p:nvGrpSpPr>
          <p:cNvPr id="4" name="Group 4"/>
          <p:cNvGrpSpPr/>
          <p:nvPr/>
        </p:nvGrpSpPr>
        <p:grpSpPr>
          <a:xfrm>
            <a:off x="-3462931" y="-707684"/>
            <a:ext cx="5696474" cy="9056904"/>
            <a:chOff x="0" y="0"/>
            <a:chExt cx="23792315" cy="36644045"/>
          </a:xfrm>
        </p:grpSpPr>
        <p:sp>
          <p:nvSpPr>
            <p:cNvPr id="5" name="Freeform 5"/>
            <p:cNvSpPr/>
            <p:nvPr/>
          </p:nvSpPr>
          <p:spPr>
            <a:xfrm>
              <a:off x="0" y="0"/>
              <a:ext cx="23792315" cy="36644045"/>
            </a:xfrm>
            <a:custGeom>
              <a:avLst/>
              <a:gdLst/>
              <a:ahLst/>
              <a:cxnLst/>
              <a:rect l="l" t="t" r="r" b="b"/>
              <a:pathLst>
                <a:path w="23792315" h="36644045">
                  <a:moveTo>
                    <a:pt x="23566255" y="0"/>
                  </a:moveTo>
                  <a:lnTo>
                    <a:pt x="0" y="0"/>
                  </a:lnTo>
                  <a:lnTo>
                    <a:pt x="0" y="36644045"/>
                  </a:lnTo>
                  <a:lnTo>
                    <a:pt x="23792315" y="36644045"/>
                  </a:lnTo>
                  <a:lnTo>
                    <a:pt x="23792315" y="0"/>
                  </a:lnTo>
                  <a:lnTo>
                    <a:pt x="23566255" y="0"/>
                  </a:lnTo>
                  <a:close/>
                  <a:moveTo>
                    <a:pt x="23566255" y="36417985"/>
                  </a:moveTo>
                  <a:lnTo>
                    <a:pt x="228600" y="36417985"/>
                  </a:lnTo>
                  <a:lnTo>
                    <a:pt x="228600" y="228600"/>
                  </a:lnTo>
                  <a:lnTo>
                    <a:pt x="23566255" y="228600"/>
                  </a:lnTo>
                  <a:lnTo>
                    <a:pt x="23566255" y="36417985"/>
                  </a:lnTo>
                  <a:close/>
                </a:path>
              </a:pathLst>
            </a:custGeom>
            <a:solidFill>
              <a:srgbClr val="01949A"/>
            </a:solidFill>
          </p:spPr>
        </p:sp>
      </p:grpSp>
      <p:sp>
        <p:nvSpPr>
          <p:cNvPr id="13" name="AutoShape 13"/>
          <p:cNvSpPr/>
          <p:nvPr/>
        </p:nvSpPr>
        <p:spPr>
          <a:xfrm>
            <a:off x="16136392" y="3893812"/>
            <a:ext cx="3588833" cy="3122181"/>
          </a:xfrm>
          <a:prstGeom prst="rect">
            <a:avLst/>
          </a:prstGeom>
          <a:solidFill>
            <a:srgbClr val="CD0046"/>
          </a:solidFill>
        </p:spPr>
      </p:sp>
      <p:sp>
        <p:nvSpPr>
          <p:cNvPr id="14" name="AutoShape 14"/>
          <p:cNvSpPr/>
          <p:nvPr/>
        </p:nvSpPr>
        <p:spPr>
          <a:xfrm>
            <a:off x="-522689" y="-1524868"/>
            <a:ext cx="3697502" cy="3049736"/>
          </a:xfrm>
          <a:prstGeom prst="rect">
            <a:avLst/>
          </a:prstGeom>
          <a:solidFill>
            <a:srgbClr val="01949A"/>
          </a:solidFill>
        </p:spPr>
      </p:sp>
      <p:sp>
        <p:nvSpPr>
          <p:cNvPr id="15" name="Rectangle 14"/>
          <p:cNvSpPr/>
          <p:nvPr/>
        </p:nvSpPr>
        <p:spPr>
          <a:xfrm>
            <a:off x="2233543" y="1453963"/>
            <a:ext cx="15718047" cy="3046988"/>
          </a:xfrm>
          <a:prstGeom prst="rect">
            <a:avLst/>
          </a:prstGeom>
        </p:spPr>
        <p:txBody>
          <a:bodyPr wrap="square">
            <a:spAutoFit/>
          </a:bodyPr>
          <a:lstStyle/>
          <a:p>
            <a:pPr algn="ctr">
              <a:lnSpc>
                <a:spcPct val="150000"/>
              </a:lnSpc>
              <a:spcBef>
                <a:spcPts val="600"/>
              </a:spcBef>
              <a:spcAft>
                <a:spcPts val="600"/>
              </a:spcAft>
            </a:pPr>
            <a:r>
              <a:rPr lang="nl-NL" sz="6400" b="1" kern="0" dirty="0">
                <a:solidFill>
                  <a:srgbClr val="CD0046"/>
                </a:solidFill>
                <a:latin typeface="Arial" panose="020B0604020202020204" pitchFamily="34" charset="0"/>
                <a:ea typeface="Times New Roman" panose="02020603050405020304" pitchFamily="18" charset="0"/>
                <a:cs typeface="Arial" panose="020B0604020202020204" pitchFamily="34" charset="0"/>
              </a:rPr>
              <a:t>CHƯƠNG </a:t>
            </a:r>
            <a:r>
              <a:rPr lang="nl-NL" sz="6400" b="1" kern="0" dirty="0" smtClean="0">
                <a:solidFill>
                  <a:srgbClr val="CD0046"/>
                </a:solidFill>
                <a:latin typeface="Arial" panose="020B0604020202020204" pitchFamily="34" charset="0"/>
                <a:ea typeface="Times New Roman" panose="02020603050405020304" pitchFamily="18" charset="0"/>
                <a:cs typeface="Arial" panose="020B0604020202020204" pitchFamily="34" charset="0"/>
              </a:rPr>
              <a:t>VIII: </a:t>
            </a:r>
            <a:r>
              <a:rPr lang="nl-NL" sz="6400" b="1" kern="0" dirty="0">
                <a:solidFill>
                  <a:srgbClr val="CD0046"/>
                </a:solidFill>
                <a:latin typeface="Arial" panose="020B0604020202020204" pitchFamily="34" charset="0"/>
                <a:ea typeface="Times New Roman" panose="02020603050405020304" pitchFamily="18" charset="0"/>
                <a:cs typeface="Arial" panose="020B0604020202020204" pitchFamily="34" charset="0"/>
              </a:rPr>
              <a:t>LÀM QUEN VỚI BIẾN CỐ VÀ XÁC SUẤT CỦA BIẾN CỐ </a:t>
            </a:r>
            <a:endParaRPr lang="en-US" sz="6400" b="1" kern="0" dirty="0">
              <a:solidFill>
                <a:srgbClr val="CD004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TextBox 15"/>
          <p:cNvSpPr txBox="1"/>
          <p:nvPr/>
        </p:nvSpPr>
        <p:spPr>
          <a:xfrm>
            <a:off x="3174813" y="5057094"/>
            <a:ext cx="12293787" cy="3211007"/>
          </a:xfrm>
          <a:prstGeom prst="rect">
            <a:avLst/>
          </a:prstGeom>
          <a:noFill/>
        </p:spPr>
        <p:txBody>
          <a:bodyPr wrap="square" rtlCol="0">
            <a:spAutoFit/>
          </a:bodyPr>
          <a:lstStyle/>
          <a:p>
            <a:pPr algn="ctr">
              <a:lnSpc>
                <a:spcPct val="150000"/>
              </a:lnSpc>
            </a:pPr>
            <a:r>
              <a:rPr lang="en-US" sz="7200" b="1" dirty="0" smtClean="0">
                <a:solidFill>
                  <a:srgbClr val="016E73"/>
                </a:solidFill>
                <a:latin typeface="Arial" panose="020B0604020202020204" pitchFamily="34" charset="0"/>
                <a:cs typeface="Arial" panose="020B0604020202020204" pitchFamily="34" charset="0"/>
              </a:rPr>
              <a:t>BÀI 29: LÀM QUEN VỚI BIẾN CỐ  (2 </a:t>
            </a:r>
            <a:r>
              <a:rPr lang="en-US" sz="7200" b="1" dirty="0" err="1" smtClean="0">
                <a:solidFill>
                  <a:srgbClr val="016E73"/>
                </a:solidFill>
                <a:latin typeface="Arial" panose="020B0604020202020204" pitchFamily="34" charset="0"/>
                <a:cs typeface="Arial" panose="020B0604020202020204" pitchFamily="34" charset="0"/>
              </a:rPr>
              <a:t>Tiết</a:t>
            </a:r>
            <a:r>
              <a:rPr lang="en-US" sz="7200" b="1" dirty="0" smtClean="0">
                <a:solidFill>
                  <a:srgbClr val="016E73"/>
                </a:solidFill>
                <a:latin typeface="Arial" panose="020B0604020202020204" pitchFamily="34" charset="0"/>
                <a:cs typeface="Arial" panose="020B0604020202020204" pitchFamily="34" charset="0"/>
              </a:rPr>
              <a:t>)</a:t>
            </a:r>
            <a:endParaRPr lang="en-US" sz="7200" b="1" dirty="0">
              <a:solidFill>
                <a:srgbClr val="016E73"/>
              </a:solidFill>
              <a:latin typeface="Arial" panose="020B0604020202020204" pitchFamily="34" charset="0"/>
              <a:cs typeface="Arial" panose="020B0604020202020204" pitchFamily="34" charset="0"/>
            </a:endParaRPr>
          </a:p>
        </p:txBody>
      </p:sp>
      <p:pic>
        <p:nvPicPr>
          <p:cNvPr id="17"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342903" y="7419768"/>
            <a:ext cx="4255632" cy="2867232"/>
          </a:xfrm>
          <a:prstGeom prst="rect">
            <a:avLst/>
          </a:prstGeom>
        </p:spPr>
      </p:pic>
      <p:pic>
        <p:nvPicPr>
          <p:cNvPr id="20" name="Picture 19"/>
          <p:cNvPicPr>
            <a:picLocks noChangeAspect="1"/>
          </p:cNvPicPr>
          <p:nvPr/>
        </p:nvPicPr>
        <p:blipFill>
          <a:blip r:embed="rId33"/>
          <a:stretch>
            <a:fillRect/>
          </a:stretch>
        </p:blipFill>
        <p:spPr>
          <a:xfrm>
            <a:off x="14706600" y="7455195"/>
            <a:ext cx="2199982" cy="2206943"/>
          </a:xfrm>
          <a:prstGeom prst="rect">
            <a:avLst/>
          </a:prstGeom>
        </p:spPr>
      </p:pic>
    </p:spTree>
  </p:cSld>
  <p:clrMapOvr>
    <a:masterClrMapping/>
  </p:clrMapOvr>
  <p:transition spd="med">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615048"/>
            <a:ext cx="18288000"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0" name="AutoShape 10"/>
          <p:cNvSpPr/>
          <p:nvPr/>
        </p:nvSpPr>
        <p:spPr>
          <a:xfrm>
            <a:off x="16611600" y="8191500"/>
            <a:ext cx="2828154" cy="4860877"/>
          </a:xfrm>
          <a:prstGeom prst="rect">
            <a:avLst/>
          </a:prstGeom>
          <a:solidFill>
            <a:srgbClr val="01949A"/>
          </a:solidFill>
        </p:spPr>
      </p:sp>
      <p:sp>
        <p:nvSpPr>
          <p:cNvPr id="11" name="AutoShape 11"/>
          <p:cNvSpPr/>
          <p:nvPr/>
        </p:nvSpPr>
        <p:spPr>
          <a:xfrm>
            <a:off x="-20320" y="-493258"/>
            <a:ext cx="3144520" cy="2436358"/>
          </a:xfrm>
          <a:prstGeom prst="rect">
            <a:avLst/>
          </a:prstGeom>
          <a:solidFill>
            <a:srgbClr val="CD0046"/>
          </a:solidFill>
        </p:spPr>
      </p:sp>
      <p:sp>
        <p:nvSpPr>
          <p:cNvPr id="14" name="TextBox 13"/>
          <p:cNvSpPr txBox="1"/>
          <p:nvPr/>
        </p:nvSpPr>
        <p:spPr>
          <a:xfrm>
            <a:off x="332740" y="587108"/>
            <a:ext cx="24384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Biến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cố</a:t>
            </a:r>
            <a:endParaRPr lang="en-US" sz="48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673104" y="863703"/>
            <a:ext cx="5245347" cy="942053"/>
          </a:xfrm>
          <a:prstGeom prst="rect">
            <a:avLst/>
          </a:prstGeom>
        </p:spPr>
        <p:txBody>
          <a:bodyPr wrap="none">
            <a:spAutoFit/>
          </a:bodyPr>
          <a:lstStyle/>
          <a:p>
            <a:pPr>
              <a:lnSpc>
                <a:spcPct val="150000"/>
              </a:lnSpc>
            </a:pPr>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4</a:t>
            </a:r>
          </a:p>
        </p:txBody>
      </p:sp>
      <p:sp>
        <p:nvSpPr>
          <p:cNvPr id="16" name="Rectangle 15"/>
          <p:cNvSpPr/>
          <p:nvPr/>
        </p:nvSpPr>
        <p:spPr>
          <a:xfrm>
            <a:off x="578061" y="2118928"/>
            <a:ext cx="17100338" cy="5078313"/>
          </a:xfrm>
          <a:prstGeom prst="rect">
            <a:avLst/>
          </a:prstGeom>
        </p:spPr>
        <p:txBody>
          <a:bodyPr wrap="square">
            <a:spAutoFit/>
          </a:bodyPr>
          <a:lstStyle/>
          <a:p>
            <a:pPr>
              <a:lnSpc>
                <a:spcPct val="150000"/>
              </a:lnSpc>
            </a:pPr>
            <a:r>
              <a:rPr lang="vi-VN" sz="3600" dirty="0">
                <a:latin typeface="Arial" panose="020B0604020202020204" pitchFamily="34" charset="0"/>
                <a:cs typeface="Arial" panose="020B0604020202020204" pitchFamily="34" charset="0"/>
              </a:rPr>
              <a:t>Đọc các sự kiện, hiện tượng sau và thực hiện </a:t>
            </a:r>
            <a:r>
              <a:rPr lang="vi-VN" sz="3600" b="1" dirty="0">
                <a:latin typeface="Arial" panose="020B0604020202020204" pitchFamily="34" charset="0"/>
                <a:cs typeface="Arial" panose="020B0604020202020204" pitchFamily="34" charset="0"/>
              </a:rPr>
              <a:t>HĐ1</a:t>
            </a:r>
            <a:r>
              <a:rPr lang="vi-VN" sz="3600" dirty="0">
                <a:latin typeface="Arial" panose="020B0604020202020204" pitchFamily="34" charset="0"/>
                <a:cs typeface="Arial" panose="020B0604020202020204" pitchFamily="34" charset="0"/>
              </a:rPr>
              <a:t>, </a:t>
            </a:r>
            <a:r>
              <a:rPr lang="vi-VN" sz="3600" b="1" dirty="0">
                <a:latin typeface="Arial" panose="020B0604020202020204" pitchFamily="34" charset="0"/>
                <a:cs typeface="Arial" panose="020B0604020202020204" pitchFamily="34" charset="0"/>
              </a:rPr>
              <a:t>HĐ2</a:t>
            </a:r>
            <a:r>
              <a:rPr lang="vi-VN" sz="3600" dirty="0">
                <a:latin typeface="Arial" panose="020B0604020202020204" pitchFamily="34" charset="0"/>
                <a:cs typeface="Arial" panose="020B0604020202020204" pitchFamily="34" charset="0"/>
              </a:rPr>
              <a:t>:</a:t>
            </a:r>
          </a:p>
          <a:p>
            <a:pPr>
              <a:lnSpc>
                <a:spcPct val="150000"/>
              </a:lnSpc>
            </a:pPr>
            <a:r>
              <a:rPr lang="vi-VN" sz="3600" dirty="0">
                <a:solidFill>
                  <a:srgbClr val="CD0046"/>
                </a:solidFill>
                <a:latin typeface="Arial" panose="020B0604020202020204" pitchFamily="34" charset="0"/>
                <a:cs typeface="Arial" panose="020B0604020202020204" pitchFamily="34" charset="0"/>
              </a:rPr>
              <a:t>(1) </a:t>
            </a:r>
            <a:r>
              <a:rPr lang="vi-VN" sz="3600" dirty="0">
                <a:latin typeface="Arial" panose="020B0604020202020204" pitchFamily="34" charset="0"/>
                <a:cs typeface="Arial" panose="020B0604020202020204" pitchFamily="34" charset="0"/>
              </a:rPr>
              <a:t>Mức nước lũ trên sông Hồng trong tháng Bảy sang năm trên mức báo động 3.</a:t>
            </a:r>
          </a:p>
          <a:p>
            <a:pPr>
              <a:lnSpc>
                <a:spcPct val="150000"/>
              </a:lnSpc>
            </a:pPr>
            <a:r>
              <a:rPr lang="vi-VN" sz="3600" dirty="0">
                <a:solidFill>
                  <a:srgbClr val="016E73"/>
                </a:solidFill>
                <a:latin typeface="Arial" panose="020B0604020202020204" pitchFamily="34" charset="0"/>
                <a:cs typeface="Arial" panose="020B0604020202020204" pitchFamily="34" charset="0"/>
              </a:rPr>
              <a:t>(2) </a:t>
            </a:r>
            <a:r>
              <a:rPr lang="vi-VN" sz="3600" dirty="0">
                <a:latin typeface="Arial" panose="020B0604020202020204" pitchFamily="34" charset="0"/>
                <a:cs typeface="Arial" panose="020B0604020202020204" pitchFamily="34" charset="0"/>
              </a:rPr>
              <a:t>Ngày mai, Mặt Trời mọc ở phía Tây.</a:t>
            </a:r>
          </a:p>
          <a:p>
            <a:pPr>
              <a:lnSpc>
                <a:spcPct val="150000"/>
              </a:lnSpc>
            </a:pPr>
            <a:r>
              <a:rPr lang="vi-VN" sz="3600" dirty="0">
                <a:solidFill>
                  <a:schemeClr val="accent6">
                    <a:lumMod val="75000"/>
                  </a:schemeClr>
                </a:solidFill>
                <a:latin typeface="Arial" panose="020B0604020202020204" pitchFamily="34" charset="0"/>
                <a:cs typeface="Arial" panose="020B0604020202020204" pitchFamily="34" charset="0"/>
              </a:rPr>
              <a:t>(3) </a:t>
            </a:r>
            <a:r>
              <a:rPr lang="vi-VN" sz="3600" dirty="0">
                <a:latin typeface="Arial" panose="020B0604020202020204" pitchFamily="34" charset="0"/>
                <a:cs typeface="Arial" panose="020B0604020202020204" pitchFamily="34" charset="0"/>
              </a:rPr>
              <a:t>Có sáu cơn bão đổ bộ vào nước ta trong năm tới.</a:t>
            </a:r>
          </a:p>
          <a:p>
            <a:pPr>
              <a:lnSpc>
                <a:spcPct val="150000"/>
              </a:lnSpc>
            </a:pPr>
            <a:r>
              <a:rPr lang="vi-VN" sz="3600" dirty="0">
                <a:solidFill>
                  <a:schemeClr val="accent1">
                    <a:lumMod val="50000"/>
                  </a:schemeClr>
                </a:solidFill>
                <a:latin typeface="Arial" panose="020B0604020202020204" pitchFamily="34" charset="0"/>
                <a:cs typeface="Arial" panose="020B0604020202020204" pitchFamily="34" charset="0"/>
              </a:rPr>
              <a:t>(4) </a:t>
            </a:r>
            <a:r>
              <a:rPr lang="vi-VN" sz="3600" dirty="0">
                <a:latin typeface="Arial" panose="020B0604020202020204" pitchFamily="34" charset="0"/>
                <a:cs typeface="Arial" panose="020B0604020202020204" pitchFamily="34" charset="0"/>
              </a:rPr>
              <a:t>Khi gieo hai con xúc xắc thì số chấm xuất hiện trên cả hai con xúc xắc đều là 6.</a:t>
            </a:r>
          </a:p>
          <a:p>
            <a:pPr>
              <a:lnSpc>
                <a:spcPct val="150000"/>
              </a:lnSpc>
            </a:pPr>
            <a:r>
              <a:rPr lang="vi-VN" sz="3600" dirty="0">
                <a:solidFill>
                  <a:srgbClr val="7030A0"/>
                </a:solidFill>
                <a:latin typeface="Arial" panose="020B0604020202020204" pitchFamily="34" charset="0"/>
                <a:cs typeface="Arial" panose="020B0604020202020204" pitchFamily="34" charset="0"/>
              </a:rPr>
              <a:t>(5) </a:t>
            </a:r>
            <a:r>
              <a:rPr lang="vi-VN" sz="3600" dirty="0">
                <a:latin typeface="Arial" panose="020B0604020202020204" pitchFamily="34" charset="0"/>
                <a:cs typeface="Arial" panose="020B0604020202020204" pitchFamily="34" charset="0"/>
              </a:rPr>
              <a:t>Khi gieo một con xúc xắc thì số chấm xuất hiện trên con xúc xắc bé hơn 7.</a:t>
            </a:r>
          </a:p>
        </p:txBody>
      </p:sp>
      <p:pic>
        <p:nvPicPr>
          <p:cNvPr id="17" name="Picture 16"/>
          <p:cNvPicPr>
            <a:picLocks noChangeAspect="1"/>
          </p:cNvPicPr>
          <p:nvPr/>
        </p:nvPicPr>
        <p:blipFill>
          <a:blip r:embed="rId2"/>
          <a:stretch>
            <a:fillRect/>
          </a:stretch>
        </p:blipFill>
        <p:spPr>
          <a:xfrm>
            <a:off x="9128230" y="764721"/>
            <a:ext cx="1500893" cy="1426630"/>
          </a:xfrm>
          <a:prstGeom prst="rect">
            <a:avLst/>
          </a:prstGeom>
        </p:spPr>
      </p:pic>
      <p:grpSp>
        <p:nvGrpSpPr>
          <p:cNvPr id="20" name="Group 19"/>
          <p:cNvGrpSpPr/>
          <p:nvPr/>
        </p:nvGrpSpPr>
        <p:grpSpPr>
          <a:xfrm>
            <a:off x="0" y="7603798"/>
            <a:ext cx="1696720" cy="965413"/>
            <a:chOff x="0" y="7274179"/>
            <a:chExt cx="1696720" cy="965413"/>
          </a:xfrm>
        </p:grpSpPr>
        <p:sp>
          <p:nvSpPr>
            <p:cNvPr id="18" name="Snip Single Corner Rectangle 17"/>
            <p:cNvSpPr/>
            <p:nvPr/>
          </p:nvSpPr>
          <p:spPr>
            <a:xfrm>
              <a:off x="0" y="7274179"/>
              <a:ext cx="1696720" cy="965413"/>
            </a:xfrm>
            <a:prstGeom prst="snip1Rect">
              <a:avLst>
                <a:gd name="adj" fmla="val 35715"/>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9" name="TextBox 18"/>
            <p:cNvSpPr txBox="1"/>
            <p:nvPr/>
          </p:nvSpPr>
          <p:spPr>
            <a:xfrm>
              <a:off x="223520" y="7378503"/>
              <a:ext cx="1457960" cy="738664"/>
            </a:xfrm>
            <a:prstGeom prst="rect">
              <a:avLst/>
            </a:prstGeom>
            <a:noFill/>
          </p:spPr>
          <p:txBody>
            <a:bodyPr wrap="square" rtlCol="0">
              <a:spAutoFit/>
            </a:bodyPr>
            <a:lstStyle/>
            <a:p>
              <a:r>
                <a:rPr lang="en-US" sz="4200" b="1" dirty="0" smtClean="0">
                  <a:solidFill>
                    <a:schemeClr val="bg1"/>
                  </a:solidFill>
                  <a:latin typeface="Arial" panose="020B0604020202020204" pitchFamily="34" charset="0"/>
                  <a:cs typeface="Arial" panose="020B0604020202020204" pitchFamily="34" charset="0"/>
                </a:rPr>
                <a:t>HĐ1</a:t>
              </a:r>
            </a:p>
          </p:txBody>
        </p:sp>
      </p:grpSp>
      <p:sp>
        <p:nvSpPr>
          <p:cNvPr id="21" name="Rectangle 20"/>
          <p:cNvSpPr/>
          <p:nvPr/>
        </p:nvSpPr>
        <p:spPr>
          <a:xfrm>
            <a:off x="2057400" y="7289884"/>
            <a:ext cx="13335000" cy="2031325"/>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Tìm các sự kiện, hiện tượng </a:t>
            </a:r>
            <a:r>
              <a:rPr lang="vi-VN" sz="4200" i="1" dirty="0">
                <a:solidFill>
                  <a:srgbClr val="C00000"/>
                </a:solidFill>
                <a:latin typeface="Arial" panose="020B0604020202020204" pitchFamily="34" charset="0"/>
                <a:cs typeface="Arial" panose="020B0604020202020204" pitchFamily="34" charset="0"/>
              </a:rPr>
              <a:t>không thể </a:t>
            </a:r>
            <a:r>
              <a:rPr lang="vi-VN" sz="4200" dirty="0">
                <a:latin typeface="Arial" panose="020B0604020202020204" pitchFamily="34" charset="0"/>
                <a:cs typeface="Arial" panose="020B0604020202020204" pitchFamily="34" charset="0"/>
              </a:rPr>
              <a:t>biết trước được chắc chắn có xảy ra hay không xảy ra.</a:t>
            </a:r>
            <a:endParaRPr lang="en-US" sz="42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0600" y="8191500"/>
            <a:ext cx="1676400" cy="167640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7638" y="2628900"/>
            <a:ext cx="1080362" cy="1090229"/>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8600" y="4318126"/>
            <a:ext cx="1080362" cy="109022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43019" y="5187866"/>
            <a:ext cx="1080362" cy="1090229"/>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24" dur="500"/>
                                        <p:tgtEl>
                                          <p:spTgt spid="16">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27" dur="500"/>
                                        <p:tgtEl>
                                          <p:spTgt spid="16">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30" dur="500"/>
                                        <p:tgtEl>
                                          <p:spTgt spid="16">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33" dur="500"/>
                                        <p:tgtEl>
                                          <p:spTgt spid="16">
                                            <p:txEl>
                                              <p:pRg st="3" end="3"/>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36" dur="500"/>
                                        <p:tgtEl>
                                          <p:spTgt spid="16">
                                            <p:txEl>
                                              <p:pRg st="4" end="4"/>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6">
                                            <p:txEl>
                                              <p:pRg st="5" end="5"/>
                                            </p:txEl>
                                          </p:spTgt>
                                        </p:tgtEl>
                                        <p:attrNameLst>
                                          <p:attrName>style.visibility</p:attrName>
                                        </p:attrNameLst>
                                      </p:cBhvr>
                                      <p:to>
                                        <p:strVal val="visible"/>
                                      </p:to>
                                    </p:set>
                                    <p:animEffect transition="in" filter="randombar(horizontal)">
                                      <p:cBhvr>
                                        <p:cTn id="39" dur="500"/>
                                        <p:tgtEl>
                                          <p:spTgt spid="1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615048"/>
            <a:ext cx="18288000"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0" name="AutoShape 10"/>
          <p:cNvSpPr/>
          <p:nvPr/>
        </p:nvSpPr>
        <p:spPr>
          <a:xfrm>
            <a:off x="16611600" y="8191500"/>
            <a:ext cx="2828154" cy="4860877"/>
          </a:xfrm>
          <a:prstGeom prst="rect">
            <a:avLst/>
          </a:prstGeom>
          <a:solidFill>
            <a:srgbClr val="01949A"/>
          </a:solidFill>
        </p:spPr>
      </p:sp>
      <p:sp>
        <p:nvSpPr>
          <p:cNvPr id="11" name="AutoShape 11"/>
          <p:cNvSpPr/>
          <p:nvPr/>
        </p:nvSpPr>
        <p:spPr>
          <a:xfrm>
            <a:off x="-20320" y="-493258"/>
            <a:ext cx="3144520" cy="2436358"/>
          </a:xfrm>
          <a:prstGeom prst="rect">
            <a:avLst/>
          </a:prstGeom>
          <a:solidFill>
            <a:srgbClr val="CD0046"/>
          </a:solidFill>
        </p:spPr>
      </p:sp>
      <p:sp>
        <p:nvSpPr>
          <p:cNvPr id="14" name="TextBox 13"/>
          <p:cNvSpPr txBox="1"/>
          <p:nvPr/>
        </p:nvSpPr>
        <p:spPr>
          <a:xfrm>
            <a:off x="332740" y="587108"/>
            <a:ext cx="24384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Biến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cố</a:t>
            </a:r>
            <a:endParaRPr lang="en-US" sz="48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673104" y="863703"/>
            <a:ext cx="5245347" cy="942053"/>
          </a:xfrm>
          <a:prstGeom prst="rect">
            <a:avLst/>
          </a:prstGeom>
        </p:spPr>
        <p:txBody>
          <a:bodyPr wrap="none">
            <a:spAutoFit/>
          </a:bodyPr>
          <a:lstStyle/>
          <a:p>
            <a:pPr>
              <a:lnSpc>
                <a:spcPct val="150000"/>
              </a:lnSpc>
            </a:pPr>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4</a:t>
            </a:r>
          </a:p>
        </p:txBody>
      </p:sp>
      <p:sp>
        <p:nvSpPr>
          <p:cNvPr id="16" name="Rectangle 15"/>
          <p:cNvSpPr/>
          <p:nvPr/>
        </p:nvSpPr>
        <p:spPr>
          <a:xfrm>
            <a:off x="578061" y="2118928"/>
            <a:ext cx="17100338" cy="5078313"/>
          </a:xfrm>
          <a:prstGeom prst="rect">
            <a:avLst/>
          </a:prstGeom>
        </p:spPr>
        <p:txBody>
          <a:bodyPr wrap="square">
            <a:spAutoFit/>
          </a:bodyPr>
          <a:lstStyle/>
          <a:p>
            <a:pPr>
              <a:lnSpc>
                <a:spcPct val="150000"/>
              </a:lnSpc>
            </a:pPr>
            <a:r>
              <a:rPr lang="vi-VN" sz="3600" dirty="0">
                <a:latin typeface="Arial" panose="020B0604020202020204" pitchFamily="34" charset="0"/>
                <a:cs typeface="Arial" panose="020B0604020202020204" pitchFamily="34" charset="0"/>
              </a:rPr>
              <a:t>Đọc các sự kiện, hiện tượng sau và thực hiện </a:t>
            </a:r>
            <a:r>
              <a:rPr lang="vi-VN" sz="3600" b="1" dirty="0">
                <a:latin typeface="Arial" panose="020B0604020202020204" pitchFamily="34" charset="0"/>
                <a:cs typeface="Arial" panose="020B0604020202020204" pitchFamily="34" charset="0"/>
              </a:rPr>
              <a:t>HĐ1</a:t>
            </a:r>
            <a:r>
              <a:rPr lang="vi-VN" sz="3600" dirty="0">
                <a:latin typeface="Arial" panose="020B0604020202020204" pitchFamily="34" charset="0"/>
                <a:cs typeface="Arial" panose="020B0604020202020204" pitchFamily="34" charset="0"/>
              </a:rPr>
              <a:t>, </a:t>
            </a:r>
            <a:r>
              <a:rPr lang="vi-VN" sz="3600" b="1" dirty="0">
                <a:latin typeface="Arial" panose="020B0604020202020204" pitchFamily="34" charset="0"/>
                <a:cs typeface="Arial" panose="020B0604020202020204" pitchFamily="34" charset="0"/>
              </a:rPr>
              <a:t>HĐ2</a:t>
            </a:r>
            <a:r>
              <a:rPr lang="vi-VN" sz="3600" dirty="0">
                <a:latin typeface="Arial" panose="020B0604020202020204" pitchFamily="34" charset="0"/>
                <a:cs typeface="Arial" panose="020B0604020202020204" pitchFamily="34" charset="0"/>
              </a:rPr>
              <a:t>:</a:t>
            </a:r>
          </a:p>
          <a:p>
            <a:pPr>
              <a:lnSpc>
                <a:spcPct val="150000"/>
              </a:lnSpc>
            </a:pPr>
            <a:r>
              <a:rPr lang="vi-VN" sz="3600" dirty="0">
                <a:solidFill>
                  <a:srgbClr val="CD0046"/>
                </a:solidFill>
                <a:latin typeface="Arial" panose="020B0604020202020204" pitchFamily="34" charset="0"/>
                <a:cs typeface="Arial" panose="020B0604020202020204" pitchFamily="34" charset="0"/>
              </a:rPr>
              <a:t>(1) </a:t>
            </a:r>
            <a:r>
              <a:rPr lang="vi-VN" sz="3600" dirty="0">
                <a:latin typeface="Arial" panose="020B0604020202020204" pitchFamily="34" charset="0"/>
                <a:cs typeface="Arial" panose="020B0604020202020204" pitchFamily="34" charset="0"/>
              </a:rPr>
              <a:t>Mức nước lũ trên sông Hồng trong tháng Bảy sang năm trên mức báo động 3.</a:t>
            </a:r>
          </a:p>
          <a:p>
            <a:pPr>
              <a:lnSpc>
                <a:spcPct val="150000"/>
              </a:lnSpc>
            </a:pPr>
            <a:r>
              <a:rPr lang="vi-VN" sz="3600" dirty="0">
                <a:solidFill>
                  <a:srgbClr val="016E73"/>
                </a:solidFill>
                <a:latin typeface="Arial" panose="020B0604020202020204" pitchFamily="34" charset="0"/>
                <a:cs typeface="Arial" panose="020B0604020202020204" pitchFamily="34" charset="0"/>
              </a:rPr>
              <a:t>(2) </a:t>
            </a:r>
            <a:r>
              <a:rPr lang="vi-VN" sz="3600" dirty="0">
                <a:latin typeface="Arial" panose="020B0604020202020204" pitchFamily="34" charset="0"/>
                <a:cs typeface="Arial" panose="020B0604020202020204" pitchFamily="34" charset="0"/>
              </a:rPr>
              <a:t>Ngày mai, Mặt Trời mọc ở phía Tây.</a:t>
            </a:r>
          </a:p>
          <a:p>
            <a:pPr>
              <a:lnSpc>
                <a:spcPct val="150000"/>
              </a:lnSpc>
            </a:pPr>
            <a:r>
              <a:rPr lang="vi-VN" sz="3600" dirty="0">
                <a:solidFill>
                  <a:schemeClr val="accent6">
                    <a:lumMod val="75000"/>
                  </a:schemeClr>
                </a:solidFill>
                <a:latin typeface="Arial" panose="020B0604020202020204" pitchFamily="34" charset="0"/>
                <a:cs typeface="Arial" panose="020B0604020202020204" pitchFamily="34" charset="0"/>
              </a:rPr>
              <a:t>(3) </a:t>
            </a:r>
            <a:r>
              <a:rPr lang="vi-VN" sz="3600" dirty="0">
                <a:latin typeface="Arial" panose="020B0604020202020204" pitchFamily="34" charset="0"/>
                <a:cs typeface="Arial" panose="020B0604020202020204" pitchFamily="34" charset="0"/>
              </a:rPr>
              <a:t>Có sáu cơn bão đổ bộ vào nước ta trong năm tới.</a:t>
            </a:r>
          </a:p>
          <a:p>
            <a:pPr>
              <a:lnSpc>
                <a:spcPct val="150000"/>
              </a:lnSpc>
            </a:pPr>
            <a:r>
              <a:rPr lang="vi-VN" sz="3600" dirty="0">
                <a:solidFill>
                  <a:schemeClr val="accent1">
                    <a:lumMod val="50000"/>
                  </a:schemeClr>
                </a:solidFill>
                <a:latin typeface="Arial" panose="020B0604020202020204" pitchFamily="34" charset="0"/>
                <a:cs typeface="Arial" panose="020B0604020202020204" pitchFamily="34" charset="0"/>
              </a:rPr>
              <a:t>(4) </a:t>
            </a:r>
            <a:r>
              <a:rPr lang="vi-VN" sz="3600" dirty="0">
                <a:latin typeface="Arial" panose="020B0604020202020204" pitchFamily="34" charset="0"/>
                <a:cs typeface="Arial" panose="020B0604020202020204" pitchFamily="34" charset="0"/>
              </a:rPr>
              <a:t>Khi gieo hai con xúc xắc thì số chấm xuất hiện trên cả hai con xúc xắc đều là 6.</a:t>
            </a:r>
          </a:p>
          <a:p>
            <a:pPr>
              <a:lnSpc>
                <a:spcPct val="150000"/>
              </a:lnSpc>
            </a:pPr>
            <a:r>
              <a:rPr lang="vi-VN" sz="3600" dirty="0">
                <a:solidFill>
                  <a:srgbClr val="7030A0"/>
                </a:solidFill>
                <a:latin typeface="Arial" panose="020B0604020202020204" pitchFamily="34" charset="0"/>
                <a:cs typeface="Arial" panose="020B0604020202020204" pitchFamily="34" charset="0"/>
              </a:rPr>
              <a:t>(5) </a:t>
            </a:r>
            <a:r>
              <a:rPr lang="vi-VN" sz="3600" dirty="0">
                <a:latin typeface="Arial" panose="020B0604020202020204" pitchFamily="34" charset="0"/>
                <a:cs typeface="Arial" panose="020B0604020202020204" pitchFamily="34" charset="0"/>
              </a:rPr>
              <a:t>Khi gieo một con xúc xắc thì số chấm xuất hiện trên con xúc xắc bé hơn 7.</a:t>
            </a:r>
          </a:p>
        </p:txBody>
      </p:sp>
      <p:pic>
        <p:nvPicPr>
          <p:cNvPr id="17" name="Picture 16"/>
          <p:cNvPicPr>
            <a:picLocks noChangeAspect="1"/>
          </p:cNvPicPr>
          <p:nvPr/>
        </p:nvPicPr>
        <p:blipFill>
          <a:blip r:embed="rId2"/>
          <a:stretch>
            <a:fillRect/>
          </a:stretch>
        </p:blipFill>
        <p:spPr>
          <a:xfrm>
            <a:off x="9128230" y="764721"/>
            <a:ext cx="1500893" cy="1426630"/>
          </a:xfrm>
          <a:prstGeom prst="rect">
            <a:avLst/>
          </a:prstGeom>
        </p:spPr>
      </p:pic>
      <p:grpSp>
        <p:nvGrpSpPr>
          <p:cNvPr id="20" name="Group 19"/>
          <p:cNvGrpSpPr/>
          <p:nvPr/>
        </p:nvGrpSpPr>
        <p:grpSpPr>
          <a:xfrm>
            <a:off x="0" y="7603798"/>
            <a:ext cx="1696720" cy="965413"/>
            <a:chOff x="0" y="7274179"/>
            <a:chExt cx="1696720" cy="965413"/>
          </a:xfrm>
        </p:grpSpPr>
        <p:sp>
          <p:nvSpPr>
            <p:cNvPr id="18" name="Snip Single Corner Rectangle 17"/>
            <p:cNvSpPr/>
            <p:nvPr/>
          </p:nvSpPr>
          <p:spPr>
            <a:xfrm>
              <a:off x="0" y="7274179"/>
              <a:ext cx="1696720" cy="965413"/>
            </a:xfrm>
            <a:prstGeom prst="snip1Rect">
              <a:avLst>
                <a:gd name="adj" fmla="val 35715"/>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9" name="TextBox 18"/>
            <p:cNvSpPr txBox="1"/>
            <p:nvPr/>
          </p:nvSpPr>
          <p:spPr>
            <a:xfrm>
              <a:off x="223520" y="7378503"/>
              <a:ext cx="1457960" cy="738664"/>
            </a:xfrm>
            <a:prstGeom prst="rect">
              <a:avLst/>
            </a:prstGeom>
            <a:noFill/>
          </p:spPr>
          <p:txBody>
            <a:bodyPr wrap="square" rtlCol="0">
              <a:spAutoFit/>
            </a:bodyPr>
            <a:lstStyle/>
            <a:p>
              <a:r>
                <a:rPr lang="en-US" sz="4200" b="1" dirty="0" smtClean="0">
                  <a:solidFill>
                    <a:schemeClr val="bg1"/>
                  </a:solidFill>
                  <a:latin typeface="Arial" panose="020B0604020202020204" pitchFamily="34" charset="0"/>
                  <a:cs typeface="Arial" panose="020B0604020202020204" pitchFamily="34" charset="0"/>
                </a:rPr>
                <a:t>HĐ2</a:t>
              </a:r>
            </a:p>
          </p:txBody>
        </p:sp>
      </p:grpSp>
      <p:sp>
        <p:nvSpPr>
          <p:cNvPr id="21" name="Rectangle 20"/>
          <p:cNvSpPr/>
          <p:nvPr/>
        </p:nvSpPr>
        <p:spPr>
          <a:xfrm>
            <a:off x="2019300" y="7349772"/>
            <a:ext cx="13335000" cy="2031325"/>
          </a:xfrm>
          <a:prstGeom prst="rect">
            <a:avLst/>
          </a:prstGeom>
        </p:spPr>
        <p:txBody>
          <a:bodyPr wrap="square">
            <a:spAutoFit/>
          </a:bodyPr>
          <a:lstStyle/>
          <a:p>
            <a:pPr algn="just">
              <a:lnSpc>
                <a:spcPct val="150000"/>
              </a:lnSpc>
            </a:pPr>
            <a:r>
              <a:rPr lang="nl-NL" sz="4200" dirty="0">
                <a:latin typeface="Arial" panose="020B0604020202020204" pitchFamily="34" charset="0"/>
                <a:cs typeface="Arial" panose="020B0604020202020204" pitchFamily="34" charset="0"/>
              </a:rPr>
              <a:t>Tìm các sự kiện, hiện tượng </a:t>
            </a:r>
            <a:r>
              <a:rPr lang="nl-NL" sz="4200" i="1" dirty="0">
                <a:solidFill>
                  <a:srgbClr val="C00000"/>
                </a:solidFill>
                <a:latin typeface="Arial" panose="020B0604020202020204" pitchFamily="34" charset="0"/>
                <a:cs typeface="Arial" panose="020B0604020202020204" pitchFamily="34" charset="0"/>
              </a:rPr>
              <a:t>có thể </a:t>
            </a:r>
            <a:r>
              <a:rPr lang="nl-NL" sz="4200" dirty="0">
                <a:latin typeface="Arial" panose="020B0604020202020204" pitchFamily="34" charset="0"/>
                <a:cs typeface="Arial" panose="020B0604020202020204" pitchFamily="34" charset="0"/>
              </a:rPr>
              <a:t>biết trước được chắc chắn có xảy ra hay không xảy ra</a:t>
            </a:r>
            <a:r>
              <a:rPr lang="nl-NL"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0600" y="8191500"/>
            <a:ext cx="1676400" cy="167640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451" y="3567855"/>
            <a:ext cx="1080362" cy="109022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43937" y="6065509"/>
            <a:ext cx="1080362" cy="1090229"/>
          </a:xfrm>
          <a:prstGeom prst="rect">
            <a:avLst/>
          </a:prstGeom>
        </p:spPr>
      </p:pic>
    </p:spTree>
    <p:extLst>
      <p:ext uri="{BB962C8B-B14F-4D97-AF65-F5344CB8AC3E}">
        <p14:creationId xmlns:p14="http://schemas.microsoft.com/office/powerpoint/2010/main" val="35286289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755831" y="-14648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028700" y="1028700"/>
            <a:ext cx="15081082" cy="10324703"/>
            <a:chOff x="0" y="0"/>
            <a:chExt cx="61017743" cy="41773533"/>
          </a:xfrm>
        </p:grpSpPr>
        <p:sp>
          <p:nvSpPr>
            <p:cNvPr id="5" name="Freeform 5"/>
            <p:cNvSpPr/>
            <p:nvPr/>
          </p:nvSpPr>
          <p:spPr>
            <a:xfrm>
              <a:off x="0" y="0"/>
              <a:ext cx="61017745" cy="41773534"/>
            </a:xfrm>
            <a:custGeom>
              <a:avLst/>
              <a:gdLst/>
              <a:ahLst/>
              <a:cxnLst/>
              <a:rect l="l" t="t" r="r" b="b"/>
              <a:pathLst>
                <a:path w="61017745" h="41773534">
                  <a:moveTo>
                    <a:pt x="60791682" y="0"/>
                  </a:moveTo>
                  <a:lnTo>
                    <a:pt x="0" y="0"/>
                  </a:lnTo>
                  <a:lnTo>
                    <a:pt x="0" y="41773534"/>
                  </a:lnTo>
                  <a:lnTo>
                    <a:pt x="61017745" y="41773534"/>
                  </a:lnTo>
                  <a:lnTo>
                    <a:pt x="61017745" y="0"/>
                  </a:lnTo>
                  <a:lnTo>
                    <a:pt x="60791682" y="0"/>
                  </a:lnTo>
                  <a:close/>
                  <a:moveTo>
                    <a:pt x="60791682" y="41547473"/>
                  </a:moveTo>
                  <a:lnTo>
                    <a:pt x="228600" y="41547473"/>
                  </a:lnTo>
                  <a:lnTo>
                    <a:pt x="228600" y="228600"/>
                  </a:lnTo>
                  <a:lnTo>
                    <a:pt x="60791682" y="228600"/>
                  </a:lnTo>
                  <a:lnTo>
                    <a:pt x="60791682" y="41547473"/>
                  </a:lnTo>
                  <a:close/>
                </a:path>
              </a:pathLst>
            </a:custGeom>
            <a:solidFill>
              <a:srgbClr val="01949A"/>
            </a:solidFill>
          </p:spPr>
        </p:sp>
      </p:grpSp>
      <p:sp>
        <p:nvSpPr>
          <p:cNvPr id="6" name="AutoShape 6"/>
          <p:cNvSpPr/>
          <p:nvPr/>
        </p:nvSpPr>
        <p:spPr>
          <a:xfrm>
            <a:off x="15155603" y="-1014239"/>
            <a:ext cx="3769947" cy="3629301"/>
          </a:xfrm>
          <a:prstGeom prst="rect">
            <a:avLst/>
          </a:prstGeom>
          <a:solidFill>
            <a:srgbClr val="01949A"/>
          </a:solidFill>
        </p:spPr>
      </p:sp>
      <p:sp>
        <p:nvSpPr>
          <p:cNvPr id="7" name="AutoShape 7"/>
          <p:cNvSpPr/>
          <p:nvPr/>
        </p:nvSpPr>
        <p:spPr>
          <a:xfrm>
            <a:off x="-1081836" y="8086330"/>
            <a:ext cx="5291306" cy="3484410"/>
          </a:xfrm>
          <a:prstGeom prst="rect">
            <a:avLst/>
          </a:prstGeom>
          <a:solidFill>
            <a:srgbClr val="CD0046"/>
          </a:solidFill>
        </p:spPr>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109782" y="796666"/>
            <a:ext cx="1339453" cy="1017984"/>
          </a:xfrm>
          <a:prstGeom prst="rect">
            <a:avLst/>
          </a:prstGeom>
        </p:spPr>
      </p:pic>
      <p:sp>
        <p:nvSpPr>
          <p:cNvPr id="13" name="Rectangle 12"/>
          <p:cNvSpPr/>
          <p:nvPr/>
        </p:nvSpPr>
        <p:spPr>
          <a:xfrm>
            <a:off x="2064994" y="2177020"/>
            <a:ext cx="13090609" cy="5909310"/>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200" dirty="0" smtClean="0">
                <a:latin typeface="Arial" panose="020B0604020202020204" pitchFamily="34" charset="0"/>
                <a:cs typeface="Arial" panose="020B0604020202020204" pitchFamily="34" charset="0"/>
              </a:rPr>
              <a:t>Các </a:t>
            </a:r>
            <a:r>
              <a:rPr lang="vi-VN" sz="4200" dirty="0">
                <a:latin typeface="Arial" panose="020B0604020202020204" pitchFamily="34" charset="0"/>
                <a:cs typeface="Arial" panose="020B0604020202020204" pitchFamily="34" charset="0"/>
              </a:rPr>
              <a:t>hiện tượng, sự kiện trong tự nhiên, cuộc sống được gọi chung là </a:t>
            </a:r>
            <a:r>
              <a:rPr lang="vi-VN" sz="4200" dirty="0">
                <a:solidFill>
                  <a:srgbClr val="0070C0"/>
                </a:solidFill>
                <a:latin typeface="Arial" panose="020B0604020202020204" pitchFamily="34" charset="0"/>
                <a:cs typeface="Arial" panose="020B0604020202020204" pitchFamily="34" charset="0"/>
              </a:rPr>
              <a:t>biến cố</a:t>
            </a:r>
            <a:r>
              <a:rPr lang="vi-VN" sz="42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vi-VN" sz="4200" dirty="0" smtClean="0">
                <a:solidFill>
                  <a:srgbClr val="0070C0"/>
                </a:solidFill>
                <a:latin typeface="Arial" panose="020B0604020202020204" pitchFamily="34" charset="0"/>
                <a:cs typeface="Arial" panose="020B0604020202020204" pitchFamily="34" charset="0"/>
              </a:rPr>
              <a:t>Biến </a:t>
            </a:r>
            <a:r>
              <a:rPr lang="vi-VN" sz="4200" dirty="0">
                <a:solidFill>
                  <a:srgbClr val="0070C0"/>
                </a:solidFill>
                <a:latin typeface="Arial" panose="020B0604020202020204" pitchFamily="34" charset="0"/>
                <a:cs typeface="Arial" panose="020B0604020202020204" pitchFamily="34" charset="0"/>
              </a:rPr>
              <a:t>cố chắc chắn </a:t>
            </a:r>
            <a:r>
              <a:rPr lang="vi-VN" sz="4200" dirty="0">
                <a:latin typeface="Arial" panose="020B0604020202020204" pitchFamily="34" charset="0"/>
                <a:cs typeface="Arial" panose="020B0604020202020204" pitchFamily="34" charset="0"/>
              </a:rPr>
              <a:t>là biến cố luôn xảy ra.</a:t>
            </a:r>
          </a:p>
          <a:p>
            <a:pPr marL="571500" indent="-571500" algn="just">
              <a:lnSpc>
                <a:spcPct val="150000"/>
              </a:lnSpc>
              <a:buFont typeface="Wingdings" panose="05000000000000000000" pitchFamily="2" charset="2"/>
              <a:buChar char="Ø"/>
            </a:pPr>
            <a:r>
              <a:rPr lang="vi-VN" sz="4200" dirty="0" smtClean="0">
                <a:solidFill>
                  <a:srgbClr val="0070C0"/>
                </a:solidFill>
                <a:latin typeface="Arial" panose="020B0604020202020204" pitchFamily="34" charset="0"/>
                <a:cs typeface="Arial" panose="020B0604020202020204" pitchFamily="34" charset="0"/>
              </a:rPr>
              <a:t>Biến </a:t>
            </a:r>
            <a:r>
              <a:rPr lang="vi-VN" sz="4200" dirty="0">
                <a:solidFill>
                  <a:srgbClr val="0070C0"/>
                </a:solidFill>
                <a:latin typeface="Arial" panose="020B0604020202020204" pitchFamily="34" charset="0"/>
                <a:cs typeface="Arial" panose="020B0604020202020204" pitchFamily="34" charset="0"/>
              </a:rPr>
              <a:t>cố không thể </a:t>
            </a:r>
            <a:r>
              <a:rPr lang="vi-VN" sz="4200" dirty="0">
                <a:latin typeface="Arial" panose="020B0604020202020204" pitchFamily="34" charset="0"/>
                <a:cs typeface="Arial" panose="020B0604020202020204" pitchFamily="34" charset="0"/>
              </a:rPr>
              <a:t>là biến cố không bao giờ xảy ra.</a:t>
            </a:r>
          </a:p>
          <a:p>
            <a:pPr marL="571500" indent="-571500" algn="just">
              <a:lnSpc>
                <a:spcPct val="150000"/>
              </a:lnSpc>
              <a:buFont typeface="Wingdings" panose="05000000000000000000" pitchFamily="2" charset="2"/>
              <a:buChar char="Ø"/>
            </a:pPr>
            <a:r>
              <a:rPr lang="vi-VN" sz="4200" dirty="0" smtClean="0">
                <a:solidFill>
                  <a:srgbClr val="0070C0"/>
                </a:solidFill>
                <a:latin typeface="Arial" panose="020B0604020202020204" pitchFamily="34" charset="0"/>
                <a:cs typeface="Arial" panose="020B0604020202020204" pitchFamily="34" charset="0"/>
              </a:rPr>
              <a:t>Biến </a:t>
            </a:r>
            <a:r>
              <a:rPr lang="vi-VN" sz="4200" dirty="0">
                <a:solidFill>
                  <a:srgbClr val="0070C0"/>
                </a:solidFill>
                <a:latin typeface="Arial" panose="020B0604020202020204" pitchFamily="34" charset="0"/>
                <a:cs typeface="Arial" panose="020B0604020202020204" pitchFamily="34" charset="0"/>
              </a:rPr>
              <a:t>cố ngẫu nhiên </a:t>
            </a:r>
            <a:r>
              <a:rPr lang="vi-VN" sz="4200" dirty="0">
                <a:latin typeface="Arial" panose="020B0604020202020204" pitchFamily="34" charset="0"/>
                <a:cs typeface="Arial" panose="020B0604020202020204" pitchFamily="34" charset="0"/>
              </a:rPr>
              <a:t>là biến cố không thể biết trước là nó có xảy ra hay không.</a:t>
            </a:r>
          </a:p>
        </p:txBody>
      </p:sp>
      <p:grpSp>
        <p:nvGrpSpPr>
          <p:cNvPr id="16" name="Group 15"/>
          <p:cNvGrpSpPr/>
          <p:nvPr/>
        </p:nvGrpSpPr>
        <p:grpSpPr>
          <a:xfrm>
            <a:off x="6187152" y="151148"/>
            <a:ext cx="3810000" cy="2025872"/>
            <a:chOff x="2667001" y="1"/>
            <a:chExt cx="3810000" cy="2025872"/>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1" y="1"/>
              <a:ext cx="3810000" cy="2025872"/>
            </a:xfrm>
            <a:prstGeom prst="rect">
              <a:avLst/>
            </a:prstGeom>
          </p:spPr>
        </p:pic>
        <p:sp>
          <p:nvSpPr>
            <p:cNvPr id="15" name="TextBox 14"/>
            <p:cNvSpPr txBox="1"/>
            <p:nvPr/>
          </p:nvSpPr>
          <p:spPr>
            <a:xfrm>
              <a:off x="3048001" y="492832"/>
              <a:ext cx="30480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Ghi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nhớ</a:t>
              </a:r>
              <a:endParaRPr lang="en-US" sz="4400" b="1" dirty="0">
                <a:solidFill>
                  <a:srgbClr val="C00000"/>
                </a:solidFill>
                <a:latin typeface="Arial" panose="020B0604020202020204" pitchFamily="34" charset="0"/>
                <a:cs typeface="Arial" panose="020B0604020202020204" pitchFamily="34" charset="0"/>
              </a:endParaRPr>
            </a:p>
          </p:txBody>
        </p:sp>
      </p:grpSp>
      <p:pic>
        <p:nvPicPr>
          <p:cNvPr id="17" name="Picture 16"/>
          <p:cNvPicPr>
            <a:picLocks noChangeAspect="1"/>
          </p:cNvPicPr>
          <p:nvPr/>
        </p:nvPicPr>
        <p:blipFill>
          <a:blip r:embed="rId5"/>
          <a:stretch>
            <a:fillRect/>
          </a:stretch>
        </p:blipFill>
        <p:spPr>
          <a:xfrm>
            <a:off x="14630400" y="6177468"/>
            <a:ext cx="2818835" cy="41095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 calcmode="lin" valueType="num">
                                      <p:cBhvr additive="base">
                                        <p:cTn id="17"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3">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additive="base">
                                        <p:cTn id="21" dur="500"/>
                                        <p:tgtEl>
                                          <p:spTgt spid="13">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13">
                                            <p:txEl>
                                              <p:pRg st="2" end="2"/>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p:tgtEl>
                                          <p:spTgt spid="1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30249" y="-746219"/>
            <a:ext cx="18015131" cy="10469594"/>
            <a:chOff x="0" y="0"/>
            <a:chExt cx="72888844" cy="42359760"/>
          </a:xfrm>
        </p:grpSpPr>
        <p:sp>
          <p:nvSpPr>
            <p:cNvPr id="3" name="Freeform 3"/>
            <p:cNvSpPr/>
            <p:nvPr/>
          </p:nvSpPr>
          <p:spPr>
            <a:xfrm>
              <a:off x="0" y="0"/>
              <a:ext cx="72888841" cy="42359762"/>
            </a:xfrm>
            <a:custGeom>
              <a:avLst/>
              <a:gdLst/>
              <a:ahLst/>
              <a:cxnLst/>
              <a:rect l="l" t="t" r="r" b="b"/>
              <a:pathLst>
                <a:path w="72888841" h="42359762">
                  <a:moveTo>
                    <a:pt x="72662783" y="0"/>
                  </a:moveTo>
                  <a:lnTo>
                    <a:pt x="0" y="0"/>
                  </a:lnTo>
                  <a:lnTo>
                    <a:pt x="0" y="42359762"/>
                  </a:lnTo>
                  <a:lnTo>
                    <a:pt x="72888841" y="42359762"/>
                  </a:lnTo>
                  <a:lnTo>
                    <a:pt x="72888841" y="0"/>
                  </a:lnTo>
                  <a:lnTo>
                    <a:pt x="72662783" y="0"/>
                  </a:lnTo>
                  <a:close/>
                  <a:moveTo>
                    <a:pt x="72662783" y="42133701"/>
                  </a:moveTo>
                  <a:lnTo>
                    <a:pt x="228600" y="42133701"/>
                  </a:lnTo>
                  <a:lnTo>
                    <a:pt x="228600" y="228600"/>
                  </a:lnTo>
                  <a:lnTo>
                    <a:pt x="72662783" y="228600"/>
                  </a:lnTo>
                  <a:lnTo>
                    <a:pt x="72662783" y="42133701"/>
                  </a:lnTo>
                  <a:close/>
                </a:path>
              </a:pathLst>
            </a:custGeom>
            <a:solidFill>
              <a:srgbClr val="01949A"/>
            </a:solidFill>
          </p:spPr>
        </p:sp>
      </p:grpSp>
      <p:grpSp>
        <p:nvGrpSpPr>
          <p:cNvPr id="4" name="Group 4"/>
          <p:cNvGrpSpPr/>
          <p:nvPr/>
        </p:nvGrpSpPr>
        <p:grpSpPr>
          <a:xfrm>
            <a:off x="-900722" y="-746219"/>
            <a:ext cx="18160022" cy="3180272"/>
            <a:chOff x="0" y="0"/>
            <a:chExt cx="73475071" cy="13634627"/>
          </a:xfrm>
        </p:grpSpPr>
        <p:sp>
          <p:nvSpPr>
            <p:cNvPr id="5" name="Freeform 5"/>
            <p:cNvSpPr/>
            <p:nvPr/>
          </p:nvSpPr>
          <p:spPr>
            <a:xfrm>
              <a:off x="0" y="0"/>
              <a:ext cx="73475069" cy="13634627"/>
            </a:xfrm>
            <a:custGeom>
              <a:avLst/>
              <a:gdLst/>
              <a:ahLst/>
              <a:cxnLst/>
              <a:rect l="l" t="t" r="r" b="b"/>
              <a:pathLst>
                <a:path w="73475069" h="13634627">
                  <a:moveTo>
                    <a:pt x="73249011" y="0"/>
                  </a:moveTo>
                  <a:lnTo>
                    <a:pt x="0" y="0"/>
                  </a:lnTo>
                  <a:lnTo>
                    <a:pt x="0" y="13634627"/>
                  </a:lnTo>
                  <a:lnTo>
                    <a:pt x="73475069" y="13634627"/>
                  </a:lnTo>
                  <a:lnTo>
                    <a:pt x="73475069" y="0"/>
                  </a:lnTo>
                  <a:lnTo>
                    <a:pt x="73249011" y="0"/>
                  </a:lnTo>
                  <a:close/>
                  <a:moveTo>
                    <a:pt x="73249011" y="13408568"/>
                  </a:moveTo>
                  <a:lnTo>
                    <a:pt x="228600" y="13408568"/>
                  </a:lnTo>
                  <a:lnTo>
                    <a:pt x="228600" y="228600"/>
                  </a:lnTo>
                  <a:lnTo>
                    <a:pt x="73249011" y="228600"/>
                  </a:lnTo>
                  <a:lnTo>
                    <a:pt x="73249011" y="13408568"/>
                  </a:lnTo>
                  <a:close/>
                </a:path>
              </a:pathLst>
            </a:custGeom>
            <a:solidFill>
              <a:srgbClr val="01949A"/>
            </a:solidFill>
          </p:spPr>
        </p:sp>
      </p:grpSp>
      <p:sp>
        <p:nvSpPr>
          <p:cNvPr id="25" name="AutoShape 25"/>
          <p:cNvSpPr/>
          <p:nvPr/>
        </p:nvSpPr>
        <p:spPr>
          <a:xfrm>
            <a:off x="16453297" y="-248699"/>
            <a:ext cx="3878616" cy="2180388"/>
          </a:xfrm>
          <a:prstGeom prst="rect">
            <a:avLst/>
          </a:prstGeom>
          <a:solidFill>
            <a:srgbClr val="CD0046"/>
          </a:solidFill>
        </p:spPr>
      </p:sp>
      <p:sp>
        <p:nvSpPr>
          <p:cNvPr id="26" name="AutoShape 26"/>
          <p:cNvSpPr/>
          <p:nvPr/>
        </p:nvSpPr>
        <p:spPr>
          <a:xfrm>
            <a:off x="-2197905" y="4488579"/>
            <a:ext cx="3226605" cy="4607317"/>
          </a:xfrm>
          <a:prstGeom prst="rect">
            <a:avLst/>
          </a:prstGeom>
          <a:solidFill>
            <a:srgbClr val="01949A"/>
          </a:solidFill>
        </p:spPr>
      </p:sp>
      <p:sp>
        <p:nvSpPr>
          <p:cNvPr id="28" name="Rectangle 27"/>
          <p:cNvSpPr/>
          <p:nvPr/>
        </p:nvSpPr>
        <p:spPr>
          <a:xfrm>
            <a:off x="2722031" y="181407"/>
            <a:ext cx="13415152" cy="2031325"/>
          </a:xfrm>
          <a:prstGeom prst="rect">
            <a:avLst/>
          </a:prstGeom>
        </p:spPr>
        <p:txBody>
          <a:bodyPr wrap="square">
            <a:spAutoFit/>
          </a:bodyPr>
          <a:lstStyle/>
          <a:p>
            <a:pPr algn="just">
              <a:lnSpc>
                <a:spcPct val="150000"/>
              </a:lnSpc>
            </a:pPr>
            <a:r>
              <a:rPr lang="en-US" sz="4200" i="1" dirty="0" err="1">
                <a:solidFill>
                  <a:srgbClr val="002060"/>
                </a:solidFill>
                <a:latin typeface="Arial" panose="020B0604020202020204" pitchFamily="34" charset="0"/>
                <a:cs typeface="Arial" panose="020B0604020202020204" pitchFamily="34" charset="0"/>
              </a:rPr>
              <a:t>Trong</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HĐ1</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HĐ2</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nào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chắc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chắn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không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thể</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ngẫu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nhiên</a:t>
            </a:r>
            <a:r>
              <a:rPr lang="en-US" sz="4200" i="1" dirty="0">
                <a:solidFill>
                  <a:srgbClr val="002060"/>
                </a:solidFill>
                <a:latin typeface="Arial" panose="020B0604020202020204" pitchFamily="34" charset="0"/>
                <a:cs typeface="Arial" panose="020B0604020202020204" pitchFamily="34" charset="0"/>
              </a:rPr>
              <a:t>?</a:t>
            </a:r>
          </a:p>
        </p:txBody>
      </p:sp>
      <p:pic>
        <p:nvPicPr>
          <p:cNvPr id="29" name="Picture 28"/>
          <p:cNvPicPr>
            <a:picLocks noChangeAspect="1"/>
          </p:cNvPicPr>
          <p:nvPr/>
        </p:nvPicPr>
        <p:blipFill>
          <a:blip r:embed="rId2"/>
          <a:stretch>
            <a:fillRect/>
          </a:stretch>
        </p:blipFill>
        <p:spPr>
          <a:xfrm>
            <a:off x="1028700" y="462452"/>
            <a:ext cx="1407698" cy="1469237"/>
          </a:xfrm>
          <a:prstGeom prst="rect">
            <a:avLst/>
          </a:prstGeom>
        </p:spPr>
      </p:pic>
      <p:sp>
        <p:nvSpPr>
          <p:cNvPr id="30" name="Rectangle 29"/>
          <p:cNvSpPr/>
          <p:nvPr/>
        </p:nvSpPr>
        <p:spPr>
          <a:xfrm>
            <a:off x="1524000" y="2632250"/>
            <a:ext cx="12277899" cy="6887848"/>
          </a:xfrm>
          <a:prstGeom prst="rect">
            <a:avLst/>
          </a:prstGeom>
        </p:spPr>
        <p:txBody>
          <a:bodyPr wrap="square">
            <a:spAutoFit/>
          </a:bodyPr>
          <a:lstStyle/>
          <a:p>
            <a:pPr lvl="0" algn="just">
              <a:lnSpc>
                <a:spcPct val="140000"/>
              </a:lnSpc>
            </a:pPr>
            <a:r>
              <a:rPr lang="vi-VN" sz="4000" dirty="0">
                <a:solidFill>
                  <a:srgbClr val="CD0046"/>
                </a:solidFill>
                <a:cs typeface="Arial" panose="020B0604020202020204" pitchFamily="34" charset="0"/>
              </a:rPr>
              <a:t>(1) </a:t>
            </a:r>
            <a:r>
              <a:rPr lang="vi-VN" sz="4000" dirty="0">
                <a:solidFill>
                  <a:prstClr val="black"/>
                </a:solidFill>
                <a:cs typeface="Arial" panose="020B0604020202020204" pitchFamily="34" charset="0"/>
              </a:rPr>
              <a:t>Mức nước lũ trên sông Hồng trong tháng Bảy sang năm trên mức báo động 3.</a:t>
            </a:r>
          </a:p>
          <a:p>
            <a:pPr lvl="0" algn="just">
              <a:lnSpc>
                <a:spcPct val="140000"/>
              </a:lnSpc>
            </a:pPr>
            <a:r>
              <a:rPr lang="vi-VN" sz="4000" dirty="0">
                <a:solidFill>
                  <a:srgbClr val="016E73"/>
                </a:solidFill>
                <a:cs typeface="Arial" panose="020B0604020202020204" pitchFamily="34" charset="0"/>
              </a:rPr>
              <a:t>(2) </a:t>
            </a:r>
            <a:r>
              <a:rPr lang="vi-VN" sz="4000" dirty="0">
                <a:solidFill>
                  <a:prstClr val="black"/>
                </a:solidFill>
                <a:cs typeface="Arial" panose="020B0604020202020204" pitchFamily="34" charset="0"/>
              </a:rPr>
              <a:t>Ngày mai, Mặt Trời mọc ở phía Tây.</a:t>
            </a:r>
          </a:p>
          <a:p>
            <a:pPr lvl="0" algn="just">
              <a:lnSpc>
                <a:spcPct val="140000"/>
              </a:lnSpc>
            </a:pPr>
            <a:r>
              <a:rPr lang="vi-VN" sz="4000" dirty="0">
                <a:solidFill>
                  <a:srgbClr val="F79646">
                    <a:lumMod val="75000"/>
                  </a:srgbClr>
                </a:solidFill>
                <a:cs typeface="Arial" panose="020B0604020202020204" pitchFamily="34" charset="0"/>
              </a:rPr>
              <a:t>(3) </a:t>
            </a:r>
            <a:r>
              <a:rPr lang="vi-VN" sz="4000" dirty="0">
                <a:solidFill>
                  <a:prstClr val="black"/>
                </a:solidFill>
                <a:cs typeface="Arial" panose="020B0604020202020204" pitchFamily="34" charset="0"/>
              </a:rPr>
              <a:t>Có sáu cơn bão đổ bộ vào nước ta trong năm tới.</a:t>
            </a:r>
          </a:p>
          <a:p>
            <a:pPr lvl="0" algn="just">
              <a:lnSpc>
                <a:spcPct val="140000"/>
              </a:lnSpc>
            </a:pPr>
            <a:r>
              <a:rPr lang="vi-VN" sz="4000" dirty="0">
                <a:solidFill>
                  <a:srgbClr val="4F81BD">
                    <a:lumMod val="50000"/>
                  </a:srgbClr>
                </a:solidFill>
                <a:cs typeface="Arial" panose="020B0604020202020204" pitchFamily="34" charset="0"/>
              </a:rPr>
              <a:t>(4) </a:t>
            </a:r>
            <a:r>
              <a:rPr lang="vi-VN" sz="4000" dirty="0">
                <a:solidFill>
                  <a:prstClr val="black"/>
                </a:solidFill>
                <a:cs typeface="Arial" panose="020B0604020202020204" pitchFamily="34" charset="0"/>
              </a:rPr>
              <a:t>Khi gieo hai con xúc xắc thì số chấm xuất hiện trên cả hai con xúc xắc đều là 6.</a:t>
            </a:r>
          </a:p>
          <a:p>
            <a:pPr lvl="0" algn="just">
              <a:lnSpc>
                <a:spcPct val="140000"/>
              </a:lnSpc>
            </a:pPr>
            <a:r>
              <a:rPr lang="vi-VN" sz="4000" dirty="0">
                <a:solidFill>
                  <a:srgbClr val="7030A0"/>
                </a:solidFill>
                <a:cs typeface="Arial" panose="020B0604020202020204" pitchFamily="34" charset="0"/>
              </a:rPr>
              <a:t>(5) </a:t>
            </a:r>
            <a:r>
              <a:rPr lang="vi-VN" sz="4000" dirty="0">
                <a:solidFill>
                  <a:prstClr val="black"/>
                </a:solidFill>
                <a:cs typeface="Arial" panose="020B0604020202020204" pitchFamily="34" charset="0"/>
              </a:rPr>
              <a:t>Khi gieo một con xúc xắc thì số chấm xuất hiện trên con xúc xắc bé hơn 7.</a:t>
            </a:r>
            <a:endParaRPr lang="vi-VN" sz="4000" dirty="0">
              <a:solidFill>
                <a:prstClr val="black"/>
              </a:solidFill>
              <a:cs typeface="Arial" panose="020B0604020202020204" pitchFamily="34" charset="0"/>
            </a:endParaRPr>
          </a:p>
        </p:txBody>
      </p:sp>
      <p:cxnSp>
        <p:nvCxnSpPr>
          <p:cNvPr id="33" name="Straight Arrow Connector 32"/>
          <p:cNvCxnSpPr/>
          <p:nvPr/>
        </p:nvCxnSpPr>
        <p:spPr>
          <a:xfrm>
            <a:off x="13801899" y="3461316"/>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4581379" y="3059223"/>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cxnSp>
        <p:nvCxnSpPr>
          <p:cNvPr id="35" name="Straight Arrow Connector 34"/>
          <p:cNvCxnSpPr/>
          <p:nvPr/>
        </p:nvCxnSpPr>
        <p:spPr>
          <a:xfrm>
            <a:off x="13801899" y="4831280"/>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4552088" y="4462663"/>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thể</a:t>
            </a:r>
            <a:endParaRPr lang="en-US" sz="4000" dirty="0">
              <a:solidFill>
                <a:srgbClr val="0070C0"/>
              </a:solidFill>
              <a:latin typeface="Arial" panose="020B0604020202020204" pitchFamily="34" charset="0"/>
              <a:cs typeface="Arial" panose="020B0604020202020204" pitchFamily="34" charset="0"/>
            </a:endParaRPr>
          </a:p>
        </p:txBody>
      </p:sp>
      <p:cxnSp>
        <p:nvCxnSpPr>
          <p:cNvPr id="37" name="Straight Arrow Connector 36"/>
          <p:cNvCxnSpPr/>
          <p:nvPr/>
        </p:nvCxnSpPr>
        <p:spPr>
          <a:xfrm>
            <a:off x="13831190" y="5724771"/>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4581379" y="5348462"/>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cxnSp>
        <p:nvCxnSpPr>
          <p:cNvPr id="39" name="Straight Arrow Connector 38"/>
          <p:cNvCxnSpPr/>
          <p:nvPr/>
        </p:nvCxnSpPr>
        <p:spPr>
          <a:xfrm>
            <a:off x="13831190" y="7176401"/>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4581379" y="6800092"/>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cxnSp>
        <p:nvCxnSpPr>
          <p:cNvPr id="41" name="Straight Arrow Connector 40"/>
          <p:cNvCxnSpPr/>
          <p:nvPr/>
        </p:nvCxnSpPr>
        <p:spPr>
          <a:xfrm>
            <a:off x="13819163" y="8764319"/>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4569352" y="8388010"/>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Chắc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chắn</a:t>
            </a:r>
            <a:endParaRPr lang="en-US" sz="4000" dirty="0">
              <a:solidFill>
                <a:srgbClr val="0070C0"/>
              </a:solidFill>
              <a:latin typeface="Arial" panose="020B0604020202020204" pitchFamily="34" charset="0"/>
              <a:cs typeface="Arial" panose="020B0604020202020204" pitchFamily="34" charset="0"/>
            </a:endParaRPr>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dissolve">
                                      <p:cBhvr>
                                        <p:cTn id="15" dur="500"/>
                                        <p:tgtEl>
                                          <p:spTgt spid="30">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0">
                                            <p:txEl>
                                              <p:pRg st="1" end="1"/>
                                            </p:txEl>
                                          </p:spTgt>
                                        </p:tgtEl>
                                        <p:attrNameLst>
                                          <p:attrName>style.visibility</p:attrName>
                                        </p:attrNameLst>
                                      </p:cBhvr>
                                      <p:to>
                                        <p:strVal val="visible"/>
                                      </p:to>
                                    </p:set>
                                    <p:animEffect transition="in" filter="dissolve">
                                      <p:cBhvr>
                                        <p:cTn id="18" dur="500"/>
                                        <p:tgtEl>
                                          <p:spTgt spid="30">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dissolve">
                                      <p:cBhvr>
                                        <p:cTn id="21" dur="500"/>
                                        <p:tgtEl>
                                          <p:spTgt spid="30">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0">
                                            <p:txEl>
                                              <p:pRg st="3" end="3"/>
                                            </p:txEl>
                                          </p:spTgt>
                                        </p:tgtEl>
                                        <p:attrNameLst>
                                          <p:attrName>style.visibility</p:attrName>
                                        </p:attrNameLst>
                                      </p:cBhvr>
                                      <p:to>
                                        <p:strVal val="visible"/>
                                      </p:to>
                                    </p:set>
                                    <p:animEffect transition="in" filter="dissolve">
                                      <p:cBhvr>
                                        <p:cTn id="24" dur="500"/>
                                        <p:tgtEl>
                                          <p:spTgt spid="30">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0">
                                            <p:txEl>
                                              <p:pRg st="4" end="4"/>
                                            </p:txEl>
                                          </p:spTgt>
                                        </p:tgtEl>
                                        <p:attrNameLst>
                                          <p:attrName>style.visibility</p:attrName>
                                        </p:attrNameLst>
                                      </p:cBhvr>
                                      <p:to>
                                        <p:strVal val="visible"/>
                                      </p:to>
                                    </p:set>
                                    <p:animEffect transition="in" filter="dissolve">
                                      <p:cBhvr>
                                        <p:cTn id="27" dur="500"/>
                                        <p:tgtEl>
                                          <p:spTgt spid="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P spid="36" grpId="0"/>
      <p:bldP spid="38" grpId="0"/>
      <p:bldP spid="40"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85358" y="1866899"/>
            <a:ext cx="19065593" cy="9071551"/>
            <a:chOff x="0" y="0"/>
            <a:chExt cx="77138991" cy="37669943"/>
          </a:xfrm>
        </p:grpSpPr>
        <p:sp>
          <p:nvSpPr>
            <p:cNvPr id="3" name="Freeform 3"/>
            <p:cNvSpPr/>
            <p:nvPr/>
          </p:nvSpPr>
          <p:spPr>
            <a:xfrm>
              <a:off x="0" y="0"/>
              <a:ext cx="77138994" cy="37669943"/>
            </a:xfrm>
            <a:custGeom>
              <a:avLst/>
              <a:gdLst/>
              <a:ahLst/>
              <a:cxnLst/>
              <a:rect l="l" t="t" r="r" b="b"/>
              <a:pathLst>
                <a:path w="77138994" h="37669943">
                  <a:moveTo>
                    <a:pt x="76912930" y="0"/>
                  </a:moveTo>
                  <a:lnTo>
                    <a:pt x="0" y="0"/>
                  </a:lnTo>
                  <a:lnTo>
                    <a:pt x="0" y="37669943"/>
                  </a:lnTo>
                  <a:lnTo>
                    <a:pt x="77138994" y="37669943"/>
                  </a:lnTo>
                  <a:lnTo>
                    <a:pt x="77138994" y="0"/>
                  </a:lnTo>
                  <a:lnTo>
                    <a:pt x="76912930" y="0"/>
                  </a:lnTo>
                  <a:close/>
                  <a:moveTo>
                    <a:pt x="76912930" y="37443882"/>
                  </a:moveTo>
                  <a:lnTo>
                    <a:pt x="228600" y="37443882"/>
                  </a:lnTo>
                  <a:lnTo>
                    <a:pt x="228600" y="228600"/>
                  </a:lnTo>
                  <a:lnTo>
                    <a:pt x="76912930" y="228600"/>
                  </a:lnTo>
                  <a:lnTo>
                    <a:pt x="76912930" y="37443882"/>
                  </a:lnTo>
                  <a:close/>
                </a:path>
              </a:pathLst>
            </a:custGeom>
            <a:solidFill>
              <a:srgbClr val="01949A"/>
            </a:solidFill>
          </p:spPr>
        </p:sp>
      </p:grpSp>
      <p:grpSp>
        <p:nvGrpSpPr>
          <p:cNvPr id="4" name="Group 4"/>
          <p:cNvGrpSpPr/>
          <p:nvPr/>
        </p:nvGrpSpPr>
        <p:grpSpPr>
          <a:xfrm>
            <a:off x="-1325783" y="-999909"/>
            <a:ext cx="7955184" cy="9056904"/>
            <a:chOff x="0" y="0"/>
            <a:chExt cx="33904734" cy="36644045"/>
          </a:xfrm>
        </p:grpSpPr>
        <p:sp>
          <p:nvSpPr>
            <p:cNvPr id="5" name="Freeform 5"/>
            <p:cNvSpPr/>
            <p:nvPr/>
          </p:nvSpPr>
          <p:spPr>
            <a:xfrm>
              <a:off x="0" y="0"/>
              <a:ext cx="33904734" cy="36644045"/>
            </a:xfrm>
            <a:custGeom>
              <a:avLst/>
              <a:gdLst/>
              <a:ahLst/>
              <a:cxnLst/>
              <a:rect l="l" t="t" r="r" b="b"/>
              <a:pathLst>
                <a:path w="33904734" h="36644045">
                  <a:moveTo>
                    <a:pt x="33678673" y="0"/>
                  </a:moveTo>
                  <a:lnTo>
                    <a:pt x="0" y="0"/>
                  </a:lnTo>
                  <a:lnTo>
                    <a:pt x="0" y="36644045"/>
                  </a:lnTo>
                  <a:lnTo>
                    <a:pt x="33904734" y="36644045"/>
                  </a:lnTo>
                  <a:lnTo>
                    <a:pt x="33904734" y="0"/>
                  </a:lnTo>
                  <a:lnTo>
                    <a:pt x="33678673" y="0"/>
                  </a:lnTo>
                  <a:close/>
                  <a:moveTo>
                    <a:pt x="33678673" y="36417985"/>
                  </a:moveTo>
                  <a:lnTo>
                    <a:pt x="228600" y="36417985"/>
                  </a:lnTo>
                  <a:lnTo>
                    <a:pt x="228600" y="228600"/>
                  </a:lnTo>
                  <a:lnTo>
                    <a:pt x="33678673" y="228600"/>
                  </a:lnTo>
                  <a:lnTo>
                    <a:pt x="33678673" y="36417985"/>
                  </a:lnTo>
                  <a:close/>
                </a:path>
              </a:pathLst>
            </a:custGeom>
            <a:solidFill>
              <a:srgbClr val="01949A"/>
            </a:solidFill>
          </p:spPr>
        </p:sp>
      </p:grpSp>
      <p:sp>
        <p:nvSpPr>
          <p:cNvPr id="14" name="AutoShape 14"/>
          <p:cNvSpPr/>
          <p:nvPr/>
        </p:nvSpPr>
        <p:spPr>
          <a:xfrm>
            <a:off x="15011400" y="-638149"/>
            <a:ext cx="4387821" cy="3122181"/>
          </a:xfrm>
          <a:prstGeom prst="rect">
            <a:avLst/>
          </a:prstGeom>
          <a:solidFill>
            <a:srgbClr val="CD0046"/>
          </a:solidFill>
        </p:spPr>
      </p:sp>
      <p:sp>
        <p:nvSpPr>
          <p:cNvPr id="15" name="AutoShape 15"/>
          <p:cNvSpPr/>
          <p:nvPr/>
        </p:nvSpPr>
        <p:spPr>
          <a:xfrm>
            <a:off x="-403906" y="7733432"/>
            <a:ext cx="2321034" cy="3049736"/>
          </a:xfrm>
          <a:prstGeom prst="rect">
            <a:avLst/>
          </a:prstGeom>
          <a:solidFill>
            <a:srgbClr val="01949A"/>
          </a:solidFill>
        </p:spPr>
      </p:sp>
      <p:sp>
        <p:nvSpPr>
          <p:cNvPr id="16" name="Rectangle 15"/>
          <p:cNvSpPr/>
          <p:nvPr/>
        </p:nvSpPr>
        <p:spPr>
          <a:xfrm>
            <a:off x="782011" y="2382070"/>
            <a:ext cx="5562600" cy="4939814"/>
          </a:xfrm>
          <a:prstGeom prst="rect">
            <a:avLst/>
          </a:prstGeom>
        </p:spPr>
        <p:txBody>
          <a:bodyPr wrap="square">
            <a:spAutoFit/>
          </a:bodyPr>
          <a:lstStyle/>
          <a:p>
            <a:pPr algn="just">
              <a:lnSpc>
                <a:spcPct val="150000"/>
              </a:lnSpc>
            </a:pPr>
            <a:r>
              <a:rPr lang="en-US" sz="4200" dirty="0" err="1" smtClean="0">
                <a:solidFill>
                  <a:srgbClr val="002060"/>
                </a:solidFill>
                <a:latin typeface="Arial" panose="020B0604020202020204" pitchFamily="34" charset="0"/>
                <a:cs typeface="Arial" panose="020B0604020202020204" pitchFamily="34" charset="0"/>
              </a:rPr>
              <a:t>Em</a:t>
            </a:r>
            <a:r>
              <a:rPr lang="en-US" sz="4200" dirty="0" smtClean="0">
                <a:solidFill>
                  <a:srgbClr val="002060"/>
                </a:solidFill>
                <a:latin typeface="Arial" panose="020B0604020202020204" pitchFamily="34" charset="0"/>
                <a:cs typeface="Arial" panose="020B0604020202020204" pitchFamily="34" charset="0"/>
              </a:rPr>
              <a:t> </a:t>
            </a:r>
            <a:r>
              <a:rPr lang="en-US" sz="4200" dirty="0" err="1" smtClean="0">
                <a:solidFill>
                  <a:srgbClr val="002060"/>
                </a:solidFill>
                <a:latin typeface="Arial" panose="020B0604020202020204" pitchFamily="34" charset="0"/>
                <a:cs typeface="Arial" panose="020B0604020202020204" pitchFamily="34" charset="0"/>
              </a:rPr>
              <a:t>hãy</a:t>
            </a:r>
            <a:r>
              <a:rPr lang="en-US" sz="4200" dirty="0" smtClean="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trao</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đổi</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lấy</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thêm</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các</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ví</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dụ</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về</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biến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cố</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chắc</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chắn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biến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cố</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không</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thể</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liên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quan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đến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phép</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thử</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trên</a:t>
            </a:r>
            <a:r>
              <a:rPr lang="en-US" sz="4200" dirty="0">
                <a:solidFill>
                  <a:srgbClr val="002060"/>
                </a:solidFill>
                <a:latin typeface="Arial" panose="020B0604020202020204" pitchFamily="34" charset="0"/>
                <a:cs typeface="Arial" panose="020B0604020202020204" pitchFamily="34" charset="0"/>
              </a:rPr>
              <a:t>.</a:t>
            </a:r>
          </a:p>
        </p:txBody>
      </p:sp>
      <p:pic>
        <p:nvPicPr>
          <p:cNvPr id="17" name="Picture 16"/>
          <p:cNvPicPr>
            <a:picLocks noChangeAspect="1"/>
          </p:cNvPicPr>
          <p:nvPr/>
        </p:nvPicPr>
        <p:blipFill>
          <a:blip r:embed="rId2"/>
          <a:stretch>
            <a:fillRect/>
          </a:stretch>
        </p:blipFill>
        <p:spPr>
          <a:xfrm>
            <a:off x="3200400" y="257201"/>
            <a:ext cx="1248744" cy="1632558"/>
          </a:xfrm>
          <a:prstGeom prst="rect">
            <a:avLst/>
          </a:prstGeom>
        </p:spPr>
      </p:pic>
      <p:sp>
        <p:nvSpPr>
          <p:cNvPr id="18" name="TextBox 17"/>
          <p:cNvSpPr txBox="1"/>
          <p:nvPr/>
        </p:nvSpPr>
        <p:spPr>
          <a:xfrm>
            <a:off x="15468600" y="922941"/>
            <a:ext cx="24384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Ví</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dụ</a:t>
            </a:r>
            <a:r>
              <a:rPr lang="en-US" sz="4800" b="1" dirty="0" smtClean="0">
                <a:solidFill>
                  <a:schemeClr val="bg1"/>
                </a:solidFill>
                <a:latin typeface="Arial" panose="020B0604020202020204" pitchFamily="34" charset="0"/>
                <a:cs typeface="Arial" panose="020B0604020202020204" pitchFamily="34" charset="0"/>
              </a:rPr>
              <a:t> 1</a:t>
            </a:r>
            <a:endParaRPr lang="en-US" sz="4800" b="1"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6751225" y="922941"/>
            <a:ext cx="8089074"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đọc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hiểu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Ví</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a:t>
            </a:r>
            <a:r>
              <a:rPr lang="en-US" sz="4200" b="1" i="1" dirty="0">
                <a:solidFill>
                  <a:srgbClr val="002060"/>
                </a:solidFill>
                <a:latin typeface="Arial" panose="020B0604020202020204" pitchFamily="34" charset="0"/>
                <a:cs typeface="Arial" panose="020B0604020202020204" pitchFamily="34" charset="0"/>
              </a:rPr>
              <a:t> 1</a:t>
            </a:r>
          </a:p>
        </p:txBody>
      </p:sp>
      <p:sp>
        <p:nvSpPr>
          <p:cNvPr id="20" name="Rectangle 19"/>
          <p:cNvSpPr/>
          <p:nvPr/>
        </p:nvSpPr>
        <p:spPr>
          <a:xfrm>
            <a:off x="6878225" y="2384610"/>
            <a:ext cx="10818386" cy="7331238"/>
          </a:xfrm>
          <a:prstGeom prst="rect">
            <a:avLst/>
          </a:prstGeom>
        </p:spPr>
        <p:txBody>
          <a:bodyPr wrap="square">
            <a:spAutoFit/>
          </a:bodyPr>
          <a:lstStyle/>
          <a:p>
            <a:pPr algn="just">
              <a:lnSpc>
                <a:spcPct val="140000"/>
              </a:lnSpc>
            </a:pPr>
            <a:r>
              <a:rPr lang="vi-VN" sz="4200" dirty="0">
                <a:latin typeface="Arial" panose="020B0604020202020204" pitchFamily="34" charset="0"/>
                <a:cs typeface="Arial" panose="020B0604020202020204" pitchFamily="34" charset="0"/>
              </a:rPr>
              <a:t>Trong các biến cố sau, em hãy chỉ ra biến cố nào là biến cố chắc chắn, biến cố không thể, biến cố ngẫu nhiên.</a:t>
            </a:r>
          </a:p>
          <a:p>
            <a:pPr algn="just">
              <a:lnSpc>
                <a:spcPct val="140000"/>
              </a:lnSpc>
            </a:pPr>
            <a:r>
              <a:rPr lang="vi-VN" sz="4200" dirty="0">
                <a:latin typeface="Arial" panose="020B0604020202020204" pitchFamily="34" charset="0"/>
                <a:cs typeface="Arial" panose="020B0604020202020204" pitchFamily="34" charset="0"/>
              </a:rPr>
              <a:t>A: “Trong điều kiện thường, nước đun đến 100°C sẽ sôi".</a:t>
            </a:r>
          </a:p>
          <a:p>
            <a:pPr algn="just">
              <a:lnSpc>
                <a:spcPct val="140000"/>
              </a:lnSpc>
            </a:pPr>
            <a:r>
              <a:rPr lang="vi-VN" sz="4200" dirty="0">
                <a:latin typeface="Arial" panose="020B0604020202020204" pitchFamily="34" charset="0"/>
                <a:cs typeface="Arial" panose="020B0604020202020204" pitchFamily="34" charset="0"/>
              </a:rPr>
              <a:t>B: “Tháng Hai năm sau có 31 </a:t>
            </a:r>
            <a:r>
              <a:rPr lang="vi-VN" sz="4200" dirty="0" smtClean="0">
                <a:latin typeface="Arial" panose="020B0604020202020204" pitchFamily="34" charset="0"/>
                <a:cs typeface="Arial" panose="020B0604020202020204" pitchFamily="34" charset="0"/>
              </a:rPr>
              <a:t>ngày</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endParaRPr lang="en-US" sz="4200" dirty="0" smtClean="0">
              <a:latin typeface="Arial" panose="020B0604020202020204" pitchFamily="34" charset="0"/>
              <a:cs typeface="Arial" panose="020B0604020202020204" pitchFamily="34" charset="0"/>
            </a:endParaRPr>
          </a:p>
          <a:p>
            <a:pPr algn="just">
              <a:lnSpc>
                <a:spcPct val="140000"/>
              </a:lnSpc>
            </a:pPr>
            <a:r>
              <a:rPr lang="vi-VN" sz="4200" dirty="0" smtClean="0">
                <a:latin typeface="Arial" panose="020B0604020202020204" pitchFamily="34" charset="0"/>
                <a:cs typeface="Arial" panose="020B0604020202020204" pitchFamily="34" charset="0"/>
              </a:rPr>
              <a:t>C</a:t>
            </a:r>
            <a:r>
              <a:rPr lang="vi-VN" sz="4200" dirty="0">
                <a:latin typeface="Arial" panose="020B0604020202020204" pitchFamily="34" charset="0"/>
                <a:cs typeface="Arial" panose="020B0604020202020204" pitchFamily="34" charset="0"/>
              </a:rPr>
              <a:t>: “Khi gieo hai con xúc xắc thì tổng số chấm xuất hiện trên hai con xúc xắc là </a:t>
            </a:r>
            <a:r>
              <a:rPr lang="vi-VN" sz="4200" dirty="0" smtClean="0">
                <a:latin typeface="Arial" panose="020B0604020202020204" pitchFamily="34" charset="0"/>
                <a:cs typeface="Arial" panose="020B0604020202020204" pitchFamily="34" charset="0"/>
              </a:rPr>
              <a:t>8</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3"/>
          <a:stretch>
            <a:fillRect/>
          </a:stretch>
        </p:blipFill>
        <p:spPr>
          <a:xfrm>
            <a:off x="4021765" y="7592375"/>
            <a:ext cx="1950889" cy="16643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 calcmode="lin" valueType="num">
                                      <p:cBhvr>
                                        <p:cTn id="21"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381000" y="3180166"/>
            <a:ext cx="18703365" cy="7318208"/>
            <a:chOff x="0" y="0"/>
            <a:chExt cx="75673423" cy="29609318"/>
          </a:xfrm>
        </p:grpSpPr>
        <p:sp>
          <p:nvSpPr>
            <p:cNvPr id="3" name="Freeform 3"/>
            <p:cNvSpPr/>
            <p:nvPr/>
          </p:nvSpPr>
          <p:spPr>
            <a:xfrm>
              <a:off x="0" y="0"/>
              <a:ext cx="75673421" cy="29609318"/>
            </a:xfrm>
            <a:custGeom>
              <a:avLst/>
              <a:gdLst/>
              <a:ahLst/>
              <a:cxnLst/>
              <a:rect l="l" t="t" r="r" b="b"/>
              <a:pathLst>
                <a:path w="75673421" h="29609318">
                  <a:moveTo>
                    <a:pt x="75447364" y="0"/>
                  </a:moveTo>
                  <a:lnTo>
                    <a:pt x="0" y="0"/>
                  </a:lnTo>
                  <a:lnTo>
                    <a:pt x="0" y="29609318"/>
                  </a:lnTo>
                  <a:lnTo>
                    <a:pt x="75673421" y="29609318"/>
                  </a:lnTo>
                  <a:lnTo>
                    <a:pt x="75673421" y="0"/>
                  </a:lnTo>
                  <a:lnTo>
                    <a:pt x="75447364" y="0"/>
                  </a:lnTo>
                  <a:close/>
                  <a:moveTo>
                    <a:pt x="75447364" y="29383258"/>
                  </a:moveTo>
                  <a:lnTo>
                    <a:pt x="228600" y="29383258"/>
                  </a:lnTo>
                  <a:lnTo>
                    <a:pt x="228600" y="228600"/>
                  </a:lnTo>
                  <a:lnTo>
                    <a:pt x="75447364" y="228600"/>
                  </a:lnTo>
                  <a:lnTo>
                    <a:pt x="75447364" y="29383258"/>
                  </a:lnTo>
                  <a:close/>
                </a:path>
              </a:pathLst>
            </a:custGeom>
            <a:solidFill>
              <a:srgbClr val="01949A"/>
            </a:solidFill>
          </p:spPr>
        </p:sp>
      </p:grpSp>
      <p:grpSp>
        <p:nvGrpSpPr>
          <p:cNvPr id="4" name="Group 4"/>
          <p:cNvGrpSpPr/>
          <p:nvPr/>
        </p:nvGrpSpPr>
        <p:grpSpPr>
          <a:xfrm>
            <a:off x="-1024693" y="-315723"/>
            <a:ext cx="18848256" cy="10034920"/>
            <a:chOff x="0" y="0"/>
            <a:chExt cx="76259650" cy="40601079"/>
          </a:xfrm>
        </p:grpSpPr>
        <p:sp>
          <p:nvSpPr>
            <p:cNvPr id="5" name="Freeform 5"/>
            <p:cNvSpPr/>
            <p:nvPr/>
          </p:nvSpPr>
          <p:spPr>
            <a:xfrm>
              <a:off x="0" y="0"/>
              <a:ext cx="76259649" cy="40601078"/>
            </a:xfrm>
            <a:custGeom>
              <a:avLst/>
              <a:gdLst/>
              <a:ahLst/>
              <a:cxnLst/>
              <a:rect l="l" t="t" r="r" b="b"/>
              <a:pathLst>
                <a:path w="76259649" h="40601078">
                  <a:moveTo>
                    <a:pt x="76033592" y="0"/>
                  </a:moveTo>
                  <a:lnTo>
                    <a:pt x="0" y="0"/>
                  </a:lnTo>
                  <a:lnTo>
                    <a:pt x="0" y="40601078"/>
                  </a:lnTo>
                  <a:lnTo>
                    <a:pt x="76259649" y="40601078"/>
                  </a:lnTo>
                  <a:lnTo>
                    <a:pt x="76259649" y="0"/>
                  </a:lnTo>
                  <a:lnTo>
                    <a:pt x="76033592" y="0"/>
                  </a:lnTo>
                  <a:close/>
                  <a:moveTo>
                    <a:pt x="76033592" y="40375018"/>
                  </a:moveTo>
                  <a:lnTo>
                    <a:pt x="228600" y="40375018"/>
                  </a:lnTo>
                  <a:lnTo>
                    <a:pt x="228600" y="228600"/>
                  </a:lnTo>
                  <a:lnTo>
                    <a:pt x="76033592" y="228600"/>
                  </a:lnTo>
                  <a:lnTo>
                    <a:pt x="76033592" y="40375018"/>
                  </a:lnTo>
                  <a:close/>
                </a:path>
              </a:pathLst>
            </a:custGeom>
            <a:solidFill>
              <a:srgbClr val="01949A"/>
            </a:solidFill>
          </p:spPr>
        </p:sp>
      </p:grpSp>
      <p:sp>
        <p:nvSpPr>
          <p:cNvPr id="14" name="AutoShape 14"/>
          <p:cNvSpPr/>
          <p:nvPr/>
        </p:nvSpPr>
        <p:spPr>
          <a:xfrm>
            <a:off x="16417869" y="2738977"/>
            <a:ext cx="4566850" cy="2180388"/>
          </a:xfrm>
          <a:prstGeom prst="rect">
            <a:avLst/>
          </a:prstGeom>
          <a:solidFill>
            <a:srgbClr val="CD0046"/>
          </a:solidFill>
        </p:spPr>
      </p:sp>
      <p:sp>
        <p:nvSpPr>
          <p:cNvPr id="15" name="AutoShape 15"/>
          <p:cNvSpPr/>
          <p:nvPr/>
        </p:nvSpPr>
        <p:spPr>
          <a:xfrm>
            <a:off x="-1871900" y="-44212"/>
            <a:ext cx="2900600" cy="2977290"/>
          </a:xfrm>
          <a:prstGeom prst="rect">
            <a:avLst/>
          </a:prstGeom>
          <a:solidFill>
            <a:srgbClr val="01949A"/>
          </a:solidFill>
        </p:spPr>
      </p:sp>
      <p:sp>
        <p:nvSpPr>
          <p:cNvPr id="16" name="Rectangle 15"/>
          <p:cNvSpPr/>
          <p:nvPr/>
        </p:nvSpPr>
        <p:spPr>
          <a:xfrm>
            <a:off x="1069723" y="552406"/>
            <a:ext cx="16764000" cy="2252924"/>
          </a:xfrm>
          <a:prstGeom prst="rect">
            <a:avLst/>
          </a:prstGeom>
        </p:spPr>
        <p:txBody>
          <a:bodyPr wrap="square">
            <a:spAutoFit/>
          </a:bodyPr>
          <a:lstStyle/>
          <a:p>
            <a:pPr>
              <a:lnSpc>
                <a:spcPct val="130000"/>
              </a:lnSpc>
            </a:pPr>
            <a:r>
              <a:rPr lang="vi-VN" sz="3600" dirty="0">
                <a:solidFill>
                  <a:srgbClr val="002060"/>
                </a:solidFill>
                <a:latin typeface="Arial" panose="020B0604020202020204" pitchFamily="34" charset="0"/>
                <a:cs typeface="Arial" panose="020B0604020202020204" pitchFamily="34" charset="0"/>
              </a:rPr>
              <a:t>A: “Trong điều kiện thường, nước đun đến 100°C sẽ sôi".</a:t>
            </a:r>
          </a:p>
          <a:p>
            <a:pPr>
              <a:lnSpc>
                <a:spcPct val="130000"/>
              </a:lnSpc>
            </a:pPr>
            <a:r>
              <a:rPr lang="vi-VN" sz="3600" dirty="0">
                <a:solidFill>
                  <a:srgbClr val="002060"/>
                </a:solidFill>
                <a:latin typeface="Arial" panose="020B0604020202020204" pitchFamily="34" charset="0"/>
                <a:cs typeface="Arial" panose="020B0604020202020204" pitchFamily="34" charset="0"/>
              </a:rPr>
              <a:t>B: “Tháng Hai năm sau có </a:t>
            </a:r>
            <a:r>
              <a:rPr lang="vi-VN" sz="3600" dirty="0" smtClean="0">
                <a:solidFill>
                  <a:srgbClr val="002060"/>
                </a:solidFill>
                <a:latin typeface="Arial" panose="020B0604020202020204" pitchFamily="34" charset="0"/>
                <a:cs typeface="Arial" panose="020B0604020202020204" pitchFamily="34" charset="0"/>
              </a:rPr>
              <a:t>31</a:t>
            </a:r>
            <a:r>
              <a:rPr lang="en-US" sz="3600" dirty="0" smtClean="0">
                <a:solidFill>
                  <a:srgbClr val="002060"/>
                </a:solidFill>
                <a:latin typeface="Arial" panose="020B0604020202020204" pitchFamily="34" charset="0"/>
                <a:cs typeface="Arial" panose="020B0604020202020204" pitchFamily="34" charset="0"/>
              </a:rPr>
              <a:t> </a:t>
            </a:r>
            <a:r>
              <a:rPr lang="vi-VN" sz="3600" dirty="0" smtClean="0">
                <a:solidFill>
                  <a:srgbClr val="002060"/>
                </a:solidFill>
                <a:latin typeface="Arial" panose="020B0604020202020204" pitchFamily="34" charset="0"/>
                <a:cs typeface="Arial" panose="020B0604020202020204" pitchFamily="34" charset="0"/>
              </a:rPr>
              <a:t>ngày</a:t>
            </a:r>
            <a:r>
              <a:rPr lang="vi-VN" sz="3600" dirty="0">
                <a:solidFill>
                  <a:srgbClr val="002060"/>
                </a:solidFill>
                <a:latin typeface="Arial" panose="020B0604020202020204" pitchFamily="34" charset="0"/>
                <a:cs typeface="Arial" panose="020B0604020202020204" pitchFamily="34" charset="0"/>
              </a:rPr>
              <a:t>”. </a:t>
            </a:r>
          </a:p>
          <a:p>
            <a:pPr>
              <a:lnSpc>
                <a:spcPct val="130000"/>
              </a:lnSpc>
            </a:pPr>
            <a:r>
              <a:rPr lang="vi-VN" sz="3600" dirty="0">
                <a:solidFill>
                  <a:srgbClr val="002060"/>
                </a:solidFill>
                <a:latin typeface="Arial" panose="020B0604020202020204" pitchFamily="34" charset="0"/>
                <a:cs typeface="Arial" panose="020B0604020202020204" pitchFamily="34" charset="0"/>
              </a:rPr>
              <a:t>C: “Khi gieo hai con xúc xắc thì tổng số chấm xuất hiện trên hai con xúc xắc là 8”.</a:t>
            </a:r>
          </a:p>
        </p:txBody>
      </p:sp>
      <p:pic>
        <p:nvPicPr>
          <p:cNvPr id="17" name="Picture 16"/>
          <p:cNvPicPr>
            <a:picLocks noChangeAspect="1"/>
          </p:cNvPicPr>
          <p:nvPr/>
        </p:nvPicPr>
        <p:blipFill>
          <a:blip r:embed="rId2"/>
          <a:stretch>
            <a:fillRect/>
          </a:stretch>
        </p:blipFill>
        <p:spPr>
          <a:xfrm>
            <a:off x="14479078" y="570843"/>
            <a:ext cx="2685468" cy="1159365"/>
          </a:xfrm>
          <a:prstGeom prst="rect">
            <a:avLst/>
          </a:prstGeom>
        </p:spPr>
      </p:pic>
      <p:sp>
        <p:nvSpPr>
          <p:cNvPr id="18" name="Oval Callout 17"/>
          <p:cNvSpPr/>
          <p:nvPr/>
        </p:nvSpPr>
        <p:spPr>
          <a:xfrm>
            <a:off x="648218" y="3366647"/>
            <a:ext cx="1752600" cy="1159633"/>
          </a:xfrm>
          <a:prstGeom prst="wedgeEllipseCallout">
            <a:avLst>
              <a:gd name="adj1" fmla="val 34634"/>
              <a:gd name="adj2" fmla="val 53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9" name="Rectangle 18"/>
          <p:cNvSpPr/>
          <p:nvPr/>
        </p:nvSpPr>
        <p:spPr>
          <a:xfrm>
            <a:off x="2668035" y="3181331"/>
            <a:ext cx="14129294" cy="655564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Biến cố A là biến cố chắc chắn vì nó luôn xảy ra.</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Biến cố B là biến cố không thể vì nó không bao giờ xảy ra.</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Biến cố C là biến cố ngẫu nhiên vì ta không biết trước nó có xảy ra hay không. </a:t>
            </a:r>
            <a:endParaRPr lang="en-US" sz="4000" dirty="0" smtClean="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Chẳng </a:t>
            </a:r>
            <a:r>
              <a:rPr lang="vi-VN" sz="4000" dirty="0">
                <a:latin typeface="Arial" panose="020B0604020202020204" pitchFamily="34" charset="0"/>
                <a:cs typeface="Arial" panose="020B0604020202020204" pitchFamily="34" charset="0"/>
              </a:rPr>
              <a:t>hạn, biến cố C xảy ra nếu số chấm xuất hiện trên hai con xúc xắc là (2; 6) và không xảy ra nếu số chấm xuất hiện trên hai con xúc xắc là (5; 5).</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93" y="5143500"/>
            <a:ext cx="2549769" cy="5143500"/>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wipe(left)">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animEffect transition="in" filter="barn(inVertical)">
                                      <p:cBhvr>
                                        <p:cTn id="20" dur="500"/>
                                        <p:tgtEl>
                                          <p:spTgt spid="1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fade">
                                      <p:cBhvr>
                                        <p:cTn id="25" dur="500"/>
                                        <p:tgtEl>
                                          <p:spTgt spid="19">
                                            <p:txEl>
                                              <p:pRg st="2" end="2"/>
                                            </p:txEl>
                                          </p:spTgt>
                                        </p:tgtEl>
                                      </p:cBhvr>
                                    </p:animEffect>
                                    <p:anim calcmode="lin" valueType="num">
                                      <p:cBhvr>
                                        <p:cTn id="26"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19">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fade">
                                      <p:cBhvr>
                                        <p:cTn id="30" dur="500"/>
                                        <p:tgtEl>
                                          <p:spTgt spid="19">
                                            <p:txEl>
                                              <p:pRg st="3" end="3"/>
                                            </p:txEl>
                                          </p:spTgt>
                                        </p:tgtEl>
                                      </p:cBhvr>
                                    </p:animEffect>
                                    <p:anim calcmode="lin" valueType="num">
                                      <p:cBhvr>
                                        <p:cTn id="31"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TotalTime>
  <Words>2648</Words>
  <Application>Microsoft Office PowerPoint</Application>
  <PresentationFormat>Custom</PresentationFormat>
  <Paragraphs>189</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Times New Roman</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4_Số hóa hình và số hóa hình ảnh</dc:title>
  <dc:creator>Xinh Đẹp Dịu Hiền Huế Thị</dc:creator>
  <cp:lastModifiedBy>Microsoft account</cp:lastModifiedBy>
  <cp:revision>24</cp:revision>
  <dcterms:created xsi:type="dcterms:W3CDTF">2006-08-16T00:00:00Z</dcterms:created>
  <dcterms:modified xsi:type="dcterms:W3CDTF">2022-12-25T06:49:51Z</dcterms:modified>
  <dc:identifier>DAFUJNsYGYk</dc:identifier>
</cp:coreProperties>
</file>