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bookmarkIdSeed="3">
  <p:sldMasterIdLst>
    <p:sldMasterId id="2147483648" r:id="rId1"/>
  </p:sldMasterIdLst>
  <p:notesMasterIdLst>
    <p:notesMasterId r:id="rId35"/>
  </p:notesMasterIdLst>
  <p:sldIdLst>
    <p:sldId id="256" r:id="rId2"/>
    <p:sldId id="3134" r:id="rId3"/>
    <p:sldId id="295" r:id="rId4"/>
    <p:sldId id="3081" r:id="rId5"/>
    <p:sldId id="3082" r:id="rId6"/>
    <p:sldId id="3135" r:id="rId7"/>
    <p:sldId id="3136" r:id="rId8"/>
    <p:sldId id="3137" r:id="rId9"/>
    <p:sldId id="3139" r:id="rId10"/>
    <p:sldId id="3138" r:id="rId11"/>
    <p:sldId id="3087" r:id="rId12"/>
    <p:sldId id="3088" r:id="rId13"/>
    <p:sldId id="3140" r:id="rId14"/>
    <p:sldId id="3089" r:id="rId15"/>
    <p:sldId id="3141" r:id="rId16"/>
    <p:sldId id="3142" r:id="rId17"/>
    <p:sldId id="3095" r:id="rId18"/>
    <p:sldId id="3096" r:id="rId19"/>
    <p:sldId id="3132" r:id="rId20"/>
    <p:sldId id="3107" r:id="rId21"/>
    <p:sldId id="3121" r:id="rId22"/>
    <p:sldId id="3143" r:id="rId23"/>
    <p:sldId id="3122" r:id="rId24"/>
    <p:sldId id="3145" r:id="rId25"/>
    <p:sldId id="3146" r:id="rId26"/>
    <p:sldId id="3144" r:id="rId27"/>
    <p:sldId id="3147" r:id="rId28"/>
    <p:sldId id="3148" r:id="rId29"/>
    <p:sldId id="3149" r:id="rId30"/>
    <p:sldId id="3150" r:id="rId31"/>
    <p:sldId id="3151" r:id="rId32"/>
    <p:sldId id="3083" r:id="rId33"/>
    <p:sldId id="3123" r:id="rId34"/>
  </p:sldIdLst>
  <p:sldSz cx="12192000" cy="6858000"/>
  <p:notesSz cx="6858000" cy="9144000"/>
  <p:embeddedFontLst>
    <p:embeddedFont>
      <p:font typeface="Segoe Print" panose="02000600000000000000" pitchFamily="2" charset="0"/>
      <p:regular r:id="rId36"/>
      <p:bold r:id="rId37"/>
    </p:embeddedFont>
    <p:embeddedFont>
      <p:font typeface="UTM Cookies" panose="02040603050506020204" pitchFamily="18" charset="0"/>
      <p:regular r:id="rId38"/>
    </p:embeddedFont>
    <p:embeddedFont>
      <p:font typeface="UTM Avo" panose="02040603050506020204" pitchFamily="18" charset="0"/>
      <p:regular r:id="rId39"/>
      <p:bold r:id="rId40"/>
      <p:italic r:id="rId41"/>
      <p:boldItalic r:id="rId42"/>
    </p:embeddedFont>
    <p:embeddedFont>
      <p:font typeface="Calibri" panose="020F0502020204030204" pitchFamily="34" charset="0"/>
      <p:regular r:id="rId43"/>
      <p:bold r:id="rId44"/>
      <p:italic r:id="rId45"/>
      <p:boldItalic r:id="rId46"/>
    </p:embeddedFont>
  </p:embeddedFontLst>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54E9"/>
    <a:srgbClr val="D34CD6"/>
    <a:srgbClr val="FFF789"/>
    <a:srgbClr val="E46C0A"/>
    <a:srgbClr val="FF6600"/>
    <a:srgbClr val="E07235"/>
    <a:srgbClr val="FFFBCD"/>
    <a:srgbClr val="FDDEEB"/>
    <a:srgbClr val="D8F3FC"/>
    <a:srgbClr val="EF5F5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3015" autoAdjust="0"/>
    <p:restoredTop sz="94660"/>
  </p:normalViewPr>
  <p:slideViewPr>
    <p:cSldViewPr snapToGrid="0">
      <p:cViewPr>
        <p:scale>
          <a:sx n="75" d="100"/>
          <a:sy n="75" d="100"/>
        </p:scale>
        <p:origin x="533" y="28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4.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7.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2.fntdata"/><Relationship Id="rId40" Type="http://schemas.openxmlformats.org/officeDocument/2006/relationships/font" Target="fonts/font5.fntdata"/><Relationship Id="rId45" Type="http://schemas.openxmlformats.org/officeDocument/2006/relationships/font" Target="fonts/font10.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1.fntdata"/><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43" Type="http://schemas.openxmlformats.org/officeDocument/2006/relationships/font" Target="fonts/font8.fntdata"/><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3.fntdata"/><Relationship Id="rId46" Type="http://schemas.openxmlformats.org/officeDocument/2006/relationships/font" Target="fonts/font11.fntdata"/><Relationship Id="rId20" Type="http://schemas.openxmlformats.org/officeDocument/2006/relationships/slide" Target="slides/slide19.xml"/><Relationship Id="rId41"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623CD6-BC69-4FAB-A085-9D9848133995}" type="datetimeFigureOut">
              <a:rPr lang="en-US" smtClean="0"/>
              <a:t>2/19/2023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311CA4-9036-4EF8-AB62-128503DB366E}" type="slidenum">
              <a:rPr lang="en-US" smtClean="0"/>
              <a:t>‹#›</a:t>
            </a:fld>
            <a:endParaRPr lang="en-US"/>
          </a:p>
        </p:txBody>
      </p:sp>
    </p:spTree>
    <p:extLst>
      <p:ext uri="{BB962C8B-B14F-4D97-AF65-F5344CB8AC3E}">
        <p14:creationId xmlns:p14="http://schemas.microsoft.com/office/powerpoint/2010/main" val="19330769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6">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D2819940-F204-450A-ACE4-C1FAA7496E24}"/>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932"/>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472724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1"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1"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4"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ppt_x"/>
                                          </p:val>
                                        </p:tav>
                                        <p:tav tm="100000">
                                          <p:val>
                                            <p:strVal val="#ppt_x"/>
                                          </p:val>
                                        </p:tav>
                                      </p:tavLst>
                                    </p:anim>
                                    <p:anim calcmode="lin" valueType="num">
                                      <p:cBhvr additive="base">
                                        <p:cTn id="30" dur="500" fill="hold"/>
                                        <p:tgtEl>
                                          <p:spTgt spid="153"/>
                                        </p:tgtEl>
                                        <p:attrNameLst>
                                          <p:attrName>ppt_y</p:attrName>
                                        </p:attrNameLst>
                                      </p:cBhvr>
                                      <p:tavLst>
                                        <p:tav tm="0">
                                          <p:val>
                                            <p:strVal val="1+#ppt_h/2"/>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1" animBg="1"/>
      <p:bldP spid="48" grpId="1"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3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323829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3">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1076199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6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381358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7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375763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8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604226" y="1596479"/>
            <a:ext cx="47520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2983785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4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305065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Title Slide">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4">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845232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9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821564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0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494852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1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705562" y="1647225"/>
            <a:ext cx="44848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3280866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5" name="TextBox 234">
            <a:extLst>
              <a:ext uri="{FF2B5EF4-FFF2-40B4-BE49-F238E27FC236}">
                <a16:creationId xmlns:a16="http://schemas.microsoft.com/office/drawing/2014/main" id="{1E4DED0B-3FCF-4DB8-8C88-6AED41C3D872}"/>
              </a:ext>
            </a:extLst>
          </p:cNvPr>
          <p:cNvSpPr txBox="1"/>
          <p:nvPr userDrawn="1"/>
        </p:nvSpPr>
        <p:spPr>
          <a:xfrm>
            <a:off x="4334110" y="1572168"/>
            <a:ext cx="3725448" cy="3046988"/>
          </a:xfrm>
          <a:prstGeom prst="rect">
            <a:avLst/>
          </a:prstGeom>
          <a:noFill/>
        </p:spPr>
        <p:txBody>
          <a:bodyPr wrap="square" rtlCol="0">
            <a:spAutoFit/>
          </a:bodyPr>
          <a:lstStyle/>
          <a:p>
            <a:pPr algn="ctr"/>
            <a:r>
              <a:rPr lang="vi-VN" sz="9600" dirty="0">
                <a:solidFill>
                  <a:schemeClr val="accent6">
                    <a:lumMod val="50000"/>
                  </a:schemeClr>
                </a:solidFill>
                <a:latin typeface="+mj-lt"/>
              </a:rPr>
              <a:t>KHÁM PHÁ</a:t>
            </a:r>
          </a:p>
        </p:txBody>
      </p:sp>
    </p:spTree>
    <p:extLst>
      <p:ext uri="{BB962C8B-B14F-4D97-AF65-F5344CB8AC3E}">
        <p14:creationId xmlns:p14="http://schemas.microsoft.com/office/powerpoint/2010/main" val="2342171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53" presetClass="entr" presetSubtype="16"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 calcmode="lin" valueType="num">
                                      <p:cBhvr>
                                        <p:cTn id="19" dur="500" fill="hold"/>
                                        <p:tgtEl>
                                          <p:spTgt spid="98"/>
                                        </p:tgtEl>
                                        <p:attrNameLst>
                                          <p:attrName>ppt_w</p:attrName>
                                        </p:attrNameLst>
                                      </p:cBhvr>
                                      <p:tavLst>
                                        <p:tav tm="0">
                                          <p:val>
                                            <p:fltVal val="0"/>
                                          </p:val>
                                        </p:tav>
                                        <p:tav tm="100000">
                                          <p:val>
                                            <p:strVal val="#ppt_w"/>
                                          </p:val>
                                        </p:tav>
                                      </p:tavLst>
                                    </p:anim>
                                    <p:anim calcmode="lin" valueType="num">
                                      <p:cBhvr>
                                        <p:cTn id="20" dur="500" fill="hold"/>
                                        <p:tgtEl>
                                          <p:spTgt spid="98"/>
                                        </p:tgtEl>
                                        <p:attrNameLst>
                                          <p:attrName>ppt_h</p:attrName>
                                        </p:attrNameLst>
                                      </p:cBhvr>
                                      <p:tavLst>
                                        <p:tav tm="0">
                                          <p:val>
                                            <p:fltVal val="0"/>
                                          </p:val>
                                        </p:tav>
                                        <p:tav tm="100000">
                                          <p:val>
                                            <p:strVal val="#ppt_h"/>
                                          </p:val>
                                        </p:tav>
                                      </p:tavLst>
                                    </p:anim>
                                    <p:animEffect transition="in" filter="fade">
                                      <p:cBhvr>
                                        <p:cTn id="21" dur="500"/>
                                        <p:tgtEl>
                                          <p:spTgt spid="98"/>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9"/>
                                        </p:tgtEl>
                                        <p:attrNameLst>
                                          <p:attrName>style.visibility</p:attrName>
                                        </p:attrNameLst>
                                      </p:cBhvr>
                                      <p:to>
                                        <p:strVal val="visible"/>
                                      </p:to>
                                    </p:set>
                                    <p:anim calcmode="lin" valueType="num">
                                      <p:cBhvr>
                                        <p:cTn id="24" dur="500" fill="hold"/>
                                        <p:tgtEl>
                                          <p:spTgt spid="99"/>
                                        </p:tgtEl>
                                        <p:attrNameLst>
                                          <p:attrName>ppt_w</p:attrName>
                                        </p:attrNameLst>
                                      </p:cBhvr>
                                      <p:tavLst>
                                        <p:tav tm="0">
                                          <p:val>
                                            <p:fltVal val="0"/>
                                          </p:val>
                                        </p:tav>
                                        <p:tav tm="100000">
                                          <p:val>
                                            <p:strVal val="#ppt_w"/>
                                          </p:val>
                                        </p:tav>
                                      </p:tavLst>
                                    </p:anim>
                                    <p:anim calcmode="lin" valueType="num">
                                      <p:cBhvr>
                                        <p:cTn id="25" dur="500" fill="hold"/>
                                        <p:tgtEl>
                                          <p:spTgt spid="99"/>
                                        </p:tgtEl>
                                        <p:attrNameLst>
                                          <p:attrName>ppt_h</p:attrName>
                                        </p:attrNameLst>
                                      </p:cBhvr>
                                      <p:tavLst>
                                        <p:tav tm="0">
                                          <p:val>
                                            <p:fltVal val="0"/>
                                          </p:val>
                                        </p:tav>
                                        <p:tav tm="100000">
                                          <p:val>
                                            <p:strVal val="#ppt_h"/>
                                          </p:val>
                                        </p:tav>
                                      </p:tavLst>
                                    </p:anim>
                                    <p:animEffect transition="in" filter="fade">
                                      <p:cBhvr>
                                        <p:cTn id="26" dur="500"/>
                                        <p:tgtEl>
                                          <p:spTgt spid="99"/>
                                        </p:tgtEl>
                                      </p:cBhvr>
                                    </p:animEffect>
                                  </p:childTnLst>
                                </p:cTn>
                              </p:par>
                            </p:childTnLst>
                          </p:cTn>
                        </p:par>
                        <p:par>
                          <p:cTn id="27" fill="hold">
                            <p:stCondLst>
                              <p:cond delay="1000"/>
                            </p:stCondLst>
                            <p:childTnLst>
                              <p:par>
                                <p:cTn id="28" presetID="10" presetClass="entr" presetSubtype="0" fill="hold" grpId="0" nodeType="afterEffect">
                                  <p:stCondLst>
                                    <p:cond delay="0"/>
                                  </p:stCondLst>
                                  <p:childTnLst>
                                    <p:set>
                                      <p:cBhvr>
                                        <p:cTn id="29" dur="1" fill="hold">
                                          <p:stCondLst>
                                            <p:cond delay="0"/>
                                          </p:stCondLst>
                                        </p:cTn>
                                        <p:tgtEl>
                                          <p:spTgt spid="97"/>
                                        </p:tgtEl>
                                        <p:attrNameLst>
                                          <p:attrName>style.visibility</p:attrName>
                                        </p:attrNameLst>
                                      </p:cBhvr>
                                      <p:to>
                                        <p:strVal val="visible"/>
                                      </p:to>
                                    </p:set>
                                    <p:animEffect transition="in" filter="fade">
                                      <p:cBhvr>
                                        <p:cTn id="30" dur="500"/>
                                        <p:tgtEl>
                                          <p:spTgt spid="97"/>
                                        </p:tgtEl>
                                      </p:cBhvr>
                                    </p:animEffect>
                                  </p:childTnLst>
                                </p:cTn>
                              </p:par>
                            </p:childTnLst>
                          </p:cTn>
                        </p:par>
                        <p:par>
                          <p:cTn id="31" fill="hold">
                            <p:stCondLst>
                              <p:cond delay="1500"/>
                            </p:stCondLst>
                            <p:childTnLst>
                              <p:par>
                                <p:cTn id="32" presetID="31" presetClass="entr" presetSubtype="0" fill="hold" nodeType="afterEffect">
                                  <p:stCondLst>
                                    <p:cond delay="0"/>
                                  </p:stCondLst>
                                  <p:childTnLst>
                                    <p:set>
                                      <p:cBhvr>
                                        <p:cTn id="33" dur="1" fill="hold">
                                          <p:stCondLst>
                                            <p:cond delay="0"/>
                                          </p:stCondLst>
                                        </p:cTn>
                                        <p:tgtEl>
                                          <p:spTgt spid="122"/>
                                        </p:tgtEl>
                                        <p:attrNameLst>
                                          <p:attrName>style.visibility</p:attrName>
                                        </p:attrNameLst>
                                      </p:cBhvr>
                                      <p:to>
                                        <p:strVal val="visible"/>
                                      </p:to>
                                    </p:set>
                                    <p:anim calcmode="lin" valueType="num">
                                      <p:cBhvr>
                                        <p:cTn id="34" dur="1000" fill="hold"/>
                                        <p:tgtEl>
                                          <p:spTgt spid="122"/>
                                        </p:tgtEl>
                                        <p:attrNameLst>
                                          <p:attrName>ppt_w</p:attrName>
                                        </p:attrNameLst>
                                      </p:cBhvr>
                                      <p:tavLst>
                                        <p:tav tm="0">
                                          <p:val>
                                            <p:fltVal val="0"/>
                                          </p:val>
                                        </p:tav>
                                        <p:tav tm="100000">
                                          <p:val>
                                            <p:strVal val="#ppt_w"/>
                                          </p:val>
                                        </p:tav>
                                      </p:tavLst>
                                    </p:anim>
                                    <p:anim calcmode="lin" valueType="num">
                                      <p:cBhvr>
                                        <p:cTn id="35" dur="1000" fill="hold"/>
                                        <p:tgtEl>
                                          <p:spTgt spid="122"/>
                                        </p:tgtEl>
                                        <p:attrNameLst>
                                          <p:attrName>ppt_h</p:attrName>
                                        </p:attrNameLst>
                                      </p:cBhvr>
                                      <p:tavLst>
                                        <p:tav tm="0">
                                          <p:val>
                                            <p:fltVal val="0"/>
                                          </p:val>
                                        </p:tav>
                                        <p:tav tm="100000">
                                          <p:val>
                                            <p:strVal val="#ppt_h"/>
                                          </p:val>
                                        </p:tav>
                                      </p:tavLst>
                                    </p:anim>
                                    <p:anim calcmode="lin" valueType="num">
                                      <p:cBhvr>
                                        <p:cTn id="36" dur="1000" fill="hold"/>
                                        <p:tgtEl>
                                          <p:spTgt spid="122"/>
                                        </p:tgtEl>
                                        <p:attrNameLst>
                                          <p:attrName>style.rotation</p:attrName>
                                        </p:attrNameLst>
                                      </p:cBhvr>
                                      <p:tavLst>
                                        <p:tav tm="0">
                                          <p:val>
                                            <p:fltVal val="90"/>
                                          </p:val>
                                        </p:tav>
                                        <p:tav tm="100000">
                                          <p:val>
                                            <p:fltVal val="0"/>
                                          </p:val>
                                        </p:tav>
                                      </p:tavLst>
                                    </p:anim>
                                    <p:animEffect transition="in" filter="fade">
                                      <p:cBhvr>
                                        <p:cTn id="37" dur="1000"/>
                                        <p:tgtEl>
                                          <p:spTgt spid="122"/>
                                        </p:tgtEl>
                                      </p:cBhvr>
                                    </p:animEffect>
                                  </p:childTnLst>
                                </p:cTn>
                              </p:par>
                            </p:childTnLst>
                          </p:cTn>
                        </p:par>
                        <p:par>
                          <p:cTn id="38" fill="hold">
                            <p:stCondLst>
                              <p:cond delay="2500"/>
                            </p:stCondLst>
                            <p:childTnLst>
                              <p:par>
                                <p:cTn id="39" presetID="14" presetClass="entr" presetSubtype="10" fill="hold" grpId="0" nodeType="afterEffect">
                                  <p:stCondLst>
                                    <p:cond delay="0"/>
                                  </p:stCondLst>
                                  <p:childTnLst>
                                    <p:set>
                                      <p:cBhvr>
                                        <p:cTn id="40" dur="1" fill="hold">
                                          <p:stCondLst>
                                            <p:cond delay="0"/>
                                          </p:stCondLst>
                                        </p:cTn>
                                        <p:tgtEl>
                                          <p:spTgt spid="235"/>
                                        </p:tgtEl>
                                        <p:attrNameLst>
                                          <p:attrName>style.visibility</p:attrName>
                                        </p:attrNameLst>
                                      </p:cBhvr>
                                      <p:to>
                                        <p:strVal val="visible"/>
                                      </p:to>
                                    </p:set>
                                    <p:animEffect transition="in" filter="randombar(horizontal)">
                                      <p:cBhvr>
                                        <p:cTn id="41"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5" grpId="0"/>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5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766821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_Title Slide">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rgbClr val="F35757"/>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440386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6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679353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7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108953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8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781444" y="1468551"/>
            <a:ext cx="4514832"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3236671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9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74440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235" name="TextBox 234">
            <a:extLst>
              <a:ext uri="{FF2B5EF4-FFF2-40B4-BE49-F238E27FC236}">
                <a16:creationId xmlns:a16="http://schemas.microsoft.com/office/drawing/2014/main" id="{1E4DED0B-3FCF-4DB8-8C88-6AED41C3D872}"/>
              </a:ext>
            </a:extLst>
          </p:cNvPr>
          <p:cNvSpPr txBox="1"/>
          <p:nvPr userDrawn="1"/>
        </p:nvSpPr>
        <p:spPr>
          <a:xfrm>
            <a:off x="3558840" y="1522374"/>
            <a:ext cx="4518031" cy="3046988"/>
          </a:xfrm>
          <a:prstGeom prst="rect">
            <a:avLst/>
          </a:prstGeom>
          <a:noFill/>
        </p:spPr>
        <p:txBody>
          <a:bodyPr wrap="square" rtlCol="0">
            <a:spAutoFit/>
          </a:bodyPr>
          <a:lstStyle/>
          <a:p>
            <a:pPr algn="ctr"/>
            <a:r>
              <a:rPr lang="vi-VN" sz="9600" dirty="0">
                <a:solidFill>
                  <a:srgbClr val="C00000"/>
                </a:solidFill>
                <a:latin typeface="+mj-lt"/>
              </a:rPr>
              <a:t>HOẠT ĐỘNG</a:t>
            </a:r>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85991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5"/>
                                        </p:tgtEl>
                                        <p:attrNameLst>
                                          <p:attrName>style.visibility</p:attrName>
                                        </p:attrNameLst>
                                      </p:cBhvr>
                                      <p:to>
                                        <p:strVal val="visible"/>
                                      </p:to>
                                    </p:set>
                                    <p:animEffect transition="in" filter="randombar(horizontal)">
                                      <p:cBhvr>
                                        <p:cTn id="37"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95" grpId="0" animBg="1"/>
      <p:bldP spid="296" grpId="0" animBg="1"/>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235" name="TextBox 234">
            <a:extLst>
              <a:ext uri="{FF2B5EF4-FFF2-40B4-BE49-F238E27FC236}">
                <a16:creationId xmlns:a16="http://schemas.microsoft.com/office/drawing/2014/main" id="{1E4DED0B-3FCF-4DB8-8C88-6AED41C3D872}"/>
              </a:ext>
            </a:extLst>
          </p:cNvPr>
          <p:cNvSpPr txBox="1"/>
          <p:nvPr userDrawn="1"/>
        </p:nvSpPr>
        <p:spPr>
          <a:xfrm>
            <a:off x="3615997" y="1557579"/>
            <a:ext cx="4752083" cy="2800767"/>
          </a:xfrm>
          <a:prstGeom prst="rect">
            <a:avLst/>
          </a:prstGeom>
          <a:noFill/>
        </p:spPr>
        <p:txBody>
          <a:bodyPr wrap="square" rtlCol="0">
            <a:spAutoFit/>
          </a:bodyPr>
          <a:lstStyle/>
          <a:p>
            <a:pPr algn="ctr"/>
            <a:r>
              <a:rPr lang="vi-VN" sz="8800">
                <a:solidFill>
                  <a:srgbClr val="002060"/>
                </a:solidFill>
                <a:latin typeface="+mj-lt"/>
              </a:rPr>
              <a:t>LUYỆN TẬP</a:t>
            </a:r>
            <a:endParaRPr lang="vi-VN" sz="8800" dirty="0">
              <a:solidFill>
                <a:srgbClr val="002060"/>
              </a:solidFill>
              <a:latin typeface="+mj-lt"/>
            </a:endParaRPr>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97091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5"/>
                                        </p:tgtEl>
                                        <p:attrNameLst>
                                          <p:attrName>style.visibility</p:attrName>
                                        </p:attrNameLst>
                                      </p:cBhvr>
                                      <p:to>
                                        <p:strVal val="visible"/>
                                      </p:to>
                                    </p:set>
                                    <p:animEffect transition="in" filter="randombar(horizontal)">
                                      <p:cBhvr>
                                        <p:cTn id="37"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19" grpId="0" animBg="1"/>
      <p:bldP spid="220" grpId="0" animBg="1"/>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2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688670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5">
              <a:lumMod val="75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512480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2862311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1187676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642720" y="1503378"/>
            <a:ext cx="4728208" cy="3631763"/>
          </a:xfrm>
          <a:prstGeom prst="rect">
            <a:avLst/>
          </a:prstGeom>
          <a:noFill/>
        </p:spPr>
        <p:txBody>
          <a:bodyPr wrap="square" rtlCol="0">
            <a:spAutoFit/>
          </a:bodyPr>
          <a:lstStyle/>
          <a:p>
            <a:pPr algn="ctr"/>
            <a:r>
              <a:rPr lang="vi-VN" sz="11500" dirty="0">
                <a:solidFill>
                  <a:srgbClr val="002060"/>
                </a:solidFill>
                <a:latin typeface="+mj-lt"/>
              </a:rPr>
              <a:t>LUYỆN TẬP</a:t>
            </a:r>
          </a:p>
        </p:txBody>
      </p:sp>
    </p:spTree>
    <p:extLst>
      <p:ext uri="{BB962C8B-B14F-4D97-AF65-F5344CB8AC3E}">
        <p14:creationId xmlns:p14="http://schemas.microsoft.com/office/powerpoint/2010/main" val="3718299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58C40B-6789-4E71-8632-AD2A12B6B8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vi-VN" dirty="0"/>
          </a:p>
        </p:txBody>
      </p:sp>
      <p:sp>
        <p:nvSpPr>
          <p:cNvPr id="3" name="Text Placeholder 2">
            <a:extLst>
              <a:ext uri="{FF2B5EF4-FFF2-40B4-BE49-F238E27FC236}">
                <a16:creationId xmlns:a16="http://schemas.microsoft.com/office/drawing/2014/main" id="{00DD5742-5ACC-4D14-BBCB-E7E86382907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Tree>
    <p:extLst>
      <p:ext uri="{BB962C8B-B14F-4D97-AF65-F5344CB8AC3E}">
        <p14:creationId xmlns:p14="http://schemas.microsoft.com/office/powerpoint/2010/main" val="14483555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1" r:id="rId4"/>
    <p:sldLayoutId id="2147483674" r:id="rId5"/>
    <p:sldLayoutId id="2147483662" r:id="rId6"/>
    <p:sldLayoutId id="2147483663" r:id="rId7"/>
    <p:sldLayoutId id="2147483664" r:id="rId8"/>
    <p:sldLayoutId id="2147483665" r:id="rId9"/>
    <p:sldLayoutId id="2147483675" r:id="rId10"/>
    <p:sldLayoutId id="2147483676" r:id="rId11"/>
    <p:sldLayoutId id="2147483677" r:id="rId12"/>
    <p:sldLayoutId id="2147483678" r:id="rId13"/>
    <p:sldLayoutId id="2147483679" r:id="rId14"/>
    <p:sldLayoutId id="2147483680" r:id="rId15"/>
    <p:sldLayoutId id="2147483681" r:id="rId16"/>
    <p:sldLayoutId id="2147483682" r:id="rId17"/>
    <p:sldLayoutId id="2147483683" r:id="rId18"/>
    <p:sldLayoutId id="2147483684" r:id="rId19"/>
    <p:sldLayoutId id="2147483685" r:id="rId20"/>
    <p:sldLayoutId id="2147483686" r:id="rId21"/>
    <p:sldLayoutId id="2147483687" r:id="rId22"/>
    <p:sldLayoutId id="2147483688" r:id="rId23"/>
    <p:sldLayoutId id="2147483689" r:id="rId24"/>
    <p:sldLayoutId id="2147483690" r:id="rId2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B5044254-DE52-4029-B43E-ACD26C567FBA}"/>
              </a:ext>
            </a:extLst>
          </p:cNvPr>
          <p:cNvGrpSpPr/>
          <p:nvPr/>
        </p:nvGrpSpPr>
        <p:grpSpPr>
          <a:xfrm>
            <a:off x="993911" y="106016"/>
            <a:ext cx="2190751" cy="980661"/>
            <a:chOff x="1523998" y="0"/>
            <a:chExt cx="2190751" cy="980661"/>
          </a:xfrm>
        </p:grpSpPr>
        <p:grpSp>
          <p:nvGrpSpPr>
            <p:cNvPr id="5" name="Group 4">
              <a:extLst>
                <a:ext uri="{FF2B5EF4-FFF2-40B4-BE49-F238E27FC236}">
                  <a16:creationId xmlns:a16="http://schemas.microsoft.com/office/drawing/2014/main" id="{B2407F96-D165-408B-8186-033E4D2C4D5C}"/>
                </a:ext>
              </a:extLst>
            </p:cNvPr>
            <p:cNvGrpSpPr/>
            <p:nvPr/>
          </p:nvGrpSpPr>
          <p:grpSpPr>
            <a:xfrm>
              <a:off x="1523998" y="0"/>
              <a:ext cx="2190751" cy="980661"/>
              <a:chOff x="1523999" y="0"/>
              <a:chExt cx="1285462" cy="1828800"/>
            </a:xfrm>
          </p:grpSpPr>
          <p:sp>
            <p:nvSpPr>
              <p:cNvPr id="2" name="Rectangle: Top Corners Rounded 1">
                <a:extLst>
                  <a:ext uri="{FF2B5EF4-FFF2-40B4-BE49-F238E27FC236}">
                    <a16:creationId xmlns:a16="http://schemas.microsoft.com/office/drawing/2014/main" id="{2974D671-0870-4777-BE31-5FD1BBBF9AD7}"/>
                  </a:ext>
                </a:extLst>
              </p:cNvPr>
              <p:cNvSpPr/>
              <p:nvPr/>
            </p:nvSpPr>
            <p:spPr>
              <a:xfrm rot="10800000">
                <a:off x="1523999" y="0"/>
                <a:ext cx="1285462" cy="1828800"/>
              </a:xfrm>
              <a:prstGeom prst="round2SameRect">
                <a:avLst/>
              </a:prstGeom>
              <a:solidFill>
                <a:schemeClr val="accent6">
                  <a:lumMod val="75000"/>
                </a:schemeClr>
              </a:solidFill>
              <a:ln>
                <a:solidFill>
                  <a:schemeClr val="accent6">
                    <a:lumMod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 name="Rectangle: Top Corners Rounded 2">
                <a:extLst>
                  <a:ext uri="{FF2B5EF4-FFF2-40B4-BE49-F238E27FC236}">
                    <a16:creationId xmlns:a16="http://schemas.microsoft.com/office/drawing/2014/main" id="{219332FA-4BE4-4F03-A894-08EEC78551F0}"/>
                  </a:ext>
                </a:extLst>
              </p:cNvPr>
              <p:cNvSpPr/>
              <p:nvPr/>
            </p:nvSpPr>
            <p:spPr>
              <a:xfrm rot="10800000">
                <a:off x="1566862" y="76199"/>
                <a:ext cx="1204497" cy="1709738"/>
              </a:xfrm>
              <a:prstGeom prst="round2SameRect">
                <a:avLst/>
              </a:prstGeom>
              <a:solidFill>
                <a:schemeClr val="bg1"/>
              </a:solidFill>
              <a:ln>
                <a:solidFill>
                  <a:schemeClr val="accent6">
                    <a:lumMod val="75000"/>
                  </a:schemeClr>
                </a:solidFill>
                <a:prstDash val="lg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4" name="TextBox 3">
              <a:extLst>
                <a:ext uri="{FF2B5EF4-FFF2-40B4-BE49-F238E27FC236}">
                  <a16:creationId xmlns:a16="http://schemas.microsoft.com/office/drawing/2014/main" id="{46C80A5A-72BA-45B9-A254-2A8D09624ECF}"/>
                </a:ext>
              </a:extLst>
            </p:cNvPr>
            <p:cNvSpPr txBox="1"/>
            <p:nvPr/>
          </p:nvSpPr>
          <p:spPr>
            <a:xfrm>
              <a:off x="1677724" y="206880"/>
              <a:ext cx="1972089" cy="584775"/>
            </a:xfrm>
            <a:prstGeom prst="rect">
              <a:avLst/>
            </a:prstGeom>
            <a:noFill/>
          </p:spPr>
          <p:txBody>
            <a:bodyPr wrap="square" rtlCol="0">
              <a:spAutoFit/>
            </a:bodyPr>
            <a:lstStyle/>
            <a:p>
              <a:pPr algn="ctr"/>
              <a:r>
                <a:rPr lang="vi-VN" sz="3200">
                  <a:solidFill>
                    <a:schemeClr val="accent6">
                      <a:lumMod val="75000"/>
                    </a:schemeClr>
                  </a:solidFill>
                  <a:latin typeface="+mj-lt"/>
                </a:rPr>
                <a:t>CH</a:t>
              </a:r>
              <a:r>
                <a:rPr lang="en-US" sz="3200">
                  <a:solidFill>
                    <a:schemeClr val="accent6">
                      <a:lumMod val="75000"/>
                    </a:schemeClr>
                  </a:solidFill>
                  <a:latin typeface="+mj-lt"/>
                </a:rPr>
                <a:t>Ủ</a:t>
              </a:r>
              <a:r>
                <a:rPr lang="vi-VN" sz="3200">
                  <a:solidFill>
                    <a:schemeClr val="accent6">
                      <a:lumMod val="75000"/>
                    </a:schemeClr>
                  </a:solidFill>
                  <a:latin typeface="+mj-lt"/>
                </a:rPr>
                <a:t> ĐỀ </a:t>
              </a:r>
              <a:r>
                <a:rPr lang="en-US" sz="3200">
                  <a:solidFill>
                    <a:schemeClr val="accent6">
                      <a:lumMod val="75000"/>
                    </a:schemeClr>
                  </a:solidFill>
                  <a:latin typeface="+mj-lt"/>
                </a:rPr>
                <a:t>4</a:t>
              </a:r>
              <a:endParaRPr lang="vi-VN" sz="3200" dirty="0">
                <a:solidFill>
                  <a:schemeClr val="accent6">
                    <a:lumMod val="75000"/>
                  </a:schemeClr>
                </a:solidFill>
                <a:latin typeface="+mj-lt"/>
              </a:endParaRPr>
            </a:p>
          </p:txBody>
        </p:sp>
      </p:grpSp>
      <p:sp>
        <p:nvSpPr>
          <p:cNvPr id="7" name="TextBox 6">
            <a:extLst>
              <a:ext uri="{FF2B5EF4-FFF2-40B4-BE49-F238E27FC236}">
                <a16:creationId xmlns:a16="http://schemas.microsoft.com/office/drawing/2014/main" id="{D049F577-F92A-4405-A19E-48EB947980F5}"/>
              </a:ext>
            </a:extLst>
          </p:cNvPr>
          <p:cNvSpPr txBox="1"/>
          <p:nvPr/>
        </p:nvSpPr>
        <p:spPr>
          <a:xfrm>
            <a:off x="3199297" y="251340"/>
            <a:ext cx="6888595" cy="707886"/>
          </a:xfrm>
          <a:prstGeom prst="rect">
            <a:avLst/>
          </a:prstGeom>
          <a:noFill/>
        </p:spPr>
        <p:txBody>
          <a:bodyPr wrap="square" rtlCol="0">
            <a:spAutoFit/>
          </a:bodyPr>
          <a:lstStyle/>
          <a:p>
            <a:pPr algn="ctr"/>
            <a:r>
              <a:rPr lang="en-US" sz="4000">
                <a:solidFill>
                  <a:schemeClr val="accent6">
                    <a:lumMod val="75000"/>
                  </a:schemeClr>
                </a:solidFill>
                <a:latin typeface="+mj-lt"/>
              </a:rPr>
              <a:t>ỨNG DỤNG TIN HỌC</a:t>
            </a:r>
            <a:endParaRPr lang="vi-VN" sz="4000" dirty="0">
              <a:solidFill>
                <a:schemeClr val="accent6">
                  <a:lumMod val="75000"/>
                </a:schemeClr>
              </a:solidFill>
              <a:latin typeface="+mj-lt"/>
            </a:endParaRPr>
          </a:p>
        </p:txBody>
      </p:sp>
      <p:sp>
        <p:nvSpPr>
          <p:cNvPr id="8" name="TextBox 7">
            <a:extLst>
              <a:ext uri="{FF2B5EF4-FFF2-40B4-BE49-F238E27FC236}">
                <a16:creationId xmlns:a16="http://schemas.microsoft.com/office/drawing/2014/main" id="{D05E2FA4-701D-4C92-898E-7EE4AF07FEBA}"/>
              </a:ext>
            </a:extLst>
          </p:cNvPr>
          <p:cNvSpPr txBox="1"/>
          <p:nvPr/>
        </p:nvSpPr>
        <p:spPr>
          <a:xfrm>
            <a:off x="1158979" y="1805756"/>
            <a:ext cx="9384877" cy="2308324"/>
          </a:xfrm>
          <a:prstGeom prst="rect">
            <a:avLst/>
          </a:prstGeom>
          <a:noFill/>
          <a:ln>
            <a:noFill/>
          </a:ln>
        </p:spPr>
        <p:txBody>
          <a:bodyPr wrap="none" rtlCol="0">
            <a:spAutoFit/>
          </a:bodyPr>
          <a:lstStyle/>
          <a:p>
            <a:pPr algn="ctr">
              <a:lnSpc>
                <a:spcPct val="120000"/>
              </a:lnSpc>
            </a:pPr>
            <a:r>
              <a:rPr lang="vi-VN" sz="4000">
                <a:ln w="19050">
                  <a:solidFill>
                    <a:schemeClr val="bg1"/>
                  </a:solidFill>
                </a:ln>
                <a:latin typeface="+mj-lt"/>
              </a:rPr>
              <a:t>BÀI </a:t>
            </a:r>
            <a:r>
              <a:rPr lang="en-US" sz="4000">
                <a:ln w="19050">
                  <a:solidFill>
                    <a:schemeClr val="bg1"/>
                  </a:solidFill>
                </a:ln>
                <a:latin typeface="+mj-lt"/>
              </a:rPr>
              <a:t>8A</a:t>
            </a:r>
            <a:endParaRPr lang="vi-VN" sz="4000" dirty="0">
              <a:ln w="19050">
                <a:solidFill>
                  <a:schemeClr val="bg1"/>
                </a:solidFill>
              </a:ln>
              <a:latin typeface="+mj-lt"/>
            </a:endParaRPr>
          </a:p>
          <a:p>
            <a:pPr algn="ctr">
              <a:lnSpc>
                <a:spcPct val="120000"/>
              </a:lnSpc>
            </a:pPr>
            <a:r>
              <a:rPr lang="vi-VN" sz="4000">
                <a:ln w="19050">
                  <a:solidFill>
                    <a:schemeClr val="bg1"/>
                  </a:solidFill>
                </a:ln>
                <a:latin typeface="+mj-lt"/>
              </a:rPr>
              <a:t>LÀM VIỆC VỚI DANH SÁCH DẠNG </a:t>
            </a:r>
            <a:r>
              <a:rPr lang="en-US" sz="4000">
                <a:ln w="19050">
                  <a:solidFill>
                    <a:schemeClr val="bg1"/>
                  </a:solidFill>
                </a:ln>
                <a:latin typeface="+mj-lt"/>
              </a:rPr>
              <a:t>LIỆT</a:t>
            </a:r>
            <a:r>
              <a:rPr lang="vi-VN" sz="4000">
                <a:ln w="19050">
                  <a:solidFill>
                    <a:schemeClr val="bg1"/>
                  </a:solidFill>
                </a:ln>
                <a:latin typeface="+mj-lt"/>
              </a:rPr>
              <a:t> KÊ </a:t>
            </a:r>
            <a:endParaRPr lang="en-US" sz="4000">
              <a:ln w="19050">
                <a:solidFill>
                  <a:schemeClr val="bg1"/>
                </a:solidFill>
              </a:ln>
              <a:latin typeface="+mj-lt"/>
            </a:endParaRPr>
          </a:p>
          <a:p>
            <a:pPr algn="ctr">
              <a:lnSpc>
                <a:spcPct val="120000"/>
              </a:lnSpc>
            </a:pPr>
            <a:r>
              <a:rPr lang="vi-VN" sz="4000">
                <a:ln w="19050">
                  <a:solidFill>
                    <a:schemeClr val="bg1"/>
                  </a:solidFill>
                </a:ln>
                <a:latin typeface="+mj-lt"/>
              </a:rPr>
              <a:t>VÀ HÌNH ẢNH TRONG VĂN BẢN</a:t>
            </a:r>
            <a:endParaRPr lang="vi-VN" sz="4000" dirty="0">
              <a:ln w="19050">
                <a:solidFill>
                  <a:schemeClr val="bg1"/>
                </a:solidFill>
              </a:ln>
              <a:latin typeface="+mj-lt"/>
            </a:endParaRPr>
          </a:p>
        </p:txBody>
      </p:sp>
      <p:sp>
        <p:nvSpPr>
          <p:cNvPr id="9" name="TextBox 8">
            <a:extLst>
              <a:ext uri="{FF2B5EF4-FFF2-40B4-BE49-F238E27FC236}">
                <a16:creationId xmlns:a16="http://schemas.microsoft.com/office/drawing/2014/main" id="{D049F577-F92A-4405-A19E-48EB947980F5}"/>
              </a:ext>
            </a:extLst>
          </p:cNvPr>
          <p:cNvSpPr txBox="1"/>
          <p:nvPr/>
        </p:nvSpPr>
        <p:spPr>
          <a:xfrm>
            <a:off x="518869" y="1065228"/>
            <a:ext cx="11125200" cy="707886"/>
          </a:xfrm>
          <a:prstGeom prst="rect">
            <a:avLst/>
          </a:prstGeom>
          <a:noFill/>
        </p:spPr>
        <p:txBody>
          <a:bodyPr wrap="square" rtlCol="0">
            <a:spAutoFit/>
          </a:bodyPr>
          <a:lstStyle/>
          <a:p>
            <a:pPr algn="ctr"/>
            <a:r>
              <a:rPr lang="en-US" sz="4000">
                <a:solidFill>
                  <a:schemeClr val="accent6">
                    <a:lumMod val="75000"/>
                  </a:schemeClr>
                </a:solidFill>
                <a:latin typeface="+mj-lt"/>
              </a:rPr>
              <a:t>SOẠN THẢO VĂN BẢN VÀ TRÌNH CHIẾU NÂNG CAO</a:t>
            </a:r>
            <a:endParaRPr lang="vi-VN" sz="4000" dirty="0">
              <a:solidFill>
                <a:schemeClr val="accent6">
                  <a:lumMod val="75000"/>
                </a:schemeClr>
              </a:solidFill>
              <a:latin typeface="+mj-lt"/>
            </a:endParaRPr>
          </a:p>
        </p:txBody>
      </p:sp>
    </p:spTree>
    <p:extLst>
      <p:ext uri="{BB962C8B-B14F-4D97-AF65-F5344CB8AC3E}">
        <p14:creationId xmlns:p14="http://schemas.microsoft.com/office/powerpoint/2010/main" val="1074924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anim calcmode="lin" valueType="num">
                                      <p:cBhvr>
                                        <p:cTn id="19" dur="1000" fill="hold"/>
                                        <p:tgtEl>
                                          <p:spTgt spid="8"/>
                                        </p:tgtEl>
                                        <p:attrNameLst>
                                          <p:attrName>style.rotation</p:attrName>
                                        </p:attrNameLst>
                                      </p:cBhvr>
                                      <p:tavLst>
                                        <p:tav tm="0">
                                          <p:val>
                                            <p:fltVal val="90"/>
                                          </p:val>
                                        </p:tav>
                                        <p:tav tm="100000">
                                          <p:val>
                                            <p:fltVal val="0"/>
                                          </p:val>
                                        </p:tav>
                                      </p:tavLst>
                                    </p:anim>
                                    <p:animEffect transition="in" filter="fade">
                                      <p:cBhvr>
                                        <p:cTn id="20" dur="1000"/>
                                        <p:tgtEl>
                                          <p:spTgt spid="8"/>
                                        </p:tgtEl>
                                      </p:cBhvr>
                                    </p:animEffect>
                                  </p:childTnLst>
                                </p:cTn>
                              </p:par>
                            </p:childTnLst>
                          </p:cTn>
                        </p:par>
                        <p:par>
                          <p:cTn id="21" fill="hold">
                            <p:stCondLst>
                              <p:cond delay="1000"/>
                            </p:stCondLst>
                            <p:childTnLst>
                              <p:par>
                                <p:cTn id="22" presetID="22" presetClass="entr" presetSubtype="8"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left)">
                                      <p:cBhvr>
                                        <p:cTn id="2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391FB4D9-362F-411C-84F5-BE98A5303ED6}"/>
              </a:ext>
            </a:extLst>
          </p:cNvPr>
          <p:cNvPicPr>
            <a:picLocks noChangeAspect="1"/>
          </p:cNvPicPr>
          <p:nvPr/>
        </p:nvPicPr>
        <p:blipFill>
          <a:blip r:embed="rId2"/>
          <a:stretch>
            <a:fillRect/>
          </a:stretch>
        </p:blipFill>
        <p:spPr>
          <a:xfrm>
            <a:off x="614526" y="422728"/>
            <a:ext cx="888648" cy="885725"/>
          </a:xfrm>
          <a:prstGeom prst="rect">
            <a:avLst/>
          </a:prstGeom>
        </p:spPr>
      </p:pic>
      <p:sp>
        <p:nvSpPr>
          <p:cNvPr id="25" name="TextBox 24">
            <a:extLst>
              <a:ext uri="{FF2B5EF4-FFF2-40B4-BE49-F238E27FC236}">
                <a16:creationId xmlns:a16="http://schemas.microsoft.com/office/drawing/2014/main" id="{1814B9E2-EBA0-4B30-A5BC-95144377C64E}"/>
              </a:ext>
            </a:extLst>
          </p:cNvPr>
          <p:cNvSpPr txBox="1"/>
          <p:nvPr/>
        </p:nvSpPr>
        <p:spPr>
          <a:xfrm>
            <a:off x="3374571" y="852741"/>
            <a:ext cx="7576458" cy="5013680"/>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6"/>
          </a:lnRef>
          <a:fillRef idx="2">
            <a:schemeClr val="accent6"/>
          </a:fillRef>
          <a:effectRef idx="1">
            <a:schemeClr val="accent6"/>
          </a:effectRef>
          <a:fontRef idx="minor">
            <a:schemeClr val="dk1"/>
          </a:fontRef>
        </p:style>
        <p:txBody>
          <a:bodyPr wrap="square">
            <a:spAutoFit/>
          </a:bodyPr>
          <a:lstStyle/>
          <a:p>
            <a:pPr marL="169863" lvl="0" indent="396875" algn="just" defTabSz="342900">
              <a:lnSpc>
                <a:spcPct val="135000"/>
              </a:lnSpc>
              <a:defRPr/>
            </a:pPr>
            <a:r>
              <a:rPr lang="vi-VN" sz="2400">
                <a:solidFill>
                  <a:srgbClr val="000000"/>
                </a:solidFill>
                <a:latin typeface="UTM Avo" panose="02040603050506020204" pitchFamily="18" charset="0"/>
                <a:cs typeface="Times New Roman" panose="02020603050405020304" pitchFamily="18" charset="0"/>
              </a:rPr>
              <a:t>Sử dụng </a:t>
            </a:r>
            <a:r>
              <a:rPr lang="vi-VN" sz="2400" b="1">
                <a:solidFill>
                  <a:srgbClr val="000000"/>
                </a:solidFill>
                <a:latin typeface="UTM Avo" panose="02040603050506020204" pitchFamily="18" charset="0"/>
                <a:cs typeface="Times New Roman" panose="02020603050405020304" pitchFamily="18" charset="0"/>
              </a:rPr>
              <a:t>danh sách dạng liệt kê </a:t>
            </a:r>
            <a:r>
              <a:rPr lang="vi-VN" sz="2400">
                <a:solidFill>
                  <a:srgbClr val="000000"/>
                </a:solidFill>
                <a:latin typeface="UTM Avo" panose="02040603050506020204" pitchFamily="18" charset="0"/>
                <a:cs typeface="Times New Roman" panose="02020603050405020304" pitchFamily="18" charset="0"/>
              </a:rPr>
              <a:t>giúp cho văn bản trở nên </a:t>
            </a:r>
            <a:r>
              <a:rPr lang="vi-VN" sz="2400" b="1">
                <a:solidFill>
                  <a:srgbClr val="000000"/>
                </a:solidFill>
                <a:latin typeface="UTM Avo" panose="02040603050506020204" pitchFamily="18" charset="0"/>
                <a:cs typeface="Times New Roman" panose="02020603050405020304" pitchFamily="18" charset="0"/>
              </a:rPr>
              <a:t>rõ ràng</a:t>
            </a:r>
            <a:r>
              <a:rPr lang="vi-VN" sz="2400">
                <a:solidFill>
                  <a:srgbClr val="000000"/>
                </a:solidFill>
                <a:latin typeface="UTM Avo" panose="02040603050506020204" pitchFamily="18" charset="0"/>
                <a:cs typeface="Times New Roman" panose="02020603050405020304" pitchFamily="18" charset="0"/>
              </a:rPr>
              <a:t>, có tính </a:t>
            </a:r>
            <a:r>
              <a:rPr lang="vi-VN" sz="2400" b="1">
                <a:solidFill>
                  <a:srgbClr val="000000"/>
                </a:solidFill>
                <a:latin typeface="UTM Avo" panose="02040603050506020204" pitchFamily="18" charset="0"/>
                <a:cs typeface="Times New Roman" panose="02020603050405020304" pitchFamily="18" charset="0"/>
              </a:rPr>
              <a:t>thẩm mĩ </a:t>
            </a:r>
            <a:r>
              <a:rPr lang="vi-VN" sz="2400">
                <a:solidFill>
                  <a:srgbClr val="000000"/>
                </a:solidFill>
                <a:latin typeface="UTM Avo" panose="02040603050506020204" pitchFamily="18" charset="0"/>
                <a:cs typeface="Times New Roman" panose="02020603050405020304" pitchFamily="18" charset="0"/>
              </a:rPr>
              <a:t>hơn. Nếu được sử dụng đúng cách, các dấu đầu dòng và thứ tự có tác dụng như một điểm truy cập cho người đọc, một hình thức </a:t>
            </a:r>
            <a:r>
              <a:rPr lang="vi-VN" sz="2400" b="1">
                <a:solidFill>
                  <a:srgbClr val="000000"/>
                </a:solidFill>
                <a:latin typeface="UTM Avo" panose="02040603050506020204" pitchFamily="18" charset="0"/>
                <a:cs typeface="Times New Roman" panose="02020603050405020304" pitchFamily="18" charset="0"/>
              </a:rPr>
              <a:t>nhấn mạnh </a:t>
            </a:r>
            <a:r>
              <a:rPr lang="vi-VN" sz="2400">
                <a:solidFill>
                  <a:srgbClr val="000000"/>
                </a:solidFill>
                <a:latin typeface="UTM Avo" panose="02040603050506020204" pitchFamily="18" charset="0"/>
                <a:cs typeface="Times New Roman" panose="02020603050405020304" pitchFamily="18" charset="0"/>
              </a:rPr>
              <a:t>hoặc một cách để </a:t>
            </a:r>
            <a:r>
              <a:rPr lang="vi-VN" sz="2400" b="1">
                <a:solidFill>
                  <a:srgbClr val="000000"/>
                </a:solidFill>
                <a:latin typeface="UTM Avo" panose="02040603050506020204" pitchFamily="18" charset="0"/>
                <a:cs typeface="Times New Roman" panose="02020603050405020304" pitchFamily="18" charset="0"/>
              </a:rPr>
              <a:t>biểu thị tầm quan trọng </a:t>
            </a:r>
            <a:r>
              <a:rPr lang="vi-VN" sz="2400">
                <a:solidFill>
                  <a:srgbClr val="000000"/>
                </a:solidFill>
                <a:latin typeface="UTM Avo" panose="02040603050506020204" pitchFamily="18" charset="0"/>
                <a:cs typeface="Times New Roman" panose="02020603050405020304" pitchFamily="18" charset="0"/>
              </a:rPr>
              <a:t>của nội dung đoạn văn bản. </a:t>
            </a:r>
            <a:endParaRPr lang="en-US" sz="2400">
              <a:solidFill>
                <a:srgbClr val="000000"/>
              </a:solidFill>
              <a:latin typeface="UTM Avo" panose="02040603050506020204" pitchFamily="18" charset="0"/>
              <a:cs typeface="Times New Roman" panose="02020603050405020304" pitchFamily="18" charset="0"/>
            </a:endParaRPr>
          </a:p>
          <a:p>
            <a:pPr marL="169863" lvl="0" indent="396875" algn="just" defTabSz="342900">
              <a:lnSpc>
                <a:spcPct val="135000"/>
              </a:lnSpc>
              <a:defRPr/>
            </a:pPr>
            <a:r>
              <a:rPr lang="vi-VN" sz="2400">
                <a:solidFill>
                  <a:srgbClr val="000000"/>
                </a:solidFill>
                <a:latin typeface="UTM Avo" panose="02040603050506020204" pitchFamily="18" charset="0"/>
                <a:cs typeface="Times New Roman" panose="02020603050405020304" pitchFamily="18" charset="0"/>
              </a:rPr>
              <a:t>Danh sách dạng liệt kê chia nhỏ các đoạn văn bản dài, giúp người đọc có khả năng </a:t>
            </a:r>
            <a:r>
              <a:rPr lang="vi-VN" sz="2400" b="1">
                <a:solidFill>
                  <a:srgbClr val="000000"/>
                </a:solidFill>
                <a:latin typeface="UTM Avo" panose="02040603050506020204" pitchFamily="18" charset="0"/>
                <a:cs typeface="Times New Roman" panose="02020603050405020304" pitchFamily="18" charset="0"/>
              </a:rPr>
              <a:t>tham</a:t>
            </a:r>
            <a:r>
              <a:rPr lang="vi-VN" sz="2400">
                <a:solidFill>
                  <a:srgbClr val="000000"/>
                </a:solidFill>
                <a:latin typeface="UTM Avo" panose="02040603050506020204" pitchFamily="18" charset="0"/>
                <a:cs typeface="Times New Roman" panose="02020603050405020304" pitchFamily="18" charset="0"/>
              </a:rPr>
              <a:t> </a:t>
            </a:r>
            <a:r>
              <a:rPr lang="vi-VN" sz="2400" b="1">
                <a:solidFill>
                  <a:srgbClr val="000000"/>
                </a:solidFill>
                <a:latin typeface="UTM Avo" panose="02040603050506020204" pitchFamily="18" charset="0"/>
                <a:cs typeface="Times New Roman" panose="02020603050405020304" pitchFamily="18" charset="0"/>
              </a:rPr>
              <a:t>khảo</a:t>
            </a:r>
            <a:r>
              <a:rPr lang="vi-VN" sz="2400">
                <a:solidFill>
                  <a:srgbClr val="000000"/>
                </a:solidFill>
                <a:latin typeface="UTM Avo" panose="02040603050506020204" pitchFamily="18" charset="0"/>
                <a:cs typeface="Times New Roman" panose="02020603050405020304" pitchFamily="18" charset="0"/>
              </a:rPr>
              <a:t> thông tin </a:t>
            </a:r>
            <a:r>
              <a:rPr lang="vi-VN" sz="2400" b="1">
                <a:solidFill>
                  <a:srgbClr val="000000"/>
                </a:solidFill>
                <a:latin typeface="UTM Avo" panose="02040603050506020204" pitchFamily="18" charset="0"/>
                <a:cs typeface="Times New Roman" panose="02020603050405020304" pitchFamily="18" charset="0"/>
              </a:rPr>
              <a:t>nhanh chóng</a:t>
            </a:r>
            <a:r>
              <a:rPr lang="vi-VN" sz="2400">
                <a:solidFill>
                  <a:srgbClr val="000000"/>
                </a:solidFill>
                <a:latin typeface="UTM Avo" panose="02040603050506020204" pitchFamily="18" charset="0"/>
                <a:cs typeface="Times New Roman" panose="02020603050405020304" pitchFamily="18" charset="0"/>
              </a:rPr>
              <a:t>, </a:t>
            </a:r>
            <a:r>
              <a:rPr lang="vi-VN" sz="2400" b="1">
                <a:solidFill>
                  <a:srgbClr val="000000"/>
                </a:solidFill>
                <a:latin typeface="UTM Avo" panose="02040603050506020204" pitchFamily="18" charset="0"/>
                <a:cs typeface="Times New Roman" panose="02020603050405020304" pitchFamily="18" charset="0"/>
              </a:rPr>
              <a:t>dễ dàng</a:t>
            </a:r>
            <a:r>
              <a:rPr lang="vi-VN" sz="2400">
                <a:solidFill>
                  <a:srgbClr val="000000"/>
                </a:solidFill>
                <a:latin typeface="UTM Avo" panose="02040603050506020204" pitchFamily="18" charset="0"/>
                <a:cs typeface="Times New Roman" panose="02020603050405020304" pitchFamily="18" charset="0"/>
              </a:rPr>
              <a:t>.</a:t>
            </a:r>
            <a:endParaRPr kumimoji="0" lang="en-US" sz="2400" b="0" i="0" u="none" strike="noStrike" kern="1200" cap="none" spc="0" normalizeH="0" baseline="0" noProof="0">
              <a:ln>
                <a:noFill/>
              </a:ln>
              <a:solidFill>
                <a:srgbClr val="000000"/>
              </a:solidFill>
              <a:effectLst/>
              <a:uLnTx/>
              <a:uFillTx/>
              <a:latin typeface="UTM Avo" panose="02040603050506020204" pitchFamily="18" charset="0"/>
              <a:ea typeface="+mn-ea"/>
              <a:cs typeface="Times New Roman" panose="02020603050405020304" pitchFamily="18" charset="0"/>
            </a:endParaRPr>
          </a:p>
        </p:txBody>
      </p:sp>
      <p:pic>
        <p:nvPicPr>
          <p:cNvPr id="2050" name="Picture 2" descr="E:\Hien\lop 8\Male-Teacher-PNG-Free-Download.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4526" y="2656114"/>
            <a:ext cx="3247572" cy="38970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5667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86A6E4C-B391-41DE-8315-B97BEC1E2FF3}"/>
              </a:ext>
            </a:extLst>
          </p:cNvPr>
          <p:cNvGrpSpPr/>
          <p:nvPr/>
        </p:nvGrpSpPr>
        <p:grpSpPr>
          <a:xfrm>
            <a:off x="634553" y="1138519"/>
            <a:ext cx="10570890" cy="4652681"/>
            <a:chOff x="541427" y="4307442"/>
            <a:chExt cx="10570890" cy="5052731"/>
          </a:xfrm>
        </p:grpSpPr>
        <p:grpSp>
          <p:nvGrpSpPr>
            <p:cNvPr id="6" name="Group 5">
              <a:extLst>
                <a:ext uri="{FF2B5EF4-FFF2-40B4-BE49-F238E27FC236}">
                  <a16:creationId xmlns:a16="http://schemas.microsoft.com/office/drawing/2014/main" id="{EAC95955-D97D-49E0-83D8-F785C4AE2088}"/>
                </a:ext>
              </a:extLst>
            </p:cNvPr>
            <p:cNvGrpSpPr/>
            <p:nvPr/>
          </p:nvGrpSpPr>
          <p:grpSpPr>
            <a:xfrm>
              <a:off x="541427" y="4307442"/>
              <a:ext cx="10550107" cy="5052731"/>
              <a:chOff x="541575" y="4359396"/>
              <a:chExt cx="10400346" cy="5052731"/>
            </a:xfrm>
          </p:grpSpPr>
          <p:sp>
            <p:nvSpPr>
              <p:cNvPr id="9" name="Rectangle: Rounded Corners 8">
                <a:extLst>
                  <a:ext uri="{FF2B5EF4-FFF2-40B4-BE49-F238E27FC236}">
                    <a16:creationId xmlns:a16="http://schemas.microsoft.com/office/drawing/2014/main" id="{6560A8A1-E119-4FC6-9840-B076C68DA9E0}"/>
                  </a:ext>
                </a:extLst>
              </p:cNvPr>
              <p:cNvSpPr/>
              <p:nvPr/>
            </p:nvSpPr>
            <p:spPr>
              <a:xfrm>
                <a:off x="1181534" y="4594429"/>
                <a:ext cx="9760387" cy="4817698"/>
              </a:xfrm>
              <a:prstGeom prst="roundRect">
                <a:avLst/>
              </a:prstGeom>
              <a:solidFill>
                <a:srgbClr val="FCBB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1A9C75FF-8CE8-4C88-905F-DB8B997520D5}"/>
                  </a:ext>
                </a:extLst>
              </p:cNvPr>
              <p:cNvPicPr>
                <a:picLocks noChangeAspect="1"/>
              </p:cNvPicPr>
              <p:nvPr/>
            </p:nvPicPr>
            <p:blipFill>
              <a:blip r:embed="rId2"/>
              <a:stretch>
                <a:fillRect/>
              </a:stretch>
            </p:blipFill>
            <p:spPr>
              <a:xfrm>
                <a:off x="541575" y="4359396"/>
                <a:ext cx="962441" cy="885725"/>
              </a:xfrm>
              <a:prstGeom prst="rect">
                <a:avLst/>
              </a:prstGeom>
            </p:spPr>
          </p:pic>
        </p:grpSp>
        <p:sp>
          <p:nvSpPr>
            <p:cNvPr id="7" name="Rectangle 6">
              <a:extLst>
                <a:ext uri="{FF2B5EF4-FFF2-40B4-BE49-F238E27FC236}">
                  <a16:creationId xmlns:a16="http://schemas.microsoft.com/office/drawing/2014/main" id="{11DB8183-F975-4966-85B0-13793F28F9D4}"/>
                </a:ext>
              </a:extLst>
            </p:cNvPr>
            <p:cNvSpPr/>
            <p:nvPr/>
          </p:nvSpPr>
          <p:spPr>
            <a:xfrm>
              <a:off x="1514259" y="4644163"/>
              <a:ext cx="9598058" cy="454035"/>
            </a:xfrm>
            <a:prstGeom prst="rect">
              <a:avLst/>
            </a:prstGeom>
          </p:spPr>
          <p:txBody>
            <a:bodyPr wrap="square">
              <a:spAutoFit/>
            </a:bodyPr>
            <a:lstStyle/>
            <a:p>
              <a:pPr algn="just" defTabSz="342900">
                <a:lnSpc>
                  <a:spcPct val="135000"/>
                </a:lnSpc>
              </a:pPr>
              <a:endParaRPr lang="vi-VN" sz="2000">
                <a:latin typeface="UTM Avo" panose="020406030505060202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id="{89EA8E9D-359C-4EA2-8D70-19FD5ED82FBB}"/>
                </a:ext>
              </a:extLst>
            </p:cNvPr>
            <p:cNvSpPr/>
            <p:nvPr/>
          </p:nvSpPr>
          <p:spPr>
            <a:xfrm>
              <a:off x="1493476" y="4666412"/>
              <a:ext cx="9598058" cy="4432022"/>
            </a:xfrm>
            <a:prstGeom prst="rect">
              <a:avLst/>
            </a:prstGeom>
          </p:spPr>
          <p:txBody>
            <a:bodyPr wrap="square">
              <a:spAutoFit/>
            </a:bodyPr>
            <a:lstStyle/>
            <a:p>
              <a:pPr marL="342900" indent="-342900" algn="just" defTabSz="342900">
                <a:lnSpc>
                  <a:spcPct val="135000"/>
                </a:lnSpc>
                <a:buFont typeface="Arial" pitchFamily="34" charset="0"/>
                <a:buChar char="•"/>
              </a:pPr>
              <a:r>
                <a:rPr lang="en-US" sz="2400">
                  <a:latin typeface="UTM Avo" panose="02040603050506020204" pitchFamily="18" charset="0"/>
                  <a:cs typeface="Times New Roman" panose="02020603050405020304" pitchFamily="18" charset="0"/>
                </a:rPr>
                <a:t>Phần mềm soạn thảo văn bản cung cấp </a:t>
              </a:r>
              <a:r>
                <a:rPr lang="en-US" sz="2400" b="1">
                  <a:latin typeface="UTM Avo" panose="02040603050506020204" pitchFamily="18" charset="0"/>
                  <a:cs typeface="Times New Roman" panose="02020603050405020304" pitchFamily="18" charset="0"/>
                </a:rPr>
                <a:t>hai kiểu danh sách dạng liệt kê</a:t>
              </a:r>
              <a:r>
                <a:rPr lang="en-US" sz="2400">
                  <a:latin typeface="UTM Avo" panose="02040603050506020204" pitchFamily="18" charset="0"/>
                  <a:cs typeface="Times New Roman" panose="02020603050405020304" pitchFamily="18" charset="0"/>
                </a:rPr>
                <a:t>: danh sách </a:t>
              </a:r>
              <a:r>
                <a:rPr lang="en-US" sz="2400" b="1">
                  <a:latin typeface="UTM Avo" panose="02040603050506020204" pitchFamily="18" charset="0"/>
                  <a:cs typeface="Times New Roman" panose="02020603050405020304" pitchFamily="18" charset="0"/>
                </a:rPr>
                <a:t>dấu đầu dòng</a:t>
              </a:r>
              <a:r>
                <a:rPr lang="en-US" sz="2400">
                  <a:latin typeface="UTM Avo" panose="02040603050506020204" pitchFamily="18" charset="0"/>
                  <a:cs typeface="Times New Roman" panose="02020603050405020304" pitchFamily="18" charset="0"/>
                </a:rPr>
                <a:t>, danh </a:t>
              </a:r>
              <a:r>
                <a:rPr lang="vi-VN" sz="2400">
                  <a:latin typeface="UTM Avo" panose="02040603050506020204" pitchFamily="18" charset="0"/>
                  <a:cs typeface="Times New Roman" panose="02020603050405020304" pitchFamily="18" charset="0"/>
                </a:rPr>
                <a:t>sách </a:t>
              </a:r>
              <a:r>
                <a:rPr lang="vi-VN" sz="2400" b="1">
                  <a:latin typeface="UTM Avo" panose="02040603050506020204" pitchFamily="18" charset="0"/>
                  <a:cs typeface="Times New Roman" panose="02020603050405020304" pitchFamily="18" charset="0"/>
                </a:rPr>
                <a:t>có thứ tự</a:t>
              </a:r>
              <a:r>
                <a:rPr lang="vi-VN" sz="2400">
                  <a:latin typeface="UTM Avo" panose="02040603050506020204" pitchFamily="18" charset="0"/>
                  <a:cs typeface="Times New Roman" panose="02020603050405020304" pitchFamily="18" charset="0"/>
                </a:rPr>
                <a:t>.</a:t>
              </a:r>
            </a:p>
            <a:p>
              <a:pPr marL="342900" indent="-342900" algn="just" defTabSz="342900">
                <a:lnSpc>
                  <a:spcPct val="135000"/>
                </a:lnSpc>
                <a:buFont typeface="Arial" pitchFamily="34" charset="0"/>
                <a:buChar char="•"/>
              </a:pPr>
              <a:r>
                <a:rPr lang="vi-VN" sz="2400">
                  <a:latin typeface="UTM Avo" panose="02040603050506020204" pitchFamily="18" charset="0"/>
                  <a:cs typeface="Times New Roman" panose="02020603050405020304" pitchFamily="18" charset="0"/>
                </a:rPr>
                <a:t>Dấu đầu dòng và thứ tự trong danh sách dạng liệt kê được </a:t>
              </a:r>
              <a:r>
                <a:rPr lang="vi-VN" sz="2400" b="1">
                  <a:latin typeface="UTM Avo" panose="02040603050506020204" pitchFamily="18" charset="0"/>
                  <a:cs typeface="Times New Roman" panose="02020603050405020304" pitchFamily="18" charset="0"/>
                </a:rPr>
                <a:t>tự động tạo </a:t>
              </a:r>
              <a:r>
                <a:rPr lang="vi-VN" sz="2400">
                  <a:latin typeface="UTM Avo" panose="02040603050506020204" pitchFamily="18" charset="0"/>
                  <a:cs typeface="Times New Roman" panose="02020603050405020304" pitchFamily="18" charset="0"/>
                </a:rPr>
                <a:t>và </a:t>
              </a:r>
              <a:r>
                <a:rPr lang="vi-VN" sz="2400" b="1">
                  <a:latin typeface="UTM Avo" panose="02040603050506020204" pitchFamily="18" charset="0"/>
                  <a:cs typeface="Times New Roman" panose="02020603050405020304" pitchFamily="18" charset="0"/>
                </a:rPr>
                <a:t>cập nhật </a:t>
              </a:r>
              <a:r>
                <a:rPr lang="vi-VN" sz="2400">
                  <a:latin typeface="UTM Avo" panose="02040603050506020204" pitchFamily="18" charset="0"/>
                  <a:cs typeface="Times New Roman" panose="02020603050405020304" pitchFamily="18" charset="0"/>
                </a:rPr>
                <a:t>mỗi khi thêm hoặc bớt đoạn văn bản mới.</a:t>
              </a:r>
            </a:p>
            <a:p>
              <a:pPr marL="342900" indent="-342900" algn="just" defTabSz="342900">
                <a:lnSpc>
                  <a:spcPct val="135000"/>
                </a:lnSpc>
                <a:buFont typeface="Arial" pitchFamily="34" charset="0"/>
                <a:buChar char="•"/>
              </a:pPr>
              <a:r>
                <a:rPr lang="vi-VN" sz="2400">
                  <a:latin typeface="UTM Avo" panose="02040603050506020204" pitchFamily="18" charset="0"/>
                  <a:cs typeface="Times New Roman" panose="02020603050405020304" pitchFamily="18" charset="0"/>
                </a:rPr>
                <a:t>Danh sách dạng liệt kê giúp trình bày văn bản </a:t>
              </a:r>
              <a:r>
                <a:rPr lang="vi-VN" sz="2400" b="1">
                  <a:latin typeface="UTM Avo" panose="02040603050506020204" pitchFamily="18" charset="0"/>
                  <a:cs typeface="Times New Roman" panose="02020603050405020304" pitchFamily="18" charset="0"/>
                </a:rPr>
                <a:t>rõ ràng </a:t>
              </a:r>
              <a:r>
                <a:rPr lang="vi-VN" sz="2400">
                  <a:latin typeface="UTM Avo" panose="02040603050506020204" pitchFamily="18" charset="0"/>
                  <a:cs typeface="Times New Roman" panose="02020603050405020304" pitchFamily="18" charset="0"/>
                </a:rPr>
                <a:t>và có tính </a:t>
              </a:r>
              <a:r>
                <a:rPr lang="vi-VN" sz="2400" b="1">
                  <a:latin typeface="UTM Avo" panose="02040603050506020204" pitchFamily="18" charset="0"/>
                  <a:cs typeface="Times New Roman" panose="02020603050405020304" pitchFamily="18" charset="0"/>
                </a:rPr>
                <a:t>thẩm mĩ</a:t>
              </a:r>
              <a:r>
                <a:rPr lang="vi-VN" sz="2400">
                  <a:latin typeface="UTM Avo" panose="02040603050506020204" pitchFamily="18" charset="0"/>
                  <a:cs typeface="Times New Roman" panose="02020603050405020304" pitchFamily="18" charset="0"/>
                </a:rPr>
                <a:t>.</a:t>
              </a:r>
            </a:p>
          </p:txBody>
        </p:sp>
      </p:grpSp>
    </p:spTree>
    <p:extLst>
      <p:ext uri="{BB962C8B-B14F-4D97-AF65-F5344CB8AC3E}">
        <p14:creationId xmlns:p14="http://schemas.microsoft.com/office/powerpoint/2010/main" val="1652737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 calcmode="lin" valueType="num">
                                      <p:cBhvr>
                                        <p:cTn id="9" dur="500" fill="hold"/>
                                        <p:tgtEl>
                                          <p:spTgt spid="5"/>
                                        </p:tgtEl>
                                        <p:attrNameLst>
                                          <p:attrName>style.rotation</p:attrName>
                                        </p:attrNameLst>
                                      </p:cBhvr>
                                      <p:tavLst>
                                        <p:tav tm="0">
                                          <p:val>
                                            <p:fltVal val="360"/>
                                          </p:val>
                                        </p:tav>
                                        <p:tav tm="100000">
                                          <p:val>
                                            <p:fltVal val="0"/>
                                          </p:val>
                                        </p:tav>
                                      </p:tavLst>
                                    </p:anim>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C5E6D80A-8BE6-4774-8FD5-6C1DB9B450A7}"/>
              </a:ext>
            </a:extLst>
          </p:cNvPr>
          <p:cNvGrpSpPr/>
          <p:nvPr/>
        </p:nvGrpSpPr>
        <p:grpSpPr>
          <a:xfrm>
            <a:off x="515729" y="290920"/>
            <a:ext cx="10501714" cy="5774094"/>
            <a:chOff x="601971" y="716236"/>
            <a:chExt cx="10501714" cy="5774094"/>
          </a:xfrm>
        </p:grpSpPr>
        <p:grpSp>
          <p:nvGrpSpPr>
            <p:cNvPr id="4" name="Group 3">
              <a:extLst>
                <a:ext uri="{FF2B5EF4-FFF2-40B4-BE49-F238E27FC236}">
                  <a16:creationId xmlns:a16="http://schemas.microsoft.com/office/drawing/2014/main" id="{4E235462-7F70-4717-BBA3-D37344DEB7E6}"/>
                </a:ext>
              </a:extLst>
            </p:cNvPr>
            <p:cNvGrpSpPr/>
            <p:nvPr/>
          </p:nvGrpSpPr>
          <p:grpSpPr>
            <a:xfrm>
              <a:off x="1181969" y="716236"/>
              <a:ext cx="9921716" cy="5774094"/>
              <a:chOff x="1190601" y="4542475"/>
              <a:chExt cx="9921716" cy="5774094"/>
            </a:xfrm>
          </p:grpSpPr>
          <p:sp>
            <p:nvSpPr>
              <p:cNvPr id="7" name="Rectangle: Rounded Corners 6">
                <a:extLst>
                  <a:ext uri="{FF2B5EF4-FFF2-40B4-BE49-F238E27FC236}">
                    <a16:creationId xmlns:a16="http://schemas.microsoft.com/office/drawing/2014/main" id="{A4BB3E57-C800-421B-BFBD-A34E6182EC0D}"/>
                  </a:ext>
                </a:extLst>
              </p:cNvPr>
              <p:cNvSpPr/>
              <p:nvPr/>
            </p:nvSpPr>
            <p:spPr>
              <a:xfrm>
                <a:off x="1190601" y="4542475"/>
                <a:ext cx="9900933" cy="5774094"/>
              </a:xfrm>
              <a:prstGeom prst="roundRect">
                <a:avLst>
                  <a:gd name="adj" fmla="val 11737"/>
                </a:avLst>
              </a:prstGeom>
              <a:solidFill>
                <a:srgbClr val="C2E2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9FE8564F-E6B8-41EB-AEAE-D5961E0DB16C}"/>
                  </a:ext>
                </a:extLst>
              </p:cNvPr>
              <p:cNvSpPr/>
              <p:nvPr/>
            </p:nvSpPr>
            <p:spPr>
              <a:xfrm>
                <a:off x="1514259" y="4644163"/>
                <a:ext cx="9598058" cy="454035"/>
              </a:xfrm>
              <a:prstGeom prst="rect">
                <a:avLst/>
              </a:prstGeom>
            </p:spPr>
            <p:txBody>
              <a:bodyPr wrap="square">
                <a:spAutoFit/>
              </a:bodyPr>
              <a:lstStyle/>
              <a:p>
                <a:pPr algn="just" defTabSz="342900">
                  <a:lnSpc>
                    <a:spcPct val="135000"/>
                  </a:lnSpc>
                </a:pPr>
                <a:endParaRPr lang="vi-VN" sz="2000">
                  <a:latin typeface="UTM Avo" panose="02040603050506020204" pitchFamily="18" charset="0"/>
                  <a:cs typeface="Times New Roman" panose="02020603050405020304" pitchFamily="18" charset="0"/>
                </a:endParaRPr>
              </a:p>
            </p:txBody>
          </p:sp>
          <p:sp>
            <p:nvSpPr>
              <p:cNvPr id="9" name="Rectangle 8">
                <a:extLst>
                  <a:ext uri="{FF2B5EF4-FFF2-40B4-BE49-F238E27FC236}">
                    <a16:creationId xmlns:a16="http://schemas.microsoft.com/office/drawing/2014/main" id="{2D141BF4-17B9-45C7-AB00-9D89661F651B}"/>
                  </a:ext>
                </a:extLst>
              </p:cNvPr>
              <p:cNvSpPr/>
              <p:nvPr/>
            </p:nvSpPr>
            <p:spPr>
              <a:xfrm>
                <a:off x="1440466" y="4684258"/>
                <a:ext cx="9598058" cy="5632311"/>
              </a:xfrm>
              <a:prstGeom prst="rect">
                <a:avLst/>
              </a:prstGeom>
            </p:spPr>
            <p:txBody>
              <a:bodyPr wrap="square">
                <a:spAutoFit/>
              </a:bodyPr>
              <a:lstStyle/>
              <a:p>
                <a:pPr algn="just" defTabSz="342900">
                  <a:lnSpc>
                    <a:spcPct val="150000"/>
                  </a:lnSpc>
                </a:pPr>
                <a:r>
                  <a:rPr lang="vi-VN" sz="2400" b="1">
                    <a:latin typeface="UTM Avo" panose="02040603050506020204" pitchFamily="18" charset="0"/>
                    <a:cs typeface="Times New Roman" panose="02020603050405020304" pitchFamily="18" charset="0"/>
                  </a:rPr>
                  <a:t>1.	Em hãy chọn những phương án sai trong các phương án sau:</a:t>
                </a:r>
              </a:p>
              <a:p>
                <a:pPr algn="just" defTabSz="342900">
                  <a:lnSpc>
                    <a:spcPct val="150000"/>
                  </a:lnSpc>
                </a:pPr>
                <a:r>
                  <a:rPr lang="vi-VN" sz="2400">
                    <a:latin typeface="UTM Avo" panose="02040603050506020204" pitchFamily="18" charset="0"/>
                    <a:cs typeface="Times New Roman" panose="02020603050405020304" pitchFamily="18" charset="0"/>
                  </a:rPr>
                  <a:t>A. Phần mềm soạn thảo văn bản cung cấp hai kiểu danh sách dạng liệt kê.</a:t>
                </a:r>
              </a:p>
              <a:p>
                <a:pPr algn="just" defTabSz="342900">
                  <a:lnSpc>
                    <a:spcPct val="150000"/>
                  </a:lnSpc>
                </a:pPr>
                <a:r>
                  <a:rPr lang="vi-VN" sz="2400">
                    <a:latin typeface="UTM Avo" panose="02040603050506020204" pitchFamily="18" charset="0"/>
                    <a:cs typeface="Times New Roman" panose="02020603050405020304" pitchFamily="18" charset="0"/>
                  </a:rPr>
                  <a:t>B. Danh sách dạng liệt kê không tự động cập nhật khi thêm hoặc bớt đoạn văn. </a:t>
                </a:r>
                <a:endParaRPr lang="en-US" sz="2400">
                  <a:latin typeface="UTM Avo" panose="02040603050506020204" pitchFamily="18" charset="0"/>
                  <a:cs typeface="Times New Roman" panose="02020603050405020304" pitchFamily="18" charset="0"/>
                </a:endParaRPr>
              </a:p>
              <a:p>
                <a:pPr algn="just" defTabSz="342900">
                  <a:lnSpc>
                    <a:spcPct val="150000"/>
                  </a:lnSpc>
                </a:pPr>
                <a:r>
                  <a:rPr lang="en-US" sz="2400">
                    <a:latin typeface="UTM Avo" panose="02040603050506020204" pitchFamily="18" charset="0"/>
                    <a:cs typeface="Times New Roman" panose="02020603050405020304" pitchFamily="18" charset="0"/>
                  </a:rPr>
                  <a:t>C</a:t>
                </a:r>
                <a:r>
                  <a:rPr lang="vi-VN" sz="2400">
                    <a:latin typeface="UTM Avo" panose="02040603050506020204" pitchFamily="18" charset="0"/>
                    <a:cs typeface="Times New Roman" panose="02020603050405020304" pitchFamily="18" charset="0"/>
                  </a:rPr>
                  <a:t>. Chỉ có thể sử dụng một kiểu danh sách dạng liệt kê cho một văn bản.</a:t>
                </a:r>
              </a:p>
              <a:p>
                <a:pPr algn="just" defTabSz="342900">
                  <a:lnSpc>
                    <a:spcPct val="150000"/>
                  </a:lnSpc>
                </a:pPr>
                <a:r>
                  <a:rPr lang="vi-VN" sz="2400">
                    <a:latin typeface="UTM Avo" panose="02040603050506020204" pitchFamily="18" charset="0"/>
                    <a:cs typeface="Times New Roman" panose="02020603050405020304" pitchFamily="18" charset="0"/>
                  </a:rPr>
                  <a:t>D. Có thể sừ dụng kết hợp danh sách dấu đầu dòng và danh sách có thứ tự</a:t>
                </a:r>
                <a:r>
                  <a:rPr lang="en-US" sz="2400">
                    <a:latin typeface="UTM Avo" panose="02040603050506020204" pitchFamily="18" charset="0"/>
                    <a:cs typeface="Times New Roman" panose="02020603050405020304" pitchFamily="18" charset="0"/>
                  </a:rPr>
                  <a:t>.</a:t>
                </a:r>
                <a:endParaRPr lang="vi-VN" sz="2400">
                  <a:latin typeface="UTM Avo" panose="02040603050506020204" pitchFamily="18" charset="0"/>
                  <a:cs typeface="Times New Roman" panose="02020603050405020304" pitchFamily="18" charset="0"/>
                </a:endParaRPr>
              </a:p>
            </p:txBody>
          </p:sp>
        </p:grpSp>
        <p:pic>
          <p:nvPicPr>
            <p:cNvPr id="5" name="Picture 4">
              <a:extLst>
                <a:ext uri="{FF2B5EF4-FFF2-40B4-BE49-F238E27FC236}">
                  <a16:creationId xmlns:a16="http://schemas.microsoft.com/office/drawing/2014/main" id="{AA44AA6C-6AFC-4543-9C29-F62F86FA265A}"/>
                </a:ext>
              </a:extLst>
            </p:cNvPr>
            <p:cNvPicPr>
              <a:picLocks noChangeAspect="1"/>
            </p:cNvPicPr>
            <p:nvPr/>
          </p:nvPicPr>
          <p:blipFill>
            <a:blip r:embed="rId2"/>
            <a:stretch>
              <a:fillRect/>
            </a:stretch>
          </p:blipFill>
          <p:spPr>
            <a:xfrm>
              <a:off x="601971" y="716236"/>
              <a:ext cx="903656" cy="885726"/>
            </a:xfrm>
            <a:prstGeom prst="rect">
              <a:avLst/>
            </a:prstGeom>
          </p:spPr>
        </p:pic>
      </p:grpSp>
    </p:spTree>
    <p:extLst>
      <p:ext uri="{BB962C8B-B14F-4D97-AF65-F5344CB8AC3E}">
        <p14:creationId xmlns:p14="http://schemas.microsoft.com/office/powerpoint/2010/main" val="24610658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C5E6D80A-8BE6-4774-8FD5-6C1DB9B450A7}"/>
              </a:ext>
            </a:extLst>
          </p:cNvPr>
          <p:cNvGrpSpPr/>
          <p:nvPr/>
        </p:nvGrpSpPr>
        <p:grpSpPr>
          <a:xfrm>
            <a:off x="515729" y="290920"/>
            <a:ext cx="10501714" cy="2585630"/>
            <a:chOff x="601971" y="716236"/>
            <a:chExt cx="10501714" cy="2585630"/>
          </a:xfrm>
        </p:grpSpPr>
        <p:grpSp>
          <p:nvGrpSpPr>
            <p:cNvPr id="4" name="Group 3">
              <a:extLst>
                <a:ext uri="{FF2B5EF4-FFF2-40B4-BE49-F238E27FC236}">
                  <a16:creationId xmlns:a16="http://schemas.microsoft.com/office/drawing/2014/main" id="{4E235462-7F70-4717-BBA3-D37344DEB7E6}"/>
                </a:ext>
              </a:extLst>
            </p:cNvPr>
            <p:cNvGrpSpPr/>
            <p:nvPr/>
          </p:nvGrpSpPr>
          <p:grpSpPr>
            <a:xfrm>
              <a:off x="1181969" y="716236"/>
              <a:ext cx="9921716" cy="2585630"/>
              <a:chOff x="1190601" y="4542475"/>
              <a:chExt cx="9921716" cy="2585630"/>
            </a:xfrm>
          </p:grpSpPr>
          <p:sp>
            <p:nvSpPr>
              <p:cNvPr id="7" name="Rectangle: Rounded Corners 6">
                <a:extLst>
                  <a:ext uri="{FF2B5EF4-FFF2-40B4-BE49-F238E27FC236}">
                    <a16:creationId xmlns:a16="http://schemas.microsoft.com/office/drawing/2014/main" id="{A4BB3E57-C800-421B-BFBD-A34E6182EC0D}"/>
                  </a:ext>
                </a:extLst>
              </p:cNvPr>
              <p:cNvSpPr/>
              <p:nvPr/>
            </p:nvSpPr>
            <p:spPr>
              <a:xfrm>
                <a:off x="1190601" y="4542475"/>
                <a:ext cx="9900933" cy="2585630"/>
              </a:xfrm>
              <a:prstGeom prst="roundRect">
                <a:avLst>
                  <a:gd name="adj" fmla="val 11737"/>
                </a:avLst>
              </a:prstGeom>
              <a:solidFill>
                <a:srgbClr val="C2E2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9FE8564F-E6B8-41EB-AEAE-D5961E0DB16C}"/>
                  </a:ext>
                </a:extLst>
              </p:cNvPr>
              <p:cNvSpPr/>
              <p:nvPr/>
            </p:nvSpPr>
            <p:spPr>
              <a:xfrm>
                <a:off x="1514259" y="4644163"/>
                <a:ext cx="9598058" cy="454035"/>
              </a:xfrm>
              <a:prstGeom prst="rect">
                <a:avLst/>
              </a:prstGeom>
            </p:spPr>
            <p:txBody>
              <a:bodyPr wrap="square">
                <a:spAutoFit/>
              </a:bodyPr>
              <a:lstStyle/>
              <a:p>
                <a:pPr algn="just" defTabSz="342900">
                  <a:lnSpc>
                    <a:spcPct val="135000"/>
                  </a:lnSpc>
                </a:pPr>
                <a:endParaRPr lang="vi-VN" sz="2000">
                  <a:latin typeface="UTM Avo" panose="02040603050506020204" pitchFamily="18" charset="0"/>
                  <a:cs typeface="Times New Roman" panose="02020603050405020304" pitchFamily="18" charset="0"/>
                </a:endParaRPr>
              </a:p>
            </p:txBody>
          </p:sp>
          <p:sp>
            <p:nvSpPr>
              <p:cNvPr id="9" name="Rectangle 8">
                <a:extLst>
                  <a:ext uri="{FF2B5EF4-FFF2-40B4-BE49-F238E27FC236}">
                    <a16:creationId xmlns:a16="http://schemas.microsoft.com/office/drawing/2014/main" id="{2D141BF4-17B9-45C7-AB00-9D89661F651B}"/>
                  </a:ext>
                </a:extLst>
              </p:cNvPr>
              <p:cNvSpPr/>
              <p:nvPr/>
            </p:nvSpPr>
            <p:spPr>
              <a:xfrm>
                <a:off x="1440466" y="4684258"/>
                <a:ext cx="9598058" cy="2235227"/>
              </a:xfrm>
              <a:prstGeom prst="rect">
                <a:avLst/>
              </a:prstGeom>
            </p:spPr>
            <p:txBody>
              <a:bodyPr wrap="square">
                <a:spAutoFit/>
              </a:bodyPr>
              <a:lstStyle/>
              <a:p>
                <a:pPr algn="just" defTabSz="342900">
                  <a:lnSpc>
                    <a:spcPct val="150000"/>
                  </a:lnSpc>
                </a:pPr>
                <a:r>
                  <a:rPr lang="en-US" sz="2400" b="1">
                    <a:latin typeface="UTM Avo" panose="02040603050506020204" pitchFamily="18" charset="0"/>
                    <a:cs typeface="Times New Roman" panose="02020603050405020304" pitchFamily="18" charset="0"/>
                  </a:rPr>
                  <a:t>2. </a:t>
                </a:r>
                <a:r>
                  <a:rPr lang="vi-VN" sz="2400" b="1">
                    <a:latin typeface="UTM Avo" panose="02040603050506020204" pitchFamily="18" charset="0"/>
                    <a:cs typeface="Times New Roman" panose="02020603050405020304" pitchFamily="18" charset="0"/>
                  </a:rPr>
                  <a:t>Với danh sách có thứ tự ở Hình 8a.4a, nếu em đặt con trỏ soạn thảo ở cuối dòng thứ hai rồi nhấn phím Enter để thêm một đoạn văn bản mới thì em sẽ thu được kết quả như ở Hình 8a.4b hay Hình 8a.4c</a:t>
                </a:r>
              </a:p>
            </p:txBody>
          </p:sp>
        </p:grpSp>
        <p:pic>
          <p:nvPicPr>
            <p:cNvPr id="5" name="Picture 4">
              <a:extLst>
                <a:ext uri="{FF2B5EF4-FFF2-40B4-BE49-F238E27FC236}">
                  <a16:creationId xmlns:a16="http://schemas.microsoft.com/office/drawing/2014/main" id="{AA44AA6C-6AFC-4543-9C29-F62F86FA265A}"/>
                </a:ext>
              </a:extLst>
            </p:cNvPr>
            <p:cNvPicPr>
              <a:picLocks noChangeAspect="1"/>
            </p:cNvPicPr>
            <p:nvPr/>
          </p:nvPicPr>
          <p:blipFill>
            <a:blip r:embed="rId2"/>
            <a:stretch>
              <a:fillRect/>
            </a:stretch>
          </p:blipFill>
          <p:spPr>
            <a:xfrm>
              <a:off x="601971" y="716236"/>
              <a:ext cx="903656" cy="885726"/>
            </a:xfrm>
            <a:prstGeom prst="rect">
              <a:avLst/>
            </a:prstGeom>
          </p:spPr>
        </p:pic>
      </p:grpSp>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4937" t="33667" r="10813" b="30667"/>
          <a:stretch/>
        </p:blipFill>
        <p:spPr bwMode="auto">
          <a:xfrm>
            <a:off x="828985" y="3162300"/>
            <a:ext cx="10434415" cy="281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a:extLst>
              <a:ext uri="{FF2B5EF4-FFF2-40B4-BE49-F238E27FC236}">
                <a16:creationId xmlns:a16="http://schemas.microsoft.com/office/drawing/2014/main" id="{995CFEF5-65BB-46A9-93B7-66A5F04A9AB8}"/>
              </a:ext>
            </a:extLst>
          </p:cNvPr>
          <p:cNvSpPr/>
          <p:nvPr/>
        </p:nvSpPr>
        <p:spPr>
          <a:xfrm>
            <a:off x="1010549" y="5979405"/>
            <a:ext cx="10252851" cy="923330"/>
          </a:xfrm>
          <a:prstGeom prst="rect">
            <a:avLst/>
          </a:prstGeom>
        </p:spPr>
        <p:txBody>
          <a:bodyPr wrap="square">
            <a:spAutoFit/>
          </a:bodyPr>
          <a:lstStyle/>
          <a:p>
            <a:pPr lvl="0" algn="ctr" defTabSz="342900">
              <a:lnSpc>
                <a:spcPct val="135000"/>
              </a:lnSpc>
            </a:pPr>
            <a:r>
              <a:rPr lang="en-US" sz="2000" b="1">
                <a:solidFill>
                  <a:srgbClr val="000000"/>
                </a:solidFill>
                <a:latin typeface="UTM Avo" panose="02040603050506020204" pitchFamily="18" charset="0"/>
                <a:cs typeface="Times New Roman" panose="02020603050405020304" pitchFamily="18" charset="0"/>
              </a:rPr>
              <a:t>a										b										c</a:t>
            </a:r>
          </a:p>
          <a:p>
            <a:pPr lvl="0" algn="ctr" defTabSz="342900">
              <a:lnSpc>
                <a:spcPct val="135000"/>
              </a:lnSpc>
            </a:pPr>
            <a:r>
              <a:rPr lang="vi-VN" sz="2000" b="1">
                <a:solidFill>
                  <a:srgbClr val="000000"/>
                </a:solidFill>
                <a:latin typeface="UTM Avo" panose="02040603050506020204" pitchFamily="18" charset="0"/>
                <a:cs typeface="Times New Roman" panose="02020603050405020304" pitchFamily="18" charset="0"/>
              </a:rPr>
              <a:t>Hình 8a.4. Danh sách có thứ tự</a:t>
            </a:r>
          </a:p>
        </p:txBody>
      </p:sp>
    </p:spTree>
    <p:extLst>
      <p:ext uri="{BB962C8B-B14F-4D97-AF65-F5344CB8AC3E}">
        <p14:creationId xmlns:p14="http://schemas.microsoft.com/office/powerpoint/2010/main" val="1661936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1"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childTnLst>
                          </p:cTn>
                        </p:par>
                        <p:par>
                          <p:cTn id="8" fill="hold">
                            <p:stCondLst>
                              <p:cond delay="500"/>
                            </p:stCondLst>
                            <p:childTnLst>
                              <p:par>
                                <p:cTn id="9" presetID="10" presetClass="entr" presetSubtype="0" fill="hold" grpId="1" nodeType="after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animEffect transition="in" filter="fade">
                                      <p:cBhvr>
                                        <p:cTn id="11" dur="500"/>
                                        <p:tgtEl>
                                          <p:spTgt spid="10">
                                            <p:txEl>
                                              <p:pRg st="1" end="1"/>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build="allAtOnce"/>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765;p26">
            <a:extLst>
              <a:ext uri="{FF2B5EF4-FFF2-40B4-BE49-F238E27FC236}">
                <a16:creationId xmlns:a16="http://schemas.microsoft.com/office/drawing/2014/main" id="{1A379531-265B-4DE8-864F-72EBFAADF1F7}"/>
              </a:ext>
            </a:extLst>
          </p:cNvPr>
          <p:cNvSpPr/>
          <p:nvPr/>
        </p:nvSpPr>
        <p:spPr>
          <a:xfrm rot="126755">
            <a:off x="1767768" y="1110707"/>
            <a:ext cx="7842056" cy="4880044"/>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0" b="0" i="0" u="none" strike="noStrike" kern="1200" cap="none" spc="0" normalizeH="0" baseline="0" noProof="0" dirty="0">
              <a:ln>
                <a:noFill/>
              </a:ln>
              <a:solidFill>
                <a:prstClr val="black"/>
              </a:solidFill>
              <a:effectLst/>
              <a:uLnTx/>
              <a:uFillTx/>
              <a:latin typeface="Arial"/>
              <a:ea typeface="+mn-ea"/>
              <a:cs typeface="+mn-cs"/>
            </a:endParaRPr>
          </a:p>
        </p:txBody>
      </p:sp>
      <p:sp>
        <p:nvSpPr>
          <p:cNvPr id="6" name="Google Shape;1766;p26">
            <a:extLst>
              <a:ext uri="{FF2B5EF4-FFF2-40B4-BE49-F238E27FC236}">
                <a16:creationId xmlns:a16="http://schemas.microsoft.com/office/drawing/2014/main" id="{8CDA747D-9A2B-42CA-988B-EF6F49C769C7}"/>
              </a:ext>
            </a:extLst>
          </p:cNvPr>
          <p:cNvSpPr/>
          <p:nvPr/>
        </p:nvSpPr>
        <p:spPr>
          <a:xfrm rot="21464125">
            <a:off x="1307627" y="615043"/>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0" b="0" i="0" u="none" strike="noStrike" kern="1200" cap="none" spc="0" normalizeH="0" baseline="0" noProof="0">
              <a:ln>
                <a:noFill/>
              </a:ln>
              <a:solidFill>
                <a:prstClr val="black"/>
              </a:solidFill>
              <a:effectLst/>
              <a:uLnTx/>
              <a:uFillTx/>
              <a:latin typeface="Arial"/>
              <a:ea typeface="+mn-ea"/>
              <a:cs typeface="+mn-cs"/>
            </a:endParaRPr>
          </a:p>
        </p:txBody>
      </p:sp>
      <p:sp>
        <p:nvSpPr>
          <p:cNvPr id="7" name="Google Shape;1767;p26">
            <a:extLst>
              <a:ext uri="{FF2B5EF4-FFF2-40B4-BE49-F238E27FC236}">
                <a16:creationId xmlns:a16="http://schemas.microsoft.com/office/drawing/2014/main" id="{FF70B85D-AC43-4F3A-94A0-B4BADDF56878}"/>
              </a:ext>
            </a:extLst>
          </p:cNvPr>
          <p:cNvSpPr/>
          <p:nvPr/>
        </p:nvSpPr>
        <p:spPr>
          <a:xfrm rot="4829593">
            <a:off x="8893454" y="848303"/>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0" b="0" i="0" u="none" strike="noStrike" kern="1200" cap="none" spc="0" normalizeH="0" baseline="0" noProof="0">
              <a:ln>
                <a:noFill/>
              </a:ln>
              <a:solidFill>
                <a:prstClr val="black"/>
              </a:solidFill>
              <a:effectLst/>
              <a:uLnTx/>
              <a:uFillTx/>
              <a:latin typeface="Arial"/>
              <a:ea typeface="+mn-ea"/>
              <a:cs typeface="+mn-cs"/>
            </a:endParaRPr>
          </a:p>
        </p:txBody>
      </p:sp>
      <p:sp>
        <p:nvSpPr>
          <p:cNvPr id="8" name="TextBox 7">
            <a:extLst>
              <a:ext uri="{FF2B5EF4-FFF2-40B4-BE49-F238E27FC236}">
                <a16:creationId xmlns:a16="http://schemas.microsoft.com/office/drawing/2014/main" id="{F04C48D2-1DD6-4A8B-AA47-BA4710F38FBC}"/>
              </a:ext>
            </a:extLst>
          </p:cNvPr>
          <p:cNvSpPr txBox="1"/>
          <p:nvPr/>
        </p:nvSpPr>
        <p:spPr>
          <a:xfrm>
            <a:off x="1091576" y="1276075"/>
            <a:ext cx="9250271" cy="4154984"/>
          </a:xfrm>
          <a:prstGeom prst="rect">
            <a:avLst/>
          </a:prstGeom>
          <a:noFill/>
        </p:spPr>
        <p:txBody>
          <a:bodyPr wrap="square" rtlCol="0">
            <a:spAutoFit/>
          </a:bodyPr>
          <a:lstStyle/>
          <a:p>
            <a:pPr lvl="0" algn="ctr"/>
            <a:r>
              <a:rPr lang="en-US" sz="6600">
                <a:solidFill>
                  <a:schemeClr val="accent6">
                    <a:lumMod val="50000"/>
                  </a:schemeClr>
                </a:solidFill>
                <a:latin typeface="+mj-lt"/>
              </a:rPr>
              <a:t>2.</a:t>
            </a:r>
          </a:p>
          <a:p>
            <a:pPr lvl="0" algn="ctr"/>
            <a:r>
              <a:rPr lang="vi-VN" sz="6600">
                <a:solidFill>
                  <a:schemeClr val="accent6">
                    <a:lumMod val="50000"/>
                  </a:schemeClr>
                </a:solidFill>
                <a:latin typeface="+mj-lt"/>
              </a:rPr>
              <a:t>LÀM VIỆC VỚI </a:t>
            </a:r>
            <a:endParaRPr lang="en-US" sz="6600">
              <a:solidFill>
                <a:schemeClr val="accent6">
                  <a:lumMod val="50000"/>
                </a:schemeClr>
              </a:solidFill>
              <a:latin typeface="+mj-lt"/>
            </a:endParaRPr>
          </a:p>
          <a:p>
            <a:pPr lvl="0" algn="ctr"/>
            <a:r>
              <a:rPr lang="vi-VN" sz="6600">
                <a:solidFill>
                  <a:schemeClr val="accent6">
                    <a:lumMod val="50000"/>
                  </a:schemeClr>
                </a:solidFill>
                <a:latin typeface="+mj-lt"/>
              </a:rPr>
              <a:t>HÌNH ẢNH MINH HOẠ </a:t>
            </a:r>
            <a:endParaRPr lang="en-US" sz="6600">
              <a:solidFill>
                <a:schemeClr val="accent6">
                  <a:lumMod val="50000"/>
                </a:schemeClr>
              </a:solidFill>
              <a:latin typeface="+mj-lt"/>
            </a:endParaRPr>
          </a:p>
          <a:p>
            <a:pPr lvl="0" algn="ctr"/>
            <a:r>
              <a:rPr lang="vi-VN" sz="6600">
                <a:solidFill>
                  <a:schemeClr val="accent6">
                    <a:lumMod val="50000"/>
                  </a:schemeClr>
                </a:solidFill>
                <a:latin typeface="+mj-lt"/>
              </a:rPr>
              <a:t>VÀ VẼ HÌNH Đồ HOẠ</a:t>
            </a:r>
            <a:endParaRPr kumimoji="0" lang="vi-VN" sz="6600" b="0" i="0" u="none" strike="noStrike" kern="1200" cap="none" spc="0" normalizeH="0" baseline="0" noProof="0">
              <a:ln>
                <a:noFill/>
              </a:ln>
              <a:solidFill>
                <a:schemeClr val="accent6">
                  <a:lumMod val="50000"/>
                </a:schemeClr>
              </a:solidFill>
              <a:effectLst/>
              <a:uLnTx/>
              <a:uFillTx/>
              <a:latin typeface="+mj-lt"/>
            </a:endParaRPr>
          </a:p>
        </p:txBody>
      </p:sp>
      <p:grpSp>
        <p:nvGrpSpPr>
          <p:cNvPr id="9" name="Google Shape;211;p3">
            <a:extLst>
              <a:ext uri="{FF2B5EF4-FFF2-40B4-BE49-F238E27FC236}">
                <a16:creationId xmlns:a16="http://schemas.microsoft.com/office/drawing/2014/main" id="{648E9DE7-A2F2-4E9E-B789-80D0AE258E59}"/>
              </a:ext>
            </a:extLst>
          </p:cNvPr>
          <p:cNvGrpSpPr/>
          <p:nvPr/>
        </p:nvGrpSpPr>
        <p:grpSpPr>
          <a:xfrm>
            <a:off x="931175" y="241142"/>
            <a:ext cx="444275" cy="398525"/>
            <a:chOff x="2495125" y="2142250"/>
            <a:chExt cx="444275" cy="398525"/>
          </a:xfrm>
        </p:grpSpPr>
        <p:sp>
          <p:nvSpPr>
            <p:cNvPr id="10" name="Google Shape;212;p3">
              <a:extLst>
                <a:ext uri="{FF2B5EF4-FFF2-40B4-BE49-F238E27FC236}">
                  <a16:creationId xmlns:a16="http://schemas.microsoft.com/office/drawing/2014/main" id="{9D9A6D16-3090-4587-ADE5-287D855E21EB}"/>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 name="Google Shape;213;p3">
              <a:extLst>
                <a:ext uri="{FF2B5EF4-FFF2-40B4-BE49-F238E27FC236}">
                  <a16:creationId xmlns:a16="http://schemas.microsoft.com/office/drawing/2014/main" id="{5F956386-136D-49E9-AE42-0A805EC7EC9B}"/>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2" name="Google Shape;214;p3">
            <a:extLst>
              <a:ext uri="{FF2B5EF4-FFF2-40B4-BE49-F238E27FC236}">
                <a16:creationId xmlns:a16="http://schemas.microsoft.com/office/drawing/2014/main" id="{102A82DF-00CF-4004-9BF3-0112E17089FB}"/>
              </a:ext>
            </a:extLst>
          </p:cNvPr>
          <p:cNvGrpSpPr/>
          <p:nvPr/>
        </p:nvGrpSpPr>
        <p:grpSpPr>
          <a:xfrm>
            <a:off x="10561107" y="5038641"/>
            <a:ext cx="291375" cy="281375"/>
            <a:chOff x="3243875" y="2372825"/>
            <a:chExt cx="291375" cy="281375"/>
          </a:xfrm>
        </p:grpSpPr>
        <p:sp>
          <p:nvSpPr>
            <p:cNvPr id="13" name="Google Shape;215;p3">
              <a:extLst>
                <a:ext uri="{FF2B5EF4-FFF2-40B4-BE49-F238E27FC236}">
                  <a16:creationId xmlns:a16="http://schemas.microsoft.com/office/drawing/2014/main" id="{F096BDAB-D775-4B1B-8D0F-C638B52C2A75}"/>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 name="Google Shape;216;p3">
              <a:extLst>
                <a:ext uri="{FF2B5EF4-FFF2-40B4-BE49-F238E27FC236}">
                  <a16:creationId xmlns:a16="http://schemas.microsoft.com/office/drawing/2014/main" id="{FC3B66ED-B1FD-4203-8394-9F2AFA41288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 name="Google Shape;217;p3">
              <a:extLst>
                <a:ext uri="{FF2B5EF4-FFF2-40B4-BE49-F238E27FC236}">
                  <a16:creationId xmlns:a16="http://schemas.microsoft.com/office/drawing/2014/main" id="{254DCD1F-4A69-4180-B3B4-399298C2ADAD}"/>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 name="Google Shape;218;p3">
              <a:extLst>
                <a:ext uri="{FF2B5EF4-FFF2-40B4-BE49-F238E27FC236}">
                  <a16:creationId xmlns:a16="http://schemas.microsoft.com/office/drawing/2014/main" id="{6E614D8E-D864-479A-90EC-B03D7178D21B}"/>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 name="Google Shape;219;p3">
              <a:extLst>
                <a:ext uri="{FF2B5EF4-FFF2-40B4-BE49-F238E27FC236}">
                  <a16:creationId xmlns:a16="http://schemas.microsoft.com/office/drawing/2014/main" id="{A13BA238-ECB5-430F-B5DF-CCE35039B3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 name="Google Shape;220;p3">
              <a:extLst>
                <a:ext uri="{FF2B5EF4-FFF2-40B4-BE49-F238E27FC236}">
                  <a16:creationId xmlns:a16="http://schemas.microsoft.com/office/drawing/2014/main" id="{ABA7282B-E0EC-49EC-AC4F-4FB8D1783A50}"/>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 name="Google Shape;221;p3">
              <a:extLst>
                <a:ext uri="{FF2B5EF4-FFF2-40B4-BE49-F238E27FC236}">
                  <a16:creationId xmlns:a16="http://schemas.microsoft.com/office/drawing/2014/main" id="{20D2900C-17A1-4063-B5FB-B75F4DAD8E39}"/>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 name="Google Shape;222;p3">
              <a:extLst>
                <a:ext uri="{FF2B5EF4-FFF2-40B4-BE49-F238E27FC236}">
                  <a16:creationId xmlns:a16="http://schemas.microsoft.com/office/drawing/2014/main" id="{48084099-3DE7-46F8-9767-1D205AD56FC7}"/>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 name="Google Shape;223;p3">
              <a:extLst>
                <a:ext uri="{FF2B5EF4-FFF2-40B4-BE49-F238E27FC236}">
                  <a16:creationId xmlns:a16="http://schemas.microsoft.com/office/drawing/2014/main" id="{083A1912-2219-4A98-BD7D-D9782915DF81}"/>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 name="Google Shape;224;p3">
              <a:extLst>
                <a:ext uri="{FF2B5EF4-FFF2-40B4-BE49-F238E27FC236}">
                  <a16:creationId xmlns:a16="http://schemas.microsoft.com/office/drawing/2014/main" id="{A148B64D-9C62-40A3-B5C6-99BB5E136471}"/>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23" name="Google Shape;225;p3">
            <a:extLst>
              <a:ext uri="{FF2B5EF4-FFF2-40B4-BE49-F238E27FC236}">
                <a16:creationId xmlns:a16="http://schemas.microsoft.com/office/drawing/2014/main" id="{B0593916-936C-458A-A49C-0F2C3F2DB45B}"/>
              </a:ext>
            </a:extLst>
          </p:cNvPr>
          <p:cNvGrpSpPr/>
          <p:nvPr/>
        </p:nvGrpSpPr>
        <p:grpSpPr>
          <a:xfrm>
            <a:off x="10679557" y="-625348"/>
            <a:ext cx="166675" cy="168575"/>
            <a:chOff x="4954425" y="2036375"/>
            <a:chExt cx="166675" cy="168575"/>
          </a:xfrm>
        </p:grpSpPr>
        <p:sp>
          <p:nvSpPr>
            <p:cNvPr id="24" name="Google Shape;226;p3">
              <a:extLst>
                <a:ext uri="{FF2B5EF4-FFF2-40B4-BE49-F238E27FC236}">
                  <a16:creationId xmlns:a16="http://schemas.microsoft.com/office/drawing/2014/main" id="{CBB9C158-3CA6-45D7-932E-2664ED5B867D}"/>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 name="Google Shape;227;p3">
              <a:extLst>
                <a:ext uri="{FF2B5EF4-FFF2-40B4-BE49-F238E27FC236}">
                  <a16:creationId xmlns:a16="http://schemas.microsoft.com/office/drawing/2014/main" id="{0559FDE8-344E-42DF-A2E5-10C16465DC5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26" name="Google Shape;228;p3">
            <a:extLst>
              <a:ext uri="{FF2B5EF4-FFF2-40B4-BE49-F238E27FC236}">
                <a16:creationId xmlns:a16="http://schemas.microsoft.com/office/drawing/2014/main" id="{22531104-0150-41F0-9257-7CAF2942CB76}"/>
              </a:ext>
            </a:extLst>
          </p:cNvPr>
          <p:cNvSpPr/>
          <p:nvPr/>
        </p:nvSpPr>
        <p:spPr>
          <a:xfrm>
            <a:off x="1478019" y="2257568"/>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 name="Google Shape;229;p3">
            <a:extLst>
              <a:ext uri="{FF2B5EF4-FFF2-40B4-BE49-F238E27FC236}">
                <a16:creationId xmlns:a16="http://schemas.microsoft.com/office/drawing/2014/main" id="{2CA8861A-0960-4822-8EC7-DCD49F69BE9C}"/>
              </a:ext>
            </a:extLst>
          </p:cNvPr>
          <p:cNvSpPr/>
          <p:nvPr/>
        </p:nvSpPr>
        <p:spPr>
          <a:xfrm>
            <a:off x="9747753" y="2548321"/>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28" name="Google Shape;230;p3">
            <a:extLst>
              <a:ext uri="{FF2B5EF4-FFF2-40B4-BE49-F238E27FC236}">
                <a16:creationId xmlns:a16="http://schemas.microsoft.com/office/drawing/2014/main" id="{FF95A791-D863-49BE-9455-DE402BB65FD9}"/>
              </a:ext>
            </a:extLst>
          </p:cNvPr>
          <p:cNvGrpSpPr/>
          <p:nvPr/>
        </p:nvGrpSpPr>
        <p:grpSpPr>
          <a:xfrm>
            <a:off x="1274794" y="5541495"/>
            <a:ext cx="166675" cy="168575"/>
            <a:chOff x="4954425" y="2036375"/>
            <a:chExt cx="166675" cy="168575"/>
          </a:xfrm>
        </p:grpSpPr>
        <p:sp>
          <p:nvSpPr>
            <p:cNvPr id="29" name="Google Shape;231;p3">
              <a:extLst>
                <a:ext uri="{FF2B5EF4-FFF2-40B4-BE49-F238E27FC236}">
                  <a16:creationId xmlns:a16="http://schemas.microsoft.com/office/drawing/2014/main" id="{52FF443F-7564-41AB-BA87-7FC3D25473B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0" name="Google Shape;232;p3">
              <a:extLst>
                <a:ext uri="{FF2B5EF4-FFF2-40B4-BE49-F238E27FC236}">
                  <a16:creationId xmlns:a16="http://schemas.microsoft.com/office/drawing/2014/main" id="{2865EA98-F102-47F4-8E65-1ACBB21114B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Tree>
    <p:extLst>
      <p:ext uri="{BB962C8B-B14F-4D97-AF65-F5344CB8AC3E}">
        <p14:creationId xmlns:p14="http://schemas.microsoft.com/office/powerpoint/2010/main" val="744936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9"/>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6"/>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8"/>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3"/>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7"/>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2"/>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par>
                          <p:cTn id="27" fill="hold">
                            <p:stCondLst>
                              <p:cond delay="1500"/>
                            </p:stCondLst>
                            <p:childTnLst>
                              <p:par>
                                <p:cTn id="28" presetID="14" presetClass="entr" presetSubtype="10"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randombar(horizontal)">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p:bldP spid="26" grpId="0" animBg="1"/>
      <p:bldP spid="2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0AB92BBA-1E60-4ED2-90AC-86FC54DFE297}"/>
              </a:ext>
            </a:extLst>
          </p:cNvPr>
          <p:cNvGrpSpPr/>
          <p:nvPr/>
        </p:nvGrpSpPr>
        <p:grpSpPr>
          <a:xfrm>
            <a:off x="614525" y="297944"/>
            <a:ext cx="10567281" cy="5935374"/>
            <a:chOff x="1117599" y="3488775"/>
            <a:chExt cx="10824275" cy="3173296"/>
          </a:xfrm>
        </p:grpSpPr>
        <p:grpSp>
          <p:nvGrpSpPr>
            <p:cNvPr id="4" name="Group 3">
              <a:extLst>
                <a:ext uri="{FF2B5EF4-FFF2-40B4-BE49-F238E27FC236}">
                  <a16:creationId xmlns:a16="http://schemas.microsoft.com/office/drawing/2014/main" id="{1E60D107-1923-4049-861C-AAE5B1C9CB24}"/>
                </a:ext>
              </a:extLst>
            </p:cNvPr>
            <p:cNvGrpSpPr/>
            <p:nvPr/>
          </p:nvGrpSpPr>
          <p:grpSpPr>
            <a:xfrm>
              <a:off x="1117599" y="3499627"/>
              <a:ext cx="10824275" cy="3162444"/>
              <a:chOff x="1493519" y="3862639"/>
              <a:chExt cx="10824275" cy="3162444"/>
            </a:xfrm>
          </p:grpSpPr>
          <p:sp>
            <p:nvSpPr>
              <p:cNvPr id="6" name="Rectangle: Rounded Corners 5">
                <a:extLst>
                  <a:ext uri="{FF2B5EF4-FFF2-40B4-BE49-F238E27FC236}">
                    <a16:creationId xmlns:a16="http://schemas.microsoft.com/office/drawing/2014/main" id="{81FDF420-05B6-4A8C-A656-235D5C85E6A9}"/>
                  </a:ext>
                </a:extLst>
              </p:cNvPr>
              <p:cNvSpPr/>
              <p:nvPr/>
            </p:nvSpPr>
            <p:spPr>
              <a:xfrm>
                <a:off x="1493519" y="3891280"/>
                <a:ext cx="10337000" cy="632409"/>
              </a:xfrm>
              <a:prstGeom prst="roundRect">
                <a:avLst>
                  <a:gd name="adj" fmla="val 24968"/>
                </a:avLst>
              </a:prstGeom>
              <a:solidFill>
                <a:srgbClr val="79C8BB"/>
              </a:solidFill>
              <a:ln w="28575">
                <a:solidFill>
                  <a:srgbClr val="79C8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Print"/>
                  <a:cs typeface="+mn-cs"/>
                </a:endParaRPr>
              </a:p>
            </p:txBody>
          </p:sp>
          <p:sp>
            <p:nvSpPr>
              <p:cNvPr id="7" name="Rectangle: Rounded Corners 6">
                <a:extLst>
                  <a:ext uri="{FF2B5EF4-FFF2-40B4-BE49-F238E27FC236}">
                    <a16:creationId xmlns:a16="http://schemas.microsoft.com/office/drawing/2014/main" id="{64979916-BB72-4821-A0AE-07219C90334E}"/>
                  </a:ext>
                </a:extLst>
              </p:cNvPr>
              <p:cNvSpPr/>
              <p:nvPr/>
            </p:nvSpPr>
            <p:spPr>
              <a:xfrm>
                <a:off x="1493519" y="4207688"/>
                <a:ext cx="10824275" cy="2817395"/>
              </a:xfrm>
              <a:prstGeom prst="roundRect">
                <a:avLst>
                  <a:gd name="adj" fmla="val 12944"/>
                </a:avLst>
              </a:prstGeom>
              <a:solidFill>
                <a:schemeClr val="bg1"/>
              </a:solidFill>
              <a:ln w="19050">
                <a:solidFill>
                  <a:srgbClr val="79C8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Print"/>
                  <a:cs typeface="+mn-cs"/>
                </a:endParaRPr>
              </a:p>
            </p:txBody>
          </p:sp>
          <p:sp>
            <p:nvSpPr>
              <p:cNvPr id="8" name="Rectangle 7">
                <a:extLst>
                  <a:ext uri="{FF2B5EF4-FFF2-40B4-BE49-F238E27FC236}">
                    <a16:creationId xmlns:a16="http://schemas.microsoft.com/office/drawing/2014/main" id="{F9C72CB7-5994-4F89-9918-D0420FDFE5CD}"/>
                  </a:ext>
                </a:extLst>
              </p:cNvPr>
              <p:cNvSpPr/>
              <p:nvPr/>
            </p:nvSpPr>
            <p:spPr>
              <a:xfrm>
                <a:off x="1632192" y="3862639"/>
                <a:ext cx="2925391" cy="324130"/>
              </a:xfrm>
              <a:prstGeom prst="rect">
                <a:avLst/>
              </a:prstGeom>
            </p:spPr>
            <p:txBody>
              <a:bodyPr wrap="square">
                <a:spAutoFit/>
              </a:bodyPr>
              <a:lstStyle/>
              <a:p>
                <a:pPr marL="0" marR="0" lvl="0" indent="0" algn="just" defTabSz="342900" rtl="0" eaLnBrk="1" fontAlgn="auto" latinLnBrk="0" hangingPunct="1">
                  <a:lnSpc>
                    <a:spcPct val="135000"/>
                  </a:lnSpc>
                  <a:spcBef>
                    <a:spcPts val="0"/>
                  </a:spcBef>
                  <a:spcAft>
                    <a:spcPts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UTM Avo" panose="02040603050506020204" pitchFamily="18" charset="0"/>
                    <a:cs typeface="Times New Roman" panose="02020603050405020304" pitchFamily="18" charset="0"/>
                  </a:rPr>
                  <a:t>Hoạt động 2</a:t>
                </a:r>
                <a:endParaRPr kumimoji="0" lang="vi-VN" sz="2800" b="1" i="0" u="none" strike="noStrike" kern="1200" cap="none" spc="0" normalizeH="0" baseline="0" noProof="0">
                  <a:ln>
                    <a:noFill/>
                  </a:ln>
                  <a:solidFill>
                    <a:srgbClr val="000000"/>
                  </a:solidFill>
                  <a:effectLst/>
                  <a:uLnTx/>
                  <a:uFillTx/>
                  <a:latin typeface="UTM Avo" panose="02040603050506020204" pitchFamily="18" charset="0"/>
                  <a:cs typeface="Times New Roman" panose="02020603050405020304" pitchFamily="18" charset="0"/>
                </a:endParaRPr>
              </a:p>
            </p:txBody>
          </p:sp>
          <p:sp>
            <p:nvSpPr>
              <p:cNvPr id="9" name="Rectangle: Rounded Corners 8">
                <a:extLst>
                  <a:ext uri="{FF2B5EF4-FFF2-40B4-BE49-F238E27FC236}">
                    <a16:creationId xmlns:a16="http://schemas.microsoft.com/office/drawing/2014/main" id="{4A4A2B79-371A-4257-98D0-DAF6EFFB04E1}"/>
                  </a:ext>
                </a:extLst>
              </p:cNvPr>
              <p:cNvSpPr/>
              <p:nvPr/>
            </p:nvSpPr>
            <p:spPr>
              <a:xfrm>
                <a:off x="4165314" y="3917266"/>
                <a:ext cx="7411532" cy="456475"/>
              </a:xfrm>
              <a:prstGeom prst="roundRect">
                <a:avLst>
                  <a:gd name="adj" fmla="val 25052"/>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Print"/>
                  <a:cs typeface="+mn-cs"/>
                </a:endParaRPr>
              </a:p>
            </p:txBody>
          </p:sp>
        </p:grpSp>
        <p:sp>
          <p:nvSpPr>
            <p:cNvPr id="5" name="Rectangle 4">
              <a:extLst>
                <a:ext uri="{FF2B5EF4-FFF2-40B4-BE49-F238E27FC236}">
                  <a16:creationId xmlns:a16="http://schemas.microsoft.com/office/drawing/2014/main" id="{BB31F5CE-80D7-4838-8DF8-68495E0BA596}"/>
                </a:ext>
              </a:extLst>
            </p:cNvPr>
            <p:cNvSpPr/>
            <p:nvPr/>
          </p:nvSpPr>
          <p:spPr>
            <a:xfrm>
              <a:off x="3789393" y="3488775"/>
              <a:ext cx="7274873" cy="324129"/>
            </a:xfrm>
            <a:prstGeom prst="rect">
              <a:avLst/>
            </a:prstGeom>
          </p:spPr>
          <p:txBody>
            <a:bodyPr wrap="square">
              <a:spAutoFit/>
            </a:bodyPr>
            <a:lstStyle/>
            <a:p>
              <a:pPr lvl="0" algn="ctr" defTabSz="342900">
                <a:lnSpc>
                  <a:spcPct val="135000"/>
                </a:lnSpc>
                <a:defRPr/>
              </a:pPr>
              <a:r>
                <a:rPr lang="en-US" sz="2800" b="1">
                  <a:solidFill>
                    <a:srgbClr val="000000"/>
                  </a:solidFill>
                  <a:latin typeface="UTM Avo" panose="02040603050506020204" pitchFamily="18" charset="0"/>
                  <a:cs typeface="Times New Roman" panose="02020603050405020304" pitchFamily="18" charset="0"/>
                </a:rPr>
                <a:t>Hiệu quả của hình ảnh minh hoạ</a:t>
              </a:r>
              <a:endParaRPr kumimoji="0" lang="vi-VN" sz="2800" b="1" i="0" u="none" strike="noStrike" kern="1200" cap="none" spc="0" normalizeH="0" baseline="0" noProof="0">
                <a:ln>
                  <a:noFill/>
                </a:ln>
                <a:solidFill>
                  <a:srgbClr val="000000"/>
                </a:solidFill>
                <a:effectLst/>
                <a:uLnTx/>
                <a:uFillTx/>
                <a:latin typeface="UTM Avo" panose="02040603050506020204" pitchFamily="18" charset="0"/>
                <a:cs typeface="Times New Roman" panose="02020603050405020304" pitchFamily="18" charset="0"/>
              </a:endParaRPr>
            </a:p>
          </p:txBody>
        </p:sp>
      </p:grpSp>
      <p:sp>
        <p:nvSpPr>
          <p:cNvPr id="10" name="Rectangle 9">
            <a:extLst>
              <a:ext uri="{FF2B5EF4-FFF2-40B4-BE49-F238E27FC236}">
                <a16:creationId xmlns:a16="http://schemas.microsoft.com/office/drawing/2014/main" id="{995CFEF5-65BB-46A9-93B7-66A5F04A9AB8}"/>
              </a:ext>
            </a:extLst>
          </p:cNvPr>
          <p:cNvSpPr/>
          <p:nvPr/>
        </p:nvSpPr>
        <p:spPr>
          <a:xfrm>
            <a:off x="837542" y="971975"/>
            <a:ext cx="5936418" cy="5078313"/>
          </a:xfrm>
          <a:prstGeom prst="rect">
            <a:avLst/>
          </a:prstGeom>
        </p:spPr>
        <p:txBody>
          <a:bodyPr wrap="square">
            <a:spAutoFit/>
          </a:bodyPr>
          <a:lstStyle/>
          <a:p>
            <a:pPr lvl="0" algn="just" defTabSz="342900">
              <a:lnSpc>
                <a:spcPct val="135000"/>
              </a:lnSpc>
            </a:pPr>
            <a:r>
              <a:rPr lang="vi-VN" sz="2400">
                <a:solidFill>
                  <a:srgbClr val="000000"/>
                </a:solidFill>
                <a:latin typeface="UTM Avo" panose="02040603050506020204" pitchFamily="18" charset="0"/>
                <a:cs typeface="Times New Roman" panose="02020603050405020304" pitchFamily="18" charset="0"/>
              </a:rPr>
              <a:t>Em hãy quan sát các Hình 8a.5, Hình 8a.6 và trả lời các câu hỏi sau:</a:t>
            </a:r>
          </a:p>
          <a:p>
            <a:pPr lvl="0" algn="just" defTabSz="342900">
              <a:lnSpc>
                <a:spcPct val="135000"/>
              </a:lnSpc>
            </a:pPr>
            <a:r>
              <a:rPr lang="vi-VN" sz="2400">
                <a:solidFill>
                  <a:srgbClr val="000000"/>
                </a:solidFill>
                <a:latin typeface="UTM Avo" panose="02040603050506020204" pitchFamily="18" charset="0"/>
                <a:cs typeface="Times New Roman" panose="02020603050405020304" pitchFamily="18" charset="0"/>
              </a:rPr>
              <a:t>a)	Tờ rơi ở H</a:t>
            </a:r>
            <a:r>
              <a:rPr lang="en-US" sz="2400">
                <a:solidFill>
                  <a:srgbClr val="000000"/>
                </a:solidFill>
                <a:latin typeface="UTM Avo" panose="02040603050506020204" pitchFamily="18" charset="0"/>
                <a:cs typeface="Times New Roman" panose="02020603050405020304" pitchFamily="18" charset="0"/>
              </a:rPr>
              <a:t>ì</a:t>
            </a:r>
            <a:r>
              <a:rPr lang="vi-VN" sz="2400">
                <a:solidFill>
                  <a:srgbClr val="000000"/>
                </a:solidFill>
                <a:latin typeface="UTM Avo" panose="02040603050506020204" pitchFamily="18" charset="0"/>
                <a:cs typeface="Times New Roman" panose="02020603050405020304" pitchFamily="18" charset="0"/>
              </a:rPr>
              <a:t>nh 8a.5 gồm những thông tin dạng nào?</a:t>
            </a:r>
          </a:p>
          <a:p>
            <a:pPr lvl="0" algn="just" defTabSz="342900">
              <a:lnSpc>
                <a:spcPct val="135000"/>
              </a:lnSpc>
            </a:pPr>
            <a:r>
              <a:rPr lang="vi-VN" sz="2400">
                <a:solidFill>
                  <a:srgbClr val="000000"/>
                </a:solidFill>
                <a:latin typeface="UTM Avo" panose="02040603050506020204" pitchFamily="18" charset="0"/>
                <a:cs typeface="Times New Roman" panose="02020603050405020304" pitchFamily="18" charset="0"/>
              </a:rPr>
              <a:t>b)	Tờ rơi ở Hình 8a.6 gồm những thông tin dạng nào?</a:t>
            </a:r>
          </a:p>
          <a:p>
            <a:pPr lvl="0" algn="just" defTabSz="342900">
              <a:lnSpc>
                <a:spcPct val="135000"/>
              </a:lnSpc>
            </a:pPr>
            <a:r>
              <a:rPr lang="vi-VN" sz="2400">
                <a:solidFill>
                  <a:srgbClr val="000000"/>
                </a:solidFill>
                <a:latin typeface="UTM Avo" panose="02040603050506020204" pitchFamily="18" charset="0"/>
                <a:cs typeface="Times New Roman" panose="02020603050405020304" pitchFamily="18" charset="0"/>
              </a:rPr>
              <a:t>c)	Em ấn tượng với tờ rơi nào hơn?</a:t>
            </a:r>
          </a:p>
          <a:p>
            <a:pPr lvl="0" algn="just" defTabSz="342900">
              <a:lnSpc>
                <a:spcPct val="135000"/>
              </a:lnSpc>
            </a:pPr>
            <a:r>
              <a:rPr lang="vi-VN" sz="2400">
                <a:solidFill>
                  <a:srgbClr val="000000"/>
                </a:solidFill>
                <a:latin typeface="UTM Avo" panose="02040603050506020204" pitchFamily="18" charset="0"/>
                <a:cs typeface="Times New Roman" panose="02020603050405020304" pitchFamily="18" charset="0"/>
              </a:rPr>
              <a:t>d)	Dùng phần mềm soạn thảo văn bản có tạo ra sản phẩm như ở Hình 8a.6 được không</a:t>
            </a:r>
            <a:r>
              <a:rPr lang="en-US" sz="2400">
                <a:solidFill>
                  <a:srgbClr val="000000"/>
                </a:solidFill>
                <a:latin typeface="UTM Avo" panose="02040603050506020204" pitchFamily="18" charset="0"/>
                <a:cs typeface="Times New Roman" panose="02020603050405020304" pitchFamily="18" charset="0"/>
              </a:rPr>
              <a:t>?</a:t>
            </a:r>
            <a:endParaRPr lang="vi-VN" sz="2400">
              <a:solidFill>
                <a:srgbClr val="000000"/>
              </a:solidFill>
              <a:latin typeface="UTM Avo" panose="02040603050506020204" pitchFamily="18" charset="0"/>
              <a:cs typeface="Times New Roman" panose="02020603050405020304" pitchFamily="18" charset="0"/>
            </a:endParaRPr>
          </a:p>
        </p:txBody>
      </p:sp>
      <p:sp>
        <p:nvSpPr>
          <p:cNvPr id="14" name="Rectangle 13">
            <a:extLst>
              <a:ext uri="{FF2B5EF4-FFF2-40B4-BE49-F238E27FC236}">
                <a16:creationId xmlns:a16="http://schemas.microsoft.com/office/drawing/2014/main" id="{995CFEF5-65BB-46A9-93B7-66A5F04A9AB8}"/>
              </a:ext>
            </a:extLst>
          </p:cNvPr>
          <p:cNvSpPr/>
          <p:nvPr/>
        </p:nvSpPr>
        <p:spPr>
          <a:xfrm>
            <a:off x="9178872" y="1575314"/>
            <a:ext cx="1909876" cy="507831"/>
          </a:xfrm>
          <a:prstGeom prst="rect">
            <a:avLst/>
          </a:prstGeom>
        </p:spPr>
        <p:txBody>
          <a:bodyPr wrap="square">
            <a:spAutoFit/>
          </a:bodyPr>
          <a:lstStyle/>
          <a:p>
            <a:pPr lvl="0" algn="ctr" defTabSz="342900">
              <a:lnSpc>
                <a:spcPct val="135000"/>
              </a:lnSpc>
            </a:pPr>
            <a:r>
              <a:rPr lang="vi-VN" sz="2000" b="1">
                <a:solidFill>
                  <a:srgbClr val="000000"/>
                </a:solidFill>
                <a:latin typeface="UTM Avo" panose="02040603050506020204" pitchFamily="18" charset="0"/>
                <a:cs typeface="Times New Roman" panose="02020603050405020304" pitchFamily="18" charset="0"/>
              </a:rPr>
              <a:t>H</a:t>
            </a:r>
            <a:r>
              <a:rPr lang="en-US" sz="2000" b="1">
                <a:solidFill>
                  <a:srgbClr val="000000"/>
                </a:solidFill>
                <a:latin typeface="UTM Avo" panose="02040603050506020204" pitchFamily="18" charset="0"/>
                <a:cs typeface="Times New Roman" panose="02020603050405020304" pitchFamily="18" charset="0"/>
              </a:rPr>
              <a:t>ì</a:t>
            </a:r>
            <a:r>
              <a:rPr lang="vi-VN" sz="2000" b="1">
                <a:solidFill>
                  <a:srgbClr val="000000"/>
                </a:solidFill>
                <a:latin typeface="UTM Avo" panose="02040603050506020204" pitchFamily="18" charset="0"/>
                <a:cs typeface="Times New Roman" panose="02020603050405020304" pitchFamily="18" charset="0"/>
              </a:rPr>
              <a:t>nh 8a.5 </a:t>
            </a:r>
          </a:p>
        </p:txBody>
      </p:sp>
      <p:sp>
        <p:nvSpPr>
          <p:cNvPr id="15" name="Rectangle 14">
            <a:extLst>
              <a:ext uri="{FF2B5EF4-FFF2-40B4-BE49-F238E27FC236}">
                <a16:creationId xmlns:a16="http://schemas.microsoft.com/office/drawing/2014/main" id="{995CFEF5-65BB-46A9-93B7-66A5F04A9AB8}"/>
              </a:ext>
            </a:extLst>
          </p:cNvPr>
          <p:cNvSpPr/>
          <p:nvPr/>
        </p:nvSpPr>
        <p:spPr>
          <a:xfrm>
            <a:off x="7246387" y="4821164"/>
            <a:ext cx="1762475" cy="507831"/>
          </a:xfrm>
          <a:prstGeom prst="rect">
            <a:avLst/>
          </a:prstGeom>
        </p:spPr>
        <p:txBody>
          <a:bodyPr wrap="square">
            <a:spAutoFit/>
          </a:bodyPr>
          <a:lstStyle/>
          <a:p>
            <a:pPr lvl="0" algn="ctr" defTabSz="342900">
              <a:lnSpc>
                <a:spcPct val="135000"/>
              </a:lnSpc>
            </a:pPr>
            <a:r>
              <a:rPr lang="vi-VN" sz="2000" b="1">
                <a:solidFill>
                  <a:srgbClr val="000000"/>
                </a:solidFill>
                <a:latin typeface="UTM Avo" panose="02040603050506020204" pitchFamily="18" charset="0"/>
                <a:cs typeface="Times New Roman" panose="02020603050405020304" pitchFamily="18" charset="0"/>
              </a:rPr>
              <a:t>Hình 8a.6 </a:t>
            </a:r>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1721" t="26623" r="55457" b="25022"/>
          <a:stretch/>
        </p:blipFill>
        <p:spPr bwMode="auto">
          <a:xfrm>
            <a:off x="6938386" y="963245"/>
            <a:ext cx="2318670" cy="2763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7837" t="26623" r="19600" b="25022"/>
          <a:stretch/>
        </p:blipFill>
        <p:spPr bwMode="auto">
          <a:xfrm>
            <a:off x="8987648" y="3644436"/>
            <a:ext cx="2292324" cy="2763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98743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1"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fade">
                                      <p:cBhvr>
                                        <p:cTn id="12" dur="500"/>
                                        <p:tgtEl>
                                          <p:spTgt spid="1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1" nodeType="clickEffect">
                                  <p:stCondLst>
                                    <p:cond delay="0"/>
                                  </p:stCondLst>
                                  <p:childTnLst>
                                    <p:set>
                                      <p:cBhvr>
                                        <p:cTn id="16" dur="1" fill="hold">
                                          <p:stCondLst>
                                            <p:cond delay="0"/>
                                          </p:stCondLst>
                                        </p:cTn>
                                        <p:tgtEl>
                                          <p:spTgt spid="10">
                                            <p:txEl>
                                              <p:pRg st="1" end="1"/>
                                            </p:txEl>
                                          </p:spTgt>
                                        </p:tgtEl>
                                        <p:attrNameLst>
                                          <p:attrName>style.visibility</p:attrName>
                                        </p:attrNameLst>
                                      </p:cBhvr>
                                      <p:to>
                                        <p:strVal val="visible"/>
                                      </p:to>
                                    </p:set>
                                    <p:animEffect transition="in" filter="fade">
                                      <p:cBhvr>
                                        <p:cTn id="17" dur="500"/>
                                        <p:tgtEl>
                                          <p:spTgt spid="10">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1" nodeType="clickEffect">
                                  <p:stCondLst>
                                    <p:cond delay="0"/>
                                  </p:stCondLst>
                                  <p:childTnLst>
                                    <p:set>
                                      <p:cBhvr>
                                        <p:cTn id="21" dur="1" fill="hold">
                                          <p:stCondLst>
                                            <p:cond delay="0"/>
                                          </p:stCondLst>
                                        </p:cTn>
                                        <p:tgtEl>
                                          <p:spTgt spid="10">
                                            <p:txEl>
                                              <p:pRg st="2" end="2"/>
                                            </p:txEl>
                                          </p:spTgt>
                                        </p:tgtEl>
                                        <p:attrNameLst>
                                          <p:attrName>style.visibility</p:attrName>
                                        </p:attrNameLst>
                                      </p:cBhvr>
                                      <p:to>
                                        <p:strVal val="visible"/>
                                      </p:to>
                                    </p:set>
                                    <p:animEffect transition="in" filter="fade">
                                      <p:cBhvr>
                                        <p:cTn id="22" dur="500"/>
                                        <p:tgtEl>
                                          <p:spTgt spid="10">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1" nodeType="clickEffect">
                                  <p:stCondLst>
                                    <p:cond delay="0"/>
                                  </p:stCondLst>
                                  <p:childTnLst>
                                    <p:set>
                                      <p:cBhvr>
                                        <p:cTn id="26" dur="1" fill="hold">
                                          <p:stCondLst>
                                            <p:cond delay="0"/>
                                          </p:stCondLst>
                                        </p:cTn>
                                        <p:tgtEl>
                                          <p:spTgt spid="10">
                                            <p:txEl>
                                              <p:pRg st="3" end="3"/>
                                            </p:txEl>
                                          </p:spTgt>
                                        </p:tgtEl>
                                        <p:attrNameLst>
                                          <p:attrName>style.visibility</p:attrName>
                                        </p:attrNameLst>
                                      </p:cBhvr>
                                      <p:to>
                                        <p:strVal val="visible"/>
                                      </p:to>
                                    </p:set>
                                    <p:animEffect transition="in" filter="fade">
                                      <p:cBhvr>
                                        <p:cTn id="27" dur="500"/>
                                        <p:tgtEl>
                                          <p:spTgt spid="10">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1" nodeType="clickEffect">
                                  <p:stCondLst>
                                    <p:cond delay="0"/>
                                  </p:stCondLst>
                                  <p:childTnLst>
                                    <p:set>
                                      <p:cBhvr>
                                        <p:cTn id="31" dur="1" fill="hold">
                                          <p:stCondLst>
                                            <p:cond delay="0"/>
                                          </p:stCondLst>
                                        </p:cTn>
                                        <p:tgtEl>
                                          <p:spTgt spid="10">
                                            <p:txEl>
                                              <p:pRg st="4" end="4"/>
                                            </p:txEl>
                                          </p:spTgt>
                                        </p:tgtEl>
                                        <p:attrNameLst>
                                          <p:attrName>style.visibility</p:attrName>
                                        </p:attrNameLst>
                                      </p:cBhvr>
                                      <p:to>
                                        <p:strVal val="visible"/>
                                      </p:to>
                                    </p:set>
                                    <p:animEffect transition="in" filter="fade">
                                      <p:cBhvr>
                                        <p:cTn id="32" dur="500"/>
                                        <p:tgtEl>
                                          <p:spTgt spid="10">
                                            <p:txEl>
                                              <p:pRg st="4" end="4"/>
                                            </p:txEl>
                                          </p:spTgt>
                                        </p:tgtEl>
                                      </p:cBhvr>
                                    </p:animEffect>
                                  </p:childTnLst>
                                </p:cTn>
                              </p:par>
                            </p:childTnLst>
                          </p:cTn>
                        </p:par>
                        <p:par>
                          <p:cTn id="33" fill="hold">
                            <p:stCondLst>
                              <p:cond delay="500"/>
                            </p:stCondLst>
                            <p:childTnLst>
                              <p:par>
                                <p:cTn id="34" presetID="10" presetClass="entr" presetSubtype="0" fill="hold" grpId="0" nodeType="after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build="allAtOnce"/>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391FB4D9-362F-411C-84F5-BE98A5303ED6}"/>
              </a:ext>
            </a:extLst>
          </p:cNvPr>
          <p:cNvPicPr>
            <a:picLocks noChangeAspect="1"/>
          </p:cNvPicPr>
          <p:nvPr/>
        </p:nvPicPr>
        <p:blipFill>
          <a:blip r:embed="rId2"/>
          <a:stretch>
            <a:fillRect/>
          </a:stretch>
        </p:blipFill>
        <p:spPr>
          <a:xfrm>
            <a:off x="614526" y="422728"/>
            <a:ext cx="888648" cy="885725"/>
          </a:xfrm>
          <a:prstGeom prst="rect">
            <a:avLst/>
          </a:prstGeom>
        </p:spPr>
      </p:pic>
      <p:sp>
        <p:nvSpPr>
          <p:cNvPr id="25" name="TextBox 24">
            <a:extLst>
              <a:ext uri="{FF2B5EF4-FFF2-40B4-BE49-F238E27FC236}">
                <a16:creationId xmlns:a16="http://schemas.microsoft.com/office/drawing/2014/main" id="{1814B9E2-EBA0-4B30-A5BC-95144377C64E}"/>
              </a:ext>
            </a:extLst>
          </p:cNvPr>
          <p:cNvSpPr txBox="1"/>
          <p:nvPr/>
        </p:nvSpPr>
        <p:spPr>
          <a:xfrm>
            <a:off x="3374571" y="852741"/>
            <a:ext cx="7576458" cy="4579715"/>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6"/>
          </a:lnRef>
          <a:fillRef idx="2">
            <a:schemeClr val="accent6"/>
          </a:fillRef>
          <a:effectRef idx="1">
            <a:schemeClr val="accent6"/>
          </a:effectRef>
          <a:fontRef idx="minor">
            <a:schemeClr val="dk1"/>
          </a:fontRef>
        </p:style>
        <p:txBody>
          <a:bodyPr wrap="square">
            <a:spAutoFit/>
          </a:bodyPr>
          <a:lstStyle/>
          <a:p>
            <a:pPr marL="169863" lvl="0" indent="396875" algn="just" defTabSz="342900">
              <a:lnSpc>
                <a:spcPct val="135000"/>
              </a:lnSpc>
              <a:defRPr/>
            </a:pPr>
            <a:r>
              <a:rPr lang="en-US" sz="2400">
                <a:solidFill>
                  <a:srgbClr val="000000"/>
                </a:solidFill>
                <a:latin typeface="UTM Avo" panose="02040603050506020204" pitchFamily="18" charset="0"/>
                <a:cs typeface="Times New Roman" panose="02020603050405020304" pitchFamily="18" charset="0"/>
              </a:rPr>
              <a:t>P</a:t>
            </a:r>
            <a:r>
              <a:rPr lang="vi-VN" sz="2400">
                <a:solidFill>
                  <a:srgbClr val="000000"/>
                </a:solidFill>
                <a:latin typeface="UTM Avo" panose="02040603050506020204" pitchFamily="18" charset="0"/>
                <a:cs typeface="Times New Roman" panose="02020603050405020304" pitchFamily="18" charset="0"/>
              </a:rPr>
              <a:t>hần mềm soạn thảo còn cung cấp các </a:t>
            </a:r>
            <a:r>
              <a:rPr lang="vi-VN" sz="2400" b="1">
                <a:solidFill>
                  <a:srgbClr val="000000"/>
                </a:solidFill>
                <a:latin typeface="UTM Avo" panose="02040603050506020204" pitchFamily="18" charset="0"/>
                <a:cs typeface="Times New Roman" panose="02020603050405020304" pitchFamily="18" charset="0"/>
              </a:rPr>
              <a:t>công cụ xử lí hình ảnh</a:t>
            </a:r>
            <a:r>
              <a:rPr lang="vi-VN" sz="2400">
                <a:solidFill>
                  <a:srgbClr val="000000"/>
                </a:solidFill>
                <a:latin typeface="UTM Avo" panose="02040603050506020204" pitchFamily="18" charset="0"/>
                <a:cs typeface="Times New Roman" panose="02020603050405020304" pitchFamily="18" charset="0"/>
              </a:rPr>
              <a:t>, giúp em nâng cao hiệu quả s</a:t>
            </a:r>
            <a:r>
              <a:rPr lang="en-US" sz="2400">
                <a:solidFill>
                  <a:srgbClr val="000000"/>
                </a:solidFill>
                <a:latin typeface="UTM Avo" panose="02040603050506020204" pitchFamily="18" charset="0"/>
                <a:cs typeface="Times New Roman" panose="02020603050405020304" pitchFamily="18" charset="0"/>
              </a:rPr>
              <a:t>ử</a:t>
            </a:r>
            <a:r>
              <a:rPr lang="vi-VN" sz="2400">
                <a:solidFill>
                  <a:srgbClr val="000000"/>
                </a:solidFill>
                <a:latin typeface="UTM Avo" panose="02040603050506020204" pitchFamily="18" charset="0"/>
                <a:cs typeface="Times New Roman" panose="02020603050405020304" pitchFamily="18" charset="0"/>
              </a:rPr>
              <a:t> dụng hình ảnh. </a:t>
            </a:r>
            <a:endParaRPr lang="en-US" sz="2400">
              <a:solidFill>
                <a:srgbClr val="000000"/>
              </a:solidFill>
              <a:latin typeface="UTM Avo" panose="02040603050506020204" pitchFamily="18" charset="0"/>
              <a:cs typeface="Times New Roman" panose="02020603050405020304" pitchFamily="18" charset="0"/>
            </a:endParaRPr>
          </a:p>
          <a:p>
            <a:pPr marL="169863" lvl="0" indent="396875" algn="just" defTabSz="342900">
              <a:lnSpc>
                <a:spcPct val="135000"/>
              </a:lnSpc>
              <a:defRPr/>
            </a:pPr>
            <a:r>
              <a:rPr lang="vi-VN" sz="2400">
                <a:solidFill>
                  <a:srgbClr val="000000"/>
                </a:solidFill>
                <a:latin typeface="UTM Avo" panose="02040603050506020204" pitchFamily="18" charset="0"/>
                <a:cs typeface="Times New Roman" panose="02020603050405020304" pitchFamily="18" charset="0"/>
              </a:rPr>
              <a:t>Em có thể: chèn thêm, xoá bỏ hình ảnh; thay đổi kích thước, vị trí hình ảnh;... </a:t>
            </a:r>
            <a:endParaRPr lang="en-US" sz="2400">
              <a:solidFill>
                <a:srgbClr val="000000"/>
              </a:solidFill>
              <a:latin typeface="UTM Avo" panose="02040603050506020204" pitchFamily="18" charset="0"/>
              <a:cs typeface="Times New Roman" panose="02020603050405020304" pitchFamily="18" charset="0"/>
            </a:endParaRPr>
          </a:p>
          <a:p>
            <a:pPr marL="169863" lvl="0" indent="396875" algn="just" defTabSz="342900">
              <a:lnSpc>
                <a:spcPct val="135000"/>
              </a:lnSpc>
              <a:defRPr/>
            </a:pPr>
            <a:r>
              <a:rPr lang="vi-VN" sz="2400">
                <a:solidFill>
                  <a:srgbClr val="000000"/>
                </a:solidFill>
                <a:latin typeface="UTM Avo" panose="02040603050506020204" pitchFamily="18" charset="0"/>
                <a:cs typeface="Times New Roman" panose="02020603050405020304" pitchFamily="18" charset="0"/>
              </a:rPr>
              <a:t>Bên cạnh đó, phần mềm soạn thảo văn bản còn</a:t>
            </a:r>
            <a:r>
              <a:rPr lang="en-US" sz="2400">
                <a:solidFill>
                  <a:srgbClr val="000000"/>
                </a:solidFill>
                <a:latin typeface="UTM Avo" panose="02040603050506020204" pitchFamily="18" charset="0"/>
                <a:cs typeface="Times New Roman" panose="02020603050405020304" pitchFamily="18" charset="0"/>
              </a:rPr>
              <a:t> </a:t>
            </a:r>
            <a:r>
              <a:rPr lang="vi-VN" sz="2400">
                <a:solidFill>
                  <a:srgbClr val="000000"/>
                </a:solidFill>
                <a:latin typeface="UTM Avo" panose="02040603050506020204" pitchFamily="18" charset="0"/>
                <a:cs typeface="Times New Roman" panose="02020603050405020304" pitchFamily="18" charset="0"/>
              </a:rPr>
              <a:t>cung cấp một thư viện đa dạng các mẫu hình đồ hoạ, các chức năng để </a:t>
            </a:r>
            <a:r>
              <a:rPr lang="vi-VN" sz="2400" b="1">
                <a:solidFill>
                  <a:srgbClr val="000000"/>
                </a:solidFill>
                <a:latin typeface="UTM Avo" panose="02040603050506020204" pitchFamily="18" charset="0"/>
                <a:cs typeface="Times New Roman" panose="02020603050405020304" pitchFamily="18" charset="0"/>
              </a:rPr>
              <a:t>vẽ hình đồ hoạ trong văn bản.</a:t>
            </a:r>
            <a:endParaRPr kumimoji="0" lang="en-US" sz="2400" b="1" i="0" u="none" strike="noStrike" kern="1200" cap="none" spc="0" normalizeH="0" baseline="0" noProof="0">
              <a:ln>
                <a:noFill/>
              </a:ln>
              <a:solidFill>
                <a:srgbClr val="000000"/>
              </a:solidFill>
              <a:effectLst/>
              <a:uLnTx/>
              <a:uFillTx/>
              <a:latin typeface="UTM Avo" panose="02040603050506020204" pitchFamily="18" charset="0"/>
              <a:cs typeface="Times New Roman" panose="02020603050405020304" pitchFamily="18" charset="0"/>
            </a:endParaRPr>
          </a:p>
        </p:txBody>
      </p:sp>
      <p:pic>
        <p:nvPicPr>
          <p:cNvPr id="2050" name="Picture 2" descr="E:\Hien\lop 8\Male-Teacher-PNG-Free-Download.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4526" y="2656114"/>
            <a:ext cx="3247572" cy="38970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5553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86A6E4C-B391-41DE-8315-B97BEC1E2FF3}"/>
              </a:ext>
            </a:extLst>
          </p:cNvPr>
          <p:cNvGrpSpPr/>
          <p:nvPr/>
        </p:nvGrpSpPr>
        <p:grpSpPr>
          <a:xfrm>
            <a:off x="634553" y="1138519"/>
            <a:ext cx="10570890" cy="2405448"/>
            <a:chOff x="541427" y="4307442"/>
            <a:chExt cx="10570890" cy="2405448"/>
          </a:xfrm>
        </p:grpSpPr>
        <p:grpSp>
          <p:nvGrpSpPr>
            <p:cNvPr id="6" name="Group 5">
              <a:extLst>
                <a:ext uri="{FF2B5EF4-FFF2-40B4-BE49-F238E27FC236}">
                  <a16:creationId xmlns:a16="http://schemas.microsoft.com/office/drawing/2014/main" id="{EAC95955-D97D-49E0-83D8-F785C4AE2088}"/>
                </a:ext>
              </a:extLst>
            </p:cNvPr>
            <p:cNvGrpSpPr/>
            <p:nvPr/>
          </p:nvGrpSpPr>
          <p:grpSpPr>
            <a:xfrm>
              <a:off x="541427" y="4307442"/>
              <a:ext cx="10550107" cy="2405448"/>
              <a:chOff x="541575" y="4359396"/>
              <a:chExt cx="10400346" cy="2405448"/>
            </a:xfrm>
          </p:grpSpPr>
          <p:sp>
            <p:nvSpPr>
              <p:cNvPr id="9" name="Rectangle: Rounded Corners 8">
                <a:extLst>
                  <a:ext uri="{FF2B5EF4-FFF2-40B4-BE49-F238E27FC236}">
                    <a16:creationId xmlns:a16="http://schemas.microsoft.com/office/drawing/2014/main" id="{6560A8A1-E119-4FC6-9840-B076C68DA9E0}"/>
                  </a:ext>
                </a:extLst>
              </p:cNvPr>
              <p:cNvSpPr/>
              <p:nvPr/>
            </p:nvSpPr>
            <p:spPr>
              <a:xfrm>
                <a:off x="1181534" y="4594429"/>
                <a:ext cx="9760387" cy="2170415"/>
              </a:xfrm>
              <a:prstGeom prst="roundRect">
                <a:avLst/>
              </a:prstGeom>
              <a:solidFill>
                <a:srgbClr val="FCBB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pic>
            <p:nvPicPr>
              <p:cNvPr id="10" name="Picture 9">
                <a:extLst>
                  <a:ext uri="{FF2B5EF4-FFF2-40B4-BE49-F238E27FC236}">
                    <a16:creationId xmlns:a16="http://schemas.microsoft.com/office/drawing/2014/main" id="{1A9C75FF-8CE8-4C88-905F-DB8B997520D5}"/>
                  </a:ext>
                </a:extLst>
              </p:cNvPr>
              <p:cNvPicPr>
                <a:picLocks noChangeAspect="1"/>
              </p:cNvPicPr>
              <p:nvPr/>
            </p:nvPicPr>
            <p:blipFill>
              <a:blip r:embed="rId2"/>
              <a:stretch>
                <a:fillRect/>
              </a:stretch>
            </p:blipFill>
            <p:spPr>
              <a:xfrm>
                <a:off x="541575" y="4359396"/>
                <a:ext cx="962441" cy="885725"/>
              </a:xfrm>
              <a:prstGeom prst="rect">
                <a:avLst/>
              </a:prstGeom>
            </p:spPr>
          </p:pic>
        </p:grpSp>
        <p:sp>
          <p:nvSpPr>
            <p:cNvPr id="7" name="Rectangle 6">
              <a:extLst>
                <a:ext uri="{FF2B5EF4-FFF2-40B4-BE49-F238E27FC236}">
                  <a16:creationId xmlns:a16="http://schemas.microsoft.com/office/drawing/2014/main" id="{11DB8183-F975-4966-85B0-13793F28F9D4}"/>
                </a:ext>
              </a:extLst>
            </p:cNvPr>
            <p:cNvSpPr/>
            <p:nvPr/>
          </p:nvSpPr>
          <p:spPr>
            <a:xfrm>
              <a:off x="1514259" y="4644163"/>
              <a:ext cx="9598058" cy="454035"/>
            </a:xfrm>
            <a:prstGeom prst="rect">
              <a:avLst/>
            </a:prstGeom>
          </p:spPr>
          <p:txBody>
            <a:bodyPr wrap="square">
              <a:spAutoFit/>
            </a:bodyPr>
            <a:lstStyle/>
            <a:p>
              <a:pPr marL="0" marR="0" lvl="0" indent="0" algn="just" defTabSz="342900" rtl="0" eaLnBrk="1" fontAlgn="auto" latinLnBrk="0" hangingPunct="1">
                <a:lnSpc>
                  <a:spcPct val="135000"/>
                </a:lnSpc>
                <a:spcBef>
                  <a:spcPts val="0"/>
                </a:spcBef>
                <a:spcAft>
                  <a:spcPts val="0"/>
                </a:spcAft>
                <a:buClrTx/>
                <a:buSzTx/>
                <a:buFontTx/>
                <a:buNone/>
                <a:tabLst/>
                <a:defRPr/>
              </a:pPr>
              <a:endParaRPr kumimoji="0" lang="vi-VN" sz="2000" b="0" i="0" u="none" strike="noStrike" kern="1200" cap="none" spc="0" normalizeH="0" baseline="0" noProof="0">
                <a:ln>
                  <a:noFill/>
                </a:ln>
                <a:solidFill>
                  <a:prstClr val="black"/>
                </a:solidFill>
                <a:effectLst/>
                <a:uLnTx/>
                <a:uFillTx/>
                <a:latin typeface="UTM Avo" panose="02040603050506020204" pitchFamily="18" charset="0"/>
                <a:ea typeface="+mn-ea"/>
                <a:cs typeface="Times New Roman" panose="02020603050405020304" pitchFamily="18" charset="0"/>
              </a:endParaRPr>
            </a:p>
          </p:txBody>
        </p:sp>
        <p:sp>
          <p:nvSpPr>
            <p:cNvPr id="8" name="Rectangle 7">
              <a:extLst>
                <a:ext uri="{FF2B5EF4-FFF2-40B4-BE49-F238E27FC236}">
                  <a16:creationId xmlns:a16="http://schemas.microsoft.com/office/drawing/2014/main" id="{89EA8E9D-359C-4EA2-8D70-19FD5ED82FBB}"/>
                </a:ext>
              </a:extLst>
            </p:cNvPr>
            <p:cNvSpPr/>
            <p:nvPr/>
          </p:nvSpPr>
          <p:spPr>
            <a:xfrm>
              <a:off x="1440466" y="4684258"/>
              <a:ext cx="9598058" cy="2028632"/>
            </a:xfrm>
            <a:prstGeom prst="rect">
              <a:avLst/>
            </a:prstGeom>
          </p:spPr>
          <p:txBody>
            <a:bodyPr wrap="square">
              <a:spAutoFit/>
            </a:bodyPr>
            <a:lstStyle/>
            <a:p>
              <a:pPr lvl="0" algn="just" defTabSz="342900">
                <a:lnSpc>
                  <a:spcPct val="135000"/>
                </a:lnSpc>
                <a:defRPr/>
              </a:pPr>
              <a:r>
                <a:rPr lang="vi-VN" sz="2400">
                  <a:solidFill>
                    <a:prstClr val="black"/>
                  </a:solidFill>
                  <a:latin typeface="UTM Avo" panose="02040603050506020204" pitchFamily="18" charset="0"/>
                  <a:cs typeface="Times New Roman" panose="02020603050405020304" pitchFamily="18" charset="0"/>
                </a:rPr>
                <a:t>•	Phần mềm soạn thảo văn bản cung cấp nhiều công cụ nâng cao để làm việc với hình ảnh và hình đồ hoạ.</a:t>
              </a:r>
            </a:p>
            <a:p>
              <a:pPr lvl="0" algn="just" defTabSz="342900">
                <a:lnSpc>
                  <a:spcPct val="135000"/>
                </a:lnSpc>
                <a:defRPr/>
              </a:pPr>
              <a:r>
                <a:rPr lang="vi-VN" sz="2400">
                  <a:solidFill>
                    <a:prstClr val="black"/>
                  </a:solidFill>
                  <a:latin typeface="UTM Avo" panose="02040603050506020204" pitchFamily="18" charset="0"/>
                  <a:cs typeface="Times New Roman" panose="02020603050405020304" pitchFamily="18" charset="0"/>
                </a:rPr>
                <a:t>•	S</a:t>
              </a:r>
              <a:r>
                <a:rPr lang="en-US" sz="2400">
                  <a:solidFill>
                    <a:prstClr val="black"/>
                  </a:solidFill>
                  <a:latin typeface="UTM Avo" panose="02040603050506020204" pitchFamily="18" charset="0"/>
                  <a:cs typeface="Times New Roman" panose="02020603050405020304" pitchFamily="18" charset="0"/>
                </a:rPr>
                <a:t>ử</a:t>
              </a:r>
              <a:r>
                <a:rPr lang="vi-VN" sz="2400">
                  <a:solidFill>
                    <a:prstClr val="black"/>
                  </a:solidFill>
                  <a:latin typeface="UTM Avo" panose="02040603050506020204" pitchFamily="18" charset="0"/>
                  <a:cs typeface="Times New Roman" panose="02020603050405020304" pitchFamily="18" charset="0"/>
                </a:rPr>
                <a:t> dụng các chức năng nâng cao em có thể tạo được các sản phẩm có tính thẩm mĩ phục vụ nhu cầu thực tế.</a:t>
              </a:r>
            </a:p>
          </p:txBody>
        </p:sp>
      </p:grpSp>
    </p:spTree>
    <p:extLst>
      <p:ext uri="{BB962C8B-B14F-4D97-AF65-F5344CB8AC3E}">
        <p14:creationId xmlns:p14="http://schemas.microsoft.com/office/powerpoint/2010/main" val="1294966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 calcmode="lin" valueType="num">
                                      <p:cBhvr>
                                        <p:cTn id="9" dur="500" fill="hold"/>
                                        <p:tgtEl>
                                          <p:spTgt spid="5"/>
                                        </p:tgtEl>
                                        <p:attrNameLst>
                                          <p:attrName>style.rotation</p:attrName>
                                        </p:attrNameLst>
                                      </p:cBhvr>
                                      <p:tavLst>
                                        <p:tav tm="0">
                                          <p:val>
                                            <p:fltVal val="360"/>
                                          </p:val>
                                        </p:tav>
                                        <p:tav tm="100000">
                                          <p:val>
                                            <p:fltVal val="0"/>
                                          </p:val>
                                        </p:tav>
                                      </p:tavLst>
                                    </p:anim>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C5E6D80A-8BE6-4774-8FD5-6C1DB9B450A7}"/>
              </a:ext>
            </a:extLst>
          </p:cNvPr>
          <p:cNvGrpSpPr/>
          <p:nvPr/>
        </p:nvGrpSpPr>
        <p:grpSpPr>
          <a:xfrm>
            <a:off x="601971" y="425316"/>
            <a:ext cx="10501714" cy="4878535"/>
            <a:chOff x="601971" y="425316"/>
            <a:chExt cx="10501714" cy="4878535"/>
          </a:xfrm>
        </p:grpSpPr>
        <p:grpSp>
          <p:nvGrpSpPr>
            <p:cNvPr id="4" name="Group 3">
              <a:extLst>
                <a:ext uri="{FF2B5EF4-FFF2-40B4-BE49-F238E27FC236}">
                  <a16:creationId xmlns:a16="http://schemas.microsoft.com/office/drawing/2014/main" id="{4E235462-7F70-4717-BBA3-D37344DEB7E6}"/>
                </a:ext>
              </a:extLst>
            </p:cNvPr>
            <p:cNvGrpSpPr/>
            <p:nvPr/>
          </p:nvGrpSpPr>
          <p:grpSpPr>
            <a:xfrm>
              <a:off x="1181969" y="716235"/>
              <a:ext cx="9921716" cy="4587616"/>
              <a:chOff x="1190601" y="4542474"/>
              <a:chExt cx="9921716" cy="4587616"/>
            </a:xfrm>
          </p:grpSpPr>
          <p:sp>
            <p:nvSpPr>
              <p:cNvPr id="7" name="Rectangle: Rounded Corners 6">
                <a:extLst>
                  <a:ext uri="{FF2B5EF4-FFF2-40B4-BE49-F238E27FC236}">
                    <a16:creationId xmlns:a16="http://schemas.microsoft.com/office/drawing/2014/main" id="{A4BB3E57-C800-421B-BFBD-A34E6182EC0D}"/>
                  </a:ext>
                </a:extLst>
              </p:cNvPr>
              <p:cNvSpPr/>
              <p:nvPr/>
            </p:nvSpPr>
            <p:spPr>
              <a:xfrm>
                <a:off x="1190601" y="4542474"/>
                <a:ext cx="9900933" cy="4587616"/>
              </a:xfrm>
              <a:prstGeom prst="roundRect">
                <a:avLst>
                  <a:gd name="adj" fmla="val 11737"/>
                </a:avLst>
              </a:prstGeom>
              <a:solidFill>
                <a:srgbClr val="C2E2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8" name="Rectangle 7">
                <a:extLst>
                  <a:ext uri="{FF2B5EF4-FFF2-40B4-BE49-F238E27FC236}">
                    <a16:creationId xmlns:a16="http://schemas.microsoft.com/office/drawing/2014/main" id="{9FE8564F-E6B8-41EB-AEAE-D5961E0DB16C}"/>
                  </a:ext>
                </a:extLst>
              </p:cNvPr>
              <p:cNvSpPr/>
              <p:nvPr/>
            </p:nvSpPr>
            <p:spPr>
              <a:xfrm>
                <a:off x="1514259" y="4644163"/>
                <a:ext cx="9598058" cy="454035"/>
              </a:xfrm>
              <a:prstGeom prst="rect">
                <a:avLst/>
              </a:prstGeom>
            </p:spPr>
            <p:txBody>
              <a:bodyPr wrap="square">
                <a:spAutoFit/>
              </a:bodyPr>
              <a:lstStyle/>
              <a:p>
                <a:pPr marL="0" marR="0" lvl="0" indent="0" algn="just" defTabSz="342900" rtl="0" eaLnBrk="1" fontAlgn="auto" latinLnBrk="0" hangingPunct="1">
                  <a:lnSpc>
                    <a:spcPct val="135000"/>
                  </a:lnSpc>
                  <a:spcBef>
                    <a:spcPts val="0"/>
                  </a:spcBef>
                  <a:spcAft>
                    <a:spcPts val="0"/>
                  </a:spcAft>
                  <a:buClrTx/>
                  <a:buSzTx/>
                  <a:buFontTx/>
                  <a:buNone/>
                  <a:tabLst/>
                  <a:defRPr/>
                </a:pPr>
                <a:endParaRPr kumimoji="0" lang="vi-VN" sz="2000" b="0" i="0" u="none" strike="noStrike" kern="1200" cap="none" spc="0" normalizeH="0" baseline="0" noProof="0">
                  <a:ln>
                    <a:noFill/>
                  </a:ln>
                  <a:solidFill>
                    <a:prstClr val="black"/>
                  </a:solidFill>
                  <a:effectLst/>
                  <a:uLnTx/>
                  <a:uFillTx/>
                  <a:latin typeface="UTM Avo" panose="02040603050506020204" pitchFamily="18" charset="0"/>
                  <a:ea typeface="+mn-ea"/>
                  <a:cs typeface="Times New Roman" panose="02020603050405020304" pitchFamily="18" charset="0"/>
                </a:endParaRPr>
              </a:p>
            </p:txBody>
          </p:sp>
          <p:sp>
            <p:nvSpPr>
              <p:cNvPr id="9" name="Rectangle 8">
                <a:extLst>
                  <a:ext uri="{FF2B5EF4-FFF2-40B4-BE49-F238E27FC236}">
                    <a16:creationId xmlns:a16="http://schemas.microsoft.com/office/drawing/2014/main" id="{2D141BF4-17B9-45C7-AB00-9D89661F651B}"/>
                  </a:ext>
                </a:extLst>
              </p:cNvPr>
              <p:cNvSpPr/>
              <p:nvPr/>
            </p:nvSpPr>
            <p:spPr>
              <a:xfrm>
                <a:off x="1440466" y="4684258"/>
                <a:ext cx="9598058" cy="4445832"/>
              </a:xfrm>
              <a:prstGeom prst="rect">
                <a:avLst/>
              </a:prstGeom>
            </p:spPr>
            <p:txBody>
              <a:bodyPr wrap="square">
                <a:spAutoFit/>
              </a:bodyPr>
              <a:lstStyle/>
              <a:p>
                <a:pPr lvl="0" algn="just" defTabSz="342900">
                  <a:lnSpc>
                    <a:spcPct val="150000"/>
                  </a:lnSpc>
                  <a:defRPr/>
                </a:pPr>
                <a:r>
                  <a:rPr lang="vi-VN" sz="2400" b="1">
                    <a:solidFill>
                      <a:prstClr val="black"/>
                    </a:solidFill>
                    <a:latin typeface="UTM Avo" panose="02040603050506020204" pitchFamily="18" charset="0"/>
                    <a:cs typeface="Times New Roman" panose="02020603050405020304" pitchFamily="18" charset="0"/>
                  </a:rPr>
                  <a:t>Em hãy chọn phương án sai trong các phương án sau:</a:t>
                </a:r>
              </a:p>
              <a:p>
                <a:pPr lvl="0" algn="just" defTabSz="342900">
                  <a:lnSpc>
                    <a:spcPct val="150000"/>
                  </a:lnSpc>
                  <a:defRPr/>
                </a:pPr>
                <a:r>
                  <a:rPr lang="vi-VN" sz="2400">
                    <a:solidFill>
                      <a:prstClr val="black"/>
                    </a:solidFill>
                    <a:latin typeface="UTM Avo" panose="02040603050506020204" pitchFamily="18" charset="0"/>
                    <a:cs typeface="Times New Roman" panose="02020603050405020304" pitchFamily="18" charset="0"/>
                  </a:rPr>
                  <a:t>A. Có thể chèn hình ảnh vào văn bản để minh hoạ cho nội dung.</a:t>
                </a:r>
              </a:p>
              <a:p>
                <a:pPr lvl="0" algn="just" defTabSz="342900">
                  <a:lnSpc>
                    <a:spcPct val="150000"/>
                  </a:lnSpc>
                  <a:defRPr/>
                </a:pPr>
                <a:r>
                  <a:rPr lang="vi-VN" sz="2400">
                    <a:solidFill>
                      <a:prstClr val="black"/>
                    </a:solidFill>
                    <a:latin typeface="UTM Avo" panose="02040603050506020204" pitchFamily="18" charset="0"/>
                    <a:cs typeface="Times New Roman" panose="02020603050405020304" pitchFamily="18" charset="0"/>
                  </a:rPr>
                  <a:t>B. Có thể vẽ hình đồ hoạ trong phần mềm soạn thảo văn bản.</a:t>
                </a:r>
              </a:p>
              <a:p>
                <a:pPr lvl="0" algn="just" defTabSz="342900">
                  <a:lnSpc>
                    <a:spcPct val="150000"/>
                  </a:lnSpc>
                  <a:defRPr/>
                </a:pPr>
                <a:r>
                  <a:rPr lang="en-US" sz="2400">
                    <a:solidFill>
                      <a:prstClr val="black"/>
                    </a:solidFill>
                    <a:latin typeface="UTM Avo" panose="02040603050506020204" pitchFamily="18" charset="0"/>
                    <a:cs typeface="Times New Roman" panose="02020603050405020304" pitchFamily="18" charset="0"/>
                  </a:rPr>
                  <a:t>C</a:t>
                </a:r>
                <a:r>
                  <a:rPr lang="vi-VN" sz="2400">
                    <a:solidFill>
                      <a:prstClr val="black"/>
                    </a:solidFill>
                    <a:latin typeface="UTM Avo" panose="02040603050506020204" pitchFamily="18" charset="0"/>
                    <a:cs typeface="Times New Roman" panose="02020603050405020304" pitchFamily="18" charset="0"/>
                  </a:rPr>
                  <a:t>. Có thể chèn thêm, xoá bỏ, thay đổi kích thước của hình ảnh và hình đồ hoạ trong văn bản.</a:t>
                </a:r>
              </a:p>
              <a:p>
                <a:pPr lvl="0" algn="just" defTabSz="342900">
                  <a:lnSpc>
                    <a:spcPct val="150000"/>
                  </a:lnSpc>
                  <a:defRPr/>
                </a:pPr>
                <a:r>
                  <a:rPr lang="vi-VN" sz="2400">
                    <a:solidFill>
                      <a:prstClr val="black"/>
                    </a:solidFill>
                    <a:latin typeface="UTM Avo" panose="02040603050506020204" pitchFamily="18" charset="0"/>
                    <a:cs typeface="Times New Roman" panose="02020603050405020304" pitchFamily="18" charset="0"/>
                  </a:rPr>
                  <a:t>D. Không thể vẽ hình đồ hoạ trong phần mềm soạn thảo văn bản.</a:t>
                </a:r>
              </a:p>
            </p:txBody>
          </p:sp>
        </p:grpSp>
        <p:pic>
          <p:nvPicPr>
            <p:cNvPr id="5" name="Picture 4">
              <a:extLst>
                <a:ext uri="{FF2B5EF4-FFF2-40B4-BE49-F238E27FC236}">
                  <a16:creationId xmlns:a16="http://schemas.microsoft.com/office/drawing/2014/main" id="{AA44AA6C-6AFC-4543-9C29-F62F86FA265A}"/>
                </a:ext>
              </a:extLst>
            </p:cNvPr>
            <p:cNvPicPr>
              <a:picLocks noChangeAspect="1"/>
            </p:cNvPicPr>
            <p:nvPr/>
          </p:nvPicPr>
          <p:blipFill>
            <a:blip r:embed="rId2"/>
            <a:stretch>
              <a:fillRect/>
            </a:stretch>
          </p:blipFill>
          <p:spPr>
            <a:xfrm>
              <a:off x="601971" y="425316"/>
              <a:ext cx="903656" cy="885726"/>
            </a:xfrm>
            <a:prstGeom prst="rect">
              <a:avLst/>
            </a:prstGeom>
          </p:spPr>
        </p:pic>
        <p:pic>
          <p:nvPicPr>
            <p:cNvPr id="6" name="Picture 5">
              <a:extLst>
                <a:ext uri="{FF2B5EF4-FFF2-40B4-BE49-F238E27FC236}">
                  <a16:creationId xmlns:a16="http://schemas.microsoft.com/office/drawing/2014/main" id="{AFF69CAA-F888-47D1-8BA6-6C7A12BF6718}"/>
                </a:ext>
              </a:extLst>
            </p:cNvPr>
            <p:cNvPicPr>
              <a:picLocks noChangeAspect="1"/>
            </p:cNvPicPr>
            <p:nvPr/>
          </p:nvPicPr>
          <p:blipFill>
            <a:blip r:embed="rId3"/>
            <a:stretch>
              <a:fillRect/>
            </a:stretch>
          </p:blipFill>
          <p:spPr>
            <a:xfrm>
              <a:off x="10433338" y="704537"/>
              <a:ext cx="661756" cy="554444"/>
            </a:xfrm>
            <a:prstGeom prst="rect">
              <a:avLst/>
            </a:prstGeom>
          </p:spPr>
        </p:pic>
      </p:grpSp>
    </p:spTree>
    <p:extLst>
      <p:ext uri="{BB962C8B-B14F-4D97-AF65-F5344CB8AC3E}">
        <p14:creationId xmlns:p14="http://schemas.microsoft.com/office/powerpoint/2010/main" val="16037129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0AB92BBA-1E60-4ED2-90AC-86FC54DFE297}"/>
              </a:ext>
            </a:extLst>
          </p:cNvPr>
          <p:cNvGrpSpPr/>
          <p:nvPr/>
        </p:nvGrpSpPr>
        <p:grpSpPr>
          <a:xfrm>
            <a:off x="614523" y="1096599"/>
            <a:ext cx="10567281" cy="2332399"/>
            <a:chOff x="1117599" y="3489619"/>
            <a:chExt cx="10824275" cy="1246997"/>
          </a:xfrm>
        </p:grpSpPr>
        <p:grpSp>
          <p:nvGrpSpPr>
            <p:cNvPr id="4" name="Group 3">
              <a:extLst>
                <a:ext uri="{FF2B5EF4-FFF2-40B4-BE49-F238E27FC236}">
                  <a16:creationId xmlns:a16="http://schemas.microsoft.com/office/drawing/2014/main" id="{1E60D107-1923-4049-861C-AAE5B1C9CB24}"/>
                </a:ext>
              </a:extLst>
            </p:cNvPr>
            <p:cNvGrpSpPr/>
            <p:nvPr/>
          </p:nvGrpSpPr>
          <p:grpSpPr>
            <a:xfrm>
              <a:off x="1117599" y="3499627"/>
              <a:ext cx="10824275" cy="1236989"/>
              <a:chOff x="1493519" y="3862639"/>
              <a:chExt cx="10824275" cy="1236989"/>
            </a:xfrm>
          </p:grpSpPr>
          <p:sp>
            <p:nvSpPr>
              <p:cNvPr id="6" name="Rectangle: Rounded Corners 5">
                <a:extLst>
                  <a:ext uri="{FF2B5EF4-FFF2-40B4-BE49-F238E27FC236}">
                    <a16:creationId xmlns:a16="http://schemas.microsoft.com/office/drawing/2014/main" id="{81FDF420-05B6-4A8C-A656-235D5C85E6A9}"/>
                  </a:ext>
                </a:extLst>
              </p:cNvPr>
              <p:cNvSpPr/>
              <p:nvPr/>
            </p:nvSpPr>
            <p:spPr>
              <a:xfrm>
                <a:off x="1493520" y="3891280"/>
                <a:ext cx="4940530" cy="632409"/>
              </a:xfrm>
              <a:prstGeom prst="roundRect">
                <a:avLst>
                  <a:gd name="adj" fmla="val 24968"/>
                </a:avLst>
              </a:prstGeom>
              <a:solidFill>
                <a:srgbClr val="79C8BB"/>
              </a:solidFill>
              <a:ln w="28575">
                <a:solidFill>
                  <a:srgbClr val="79C8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Print"/>
                  <a:cs typeface="+mn-cs"/>
                </a:endParaRPr>
              </a:p>
            </p:txBody>
          </p:sp>
          <p:sp>
            <p:nvSpPr>
              <p:cNvPr id="7" name="Rectangle: Rounded Corners 6">
                <a:extLst>
                  <a:ext uri="{FF2B5EF4-FFF2-40B4-BE49-F238E27FC236}">
                    <a16:creationId xmlns:a16="http://schemas.microsoft.com/office/drawing/2014/main" id="{64979916-BB72-4821-A0AE-07219C90334E}"/>
                  </a:ext>
                </a:extLst>
              </p:cNvPr>
              <p:cNvSpPr/>
              <p:nvPr/>
            </p:nvSpPr>
            <p:spPr>
              <a:xfrm>
                <a:off x="1493519" y="4207688"/>
                <a:ext cx="10824275" cy="891940"/>
              </a:xfrm>
              <a:prstGeom prst="roundRect">
                <a:avLst>
                  <a:gd name="adj" fmla="val 12944"/>
                </a:avLst>
              </a:prstGeom>
              <a:solidFill>
                <a:schemeClr val="bg1"/>
              </a:solidFill>
              <a:ln w="19050">
                <a:solidFill>
                  <a:srgbClr val="79C8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Print"/>
                  <a:cs typeface="+mn-cs"/>
                </a:endParaRPr>
              </a:p>
            </p:txBody>
          </p:sp>
          <p:sp>
            <p:nvSpPr>
              <p:cNvPr id="8" name="Rectangle 7">
                <a:extLst>
                  <a:ext uri="{FF2B5EF4-FFF2-40B4-BE49-F238E27FC236}">
                    <a16:creationId xmlns:a16="http://schemas.microsoft.com/office/drawing/2014/main" id="{F9C72CB7-5994-4F89-9918-D0420FDFE5CD}"/>
                  </a:ext>
                </a:extLst>
              </p:cNvPr>
              <p:cNvSpPr/>
              <p:nvPr/>
            </p:nvSpPr>
            <p:spPr>
              <a:xfrm>
                <a:off x="1632192" y="3862639"/>
                <a:ext cx="2925391" cy="324129"/>
              </a:xfrm>
              <a:prstGeom prst="rect">
                <a:avLst/>
              </a:prstGeom>
            </p:spPr>
            <p:txBody>
              <a:bodyPr wrap="square">
                <a:spAutoFit/>
              </a:bodyPr>
              <a:lstStyle/>
              <a:p>
                <a:pPr marL="0" marR="0" lvl="0" indent="0" algn="just" defTabSz="342900" rtl="0" eaLnBrk="1" fontAlgn="auto" latinLnBrk="0" hangingPunct="1">
                  <a:lnSpc>
                    <a:spcPct val="135000"/>
                  </a:lnSpc>
                  <a:spcBef>
                    <a:spcPts val="0"/>
                  </a:spcBef>
                  <a:spcAft>
                    <a:spcPts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UTM Avo" panose="02040603050506020204" pitchFamily="18" charset="0"/>
                    <a:cs typeface="Times New Roman" panose="02020603050405020304" pitchFamily="18" charset="0"/>
                  </a:rPr>
                  <a:t>Hoạt động </a:t>
                </a:r>
                <a:r>
                  <a:rPr lang="en-US" sz="2800" b="1">
                    <a:solidFill>
                      <a:srgbClr val="000000"/>
                    </a:solidFill>
                    <a:latin typeface="UTM Avo" panose="02040603050506020204" pitchFamily="18" charset="0"/>
                    <a:cs typeface="Times New Roman" panose="02020603050405020304" pitchFamily="18" charset="0"/>
                  </a:rPr>
                  <a:t>3</a:t>
                </a:r>
                <a:endParaRPr kumimoji="0" lang="vi-VN" sz="2800" b="1" i="0" u="none" strike="noStrike" kern="1200" cap="none" spc="0" normalizeH="0" baseline="0" noProof="0">
                  <a:ln>
                    <a:noFill/>
                  </a:ln>
                  <a:solidFill>
                    <a:srgbClr val="000000"/>
                  </a:solidFill>
                  <a:effectLst/>
                  <a:uLnTx/>
                  <a:uFillTx/>
                  <a:latin typeface="UTM Avo" panose="02040603050506020204" pitchFamily="18" charset="0"/>
                  <a:cs typeface="Times New Roman" panose="02020603050405020304" pitchFamily="18" charset="0"/>
                </a:endParaRPr>
              </a:p>
            </p:txBody>
          </p:sp>
          <p:sp>
            <p:nvSpPr>
              <p:cNvPr id="9" name="Rectangle: Rounded Corners 8">
                <a:extLst>
                  <a:ext uri="{FF2B5EF4-FFF2-40B4-BE49-F238E27FC236}">
                    <a16:creationId xmlns:a16="http://schemas.microsoft.com/office/drawing/2014/main" id="{4A4A2B79-371A-4257-98D0-DAF6EFFB04E1}"/>
                  </a:ext>
                </a:extLst>
              </p:cNvPr>
              <p:cNvSpPr/>
              <p:nvPr/>
            </p:nvSpPr>
            <p:spPr>
              <a:xfrm>
                <a:off x="4165314" y="3917266"/>
                <a:ext cx="2236802" cy="912950"/>
              </a:xfrm>
              <a:prstGeom prst="roundRect">
                <a:avLst>
                  <a:gd name="adj" fmla="val 25052"/>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Print"/>
                  <a:cs typeface="+mn-cs"/>
                </a:endParaRPr>
              </a:p>
            </p:txBody>
          </p:sp>
        </p:grpSp>
        <p:sp>
          <p:nvSpPr>
            <p:cNvPr id="5" name="Rectangle 4">
              <a:extLst>
                <a:ext uri="{FF2B5EF4-FFF2-40B4-BE49-F238E27FC236}">
                  <a16:creationId xmlns:a16="http://schemas.microsoft.com/office/drawing/2014/main" id="{BB31F5CE-80D7-4838-8DF8-68495E0BA596}"/>
                </a:ext>
              </a:extLst>
            </p:cNvPr>
            <p:cNvSpPr/>
            <p:nvPr/>
          </p:nvSpPr>
          <p:spPr>
            <a:xfrm>
              <a:off x="2437529" y="3489619"/>
              <a:ext cx="4940530" cy="324129"/>
            </a:xfrm>
            <a:prstGeom prst="rect">
              <a:avLst/>
            </a:prstGeom>
          </p:spPr>
          <p:txBody>
            <a:bodyPr wrap="square">
              <a:spAutoFit/>
            </a:bodyPr>
            <a:lstStyle/>
            <a:p>
              <a:pPr marL="0" marR="0" lvl="0" indent="0" algn="ctr" defTabSz="342900" rtl="0" eaLnBrk="1" fontAlgn="auto" latinLnBrk="0" hangingPunct="1">
                <a:lnSpc>
                  <a:spcPct val="135000"/>
                </a:lnSpc>
                <a:spcBef>
                  <a:spcPts val="0"/>
                </a:spcBef>
                <a:spcAft>
                  <a:spcPts val="0"/>
                </a:spcAft>
                <a:buClrTx/>
                <a:buSzTx/>
                <a:buFontTx/>
                <a:buNone/>
                <a:tabLst/>
                <a:defRPr/>
              </a:pPr>
              <a:r>
                <a:rPr lang="en-US" sz="2800" b="1">
                  <a:solidFill>
                    <a:srgbClr val="000000"/>
                  </a:solidFill>
                  <a:latin typeface="UTM Avo" panose="02040603050506020204" pitchFamily="18" charset="0"/>
                  <a:cs typeface="Times New Roman" panose="02020603050405020304" pitchFamily="18" charset="0"/>
                </a:rPr>
                <a:t>Tin giả</a:t>
              </a:r>
              <a:endParaRPr kumimoji="0" lang="vi-VN" sz="2800" b="1" i="0" u="none" strike="noStrike" kern="1200" cap="none" spc="0" normalizeH="0" baseline="0" noProof="0">
                <a:ln>
                  <a:noFill/>
                </a:ln>
                <a:solidFill>
                  <a:srgbClr val="000000"/>
                </a:solidFill>
                <a:effectLst/>
                <a:uLnTx/>
                <a:uFillTx/>
                <a:latin typeface="UTM Avo" panose="02040603050506020204" pitchFamily="18" charset="0"/>
                <a:cs typeface="Times New Roman" panose="02020603050405020304" pitchFamily="18" charset="0"/>
              </a:endParaRPr>
            </a:p>
          </p:txBody>
        </p:sp>
      </p:grpSp>
      <p:sp>
        <p:nvSpPr>
          <p:cNvPr id="10" name="Rectangle 9">
            <a:extLst>
              <a:ext uri="{FF2B5EF4-FFF2-40B4-BE49-F238E27FC236}">
                <a16:creationId xmlns:a16="http://schemas.microsoft.com/office/drawing/2014/main" id="{995CFEF5-65BB-46A9-93B7-66A5F04A9AB8}"/>
              </a:ext>
            </a:extLst>
          </p:cNvPr>
          <p:cNvSpPr/>
          <p:nvPr/>
        </p:nvSpPr>
        <p:spPr>
          <a:xfrm>
            <a:off x="837541" y="1797702"/>
            <a:ext cx="10121247" cy="1523494"/>
          </a:xfrm>
          <a:prstGeom prst="rect">
            <a:avLst/>
          </a:prstGeom>
        </p:spPr>
        <p:txBody>
          <a:bodyPr wrap="square">
            <a:spAutoFit/>
          </a:bodyPr>
          <a:lstStyle/>
          <a:p>
            <a:pPr lvl="0" algn="just" defTabSz="342900">
              <a:lnSpc>
                <a:spcPct val="135000"/>
              </a:lnSpc>
            </a:pPr>
            <a:r>
              <a:rPr lang="vi-VN" sz="2400">
                <a:solidFill>
                  <a:srgbClr val="000000"/>
                </a:solidFill>
                <a:latin typeface="UTM Avo" panose="02040603050506020204" pitchFamily="18" charset="0"/>
                <a:cs typeface="Times New Roman" panose="02020603050405020304" pitchFamily="18" charset="0"/>
              </a:rPr>
              <a:t>1.	Em hãy kể lại một nội dung trên mạng mà em biết đó là tin giả.</a:t>
            </a:r>
          </a:p>
          <a:p>
            <a:pPr lvl="0" algn="just" defTabSz="342900">
              <a:lnSpc>
                <a:spcPct val="135000"/>
              </a:lnSpc>
            </a:pPr>
            <a:r>
              <a:rPr lang="vi-VN" sz="2400">
                <a:solidFill>
                  <a:srgbClr val="000000"/>
                </a:solidFill>
                <a:latin typeface="UTM Avo" panose="02040603050506020204" pitchFamily="18" charset="0"/>
                <a:cs typeface="Times New Roman" panose="02020603050405020304" pitchFamily="18" charset="0"/>
              </a:rPr>
              <a:t>2.	Tin giả đó gây ra tác hại gì nếu người đọc tin vào điều đó?</a:t>
            </a:r>
          </a:p>
          <a:p>
            <a:pPr lvl="0" algn="just" defTabSz="342900">
              <a:lnSpc>
                <a:spcPct val="135000"/>
              </a:lnSpc>
            </a:pPr>
            <a:r>
              <a:rPr lang="vi-VN" sz="2400">
                <a:solidFill>
                  <a:srgbClr val="000000"/>
                </a:solidFill>
                <a:latin typeface="UTM Avo" panose="02040603050506020204" pitchFamily="18" charset="0"/>
                <a:cs typeface="Times New Roman" panose="02020603050405020304" pitchFamily="18" charset="0"/>
              </a:rPr>
              <a:t>3.	Làm thế nào để em biết đó là tin giá?</a:t>
            </a:r>
          </a:p>
        </p:txBody>
      </p:sp>
      <p:pic>
        <p:nvPicPr>
          <p:cNvPr id="12" name="Picture 11">
            <a:extLst>
              <a:ext uri="{FF2B5EF4-FFF2-40B4-BE49-F238E27FC236}">
                <a16:creationId xmlns:a16="http://schemas.microsoft.com/office/drawing/2014/main" id="{951DD341-7948-4E0E-8328-AFA8331B5C31}"/>
              </a:ext>
            </a:extLst>
          </p:cNvPr>
          <p:cNvPicPr>
            <a:picLocks noChangeAspect="1"/>
          </p:cNvPicPr>
          <p:nvPr/>
        </p:nvPicPr>
        <p:blipFill>
          <a:blip r:embed="rId2"/>
          <a:stretch>
            <a:fillRect/>
          </a:stretch>
        </p:blipFill>
        <p:spPr>
          <a:xfrm>
            <a:off x="533495" y="230527"/>
            <a:ext cx="888648" cy="903074"/>
          </a:xfrm>
          <a:prstGeom prst="rect">
            <a:avLst/>
          </a:prstGeom>
        </p:spPr>
      </p:pic>
      <p:pic>
        <p:nvPicPr>
          <p:cNvPr id="17" name="Picture 16">
            <a:extLst>
              <a:ext uri="{FF2B5EF4-FFF2-40B4-BE49-F238E27FC236}">
                <a16:creationId xmlns:a16="http://schemas.microsoft.com/office/drawing/2014/main" id="{A304A96A-18E1-423C-BB53-3439607EE43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656653" y="3795064"/>
            <a:ext cx="3562201" cy="2366541"/>
          </a:xfrm>
          <a:prstGeom prst="rect">
            <a:avLst/>
          </a:prstGeom>
        </p:spPr>
      </p:pic>
    </p:spTree>
    <p:extLst>
      <p:ext uri="{BB962C8B-B14F-4D97-AF65-F5344CB8AC3E}">
        <p14:creationId xmlns:p14="http://schemas.microsoft.com/office/powerpoint/2010/main" val="2110432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1"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fade">
                                      <p:cBhvr>
                                        <p:cTn id="12" dur="500"/>
                                        <p:tgtEl>
                                          <p:spTgt spid="1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1" nodeType="clickEffect">
                                  <p:stCondLst>
                                    <p:cond delay="0"/>
                                  </p:stCondLst>
                                  <p:childTnLst>
                                    <p:set>
                                      <p:cBhvr>
                                        <p:cTn id="16" dur="1" fill="hold">
                                          <p:stCondLst>
                                            <p:cond delay="0"/>
                                          </p:stCondLst>
                                        </p:cTn>
                                        <p:tgtEl>
                                          <p:spTgt spid="10">
                                            <p:txEl>
                                              <p:pRg st="1" end="1"/>
                                            </p:txEl>
                                          </p:spTgt>
                                        </p:tgtEl>
                                        <p:attrNameLst>
                                          <p:attrName>style.visibility</p:attrName>
                                        </p:attrNameLst>
                                      </p:cBhvr>
                                      <p:to>
                                        <p:strVal val="visible"/>
                                      </p:to>
                                    </p:set>
                                    <p:animEffect transition="in" filter="fade">
                                      <p:cBhvr>
                                        <p:cTn id="17" dur="500"/>
                                        <p:tgtEl>
                                          <p:spTgt spid="10">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1" nodeType="clickEffect">
                                  <p:stCondLst>
                                    <p:cond delay="0"/>
                                  </p:stCondLst>
                                  <p:childTnLst>
                                    <p:set>
                                      <p:cBhvr>
                                        <p:cTn id="21" dur="1" fill="hold">
                                          <p:stCondLst>
                                            <p:cond delay="0"/>
                                          </p:stCondLst>
                                        </p:cTn>
                                        <p:tgtEl>
                                          <p:spTgt spid="10">
                                            <p:txEl>
                                              <p:pRg st="2" end="2"/>
                                            </p:txEl>
                                          </p:spTgt>
                                        </p:tgtEl>
                                        <p:attrNameLst>
                                          <p:attrName>style.visibility</p:attrName>
                                        </p:attrNameLst>
                                      </p:cBhvr>
                                      <p:to>
                                        <p:strVal val="visible"/>
                                      </p:to>
                                    </p:set>
                                    <p:animEffect transition="in" filter="fade">
                                      <p:cBhvr>
                                        <p:cTn id="22" dur="500"/>
                                        <p:tgtEl>
                                          <p:spTgt spid="10">
                                            <p:txEl>
                                              <p:pRg st="2" end="2"/>
                                            </p:txEl>
                                          </p:spTgt>
                                        </p:tgtEl>
                                      </p:cBhvr>
                                    </p:animEffect>
                                  </p:childTnLst>
                                </p:cTn>
                              </p:par>
                            </p:childTnLst>
                          </p:cTn>
                        </p:par>
                        <p:par>
                          <p:cTn id="23" fill="hold">
                            <p:stCondLst>
                              <p:cond delay="500"/>
                            </p:stCondLst>
                            <p:childTnLst>
                              <p:par>
                                <p:cTn id="24" presetID="10"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childTnLst>
                          </p:cTn>
                        </p:par>
                        <p:par>
                          <p:cTn id="27" fill="hold">
                            <p:stCondLst>
                              <p:cond delay="1000"/>
                            </p:stCondLst>
                            <p:childTnLst>
                              <p:par>
                                <p:cTn id="28" presetID="10" presetClass="entr" presetSubtype="0" fill="hold" nodeType="after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fade">
                                      <p:cBhvr>
                                        <p:cTn id="30" dur="500"/>
                                        <p:tgtEl>
                                          <p:spTgt spid="17"/>
                                        </p:tgtEl>
                                      </p:cBhvr>
                                    </p:animEffect>
                                  </p:childTnLst>
                                </p:cTn>
                              </p:par>
                              <p:par>
                                <p:cTn id="31" presetID="32" presetClass="emph" presetSubtype="0" fill="hold" nodeType="withEffect">
                                  <p:stCondLst>
                                    <p:cond delay="0"/>
                                  </p:stCondLst>
                                  <p:childTnLst>
                                    <p:animRot by="120000">
                                      <p:cBhvr>
                                        <p:cTn id="32" dur="100" fill="hold">
                                          <p:stCondLst>
                                            <p:cond delay="0"/>
                                          </p:stCondLst>
                                        </p:cTn>
                                        <p:tgtEl>
                                          <p:spTgt spid="17"/>
                                        </p:tgtEl>
                                        <p:attrNameLst>
                                          <p:attrName>r</p:attrName>
                                        </p:attrNameLst>
                                      </p:cBhvr>
                                    </p:animRot>
                                    <p:animRot by="-240000">
                                      <p:cBhvr>
                                        <p:cTn id="33" dur="200" fill="hold">
                                          <p:stCondLst>
                                            <p:cond delay="200"/>
                                          </p:stCondLst>
                                        </p:cTn>
                                        <p:tgtEl>
                                          <p:spTgt spid="17"/>
                                        </p:tgtEl>
                                        <p:attrNameLst>
                                          <p:attrName>r</p:attrName>
                                        </p:attrNameLst>
                                      </p:cBhvr>
                                    </p:animRot>
                                    <p:animRot by="240000">
                                      <p:cBhvr>
                                        <p:cTn id="34" dur="200" fill="hold">
                                          <p:stCondLst>
                                            <p:cond delay="400"/>
                                          </p:stCondLst>
                                        </p:cTn>
                                        <p:tgtEl>
                                          <p:spTgt spid="17"/>
                                        </p:tgtEl>
                                        <p:attrNameLst>
                                          <p:attrName>r</p:attrName>
                                        </p:attrNameLst>
                                      </p:cBhvr>
                                    </p:animRot>
                                    <p:animRot by="-240000">
                                      <p:cBhvr>
                                        <p:cTn id="35" dur="200" fill="hold">
                                          <p:stCondLst>
                                            <p:cond delay="600"/>
                                          </p:stCondLst>
                                        </p:cTn>
                                        <p:tgtEl>
                                          <p:spTgt spid="17"/>
                                        </p:tgtEl>
                                        <p:attrNameLst>
                                          <p:attrName>r</p:attrName>
                                        </p:attrNameLst>
                                      </p:cBhvr>
                                    </p:animRot>
                                    <p:animRot by="120000">
                                      <p:cBhvr>
                                        <p:cTn id="36" dur="200" fill="hold">
                                          <p:stCondLst>
                                            <p:cond delay="800"/>
                                          </p:stCondLst>
                                        </p:cTn>
                                        <p:tgtEl>
                                          <p:spTgt spid="1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uiExpand="1" build="allAtOnce"/>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toy, doll&#10;&#10;Description automatically generated">
            <a:extLst>
              <a:ext uri="{FF2B5EF4-FFF2-40B4-BE49-F238E27FC236}">
                <a16:creationId xmlns:a16="http://schemas.microsoft.com/office/drawing/2014/main" id="{1E61C368-4B21-4144-9765-9400157567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4186" y="2895600"/>
            <a:ext cx="1508441" cy="3625436"/>
          </a:xfrm>
          <a:prstGeom prst="rect">
            <a:avLst/>
          </a:prstGeom>
        </p:spPr>
      </p:pic>
      <p:sp>
        <p:nvSpPr>
          <p:cNvPr id="4" name="Cloud Callout 3"/>
          <p:cNvSpPr/>
          <p:nvPr/>
        </p:nvSpPr>
        <p:spPr>
          <a:xfrm>
            <a:off x="601786" y="254000"/>
            <a:ext cx="5562600" cy="2630661"/>
          </a:xfrm>
          <a:prstGeom prst="cloudCallou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EAC93C4B-B512-40EE-89BC-AC6F1955AED0}"/>
              </a:ext>
            </a:extLst>
          </p:cNvPr>
          <p:cNvSpPr/>
          <p:nvPr/>
        </p:nvSpPr>
        <p:spPr>
          <a:xfrm>
            <a:off x="1019409" y="515800"/>
            <a:ext cx="4898794" cy="2086725"/>
          </a:xfrm>
          <a:prstGeom prst="rect">
            <a:avLst/>
          </a:prstGeom>
        </p:spPr>
        <p:txBody>
          <a:bodyPr wrap="square">
            <a:spAutoFit/>
          </a:bodyPr>
          <a:lstStyle/>
          <a:p>
            <a:pPr lvl="0" algn="ctr" defTabSz="342900">
              <a:lnSpc>
                <a:spcPct val="135000"/>
              </a:lnSpc>
              <a:defRPr/>
            </a:pPr>
            <a:r>
              <a:rPr lang="en-US" sz="2400">
                <a:solidFill>
                  <a:srgbClr val="000000"/>
                </a:solidFill>
                <a:latin typeface="UTM Avo" panose="02040603050506020204" pitchFamily="18" charset="0"/>
                <a:cs typeface="Times New Roman" panose="02020603050405020304" pitchFamily="18" charset="0"/>
              </a:rPr>
              <a:t>Mình cần </a:t>
            </a:r>
            <a:r>
              <a:rPr lang="vi-VN" sz="2400">
                <a:solidFill>
                  <a:srgbClr val="000000"/>
                </a:solidFill>
                <a:latin typeface="UTM Avo" panose="02040603050506020204" pitchFamily="18" charset="0"/>
                <a:cs typeface="Times New Roman" panose="02020603050405020304" pitchFamily="18" charset="0"/>
              </a:rPr>
              <a:t>thiết kế </a:t>
            </a:r>
            <a:r>
              <a:rPr lang="vi-VN" sz="2400" b="1">
                <a:solidFill>
                  <a:srgbClr val="000000"/>
                </a:solidFill>
                <a:latin typeface="UTM Avo" panose="02040603050506020204" pitchFamily="18" charset="0"/>
                <a:cs typeface="Times New Roman" panose="02020603050405020304" pitchFamily="18" charset="0"/>
              </a:rPr>
              <a:t>Phiếu khảo sát </a:t>
            </a:r>
            <a:r>
              <a:rPr lang="vi-VN" sz="2400">
                <a:solidFill>
                  <a:srgbClr val="000000"/>
                </a:solidFill>
                <a:latin typeface="UTM Avo" panose="02040603050506020204" pitchFamily="18" charset="0"/>
                <a:cs typeface="Times New Roman" panose="02020603050405020304" pitchFamily="18" charset="0"/>
              </a:rPr>
              <a:t>để sử dụng cho dự án </a:t>
            </a:r>
            <a:r>
              <a:rPr lang="vi-VN" sz="2400" b="1">
                <a:solidFill>
                  <a:srgbClr val="000000"/>
                </a:solidFill>
                <a:latin typeface="UTM Avo" panose="02040603050506020204" pitchFamily="18" charset="0"/>
                <a:cs typeface="Times New Roman" panose="02020603050405020304" pitchFamily="18" charset="0"/>
              </a:rPr>
              <a:t>Thành lập CLB Tin học</a:t>
            </a:r>
            <a:r>
              <a:rPr lang="vi-VN" sz="2400">
                <a:solidFill>
                  <a:srgbClr val="000000"/>
                </a:solidFill>
                <a:latin typeface="UTM Avo" panose="02040603050506020204" pitchFamily="18" charset="0"/>
                <a:cs typeface="Times New Roman" panose="02020603050405020304" pitchFamily="18" charset="0"/>
              </a:rPr>
              <a:t> theo mẫu như Hình 8a.1</a:t>
            </a:r>
            <a:endParaRPr lang="en-US" sz="2400">
              <a:solidFill>
                <a:srgbClr val="000000"/>
              </a:solidFill>
              <a:latin typeface="UTM Avo" panose="02040603050506020204" pitchFamily="18" charset="0"/>
              <a:cs typeface="Times New Roman" panose="02020603050405020304" pitchFamily="18" charset="0"/>
            </a:endParaRPr>
          </a:p>
        </p:txBody>
      </p:sp>
      <p:sp>
        <p:nvSpPr>
          <p:cNvPr id="5" name="Rectangle 4"/>
          <p:cNvSpPr/>
          <p:nvPr/>
        </p:nvSpPr>
        <p:spPr>
          <a:xfrm>
            <a:off x="5936343" y="1413151"/>
            <a:ext cx="5384800" cy="4524315"/>
          </a:xfrm>
          <a:prstGeom prst="rect">
            <a:avLst/>
          </a:prstGeom>
          <a:solidFill>
            <a:srgbClr val="FFF789"/>
          </a:solidFill>
        </p:spPr>
        <p:txBody>
          <a:bodyPr wrap="square">
            <a:spAutoFit/>
          </a:bodyPr>
          <a:lstStyle/>
          <a:p>
            <a:pPr algn="ctr"/>
            <a:r>
              <a:rPr lang="vi-VN" sz="2400" b="1"/>
              <a:t>PHI</a:t>
            </a:r>
            <a:r>
              <a:rPr lang="en-US" sz="2400" b="1"/>
              <a:t>Ế</a:t>
            </a:r>
            <a:r>
              <a:rPr lang="vi-VN" sz="2400" b="1"/>
              <a:t>U KH</a:t>
            </a:r>
            <a:r>
              <a:rPr lang="en-US" sz="2400" b="1"/>
              <a:t>Ả</a:t>
            </a:r>
            <a:r>
              <a:rPr lang="vi-VN" sz="2400" b="1"/>
              <a:t>O SÁT</a:t>
            </a:r>
            <a:endParaRPr lang="en-US" sz="2400" b="1"/>
          </a:p>
          <a:p>
            <a:r>
              <a:rPr lang="vi-VN" sz="2400"/>
              <a:t>Họ và tên:</a:t>
            </a:r>
            <a:r>
              <a:rPr lang="en-US" sz="2400"/>
              <a:t>…………………………….</a:t>
            </a:r>
          </a:p>
          <a:p>
            <a:r>
              <a:rPr lang="vi-VN" sz="2400"/>
              <a:t>Lớp:</a:t>
            </a:r>
            <a:r>
              <a:rPr lang="en-US" sz="2400"/>
              <a:t>……………………………………</a:t>
            </a:r>
          </a:p>
          <a:p>
            <a:r>
              <a:rPr lang="vi-VN" sz="2400"/>
              <a:t>Bạn mong muốn tìm hiểu thêm nội dung nào của môn Tin học?</a:t>
            </a:r>
            <a:endParaRPr lang="en-US" sz="2400"/>
          </a:p>
          <a:p>
            <a:r>
              <a:rPr lang="vi-VN" sz="2400"/>
              <a:t>(Chọn một nội dung)</a:t>
            </a:r>
            <a:endParaRPr lang="en-US" sz="2400"/>
          </a:p>
          <a:p>
            <a:pPr marL="457200" lvl="0" indent="-457200">
              <a:buFont typeface="+mj-lt"/>
              <a:buAutoNum type="arabicPeriod"/>
            </a:pPr>
            <a:r>
              <a:rPr lang="vi-VN" sz="2400"/>
              <a:t>Ngôn ngữ lập trình</a:t>
            </a:r>
            <a:r>
              <a:rPr lang="en-US" sz="2400"/>
              <a:t> 		</a:t>
            </a:r>
            <a:r>
              <a:rPr lang="en-US" sz="2400">
                <a:sym typeface="Wingdings"/>
              </a:rPr>
              <a:t></a:t>
            </a:r>
            <a:endParaRPr lang="en-US" sz="2400"/>
          </a:p>
          <a:p>
            <a:pPr marL="457200" indent="-457200">
              <a:buFont typeface="+mj-lt"/>
              <a:buAutoNum type="arabicPeriod"/>
            </a:pPr>
            <a:r>
              <a:rPr lang="vi-VN" sz="2400"/>
              <a:t>Mạng máy tính</a:t>
            </a:r>
            <a:r>
              <a:rPr lang="en-US" sz="2400"/>
              <a:t>			</a:t>
            </a:r>
            <a:r>
              <a:rPr lang="en-US" sz="2400">
                <a:sym typeface="Wingdings"/>
              </a:rPr>
              <a:t></a:t>
            </a:r>
            <a:endParaRPr lang="en-US" sz="2400"/>
          </a:p>
          <a:p>
            <a:pPr marL="457200" indent="-457200">
              <a:buFont typeface="+mj-lt"/>
              <a:buAutoNum type="arabicPeriod"/>
            </a:pPr>
            <a:r>
              <a:rPr lang="vi-VN" sz="2400"/>
              <a:t>Đồ hoạ máy tính</a:t>
            </a:r>
            <a:r>
              <a:rPr lang="en-US" sz="2400"/>
              <a:t>			</a:t>
            </a:r>
            <a:r>
              <a:rPr lang="en-US" sz="2400">
                <a:sym typeface="Wingdings"/>
              </a:rPr>
              <a:t></a:t>
            </a:r>
            <a:endParaRPr lang="en-US" sz="2400"/>
          </a:p>
          <a:p>
            <a:pPr marL="457200" indent="-457200">
              <a:buFont typeface="+mj-lt"/>
              <a:buAutoNum type="arabicPeriod"/>
            </a:pPr>
            <a:r>
              <a:rPr lang="vi-VN" sz="2400"/>
              <a:t>Bảng tính điện t</a:t>
            </a:r>
            <a:r>
              <a:rPr lang="en-US" sz="2400"/>
              <a:t>ử		</a:t>
            </a:r>
            <a:r>
              <a:rPr lang="en-US" sz="2400">
                <a:sym typeface="Wingdings"/>
              </a:rPr>
              <a:t></a:t>
            </a:r>
            <a:endParaRPr lang="en-US" sz="2400"/>
          </a:p>
          <a:p>
            <a:pPr marL="457200" indent="-457200">
              <a:buFont typeface="+mj-lt"/>
              <a:buAutoNum type="arabicPeriod"/>
            </a:pPr>
            <a:r>
              <a:rPr lang="vi-VN" sz="2400"/>
              <a:t>Soạn thảo văn bản</a:t>
            </a:r>
            <a:r>
              <a:rPr lang="en-US" sz="2400"/>
              <a:t>		</a:t>
            </a:r>
            <a:r>
              <a:rPr lang="en-US" sz="2400">
                <a:sym typeface="Wingdings"/>
              </a:rPr>
              <a:t></a:t>
            </a:r>
            <a:endParaRPr lang="en-US" sz="2400"/>
          </a:p>
          <a:p>
            <a:pPr marL="457200" lvl="0" indent="-457200">
              <a:buFont typeface="+mj-lt"/>
              <a:buAutoNum type="arabicPeriod"/>
            </a:pPr>
            <a:r>
              <a:rPr lang="vi-VN" sz="2400"/>
              <a:t>Phần mềm trình chiếu</a:t>
            </a:r>
            <a:r>
              <a:rPr lang="en-US" sz="2400"/>
              <a:t> 		</a:t>
            </a:r>
            <a:r>
              <a:rPr lang="en-US" sz="2400">
                <a:sym typeface="Wingdings"/>
              </a:rPr>
              <a:t></a:t>
            </a:r>
            <a:endParaRPr lang="en-US" sz="2400"/>
          </a:p>
        </p:txBody>
      </p:sp>
      <p:sp>
        <p:nvSpPr>
          <p:cNvPr id="6" name="Rectangle 5">
            <a:extLst>
              <a:ext uri="{FF2B5EF4-FFF2-40B4-BE49-F238E27FC236}">
                <a16:creationId xmlns:a16="http://schemas.microsoft.com/office/drawing/2014/main" id="{EAC93C4B-B512-40EE-89BC-AC6F1955AED0}"/>
              </a:ext>
            </a:extLst>
          </p:cNvPr>
          <p:cNvSpPr/>
          <p:nvPr/>
        </p:nvSpPr>
        <p:spPr>
          <a:xfrm>
            <a:off x="5936343" y="5980253"/>
            <a:ext cx="5384800" cy="590931"/>
          </a:xfrm>
          <a:prstGeom prst="rect">
            <a:avLst/>
          </a:prstGeom>
        </p:spPr>
        <p:txBody>
          <a:bodyPr wrap="square">
            <a:spAutoFit/>
          </a:bodyPr>
          <a:lstStyle/>
          <a:p>
            <a:pPr lvl="0" algn="ctr" defTabSz="342900">
              <a:lnSpc>
                <a:spcPct val="135000"/>
              </a:lnSpc>
              <a:defRPr/>
            </a:pPr>
            <a:r>
              <a:rPr lang="en-US" sz="2400" i="1">
                <a:solidFill>
                  <a:srgbClr val="000000"/>
                </a:solidFill>
                <a:latin typeface="UTM Avo" panose="02040603050506020204" pitchFamily="18" charset="0"/>
                <a:cs typeface="Times New Roman" panose="02020603050405020304" pitchFamily="18" charset="0"/>
              </a:rPr>
              <a:t>Hình 8a. 1. Phiếu khảo sát</a:t>
            </a:r>
          </a:p>
        </p:txBody>
      </p:sp>
    </p:spTree>
    <p:extLst>
      <p:ext uri="{BB962C8B-B14F-4D97-AF65-F5344CB8AC3E}">
        <p14:creationId xmlns:p14="http://schemas.microsoft.com/office/powerpoint/2010/main" val="2687840108"/>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14:presetBounceEnd="66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66000">
                                          <p:cBhvr additive="base">
                                            <p:cTn id="7" dur="750" fill="hold"/>
                                            <p:tgtEl>
                                              <p:spTgt spid="2"/>
                                            </p:tgtEl>
                                            <p:attrNameLst>
                                              <p:attrName>ppt_x</p:attrName>
                                            </p:attrNameLst>
                                          </p:cBhvr>
                                          <p:tavLst>
                                            <p:tav tm="0">
                                              <p:val>
                                                <p:strVal val="0-#ppt_w/2"/>
                                              </p:val>
                                            </p:tav>
                                            <p:tav tm="100000">
                                              <p:val>
                                                <p:strVal val="#ppt_x"/>
                                              </p:val>
                                            </p:tav>
                                          </p:tavLst>
                                        </p:anim>
                                        <p:anim calcmode="lin" valueType="num" p14:bounceEnd="66000">
                                          <p:cBhvr additive="base">
                                            <p:cTn id="8" dur="75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500"/>
                                            <p:tgtEl>
                                              <p:spTgt spid="5"/>
                                            </p:tgtEl>
                                          </p:cBhvr>
                                        </p:animEffect>
                                      </p:childTnLst>
                                    </p:cTn>
                                  </p:par>
                                </p:childTnLst>
                              </p:cTn>
                            </p:par>
                            <p:par>
                              <p:cTn id="22" fill="hold">
                                <p:stCondLst>
                                  <p:cond delay="500"/>
                                </p:stCondLst>
                                <p:childTnLst>
                                  <p:par>
                                    <p:cTn id="23" presetID="10" presetClass="entr" presetSubtype="0"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p:bldP spid="5" grpId="0" animBg="1"/>
          <p:bldP spid="6"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750" fill="hold"/>
                                            <p:tgtEl>
                                              <p:spTgt spid="2"/>
                                            </p:tgtEl>
                                            <p:attrNameLst>
                                              <p:attrName>ppt_x</p:attrName>
                                            </p:attrNameLst>
                                          </p:cBhvr>
                                          <p:tavLst>
                                            <p:tav tm="0">
                                              <p:val>
                                                <p:strVal val="0-#ppt_w/2"/>
                                              </p:val>
                                            </p:tav>
                                            <p:tav tm="100000">
                                              <p:val>
                                                <p:strVal val="#ppt_x"/>
                                              </p:val>
                                            </p:tav>
                                          </p:tavLst>
                                        </p:anim>
                                        <p:anim calcmode="lin" valueType="num">
                                          <p:cBhvr additive="base">
                                            <p:cTn id="8" dur="75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500"/>
                                            <p:tgtEl>
                                              <p:spTgt spid="5"/>
                                            </p:tgtEl>
                                          </p:cBhvr>
                                        </p:animEffect>
                                      </p:childTnLst>
                                    </p:cTn>
                                  </p:par>
                                </p:childTnLst>
                              </p:cTn>
                            </p:par>
                            <p:par>
                              <p:cTn id="22" fill="hold">
                                <p:stCondLst>
                                  <p:cond delay="500"/>
                                </p:stCondLst>
                                <p:childTnLst>
                                  <p:par>
                                    <p:cTn id="23" presetID="10" presetClass="entr" presetSubtype="0"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p:bldP spid="5" grpId="0" animBg="1"/>
          <p:bldP spid="6" grpId="0"/>
        </p:bldLst>
      </p:timing>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AC93C4B-B512-40EE-89BC-AC6F1955AED0}"/>
              </a:ext>
            </a:extLst>
          </p:cNvPr>
          <p:cNvSpPr/>
          <p:nvPr/>
        </p:nvSpPr>
        <p:spPr>
          <a:xfrm>
            <a:off x="1639020" y="599223"/>
            <a:ext cx="9489056" cy="532838"/>
          </a:xfrm>
          <a:prstGeom prst="rect">
            <a:avLst/>
          </a:prstGeom>
        </p:spPr>
        <p:txBody>
          <a:bodyPr wrap="square">
            <a:spAutoFit/>
          </a:bodyPr>
          <a:lstStyle/>
          <a:p>
            <a:pPr lvl="0" algn="just" defTabSz="342900">
              <a:lnSpc>
                <a:spcPct val="135000"/>
              </a:lnSpc>
              <a:defRPr/>
            </a:pPr>
            <a:r>
              <a:rPr lang="fr-FR" sz="2400" b="1">
                <a:solidFill>
                  <a:srgbClr val="000000"/>
                </a:solidFill>
                <a:latin typeface="UTM Avo" panose="02040603050506020204" pitchFamily="18" charset="0"/>
                <a:cs typeface="Times New Roman" panose="02020603050405020304" pitchFamily="18" charset="0"/>
              </a:rPr>
              <a:t>Nhiệm vụ 1</a:t>
            </a:r>
            <a:endParaRPr kumimoji="0" lang="en-US" sz="2400" b="1" u="none" strike="noStrike" kern="1200" cap="none" spc="0" normalizeH="0" baseline="0" noProof="0">
              <a:ln>
                <a:noFill/>
              </a:ln>
              <a:solidFill>
                <a:srgbClr val="000000"/>
              </a:solidFill>
              <a:effectLst/>
              <a:uLnTx/>
              <a:uFillTx/>
              <a:latin typeface="UTM Avo" panose="02040603050506020204" pitchFamily="18" charset="0"/>
              <a:cs typeface="Times New Roman" panose="02020603050405020304" pitchFamily="18" charset="0"/>
            </a:endParaRPr>
          </a:p>
        </p:txBody>
      </p:sp>
      <p:sp>
        <p:nvSpPr>
          <p:cNvPr id="25" name="TextBox 24">
            <a:extLst>
              <a:ext uri="{FF2B5EF4-FFF2-40B4-BE49-F238E27FC236}">
                <a16:creationId xmlns:a16="http://schemas.microsoft.com/office/drawing/2014/main" id="{1814B9E2-EBA0-4B30-A5BC-95144377C64E}"/>
              </a:ext>
            </a:extLst>
          </p:cNvPr>
          <p:cNvSpPr txBox="1"/>
          <p:nvPr/>
        </p:nvSpPr>
        <p:spPr>
          <a:xfrm>
            <a:off x="614526" y="2373258"/>
            <a:ext cx="5125874" cy="1588127"/>
          </a:xfrm>
          <a:prstGeom prst="rect">
            <a:avLst/>
          </a:prstGeom>
          <a:noFill/>
        </p:spPr>
        <p:txBody>
          <a:bodyPr wrap="square">
            <a:spAutoFit/>
          </a:bodyPr>
          <a:lstStyle/>
          <a:p>
            <a:pPr lvl="0" algn="just" defTabSz="342900">
              <a:lnSpc>
                <a:spcPct val="135000"/>
              </a:lnSpc>
              <a:defRPr/>
            </a:pPr>
            <a:r>
              <a:rPr lang="vi-VN" sz="2400">
                <a:solidFill>
                  <a:srgbClr val="000000"/>
                </a:solidFill>
                <a:latin typeface="UTM Avo" panose="02040603050506020204" pitchFamily="18" charset="0"/>
                <a:cs typeface="Times New Roman" panose="02020603050405020304" pitchFamily="18" charset="0"/>
              </a:rPr>
              <a:t>Sử dụng phần mềm soạn thảo văn bản tạo Phiếu khảo sát theo mẫu như Hình 8a.1.</a:t>
            </a:r>
            <a:endParaRPr kumimoji="0" lang="en-US" sz="2400" b="0" i="0" u="none" strike="noStrike" kern="1200" cap="none" spc="0" normalizeH="0" baseline="0" noProof="0">
              <a:ln>
                <a:noFill/>
              </a:ln>
              <a:solidFill>
                <a:srgbClr val="000000"/>
              </a:solidFill>
              <a:effectLst/>
              <a:uLnTx/>
              <a:uFillTx/>
              <a:latin typeface="UTM Avo" panose="02040603050506020204" pitchFamily="18" charset="0"/>
              <a:ea typeface="+mn-ea"/>
              <a:cs typeface="Times New Roman" panose="02020603050405020304" pitchFamily="18" charset="0"/>
            </a:endParaRPr>
          </a:p>
        </p:txBody>
      </p:sp>
      <p:sp>
        <p:nvSpPr>
          <p:cNvPr id="6" name="Rectangle 5"/>
          <p:cNvSpPr/>
          <p:nvPr/>
        </p:nvSpPr>
        <p:spPr>
          <a:xfrm>
            <a:off x="5936343" y="1413151"/>
            <a:ext cx="5384800" cy="4524315"/>
          </a:xfrm>
          <a:prstGeom prst="rect">
            <a:avLst/>
          </a:prstGeom>
          <a:solidFill>
            <a:srgbClr val="FFF789"/>
          </a:solidFill>
        </p:spPr>
        <p:txBody>
          <a:bodyPr wrap="square">
            <a:spAutoFit/>
          </a:bodyPr>
          <a:lstStyle/>
          <a:p>
            <a:pPr algn="ctr"/>
            <a:r>
              <a:rPr lang="vi-VN" sz="2400" b="1"/>
              <a:t>PHI</a:t>
            </a:r>
            <a:r>
              <a:rPr lang="en-US" sz="2400" b="1"/>
              <a:t>Ế</a:t>
            </a:r>
            <a:r>
              <a:rPr lang="vi-VN" sz="2400" b="1"/>
              <a:t>U KH</a:t>
            </a:r>
            <a:r>
              <a:rPr lang="en-US" sz="2400" b="1"/>
              <a:t>Ả</a:t>
            </a:r>
            <a:r>
              <a:rPr lang="vi-VN" sz="2400" b="1"/>
              <a:t>O SÁT</a:t>
            </a:r>
            <a:endParaRPr lang="en-US" sz="2400" b="1"/>
          </a:p>
          <a:p>
            <a:r>
              <a:rPr lang="vi-VN" sz="2400"/>
              <a:t>Họ và tên:</a:t>
            </a:r>
            <a:r>
              <a:rPr lang="en-US" sz="2400"/>
              <a:t>…………………………….</a:t>
            </a:r>
          </a:p>
          <a:p>
            <a:r>
              <a:rPr lang="vi-VN" sz="2400"/>
              <a:t>Lớp:</a:t>
            </a:r>
            <a:r>
              <a:rPr lang="en-US" sz="2400"/>
              <a:t>……………………………………</a:t>
            </a:r>
          </a:p>
          <a:p>
            <a:r>
              <a:rPr lang="vi-VN" sz="2400"/>
              <a:t>Bạn mong muốn tìm hiểu thêm nội dung nào của môn Tin học?</a:t>
            </a:r>
            <a:endParaRPr lang="en-US" sz="2400"/>
          </a:p>
          <a:p>
            <a:r>
              <a:rPr lang="vi-VN" sz="2400"/>
              <a:t>(Chọn một nội dung)</a:t>
            </a:r>
            <a:endParaRPr lang="en-US" sz="2400"/>
          </a:p>
          <a:p>
            <a:pPr marL="457200" lvl="0" indent="-457200">
              <a:buFont typeface="+mj-lt"/>
              <a:buAutoNum type="arabicPeriod"/>
            </a:pPr>
            <a:r>
              <a:rPr lang="vi-VN" sz="2400"/>
              <a:t>Ngôn ngữ lập trình</a:t>
            </a:r>
            <a:r>
              <a:rPr lang="en-US" sz="2400"/>
              <a:t> 		</a:t>
            </a:r>
            <a:r>
              <a:rPr lang="en-US" sz="2400">
                <a:sym typeface="Wingdings"/>
              </a:rPr>
              <a:t></a:t>
            </a:r>
            <a:endParaRPr lang="en-US" sz="2400"/>
          </a:p>
          <a:p>
            <a:pPr marL="457200" indent="-457200">
              <a:buFont typeface="+mj-lt"/>
              <a:buAutoNum type="arabicPeriod"/>
            </a:pPr>
            <a:r>
              <a:rPr lang="vi-VN" sz="2400"/>
              <a:t>Mạng máy tính</a:t>
            </a:r>
            <a:r>
              <a:rPr lang="en-US" sz="2400"/>
              <a:t>			</a:t>
            </a:r>
            <a:r>
              <a:rPr lang="en-US" sz="2400">
                <a:sym typeface="Wingdings"/>
              </a:rPr>
              <a:t></a:t>
            </a:r>
            <a:endParaRPr lang="en-US" sz="2400"/>
          </a:p>
          <a:p>
            <a:pPr marL="457200" indent="-457200">
              <a:buFont typeface="+mj-lt"/>
              <a:buAutoNum type="arabicPeriod"/>
            </a:pPr>
            <a:r>
              <a:rPr lang="vi-VN" sz="2400"/>
              <a:t>Đồ hoạ máy tính</a:t>
            </a:r>
            <a:r>
              <a:rPr lang="en-US" sz="2400"/>
              <a:t>			</a:t>
            </a:r>
            <a:r>
              <a:rPr lang="en-US" sz="2400">
                <a:sym typeface="Wingdings"/>
              </a:rPr>
              <a:t></a:t>
            </a:r>
            <a:endParaRPr lang="en-US" sz="2400"/>
          </a:p>
          <a:p>
            <a:pPr marL="457200" indent="-457200">
              <a:buFont typeface="+mj-lt"/>
              <a:buAutoNum type="arabicPeriod"/>
            </a:pPr>
            <a:r>
              <a:rPr lang="vi-VN" sz="2400"/>
              <a:t>Bảng tính điện t</a:t>
            </a:r>
            <a:r>
              <a:rPr lang="en-US" sz="2400"/>
              <a:t>ử		</a:t>
            </a:r>
            <a:r>
              <a:rPr lang="en-US" sz="2400">
                <a:sym typeface="Wingdings"/>
              </a:rPr>
              <a:t></a:t>
            </a:r>
            <a:endParaRPr lang="en-US" sz="2400"/>
          </a:p>
          <a:p>
            <a:pPr marL="457200" indent="-457200">
              <a:buFont typeface="+mj-lt"/>
              <a:buAutoNum type="arabicPeriod"/>
            </a:pPr>
            <a:r>
              <a:rPr lang="vi-VN" sz="2400"/>
              <a:t>Soạn thảo văn bản</a:t>
            </a:r>
            <a:r>
              <a:rPr lang="en-US" sz="2400"/>
              <a:t>		</a:t>
            </a:r>
            <a:r>
              <a:rPr lang="en-US" sz="2400">
                <a:sym typeface="Wingdings"/>
              </a:rPr>
              <a:t></a:t>
            </a:r>
            <a:endParaRPr lang="en-US" sz="2400"/>
          </a:p>
          <a:p>
            <a:pPr marL="457200" lvl="0" indent="-457200">
              <a:buFont typeface="+mj-lt"/>
              <a:buAutoNum type="arabicPeriod"/>
            </a:pPr>
            <a:r>
              <a:rPr lang="vi-VN" sz="2400"/>
              <a:t>Phần mềm trình chiếu</a:t>
            </a:r>
            <a:r>
              <a:rPr lang="en-US" sz="2400"/>
              <a:t> 		</a:t>
            </a:r>
            <a:r>
              <a:rPr lang="en-US" sz="2400">
                <a:sym typeface="Wingdings"/>
              </a:rPr>
              <a:t></a:t>
            </a:r>
            <a:endParaRPr lang="en-US" sz="2400"/>
          </a:p>
        </p:txBody>
      </p:sp>
      <p:sp>
        <p:nvSpPr>
          <p:cNvPr id="7" name="Rectangle 6">
            <a:extLst>
              <a:ext uri="{FF2B5EF4-FFF2-40B4-BE49-F238E27FC236}">
                <a16:creationId xmlns:a16="http://schemas.microsoft.com/office/drawing/2014/main" id="{EAC93C4B-B512-40EE-89BC-AC6F1955AED0}"/>
              </a:ext>
            </a:extLst>
          </p:cNvPr>
          <p:cNvSpPr/>
          <p:nvPr/>
        </p:nvSpPr>
        <p:spPr>
          <a:xfrm>
            <a:off x="5936343" y="5980253"/>
            <a:ext cx="5384800" cy="590931"/>
          </a:xfrm>
          <a:prstGeom prst="rect">
            <a:avLst/>
          </a:prstGeom>
        </p:spPr>
        <p:txBody>
          <a:bodyPr wrap="square">
            <a:spAutoFit/>
          </a:bodyPr>
          <a:lstStyle/>
          <a:p>
            <a:pPr lvl="0" algn="ctr" defTabSz="342900">
              <a:lnSpc>
                <a:spcPct val="135000"/>
              </a:lnSpc>
              <a:defRPr/>
            </a:pPr>
            <a:r>
              <a:rPr lang="en-US" sz="2400" i="1">
                <a:solidFill>
                  <a:srgbClr val="000000"/>
                </a:solidFill>
                <a:latin typeface="UTM Avo" panose="02040603050506020204" pitchFamily="18" charset="0"/>
                <a:cs typeface="Times New Roman" panose="02020603050405020304" pitchFamily="18" charset="0"/>
              </a:rPr>
              <a:t>Hình 8a. 1. Phiếu khảo sát</a:t>
            </a:r>
          </a:p>
        </p:txBody>
      </p:sp>
    </p:spTree>
    <p:extLst>
      <p:ext uri="{BB962C8B-B14F-4D97-AF65-F5344CB8AC3E}">
        <p14:creationId xmlns:p14="http://schemas.microsoft.com/office/powerpoint/2010/main" val="2072144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par>
                          <p:cTn id="18" fill="hold">
                            <p:stCondLst>
                              <p:cond delay="500"/>
                            </p:stCondLst>
                            <p:childTnLst>
                              <p:par>
                                <p:cTn id="19" presetID="10" presetClass="entr" presetSubtype="0"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5" grpId="0"/>
      <p:bldP spid="6" grpId="0" animBg="1"/>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AC93C4B-B512-40EE-89BC-AC6F1955AED0}"/>
              </a:ext>
            </a:extLst>
          </p:cNvPr>
          <p:cNvSpPr/>
          <p:nvPr/>
        </p:nvSpPr>
        <p:spPr>
          <a:xfrm>
            <a:off x="1639020" y="599223"/>
            <a:ext cx="9489056" cy="532838"/>
          </a:xfrm>
          <a:prstGeom prst="rect">
            <a:avLst/>
          </a:prstGeom>
        </p:spPr>
        <p:txBody>
          <a:bodyPr wrap="square">
            <a:spAutoFit/>
          </a:bodyPr>
          <a:lstStyle/>
          <a:p>
            <a:pPr lvl="0" algn="just" defTabSz="342900">
              <a:lnSpc>
                <a:spcPct val="135000"/>
              </a:lnSpc>
              <a:defRPr/>
            </a:pPr>
            <a:r>
              <a:rPr lang="vi-VN" sz="2400" b="1">
                <a:solidFill>
                  <a:srgbClr val="000000"/>
                </a:solidFill>
                <a:latin typeface="UTM Avo" panose="02040603050506020204" pitchFamily="18" charset="0"/>
                <a:cs typeface="Times New Roman" panose="02020603050405020304" pitchFamily="18" charset="0"/>
              </a:rPr>
              <a:t>Hướng dẫn</a:t>
            </a:r>
            <a:endParaRPr kumimoji="0" lang="en-US" sz="2400" b="1" u="none" strike="noStrike" kern="1200" cap="none" spc="0" normalizeH="0" baseline="0" noProof="0">
              <a:ln>
                <a:noFill/>
              </a:ln>
              <a:solidFill>
                <a:srgbClr val="000000"/>
              </a:solidFill>
              <a:effectLst/>
              <a:uLnTx/>
              <a:uFillTx/>
              <a:latin typeface="UTM Avo" panose="02040603050506020204" pitchFamily="18" charset="0"/>
              <a:cs typeface="Times New Roman" panose="02020603050405020304" pitchFamily="18" charset="0"/>
            </a:endParaRPr>
          </a:p>
        </p:txBody>
      </p:sp>
      <p:sp>
        <p:nvSpPr>
          <p:cNvPr id="25" name="TextBox 24">
            <a:extLst>
              <a:ext uri="{FF2B5EF4-FFF2-40B4-BE49-F238E27FC236}">
                <a16:creationId xmlns:a16="http://schemas.microsoft.com/office/drawing/2014/main" id="{1814B9E2-EBA0-4B30-A5BC-95144377C64E}"/>
              </a:ext>
            </a:extLst>
          </p:cNvPr>
          <p:cNvSpPr txBox="1"/>
          <p:nvPr/>
        </p:nvSpPr>
        <p:spPr>
          <a:xfrm>
            <a:off x="614526" y="1207899"/>
            <a:ext cx="10513550" cy="2502223"/>
          </a:xfrm>
          <a:prstGeom prst="rect">
            <a:avLst/>
          </a:prstGeom>
          <a:noFill/>
        </p:spPr>
        <p:txBody>
          <a:bodyPr wrap="square">
            <a:spAutoFit/>
          </a:bodyPr>
          <a:lstStyle/>
          <a:p>
            <a:pPr lvl="0" algn="just" defTabSz="342900">
              <a:lnSpc>
                <a:spcPct val="135000"/>
              </a:lnSpc>
              <a:defRPr/>
            </a:pPr>
            <a:r>
              <a:rPr lang="vi-VN" sz="2400">
                <a:solidFill>
                  <a:srgbClr val="000000"/>
                </a:solidFill>
                <a:latin typeface="UTM Avo" panose="02040603050506020204" pitchFamily="18" charset="0"/>
                <a:cs typeface="Times New Roman" panose="02020603050405020304" pitchFamily="18" charset="0"/>
              </a:rPr>
              <a:t>a)	</a:t>
            </a:r>
            <a:r>
              <a:rPr lang="vi-VN" sz="2400" i="1">
                <a:solidFill>
                  <a:srgbClr val="000000"/>
                </a:solidFill>
                <a:latin typeface="UTM Avo" panose="02040603050506020204" pitchFamily="18" charset="0"/>
                <a:cs typeface="Times New Roman" panose="02020603050405020304" pitchFamily="18" charset="0"/>
              </a:rPr>
              <a:t>Khởi động phần mềm và nhập nội dung</a:t>
            </a:r>
          </a:p>
          <a:p>
            <a:pPr lvl="0" algn="just" defTabSz="342900">
              <a:lnSpc>
                <a:spcPct val="135000"/>
              </a:lnSpc>
              <a:defRPr/>
            </a:pPr>
            <a:r>
              <a:rPr lang="vi-VN" sz="2400">
                <a:solidFill>
                  <a:srgbClr val="000000"/>
                </a:solidFill>
                <a:latin typeface="UTM Avo" panose="02040603050506020204" pitchFamily="18" charset="0"/>
                <a:cs typeface="Times New Roman" panose="02020603050405020304" pitchFamily="18" charset="0"/>
              </a:rPr>
              <a:t>-	Nháy đúp chuột vào biểu tượng phần mềm trên màn hình nền.</a:t>
            </a:r>
          </a:p>
          <a:p>
            <a:pPr lvl="0" algn="just" defTabSz="342900">
              <a:lnSpc>
                <a:spcPct val="135000"/>
              </a:lnSpc>
              <a:defRPr/>
            </a:pPr>
            <a:r>
              <a:rPr lang="vi-VN" sz="2400">
                <a:solidFill>
                  <a:srgbClr val="000000"/>
                </a:solidFill>
                <a:latin typeface="UTM Avo" panose="02040603050506020204" pitchFamily="18" charset="0"/>
                <a:cs typeface="Times New Roman" panose="02020603050405020304" pitchFamily="18" charset="0"/>
              </a:rPr>
              <a:t>-	Nhập nội dung văn bản theo mẫu ở Hình 8a.1.</a:t>
            </a:r>
          </a:p>
          <a:p>
            <a:pPr lvl="0" algn="just" defTabSz="342900">
              <a:lnSpc>
                <a:spcPct val="135000"/>
              </a:lnSpc>
              <a:defRPr/>
            </a:pPr>
            <a:r>
              <a:rPr lang="vi-VN" sz="2400">
                <a:solidFill>
                  <a:srgbClr val="000000"/>
                </a:solidFill>
                <a:latin typeface="UTM Avo" panose="02040603050506020204" pitchFamily="18" charset="0"/>
                <a:cs typeface="Times New Roman" panose="02020603050405020304" pitchFamily="18" charset="0"/>
              </a:rPr>
              <a:t>Lưu ý: Em chọn </a:t>
            </a:r>
            <a:r>
              <a:rPr lang="vi-VN" sz="2400" b="1">
                <a:solidFill>
                  <a:srgbClr val="000000"/>
                </a:solidFill>
                <a:latin typeface="UTM Avo" panose="02040603050506020204" pitchFamily="18" charset="0"/>
                <a:cs typeface="Times New Roman" panose="02020603050405020304" pitchFamily="18" charset="0"/>
              </a:rPr>
              <a:t>Insert/Symbol </a:t>
            </a:r>
            <a:r>
              <a:rPr lang="vi-VN" sz="2400">
                <a:solidFill>
                  <a:srgbClr val="000000"/>
                </a:solidFill>
                <a:latin typeface="UTM Avo" panose="02040603050506020204" pitchFamily="18" charset="0"/>
                <a:cs typeface="Times New Roman" panose="02020603050405020304" pitchFamily="18" charset="0"/>
              </a:rPr>
              <a:t>để nhập kí hiệu </a:t>
            </a:r>
            <a:r>
              <a:rPr lang="vi-VN" sz="4400" b="1">
                <a:solidFill>
                  <a:srgbClr val="000000"/>
                </a:solidFill>
                <a:effectLst>
                  <a:outerShdw blurRad="38100" dist="38100" dir="2700000" algn="tl">
                    <a:srgbClr val="000000">
                      <a:alpha val="43137"/>
                    </a:srgbClr>
                  </a:outerShdw>
                </a:effectLst>
                <a:latin typeface="UTM Avo" panose="02040603050506020204" pitchFamily="18" charset="0"/>
                <a:cs typeface="Times New Roman" panose="02020603050405020304" pitchFamily="18" charset="0"/>
              </a:rPr>
              <a:t>□</a:t>
            </a:r>
            <a:r>
              <a:rPr lang="vi-VN" sz="2400">
                <a:solidFill>
                  <a:srgbClr val="000000"/>
                </a:solidFill>
                <a:latin typeface="UTM Avo" panose="02040603050506020204" pitchFamily="18" charset="0"/>
                <a:cs typeface="Times New Roman" panose="02020603050405020304" pitchFamily="18" charset="0"/>
              </a:rPr>
              <a:t>.</a:t>
            </a:r>
          </a:p>
        </p:txBody>
      </p:sp>
    </p:spTree>
    <p:extLst>
      <p:ext uri="{BB962C8B-B14F-4D97-AF65-F5344CB8AC3E}">
        <p14:creationId xmlns:p14="http://schemas.microsoft.com/office/powerpoint/2010/main" val="908472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24">
            <a:extLst>
              <a:ext uri="{FF2B5EF4-FFF2-40B4-BE49-F238E27FC236}">
                <a16:creationId xmlns:a16="http://schemas.microsoft.com/office/drawing/2014/main" id="{1814B9E2-EBA0-4B30-A5BC-95144377C64E}"/>
              </a:ext>
            </a:extLst>
          </p:cNvPr>
          <p:cNvSpPr txBox="1"/>
          <p:nvPr/>
        </p:nvSpPr>
        <p:spPr>
          <a:xfrm>
            <a:off x="549490" y="115699"/>
            <a:ext cx="10513550" cy="1523494"/>
          </a:xfrm>
          <a:prstGeom prst="rect">
            <a:avLst/>
          </a:prstGeom>
          <a:noFill/>
        </p:spPr>
        <p:txBody>
          <a:bodyPr wrap="square">
            <a:spAutoFit/>
          </a:bodyPr>
          <a:lstStyle/>
          <a:p>
            <a:pPr lvl="0" algn="just" defTabSz="342900">
              <a:lnSpc>
                <a:spcPct val="135000"/>
              </a:lnSpc>
              <a:defRPr/>
            </a:pPr>
            <a:r>
              <a:rPr lang="vi-VN" sz="2400">
                <a:solidFill>
                  <a:srgbClr val="000000"/>
                </a:solidFill>
                <a:latin typeface="UTM Avo" panose="02040603050506020204" pitchFamily="18" charset="0"/>
                <a:cs typeface="Times New Roman" panose="02020603050405020304" pitchFamily="18" charset="0"/>
              </a:rPr>
              <a:t>b)	</a:t>
            </a:r>
            <a:r>
              <a:rPr lang="vi-VN" sz="2400" i="1">
                <a:solidFill>
                  <a:srgbClr val="000000"/>
                </a:solidFill>
                <a:latin typeface="UTM Avo" panose="02040603050506020204" pitchFamily="18" charset="0"/>
                <a:cs typeface="Times New Roman" panose="02020603050405020304" pitchFamily="18" charset="0"/>
              </a:rPr>
              <a:t>Tạo danh sách có thứ tự</a:t>
            </a:r>
          </a:p>
          <a:p>
            <a:pPr lvl="0" algn="just" defTabSz="342900">
              <a:lnSpc>
                <a:spcPct val="135000"/>
              </a:lnSpc>
              <a:defRPr/>
            </a:pPr>
            <a:r>
              <a:rPr lang="vi-VN" sz="2400">
                <a:solidFill>
                  <a:srgbClr val="000000"/>
                </a:solidFill>
                <a:latin typeface="UTM Avo" panose="02040603050506020204" pitchFamily="18" charset="0"/>
                <a:cs typeface="Times New Roman" panose="02020603050405020304" pitchFamily="18" charset="0"/>
              </a:rPr>
              <a:t>-	Chọn các đoạn văn bản muốn tạo danh sách có thứ tự.</a:t>
            </a:r>
          </a:p>
          <a:p>
            <a:pPr lvl="0" algn="just" defTabSz="342900">
              <a:lnSpc>
                <a:spcPct val="135000"/>
              </a:lnSpc>
              <a:defRPr/>
            </a:pPr>
            <a:r>
              <a:rPr lang="vi-VN" sz="2400">
                <a:solidFill>
                  <a:srgbClr val="000000"/>
                </a:solidFill>
                <a:latin typeface="UTM Avo" panose="02040603050506020204" pitchFamily="18" charset="0"/>
                <a:cs typeface="Times New Roman" panose="02020603050405020304" pitchFamily="18" charset="0"/>
              </a:rPr>
              <a:t>-	Thực hiện các bước như Hình 8a.7.</a:t>
            </a:r>
          </a:p>
        </p:txBody>
      </p:sp>
      <p:pic>
        <p:nvPicPr>
          <p:cNvPr id="4" name="Shape 280"/>
          <p:cNvPicPr/>
          <p:nvPr/>
        </p:nvPicPr>
        <p:blipFill>
          <a:blip r:embed="rId2">
            <a:extLst>
              <a:ext uri="{28A0092B-C50C-407E-A947-70E740481C1C}">
                <a14:useLocalDpi xmlns:a14="http://schemas.microsoft.com/office/drawing/2010/main" val="0"/>
              </a:ext>
            </a:extLst>
          </a:blip>
          <a:srcRect/>
          <a:stretch/>
        </p:blipFill>
        <p:spPr>
          <a:xfrm>
            <a:off x="1645919" y="3003161"/>
            <a:ext cx="7966809" cy="3265268"/>
          </a:xfrm>
          <a:prstGeom prst="rect">
            <a:avLst/>
          </a:prstGeom>
        </p:spPr>
      </p:pic>
      <p:sp>
        <p:nvSpPr>
          <p:cNvPr id="5" name="TextBox 4">
            <a:extLst>
              <a:ext uri="{FF2B5EF4-FFF2-40B4-BE49-F238E27FC236}">
                <a16:creationId xmlns:a16="http://schemas.microsoft.com/office/drawing/2014/main" id="{1814B9E2-EBA0-4B30-A5BC-95144377C64E}"/>
              </a:ext>
            </a:extLst>
          </p:cNvPr>
          <p:cNvSpPr txBox="1"/>
          <p:nvPr/>
        </p:nvSpPr>
        <p:spPr>
          <a:xfrm>
            <a:off x="581545" y="2194235"/>
            <a:ext cx="2427626" cy="590931"/>
          </a:xfrm>
          <a:prstGeom prst="rect">
            <a:avLst/>
          </a:prstGeom>
          <a:solidFill>
            <a:schemeClr val="accent6">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lvl="0" algn="just" defTabSz="342900">
              <a:lnSpc>
                <a:spcPct val="135000"/>
              </a:lnSpc>
              <a:defRPr/>
            </a:pPr>
            <a:r>
              <a:rPr lang="en-US" sz="2400">
                <a:solidFill>
                  <a:srgbClr val="000000"/>
                </a:solidFill>
                <a:latin typeface="UTM Avo" panose="02040603050506020204" pitchFamily="18" charset="0"/>
                <a:cs typeface="Times New Roman" panose="02020603050405020304" pitchFamily="18" charset="0"/>
              </a:rPr>
              <a:t>1. Chọn</a:t>
            </a:r>
            <a:r>
              <a:rPr lang="en-US" sz="2400" b="1">
                <a:solidFill>
                  <a:srgbClr val="000000"/>
                </a:solidFill>
                <a:latin typeface="UTM Avo" panose="02040603050506020204" pitchFamily="18" charset="0"/>
                <a:cs typeface="Times New Roman" panose="02020603050405020304" pitchFamily="18" charset="0"/>
              </a:rPr>
              <a:t> Home</a:t>
            </a:r>
            <a:endParaRPr lang="vi-VN" sz="2400" b="1">
              <a:solidFill>
                <a:srgbClr val="000000"/>
              </a:solidFill>
              <a:latin typeface="UTM Avo" panose="02040603050506020204" pitchFamily="18" charset="0"/>
              <a:cs typeface="Times New Roman" panose="02020603050405020304" pitchFamily="18" charset="0"/>
            </a:endParaRPr>
          </a:p>
        </p:txBody>
      </p:sp>
      <p:sp>
        <p:nvSpPr>
          <p:cNvPr id="2" name="Oval 1"/>
          <p:cNvSpPr/>
          <p:nvPr/>
        </p:nvSpPr>
        <p:spPr>
          <a:xfrm>
            <a:off x="2234090" y="2916462"/>
            <a:ext cx="954742" cy="642114"/>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1814B9E2-EBA0-4B30-A5BC-95144377C64E}"/>
              </a:ext>
            </a:extLst>
          </p:cNvPr>
          <p:cNvSpPr txBox="1"/>
          <p:nvPr/>
        </p:nvSpPr>
        <p:spPr>
          <a:xfrm>
            <a:off x="3743271" y="1749914"/>
            <a:ext cx="4528860" cy="1200329"/>
          </a:xfrm>
          <a:prstGeom prst="rect">
            <a:avLst/>
          </a:prstGeom>
          <a:solidFill>
            <a:schemeClr val="accent4">
              <a:lumMod val="7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lvl="0" algn="just" defTabSz="342900">
              <a:defRPr/>
            </a:pPr>
            <a:r>
              <a:rPr lang="en-US" sz="2400">
                <a:solidFill>
                  <a:srgbClr val="000000"/>
                </a:solidFill>
                <a:latin typeface="UTM Avo" panose="02040603050506020204" pitchFamily="18" charset="0"/>
                <a:cs typeface="Times New Roman" panose="02020603050405020304" pitchFamily="18" charset="0"/>
              </a:rPr>
              <a:t>2. Nháy chuột vào hình tam giác nhỏ bên cạnh lệnh </a:t>
            </a:r>
            <a:r>
              <a:rPr lang="en-US" sz="2400" b="1">
                <a:solidFill>
                  <a:srgbClr val="000000"/>
                </a:solidFill>
                <a:latin typeface="UTM Avo" panose="02040603050506020204" pitchFamily="18" charset="0"/>
                <a:cs typeface="Times New Roman" panose="02020603050405020304" pitchFamily="18" charset="0"/>
              </a:rPr>
              <a:t>Numbering</a:t>
            </a:r>
            <a:endParaRPr lang="vi-VN" sz="2400" b="1">
              <a:solidFill>
                <a:srgbClr val="000000"/>
              </a:solidFill>
              <a:latin typeface="UTM Avo" panose="02040603050506020204" pitchFamily="18" charset="0"/>
              <a:cs typeface="Times New Roman" panose="02020603050405020304" pitchFamily="18" charset="0"/>
            </a:endParaRPr>
          </a:p>
        </p:txBody>
      </p:sp>
      <p:sp>
        <p:nvSpPr>
          <p:cNvPr id="8" name="Oval 7"/>
          <p:cNvSpPr/>
          <p:nvPr/>
        </p:nvSpPr>
        <p:spPr>
          <a:xfrm>
            <a:off x="5944510" y="3237519"/>
            <a:ext cx="954742" cy="642114"/>
          </a:xfrm>
          <a:prstGeom prst="ellipse">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1814B9E2-EBA0-4B30-A5BC-95144377C64E}"/>
              </a:ext>
            </a:extLst>
          </p:cNvPr>
          <p:cNvSpPr txBox="1"/>
          <p:nvPr/>
        </p:nvSpPr>
        <p:spPr>
          <a:xfrm>
            <a:off x="8654902" y="1749914"/>
            <a:ext cx="2467395" cy="1200329"/>
          </a:xfrm>
          <a:prstGeom prst="rect">
            <a:avLst/>
          </a:prstGeom>
          <a:solidFill>
            <a:srgbClr val="EB54E9"/>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lvl="0" algn="just" defTabSz="342900">
              <a:defRPr/>
            </a:pPr>
            <a:r>
              <a:rPr lang="en-US" sz="2400">
                <a:solidFill>
                  <a:srgbClr val="000000"/>
                </a:solidFill>
                <a:latin typeface="UTM Avo" panose="02040603050506020204" pitchFamily="18" charset="0"/>
                <a:cs typeface="Times New Roman" panose="02020603050405020304" pitchFamily="18" charset="0"/>
              </a:rPr>
              <a:t>3. Chọn kiểu danh sách có thứ tự.</a:t>
            </a:r>
            <a:endParaRPr lang="vi-VN" sz="2400" b="1">
              <a:solidFill>
                <a:srgbClr val="000000"/>
              </a:solidFill>
              <a:latin typeface="UTM Avo" panose="02040603050506020204" pitchFamily="18" charset="0"/>
              <a:cs typeface="Times New Roman" panose="02020603050405020304" pitchFamily="18" charset="0"/>
            </a:endParaRPr>
          </a:p>
        </p:txBody>
      </p:sp>
      <p:sp>
        <p:nvSpPr>
          <p:cNvPr id="3" name="Rectangle 2"/>
          <p:cNvSpPr/>
          <p:nvPr/>
        </p:nvSpPr>
        <p:spPr>
          <a:xfrm>
            <a:off x="7269401" y="4189227"/>
            <a:ext cx="1002730" cy="987684"/>
          </a:xfrm>
          <a:prstGeom prst="rect">
            <a:avLst/>
          </a:prstGeom>
          <a:noFill/>
          <a:ln w="57150">
            <a:solidFill>
              <a:srgbClr val="D34C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07426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childTnLst>
                          </p:cTn>
                        </p:par>
                        <p:par>
                          <p:cTn id="22" fill="hold">
                            <p:stCondLst>
                              <p:cond delay="500"/>
                            </p:stCondLst>
                            <p:childTnLst>
                              <p:par>
                                <p:cTn id="23" presetID="10" presetClass="entr" presetSubtype="0"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500"/>
                                        <p:tgtEl>
                                          <p:spTgt spid="9"/>
                                        </p:tgtEl>
                                      </p:cBhvr>
                                    </p:animEffect>
                                  </p:childTnLst>
                                </p:cTn>
                              </p:par>
                            </p:childTnLst>
                          </p:cTn>
                        </p:par>
                        <p:par>
                          <p:cTn id="31" fill="hold">
                            <p:stCondLst>
                              <p:cond delay="500"/>
                            </p:stCondLst>
                            <p:childTnLst>
                              <p:par>
                                <p:cTn id="32" presetID="10" presetClass="entr" presetSubtype="0" fill="hold" grpId="0"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fade">
                                      <p:cBhvr>
                                        <p:cTn id="3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5" grpId="0" animBg="1"/>
      <p:bldP spid="2" grpId="0" animBg="1"/>
      <p:bldP spid="7" grpId="0" animBg="1"/>
      <p:bldP spid="8" grpId="0" animBg="1"/>
      <p:bldP spid="9" grpId="0" animBg="1"/>
      <p:bldP spid="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AC93C4B-B512-40EE-89BC-AC6F1955AED0}"/>
              </a:ext>
            </a:extLst>
          </p:cNvPr>
          <p:cNvSpPr/>
          <p:nvPr/>
        </p:nvSpPr>
        <p:spPr>
          <a:xfrm>
            <a:off x="1639020" y="599223"/>
            <a:ext cx="9489056" cy="532838"/>
          </a:xfrm>
          <a:prstGeom prst="rect">
            <a:avLst/>
          </a:prstGeom>
        </p:spPr>
        <p:txBody>
          <a:bodyPr wrap="square">
            <a:spAutoFit/>
          </a:bodyPr>
          <a:lstStyle/>
          <a:p>
            <a:pPr lvl="0" algn="just" defTabSz="342900">
              <a:lnSpc>
                <a:spcPct val="135000"/>
              </a:lnSpc>
              <a:defRPr/>
            </a:pPr>
            <a:r>
              <a:rPr lang="vi-VN" sz="2400" b="1" i="1">
                <a:solidFill>
                  <a:srgbClr val="000000"/>
                </a:solidFill>
                <a:latin typeface="UTM Avo" panose="02040603050506020204" pitchFamily="18" charset="0"/>
                <a:cs typeface="Times New Roman" panose="02020603050405020304" pitchFamily="18" charset="0"/>
              </a:rPr>
              <a:t>Kết quả thực hiện từng bước tương tự như Hình 8a.8</a:t>
            </a:r>
            <a:endParaRPr kumimoji="0" lang="en-US" sz="2400" b="1" i="1" u="none" strike="noStrike" kern="1200" cap="none" spc="0" normalizeH="0" baseline="0" noProof="0">
              <a:ln>
                <a:noFill/>
              </a:ln>
              <a:solidFill>
                <a:srgbClr val="000000"/>
              </a:solidFill>
              <a:effectLst/>
              <a:uLnTx/>
              <a:uFillTx/>
              <a:latin typeface="UTM Avo" panose="02040603050506020204" pitchFamily="18" charset="0"/>
              <a:ea typeface="+mn-ea"/>
              <a:cs typeface="Times New Roman" panose="02020603050405020304" pitchFamily="18" charset="0"/>
            </a:endParaRPr>
          </a:p>
        </p:txBody>
      </p:sp>
      <p:sp>
        <p:nvSpPr>
          <p:cNvPr id="25" name="TextBox 24">
            <a:extLst>
              <a:ext uri="{FF2B5EF4-FFF2-40B4-BE49-F238E27FC236}">
                <a16:creationId xmlns:a16="http://schemas.microsoft.com/office/drawing/2014/main" id="{1814B9E2-EBA0-4B30-A5BC-95144377C64E}"/>
              </a:ext>
            </a:extLst>
          </p:cNvPr>
          <p:cNvSpPr txBox="1"/>
          <p:nvPr/>
        </p:nvSpPr>
        <p:spPr>
          <a:xfrm>
            <a:off x="649964" y="4763386"/>
            <a:ext cx="10741046" cy="590931"/>
          </a:xfrm>
          <a:prstGeom prst="rect">
            <a:avLst/>
          </a:prstGeom>
          <a:noFill/>
        </p:spPr>
        <p:txBody>
          <a:bodyPr wrap="square">
            <a:spAutoFit/>
          </a:bodyPr>
          <a:lstStyle/>
          <a:p>
            <a:pPr lvl="0" algn="ctr" defTabSz="342900">
              <a:lnSpc>
                <a:spcPct val="135000"/>
              </a:lnSpc>
              <a:defRPr/>
            </a:pPr>
            <a:r>
              <a:rPr lang="vi-VN" sz="2400" i="1">
                <a:solidFill>
                  <a:srgbClr val="000000"/>
                </a:solidFill>
                <a:latin typeface="UTM Avo" panose="02040603050506020204" pitchFamily="18" charset="0"/>
                <a:cs typeface="Times New Roman" panose="02020603050405020304" pitchFamily="18" charset="0"/>
              </a:rPr>
              <a:t>Hình 8a.8. Kết qu</a:t>
            </a:r>
            <a:r>
              <a:rPr lang="en-US" sz="2400" i="1">
                <a:solidFill>
                  <a:srgbClr val="000000"/>
                </a:solidFill>
                <a:latin typeface="UTM Avo" panose="02040603050506020204" pitchFamily="18" charset="0"/>
                <a:cs typeface="Times New Roman" panose="02020603050405020304" pitchFamily="18" charset="0"/>
              </a:rPr>
              <a:t>ả</a:t>
            </a:r>
            <a:r>
              <a:rPr lang="vi-VN" sz="2400" i="1">
                <a:solidFill>
                  <a:srgbClr val="000000"/>
                </a:solidFill>
                <a:latin typeface="UTM Avo" panose="02040603050506020204" pitchFamily="18" charset="0"/>
                <a:cs typeface="Times New Roman" panose="02020603050405020304" pitchFamily="18" charset="0"/>
              </a:rPr>
              <a:t> các bước tạo danh sách có thứ tự</a:t>
            </a:r>
            <a:endParaRPr kumimoji="0" lang="en-US" sz="2400" b="0" i="1" u="none" strike="noStrike" kern="1200" cap="none" spc="0" normalizeH="0" baseline="0" noProof="0">
              <a:ln>
                <a:noFill/>
              </a:ln>
              <a:solidFill>
                <a:srgbClr val="000000"/>
              </a:solidFill>
              <a:effectLst/>
              <a:uLnTx/>
              <a:uFillTx/>
              <a:latin typeface="UTM Avo" panose="02040603050506020204" pitchFamily="18" charset="0"/>
              <a:cs typeface="Times New Roman" panose="02020603050405020304" pitchFamily="18" charset="0"/>
            </a:endParaRPr>
          </a:p>
        </p:txBody>
      </p:sp>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3442" t="27582" r="8697" b="32232"/>
          <a:stretch/>
        </p:blipFill>
        <p:spPr bwMode="auto">
          <a:xfrm>
            <a:off x="404041" y="1573620"/>
            <a:ext cx="10986969" cy="31897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a:extLst>
              <a:ext uri="{FF2B5EF4-FFF2-40B4-BE49-F238E27FC236}">
                <a16:creationId xmlns:a16="http://schemas.microsoft.com/office/drawing/2014/main" id="{1814B9E2-EBA0-4B30-A5BC-95144377C64E}"/>
              </a:ext>
            </a:extLst>
          </p:cNvPr>
          <p:cNvSpPr txBox="1"/>
          <p:nvPr/>
        </p:nvSpPr>
        <p:spPr>
          <a:xfrm>
            <a:off x="649964" y="5289684"/>
            <a:ext cx="10741046" cy="1024896"/>
          </a:xfrm>
          <a:prstGeom prst="rect">
            <a:avLst/>
          </a:prstGeom>
          <a:noFill/>
        </p:spPr>
        <p:txBody>
          <a:bodyPr wrap="square">
            <a:spAutoFit/>
          </a:bodyPr>
          <a:lstStyle/>
          <a:p>
            <a:pPr lvl="0" defTabSz="342900">
              <a:lnSpc>
                <a:spcPct val="135000"/>
              </a:lnSpc>
              <a:defRPr/>
            </a:pPr>
            <a:r>
              <a:rPr lang="vi-VN" sz="2400" b="1" i="1">
                <a:solidFill>
                  <a:srgbClr val="000000"/>
                </a:solidFill>
                <a:latin typeface="UTM Avo" panose="02040603050506020204" pitchFamily="18" charset="0"/>
                <a:cs typeface="Times New Roman" panose="02020603050405020304" pitchFamily="18" charset="0"/>
              </a:rPr>
              <a:t>c)	Lưu tệp</a:t>
            </a:r>
          </a:p>
          <a:p>
            <a:pPr lvl="0" algn="ctr" defTabSz="342900">
              <a:lnSpc>
                <a:spcPct val="135000"/>
              </a:lnSpc>
              <a:defRPr/>
            </a:pPr>
            <a:r>
              <a:rPr lang="vi-VN" sz="2400" i="1">
                <a:solidFill>
                  <a:srgbClr val="000000"/>
                </a:solidFill>
                <a:latin typeface="UTM Avo" panose="02040603050506020204" pitchFamily="18" charset="0"/>
                <a:cs typeface="Times New Roman" panose="02020603050405020304" pitchFamily="18" charset="0"/>
              </a:rPr>
              <a:t>Chọn </a:t>
            </a:r>
            <a:r>
              <a:rPr lang="vi-VN" sz="2400" b="1" i="1">
                <a:solidFill>
                  <a:srgbClr val="000000"/>
                </a:solidFill>
                <a:latin typeface="UTM Avo" panose="02040603050506020204" pitchFamily="18" charset="0"/>
                <a:cs typeface="Times New Roman" panose="02020603050405020304" pitchFamily="18" charset="0"/>
              </a:rPr>
              <a:t>File/Save</a:t>
            </a:r>
            <a:r>
              <a:rPr lang="vi-VN" sz="2400" i="1">
                <a:solidFill>
                  <a:srgbClr val="000000"/>
                </a:solidFill>
                <a:latin typeface="UTM Avo" panose="02040603050506020204" pitchFamily="18" charset="0"/>
                <a:cs typeface="Times New Roman" panose="02020603050405020304" pitchFamily="18" charset="0"/>
              </a:rPr>
              <a:t> để lưu tệp văn bản với tên </a:t>
            </a:r>
            <a:r>
              <a:rPr lang="vi-VN" sz="2400" b="1" i="1">
                <a:solidFill>
                  <a:srgbClr val="C00000"/>
                </a:solidFill>
                <a:latin typeface="UTM Avo" panose="02040603050506020204" pitchFamily="18" charset="0"/>
                <a:cs typeface="Times New Roman" panose="02020603050405020304" pitchFamily="18" charset="0"/>
              </a:rPr>
              <a:t>PhieuKhaoSat.docx.</a:t>
            </a:r>
          </a:p>
        </p:txBody>
      </p:sp>
    </p:spTree>
    <p:extLst>
      <p:ext uri="{BB962C8B-B14F-4D97-AF65-F5344CB8AC3E}">
        <p14:creationId xmlns:p14="http://schemas.microsoft.com/office/powerpoint/2010/main" val="1708208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5" grpId="0"/>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AC93C4B-B512-40EE-89BC-AC6F1955AED0}"/>
              </a:ext>
            </a:extLst>
          </p:cNvPr>
          <p:cNvSpPr/>
          <p:nvPr/>
        </p:nvSpPr>
        <p:spPr>
          <a:xfrm>
            <a:off x="1639020" y="599223"/>
            <a:ext cx="9489056" cy="590931"/>
          </a:xfrm>
          <a:prstGeom prst="rect">
            <a:avLst/>
          </a:prstGeom>
        </p:spPr>
        <p:txBody>
          <a:bodyPr wrap="square">
            <a:spAutoFit/>
          </a:bodyPr>
          <a:lstStyle/>
          <a:p>
            <a:pPr lvl="0" algn="just" defTabSz="342900">
              <a:lnSpc>
                <a:spcPct val="135000"/>
              </a:lnSpc>
              <a:defRPr/>
            </a:pPr>
            <a:r>
              <a:rPr lang="fr-FR" sz="2400" b="1">
                <a:solidFill>
                  <a:srgbClr val="000000"/>
                </a:solidFill>
                <a:latin typeface="UTM Avo" panose="02040603050506020204" pitchFamily="18" charset="0"/>
                <a:cs typeface="Times New Roman" panose="02020603050405020304" pitchFamily="18" charset="0"/>
              </a:rPr>
              <a:t>Nhiệm vụ 2</a:t>
            </a:r>
            <a:endParaRPr kumimoji="0" lang="en-US" sz="2400" b="1" u="none" strike="noStrike" kern="1200" cap="none" spc="0" normalizeH="0" baseline="0" noProof="0">
              <a:ln>
                <a:noFill/>
              </a:ln>
              <a:solidFill>
                <a:srgbClr val="000000"/>
              </a:solidFill>
              <a:effectLst/>
              <a:uLnTx/>
              <a:uFillTx/>
              <a:latin typeface="UTM Avo" panose="02040603050506020204" pitchFamily="18" charset="0"/>
              <a:cs typeface="Times New Roman" panose="02020603050405020304" pitchFamily="18" charset="0"/>
            </a:endParaRPr>
          </a:p>
        </p:txBody>
      </p:sp>
      <p:sp>
        <p:nvSpPr>
          <p:cNvPr id="25" name="TextBox 24">
            <a:extLst>
              <a:ext uri="{FF2B5EF4-FFF2-40B4-BE49-F238E27FC236}">
                <a16:creationId xmlns:a16="http://schemas.microsoft.com/office/drawing/2014/main" id="{1814B9E2-EBA0-4B30-A5BC-95144377C64E}"/>
              </a:ext>
            </a:extLst>
          </p:cNvPr>
          <p:cNvSpPr txBox="1"/>
          <p:nvPr/>
        </p:nvSpPr>
        <p:spPr>
          <a:xfrm>
            <a:off x="614526" y="2373258"/>
            <a:ext cx="5125874" cy="2022092"/>
          </a:xfrm>
          <a:prstGeom prst="rect">
            <a:avLst/>
          </a:prstGeom>
          <a:noFill/>
        </p:spPr>
        <p:txBody>
          <a:bodyPr wrap="square">
            <a:spAutoFit/>
          </a:bodyPr>
          <a:lstStyle/>
          <a:p>
            <a:pPr lvl="0" algn="just" defTabSz="342900">
              <a:lnSpc>
                <a:spcPct val="135000"/>
              </a:lnSpc>
              <a:defRPr/>
            </a:pPr>
            <a:r>
              <a:rPr lang="vi-VN" sz="2400">
                <a:solidFill>
                  <a:srgbClr val="000000"/>
                </a:solidFill>
                <a:latin typeface="UTM Avo" panose="02040603050506020204" pitchFamily="18" charset="0"/>
                <a:cs typeface="Times New Roman" panose="02020603050405020304" pitchFamily="18" charset="0"/>
              </a:rPr>
              <a:t>Sử dụng phần mềm soạn thảo tạo tờ rơi quảng cáo và tuyển thành viên cho CLB Tin học của trường theo mẫu ở Hình 8a.6.</a:t>
            </a:r>
            <a:endParaRPr kumimoji="0" lang="en-US" sz="2400" b="0" i="0" u="none" strike="noStrike" kern="1200" cap="none" spc="0" normalizeH="0" baseline="0" noProof="0">
              <a:ln>
                <a:noFill/>
              </a:ln>
              <a:solidFill>
                <a:srgbClr val="000000"/>
              </a:solidFill>
              <a:effectLst/>
              <a:uLnTx/>
              <a:uFillTx/>
              <a:latin typeface="UTM Avo" panose="02040603050506020204" pitchFamily="18" charset="0"/>
              <a:ea typeface="+mn-ea"/>
              <a:cs typeface="Times New Roman" panose="02020603050405020304" pitchFamily="18" charset="0"/>
            </a:endParaRPr>
          </a:p>
        </p:txBody>
      </p:sp>
      <p:sp>
        <p:nvSpPr>
          <p:cNvPr id="7" name="Rectangle 6">
            <a:extLst>
              <a:ext uri="{FF2B5EF4-FFF2-40B4-BE49-F238E27FC236}">
                <a16:creationId xmlns:a16="http://schemas.microsoft.com/office/drawing/2014/main" id="{EAC93C4B-B512-40EE-89BC-AC6F1955AED0}"/>
              </a:ext>
            </a:extLst>
          </p:cNvPr>
          <p:cNvSpPr/>
          <p:nvPr/>
        </p:nvSpPr>
        <p:spPr>
          <a:xfrm>
            <a:off x="6799939" y="5980253"/>
            <a:ext cx="4521204" cy="590931"/>
          </a:xfrm>
          <a:prstGeom prst="rect">
            <a:avLst/>
          </a:prstGeom>
        </p:spPr>
        <p:txBody>
          <a:bodyPr wrap="square">
            <a:spAutoFit/>
          </a:bodyPr>
          <a:lstStyle/>
          <a:p>
            <a:pPr lvl="0" algn="ctr" defTabSz="342900">
              <a:lnSpc>
                <a:spcPct val="135000"/>
              </a:lnSpc>
              <a:defRPr/>
            </a:pPr>
            <a:r>
              <a:rPr lang="en-US" sz="2400" i="1">
                <a:solidFill>
                  <a:srgbClr val="000000"/>
                </a:solidFill>
                <a:latin typeface="UTM Avo" panose="02040603050506020204" pitchFamily="18" charset="0"/>
                <a:cs typeface="Times New Roman" panose="02020603050405020304" pitchFamily="18" charset="0"/>
              </a:rPr>
              <a:t>Hình 8a. 6. </a:t>
            </a:r>
          </a:p>
        </p:txBody>
      </p:sp>
      <p:pic>
        <p:nvPicPr>
          <p:cNvPr id="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7837" t="26623" r="19600" b="25022"/>
          <a:stretch/>
        </p:blipFill>
        <p:spPr bwMode="auto">
          <a:xfrm>
            <a:off x="6799939" y="599223"/>
            <a:ext cx="4328137" cy="52178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58380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5" grpId="0"/>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AC93C4B-B512-40EE-89BC-AC6F1955AED0}"/>
              </a:ext>
            </a:extLst>
          </p:cNvPr>
          <p:cNvSpPr/>
          <p:nvPr/>
        </p:nvSpPr>
        <p:spPr>
          <a:xfrm>
            <a:off x="1639020" y="599223"/>
            <a:ext cx="9489056" cy="532838"/>
          </a:xfrm>
          <a:prstGeom prst="rect">
            <a:avLst/>
          </a:prstGeom>
        </p:spPr>
        <p:txBody>
          <a:bodyPr wrap="square">
            <a:spAutoFit/>
          </a:bodyPr>
          <a:lstStyle/>
          <a:p>
            <a:pPr lvl="0" algn="just" defTabSz="342900">
              <a:lnSpc>
                <a:spcPct val="135000"/>
              </a:lnSpc>
              <a:defRPr/>
            </a:pPr>
            <a:r>
              <a:rPr lang="vi-VN" sz="2400" b="1">
                <a:solidFill>
                  <a:srgbClr val="000000"/>
                </a:solidFill>
                <a:latin typeface="UTM Avo" panose="02040603050506020204" pitchFamily="18" charset="0"/>
                <a:cs typeface="Times New Roman" panose="02020603050405020304" pitchFamily="18" charset="0"/>
              </a:rPr>
              <a:t>Hướng dẫn</a:t>
            </a:r>
            <a:endParaRPr kumimoji="0" lang="en-US" sz="2400" b="1" u="none" strike="noStrike" kern="1200" cap="none" spc="0" normalizeH="0" baseline="0" noProof="0">
              <a:ln>
                <a:noFill/>
              </a:ln>
              <a:solidFill>
                <a:srgbClr val="000000"/>
              </a:solidFill>
              <a:effectLst/>
              <a:uLnTx/>
              <a:uFillTx/>
              <a:latin typeface="UTM Avo" panose="02040603050506020204" pitchFamily="18" charset="0"/>
              <a:cs typeface="Times New Roman" panose="02020603050405020304" pitchFamily="18" charset="0"/>
            </a:endParaRPr>
          </a:p>
        </p:txBody>
      </p:sp>
      <p:sp>
        <p:nvSpPr>
          <p:cNvPr id="25" name="TextBox 24">
            <a:extLst>
              <a:ext uri="{FF2B5EF4-FFF2-40B4-BE49-F238E27FC236}">
                <a16:creationId xmlns:a16="http://schemas.microsoft.com/office/drawing/2014/main" id="{1814B9E2-EBA0-4B30-A5BC-95144377C64E}"/>
              </a:ext>
            </a:extLst>
          </p:cNvPr>
          <p:cNvSpPr txBox="1"/>
          <p:nvPr/>
        </p:nvSpPr>
        <p:spPr>
          <a:xfrm>
            <a:off x="614526" y="1207899"/>
            <a:ext cx="10513550" cy="2022092"/>
          </a:xfrm>
          <a:prstGeom prst="rect">
            <a:avLst/>
          </a:prstGeom>
          <a:noFill/>
        </p:spPr>
        <p:txBody>
          <a:bodyPr wrap="square">
            <a:spAutoFit/>
          </a:bodyPr>
          <a:lstStyle/>
          <a:p>
            <a:pPr lvl="0" algn="just" defTabSz="342900">
              <a:lnSpc>
                <a:spcPct val="135000"/>
              </a:lnSpc>
              <a:defRPr/>
            </a:pPr>
            <a:r>
              <a:rPr lang="vi-VN" sz="2400">
                <a:solidFill>
                  <a:srgbClr val="000000"/>
                </a:solidFill>
                <a:latin typeface="UTM Avo" panose="02040603050506020204" pitchFamily="18" charset="0"/>
                <a:cs typeface="Times New Roman" panose="02020603050405020304" pitchFamily="18" charset="0"/>
              </a:rPr>
              <a:t>-	Quan sát tờ rơi mẫu em thấy có các đối tượng sau: ảnh nền, văn bản, hình đồ hoạ,...</a:t>
            </a:r>
          </a:p>
          <a:p>
            <a:pPr lvl="0" algn="just" defTabSz="342900">
              <a:lnSpc>
                <a:spcPct val="135000"/>
              </a:lnSpc>
              <a:defRPr/>
            </a:pPr>
            <a:r>
              <a:rPr lang="vi-VN" sz="2400">
                <a:solidFill>
                  <a:srgbClr val="000000"/>
                </a:solidFill>
                <a:latin typeface="UTM Avo" panose="02040603050506020204" pitchFamily="18" charset="0"/>
                <a:cs typeface="Times New Roman" panose="02020603050405020304" pitchFamily="18" charset="0"/>
              </a:rPr>
              <a:t>-	Các đối tượng văn bản, hình đồ hoạ nẳm bên trên ảnh nền (tức là ảnh nền n</a:t>
            </a:r>
            <a:r>
              <a:rPr lang="en-US" sz="2400">
                <a:solidFill>
                  <a:srgbClr val="000000"/>
                </a:solidFill>
                <a:latin typeface="UTM Avo" panose="02040603050506020204" pitchFamily="18" charset="0"/>
                <a:cs typeface="Times New Roman" panose="02020603050405020304" pitchFamily="18" charset="0"/>
              </a:rPr>
              <a:t>ằ</a:t>
            </a:r>
            <a:r>
              <a:rPr lang="vi-VN" sz="2400">
                <a:solidFill>
                  <a:srgbClr val="000000"/>
                </a:solidFill>
                <a:latin typeface="UTM Avo" panose="02040603050506020204" pitchFamily="18" charset="0"/>
                <a:cs typeface="Times New Roman" panose="02020603050405020304" pitchFamily="18" charset="0"/>
              </a:rPr>
              <a:t>m ở lớp dưới, văn bản và hình đ</a:t>
            </a:r>
            <a:r>
              <a:rPr lang="en-US" sz="2400">
                <a:solidFill>
                  <a:srgbClr val="000000"/>
                </a:solidFill>
                <a:latin typeface="UTM Avo" panose="02040603050506020204" pitchFamily="18" charset="0"/>
                <a:cs typeface="Times New Roman" panose="02020603050405020304" pitchFamily="18" charset="0"/>
              </a:rPr>
              <a:t>ồ</a:t>
            </a:r>
            <a:r>
              <a:rPr lang="vi-VN" sz="2400">
                <a:solidFill>
                  <a:srgbClr val="000000"/>
                </a:solidFill>
                <a:latin typeface="UTM Avo" panose="02040603050506020204" pitchFamily="18" charset="0"/>
                <a:cs typeface="Times New Roman" panose="02020603050405020304" pitchFamily="18" charset="0"/>
              </a:rPr>
              <a:t> hoạ nằm ở lớp trên).</a:t>
            </a:r>
          </a:p>
        </p:txBody>
      </p:sp>
      <p:sp>
        <p:nvSpPr>
          <p:cNvPr id="4" name="TextBox 3">
            <a:extLst>
              <a:ext uri="{FF2B5EF4-FFF2-40B4-BE49-F238E27FC236}">
                <a16:creationId xmlns:a16="http://schemas.microsoft.com/office/drawing/2014/main" id="{1814B9E2-EBA0-4B30-A5BC-95144377C64E}"/>
              </a:ext>
            </a:extLst>
          </p:cNvPr>
          <p:cNvSpPr txBox="1"/>
          <p:nvPr/>
        </p:nvSpPr>
        <p:spPr>
          <a:xfrm>
            <a:off x="614526" y="3632122"/>
            <a:ext cx="10513550" cy="1588127"/>
          </a:xfrm>
          <a:prstGeom prst="rect">
            <a:avLst/>
          </a:prstGeom>
          <a:noFill/>
        </p:spPr>
        <p:txBody>
          <a:bodyPr wrap="square">
            <a:spAutoFit/>
          </a:bodyPr>
          <a:lstStyle/>
          <a:p>
            <a:pPr algn="just" defTabSz="342900">
              <a:lnSpc>
                <a:spcPct val="135000"/>
              </a:lnSpc>
              <a:defRPr/>
            </a:pPr>
            <a:r>
              <a:rPr lang="vi-VN" sz="2400" b="1" i="1">
                <a:solidFill>
                  <a:srgbClr val="000000"/>
                </a:solidFill>
                <a:latin typeface="UTM Avo" panose="02040603050506020204" pitchFamily="18" charset="0"/>
                <a:cs typeface="Times New Roman" panose="02020603050405020304" pitchFamily="18" charset="0"/>
              </a:rPr>
              <a:t>a) </a:t>
            </a:r>
            <a:r>
              <a:rPr lang="en-US" sz="2400" b="1">
                <a:solidFill>
                  <a:srgbClr val="000000"/>
                </a:solidFill>
                <a:latin typeface="UTM Avo" panose="02040603050506020204" pitchFamily="18" charset="0"/>
                <a:cs typeface="Times New Roman" panose="02020603050405020304" pitchFamily="18" charset="0"/>
              </a:rPr>
              <a:t>Khởi động phần mềm và nhập nội dung</a:t>
            </a:r>
            <a:endParaRPr lang="vi-VN" sz="2400" b="1">
              <a:solidFill>
                <a:srgbClr val="000000"/>
              </a:solidFill>
              <a:latin typeface="UTM Avo" panose="02040603050506020204" pitchFamily="18" charset="0"/>
              <a:cs typeface="Times New Roman" panose="02020603050405020304" pitchFamily="18" charset="0"/>
            </a:endParaRPr>
          </a:p>
          <a:p>
            <a:pPr lvl="0" algn="just" defTabSz="342900">
              <a:lnSpc>
                <a:spcPct val="135000"/>
              </a:lnSpc>
              <a:defRPr/>
            </a:pPr>
            <a:r>
              <a:rPr lang="vi-VN" sz="2400">
                <a:solidFill>
                  <a:srgbClr val="000000"/>
                </a:solidFill>
                <a:latin typeface="UTM Avo" panose="02040603050506020204" pitchFamily="18" charset="0"/>
                <a:cs typeface="Times New Roman" panose="02020603050405020304" pitchFamily="18" charset="0"/>
              </a:rPr>
              <a:t>-	Nháy đúp chuột vào biểu tượng phần mềm trên màn hình nền.</a:t>
            </a:r>
          </a:p>
          <a:p>
            <a:pPr lvl="0" algn="just" defTabSz="342900">
              <a:lnSpc>
                <a:spcPct val="135000"/>
              </a:lnSpc>
              <a:defRPr/>
            </a:pPr>
            <a:r>
              <a:rPr lang="vi-VN" sz="2400">
                <a:solidFill>
                  <a:srgbClr val="000000"/>
                </a:solidFill>
                <a:latin typeface="UTM Avo" panose="02040603050506020204" pitchFamily="18" charset="0"/>
                <a:cs typeface="Times New Roman" panose="02020603050405020304" pitchFamily="18" charset="0"/>
              </a:rPr>
              <a:t>-	Nhập nội dung văn bản theo mẫu như Hình 8a.5.</a:t>
            </a:r>
          </a:p>
        </p:txBody>
      </p:sp>
    </p:spTree>
    <p:extLst>
      <p:ext uri="{BB962C8B-B14F-4D97-AF65-F5344CB8AC3E}">
        <p14:creationId xmlns:p14="http://schemas.microsoft.com/office/powerpoint/2010/main" val="2809393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5" grpId="0"/>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24">
            <a:extLst>
              <a:ext uri="{FF2B5EF4-FFF2-40B4-BE49-F238E27FC236}">
                <a16:creationId xmlns:a16="http://schemas.microsoft.com/office/drawing/2014/main" id="{1814B9E2-EBA0-4B30-A5BC-95144377C64E}"/>
              </a:ext>
            </a:extLst>
          </p:cNvPr>
          <p:cNvSpPr txBox="1"/>
          <p:nvPr/>
        </p:nvSpPr>
        <p:spPr>
          <a:xfrm>
            <a:off x="614526" y="420674"/>
            <a:ext cx="10513550" cy="1523494"/>
          </a:xfrm>
          <a:prstGeom prst="rect">
            <a:avLst/>
          </a:prstGeom>
          <a:noFill/>
        </p:spPr>
        <p:txBody>
          <a:bodyPr wrap="square">
            <a:spAutoFit/>
          </a:bodyPr>
          <a:lstStyle/>
          <a:p>
            <a:pPr lvl="0" algn="just" defTabSz="342900">
              <a:lnSpc>
                <a:spcPct val="135000"/>
              </a:lnSpc>
              <a:defRPr/>
            </a:pPr>
            <a:r>
              <a:rPr lang="en-US" sz="2400" b="1" i="1">
                <a:solidFill>
                  <a:srgbClr val="000000"/>
                </a:solidFill>
                <a:latin typeface="UTM Avo" panose="02040603050506020204" pitchFamily="18" charset="0"/>
                <a:cs typeface="Times New Roman" panose="02020603050405020304" pitchFamily="18" charset="0"/>
              </a:rPr>
              <a:t>b) </a:t>
            </a:r>
            <a:r>
              <a:rPr lang="vi-VN" sz="2400" b="1" i="1">
                <a:solidFill>
                  <a:srgbClr val="000000"/>
                </a:solidFill>
                <a:latin typeface="UTM Avo" panose="02040603050506020204" pitchFamily="18" charset="0"/>
                <a:cs typeface="Times New Roman" panose="02020603050405020304" pitchFamily="18" charset="0"/>
              </a:rPr>
              <a:t>Thêm ảnh minh hoạ, thay đổi lóp, thay đồi kích thước ảnh</a:t>
            </a:r>
          </a:p>
          <a:p>
            <a:pPr lvl="0" algn="just" defTabSz="342900">
              <a:lnSpc>
                <a:spcPct val="135000"/>
              </a:lnSpc>
              <a:defRPr/>
            </a:pPr>
            <a:r>
              <a:rPr lang="vi-VN" sz="2400">
                <a:solidFill>
                  <a:srgbClr val="000000"/>
                </a:solidFill>
                <a:latin typeface="UTM Avo" panose="02040603050506020204" pitchFamily="18" charset="0"/>
                <a:cs typeface="Times New Roman" panose="02020603050405020304" pitchFamily="18" charset="0"/>
              </a:rPr>
              <a:t>- Nháy chuột vào đầu đoạn vàn bản để đặt vị trí chèn ảnh, chọn </a:t>
            </a:r>
            <a:r>
              <a:rPr lang="vi-VN" sz="2400" b="1">
                <a:solidFill>
                  <a:srgbClr val="000000"/>
                </a:solidFill>
                <a:latin typeface="UTM Avo" panose="02040603050506020204" pitchFamily="18" charset="0"/>
                <a:cs typeface="Times New Roman" panose="02020603050405020304" pitchFamily="18" charset="0"/>
              </a:rPr>
              <a:t>Insert/Picture</a:t>
            </a:r>
            <a:r>
              <a:rPr lang="vi-VN" sz="2400">
                <a:solidFill>
                  <a:srgbClr val="000000"/>
                </a:solidFill>
                <a:latin typeface="UTM Avo" panose="02040603050506020204" pitchFamily="18" charset="0"/>
                <a:cs typeface="Times New Roman" panose="02020603050405020304" pitchFamily="18" charset="0"/>
              </a:rPr>
              <a:t>, chọn tệp ảnh nền rồi chọn OK để chèn ảnh.</a:t>
            </a:r>
          </a:p>
        </p:txBody>
      </p:sp>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6581" t="27581" r="13930" b="32604"/>
          <a:stretch/>
        </p:blipFill>
        <p:spPr bwMode="auto">
          <a:xfrm>
            <a:off x="724747" y="2147777"/>
            <a:ext cx="10293108" cy="33173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a:extLst>
              <a:ext uri="{FF2B5EF4-FFF2-40B4-BE49-F238E27FC236}">
                <a16:creationId xmlns:a16="http://schemas.microsoft.com/office/drawing/2014/main" id="{EAC93C4B-B512-40EE-89BC-AC6F1955AED0}"/>
              </a:ext>
            </a:extLst>
          </p:cNvPr>
          <p:cNvSpPr/>
          <p:nvPr/>
        </p:nvSpPr>
        <p:spPr>
          <a:xfrm>
            <a:off x="724748" y="5725073"/>
            <a:ext cx="10596396" cy="590931"/>
          </a:xfrm>
          <a:prstGeom prst="rect">
            <a:avLst/>
          </a:prstGeom>
        </p:spPr>
        <p:txBody>
          <a:bodyPr wrap="square">
            <a:spAutoFit/>
          </a:bodyPr>
          <a:lstStyle/>
          <a:p>
            <a:pPr lvl="0" algn="ctr" defTabSz="342900">
              <a:lnSpc>
                <a:spcPct val="135000"/>
              </a:lnSpc>
              <a:defRPr/>
            </a:pPr>
            <a:r>
              <a:rPr lang="vi-VN" sz="2400" i="1">
                <a:solidFill>
                  <a:srgbClr val="000000"/>
                </a:solidFill>
                <a:latin typeface="UTM Avo" panose="02040603050506020204" pitchFamily="18" charset="0"/>
                <a:cs typeface="Times New Roman" panose="02020603050405020304" pitchFamily="18" charset="0"/>
              </a:rPr>
              <a:t>Hình 8a. 9. Các bước chèn, thay đổi l</a:t>
            </a:r>
            <a:r>
              <a:rPr lang="en-US" sz="2400" i="1">
                <a:solidFill>
                  <a:srgbClr val="000000"/>
                </a:solidFill>
                <a:latin typeface="UTM Avo" panose="02040603050506020204" pitchFamily="18" charset="0"/>
                <a:cs typeface="Times New Roman" panose="02020603050405020304" pitchFamily="18" charset="0"/>
              </a:rPr>
              <a:t>ớ</a:t>
            </a:r>
            <a:r>
              <a:rPr lang="vi-VN" sz="2400" i="1">
                <a:solidFill>
                  <a:srgbClr val="000000"/>
                </a:solidFill>
                <a:latin typeface="UTM Avo" panose="02040603050506020204" pitchFamily="18" charset="0"/>
                <a:cs typeface="Times New Roman" panose="02020603050405020304" pitchFamily="18" charset="0"/>
              </a:rPr>
              <a:t>p và kích thước </a:t>
            </a:r>
            <a:r>
              <a:rPr lang="en-US" sz="2400" i="1">
                <a:solidFill>
                  <a:srgbClr val="000000"/>
                </a:solidFill>
                <a:latin typeface="UTM Avo" panose="02040603050506020204" pitchFamily="18" charset="0"/>
                <a:cs typeface="Times New Roman" panose="02020603050405020304" pitchFamily="18" charset="0"/>
              </a:rPr>
              <a:t>ả</a:t>
            </a:r>
            <a:r>
              <a:rPr lang="vi-VN" sz="2400" i="1">
                <a:solidFill>
                  <a:srgbClr val="000000"/>
                </a:solidFill>
                <a:latin typeface="UTM Avo" panose="02040603050506020204" pitchFamily="18" charset="0"/>
                <a:cs typeface="Times New Roman" panose="02020603050405020304" pitchFamily="18" charset="0"/>
              </a:rPr>
              <a:t>nh</a:t>
            </a:r>
            <a:endParaRPr lang="en-US" sz="2400" i="1">
              <a:solidFill>
                <a:srgbClr val="000000"/>
              </a:solidFill>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2604991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24">
            <a:extLst>
              <a:ext uri="{FF2B5EF4-FFF2-40B4-BE49-F238E27FC236}">
                <a16:creationId xmlns:a16="http://schemas.microsoft.com/office/drawing/2014/main" id="{1814B9E2-EBA0-4B30-A5BC-95144377C64E}"/>
              </a:ext>
            </a:extLst>
          </p:cNvPr>
          <p:cNvSpPr txBox="1"/>
          <p:nvPr/>
        </p:nvSpPr>
        <p:spPr>
          <a:xfrm>
            <a:off x="3374571" y="852741"/>
            <a:ext cx="7576458" cy="5078313"/>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6"/>
          </a:lnRef>
          <a:fillRef idx="2">
            <a:schemeClr val="accent6"/>
          </a:fillRef>
          <a:effectRef idx="1">
            <a:schemeClr val="accent6"/>
          </a:effectRef>
          <a:fontRef idx="minor">
            <a:schemeClr val="dk1"/>
          </a:fontRef>
        </p:style>
        <p:txBody>
          <a:bodyPr wrap="square">
            <a:spAutoFit/>
          </a:bodyPr>
          <a:lstStyle/>
          <a:p>
            <a:pPr marL="169863" lvl="0" indent="396875" algn="just" defTabSz="342900">
              <a:lnSpc>
                <a:spcPct val="135000"/>
              </a:lnSpc>
              <a:defRPr/>
            </a:pPr>
            <a:r>
              <a:rPr lang="vi-VN" sz="2400">
                <a:solidFill>
                  <a:srgbClr val="000000"/>
                </a:solidFill>
                <a:latin typeface="UTM Avo" panose="02040603050506020204" pitchFamily="18" charset="0"/>
                <a:cs typeface="Times New Roman" panose="02020603050405020304" pitchFamily="18" charset="0"/>
              </a:rPr>
              <a:t>-	Hình ảnh được chèn vào văn bản (ảnh có thể che mất nội dung văn bản hoặc đẩy nội dung văn bản xuống dưới (Hình 8a.9b)). Vì ảnh nền cần nằm dưới văn bản, nên em </a:t>
            </a:r>
            <a:r>
              <a:rPr lang="vi-VN" sz="2400" b="1">
                <a:solidFill>
                  <a:srgbClr val="000000"/>
                </a:solidFill>
                <a:latin typeface="UTM Avo" panose="02040603050506020204" pitchFamily="18" charset="0"/>
                <a:cs typeface="Times New Roman" panose="02020603050405020304" pitchFamily="18" charset="0"/>
              </a:rPr>
              <a:t>nháy chuột chọn</a:t>
            </a:r>
            <a:r>
              <a:rPr lang="vi-VN" sz="2400">
                <a:solidFill>
                  <a:srgbClr val="000000"/>
                </a:solidFill>
                <a:latin typeface="UTM Avo" panose="02040603050506020204" pitchFamily="18" charset="0"/>
                <a:cs typeface="Times New Roman" panose="02020603050405020304" pitchFamily="18" charset="0"/>
              </a:rPr>
              <a:t> ảnh, chọn </a:t>
            </a:r>
            <a:r>
              <a:rPr lang="vi-VN" sz="2400" b="1">
                <a:solidFill>
                  <a:srgbClr val="000000"/>
                </a:solidFill>
                <a:latin typeface="UTM Avo" panose="02040603050506020204" pitchFamily="18" charset="0"/>
                <a:cs typeface="Times New Roman" panose="02020603050405020304" pitchFamily="18" charset="0"/>
              </a:rPr>
              <a:t>Format</a:t>
            </a:r>
            <a:r>
              <a:rPr lang="vi-VN" sz="2400">
                <a:solidFill>
                  <a:srgbClr val="000000"/>
                </a:solidFill>
                <a:latin typeface="UTM Avo" panose="02040603050506020204" pitchFamily="18" charset="0"/>
                <a:cs typeface="Times New Roman" panose="02020603050405020304" pitchFamily="18" charset="0"/>
              </a:rPr>
              <a:t>. Trong nhóm lệnh </a:t>
            </a:r>
            <a:r>
              <a:rPr lang="vi-VN" sz="2400" b="1">
                <a:solidFill>
                  <a:srgbClr val="000000"/>
                </a:solidFill>
                <a:latin typeface="UTM Avo" panose="02040603050506020204" pitchFamily="18" charset="0"/>
                <a:cs typeface="Times New Roman" panose="02020603050405020304" pitchFamily="18" charset="0"/>
              </a:rPr>
              <a:t>Arrange</a:t>
            </a:r>
            <a:r>
              <a:rPr lang="vi-VN" sz="2400">
                <a:solidFill>
                  <a:srgbClr val="000000"/>
                </a:solidFill>
                <a:latin typeface="UTM Avo" panose="02040603050506020204" pitchFamily="18" charset="0"/>
                <a:cs typeface="Times New Roman" panose="02020603050405020304" pitchFamily="18" charset="0"/>
              </a:rPr>
              <a:t>, nháy chuột vào mũi tên bên cạnh lệnh </a:t>
            </a:r>
            <a:r>
              <a:rPr lang="vi-VN" sz="2400" b="1">
                <a:solidFill>
                  <a:srgbClr val="000000"/>
                </a:solidFill>
                <a:latin typeface="UTM Avo" panose="02040603050506020204" pitchFamily="18" charset="0"/>
                <a:cs typeface="Times New Roman" panose="02020603050405020304" pitchFamily="18" charset="0"/>
              </a:rPr>
              <a:t>Wrap Text </a:t>
            </a:r>
            <a:r>
              <a:rPr lang="vi-VN" sz="2400">
                <a:solidFill>
                  <a:srgbClr val="000000"/>
                </a:solidFill>
                <a:latin typeface="UTM Avo" panose="02040603050506020204" pitchFamily="18" charset="0"/>
                <a:cs typeface="Times New Roman" panose="02020603050405020304" pitchFamily="18" charset="0"/>
              </a:rPr>
              <a:t>rồi chọn </a:t>
            </a:r>
            <a:r>
              <a:rPr lang="vi-VN" sz="2400" b="1">
                <a:solidFill>
                  <a:srgbClr val="000000"/>
                </a:solidFill>
                <a:latin typeface="UTM Avo" panose="02040603050506020204" pitchFamily="18" charset="0"/>
                <a:cs typeface="Times New Roman" panose="02020603050405020304" pitchFamily="18" charset="0"/>
              </a:rPr>
              <a:t>Behind Text </a:t>
            </a:r>
            <a:r>
              <a:rPr lang="vi-VN" sz="2400">
                <a:solidFill>
                  <a:srgbClr val="000000"/>
                </a:solidFill>
                <a:latin typeface="UTM Avo" panose="02040603050506020204" pitchFamily="18" charset="0"/>
                <a:cs typeface="Times New Roman" panose="02020603050405020304" pitchFamily="18" charset="0"/>
              </a:rPr>
              <a:t>để ảnh nẳm ở lớp dưới, văn bản nằm ở lớp trên. Kết quả là văn bản sẽ được đưa lên trên ảnh nền (Hình 8a.9c).</a:t>
            </a:r>
            <a:endParaRPr kumimoji="0" lang="en-US" sz="2400" b="1" i="0" u="none" strike="noStrike" kern="1200" cap="none" spc="0" normalizeH="0" baseline="0" noProof="0">
              <a:ln>
                <a:noFill/>
              </a:ln>
              <a:solidFill>
                <a:srgbClr val="000000"/>
              </a:solidFill>
              <a:effectLst/>
              <a:uLnTx/>
              <a:uFillTx/>
              <a:latin typeface="UTM Avo" panose="02040603050506020204" pitchFamily="18" charset="0"/>
              <a:cs typeface="Times New Roman" panose="02020603050405020304" pitchFamily="18" charset="0"/>
            </a:endParaRPr>
          </a:p>
        </p:txBody>
      </p:sp>
      <p:pic>
        <p:nvPicPr>
          <p:cNvPr id="2050" name="Picture 2" descr="E:\Hien\lop 8\Male-Teacher-PNG-Free-Download.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4526" y="2656114"/>
            <a:ext cx="3247572" cy="38970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1481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24">
            <a:extLst>
              <a:ext uri="{FF2B5EF4-FFF2-40B4-BE49-F238E27FC236}">
                <a16:creationId xmlns:a16="http://schemas.microsoft.com/office/drawing/2014/main" id="{1814B9E2-EBA0-4B30-A5BC-95144377C64E}"/>
              </a:ext>
            </a:extLst>
          </p:cNvPr>
          <p:cNvSpPr txBox="1"/>
          <p:nvPr/>
        </p:nvSpPr>
        <p:spPr>
          <a:xfrm>
            <a:off x="3374571" y="852741"/>
            <a:ext cx="7576458" cy="3024674"/>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6"/>
          </a:lnRef>
          <a:fillRef idx="2">
            <a:schemeClr val="accent6"/>
          </a:fillRef>
          <a:effectRef idx="1">
            <a:schemeClr val="accent6"/>
          </a:effectRef>
          <a:fontRef idx="minor">
            <a:schemeClr val="dk1"/>
          </a:fontRef>
        </p:style>
        <p:txBody>
          <a:bodyPr wrap="square">
            <a:spAutoFit/>
          </a:bodyPr>
          <a:lstStyle/>
          <a:p>
            <a:pPr marL="169863" lvl="0" indent="396875" algn="just" defTabSz="342900">
              <a:lnSpc>
                <a:spcPct val="135000"/>
              </a:lnSpc>
              <a:defRPr/>
            </a:pPr>
            <a:r>
              <a:rPr lang="vi-VN" sz="2400">
                <a:solidFill>
                  <a:srgbClr val="000000"/>
                </a:solidFill>
                <a:latin typeface="UTM Avo" panose="02040603050506020204" pitchFamily="18" charset="0"/>
                <a:cs typeface="Times New Roman" panose="02020603050405020304" pitchFamily="18" charset="0"/>
              </a:rPr>
              <a:t>-	Bước tiếp theo cần thay đổi vị trí và kích thước ảnh để ảnh phủ hết nền của tờ rơi. Em di chuyển chuột vào hình vuông nh</a:t>
            </a:r>
            <a:r>
              <a:rPr lang="en-US" sz="2400">
                <a:solidFill>
                  <a:srgbClr val="000000"/>
                </a:solidFill>
                <a:latin typeface="UTM Avo" panose="02040603050506020204" pitchFamily="18" charset="0"/>
                <a:cs typeface="Times New Roman" panose="02020603050405020304" pitchFamily="18" charset="0"/>
              </a:rPr>
              <a:t>ỏ</a:t>
            </a:r>
            <a:r>
              <a:rPr lang="vi-VN" sz="2400">
                <a:solidFill>
                  <a:srgbClr val="000000"/>
                </a:solidFill>
                <a:latin typeface="UTM Avo" panose="02040603050506020204" pitchFamily="18" charset="0"/>
                <a:cs typeface="Times New Roman" panose="02020603050405020304" pitchFamily="18" charset="0"/>
              </a:rPr>
              <a:t> màu trắng nằm ở góc dưới bên phải của ảnh rồi kéo thả chuột để thay đổi kích thước sao cho ảnh nền phủ kín tờ rơi (Hình 8a.9d).</a:t>
            </a:r>
            <a:endParaRPr kumimoji="0" lang="en-US" sz="2400" b="1" i="0" u="none" strike="noStrike" kern="1200" cap="none" spc="0" normalizeH="0" baseline="0" noProof="0">
              <a:ln>
                <a:noFill/>
              </a:ln>
              <a:solidFill>
                <a:srgbClr val="000000"/>
              </a:solidFill>
              <a:effectLst/>
              <a:uLnTx/>
              <a:uFillTx/>
              <a:latin typeface="UTM Avo" panose="02040603050506020204" pitchFamily="18" charset="0"/>
              <a:cs typeface="Times New Roman" panose="02020603050405020304" pitchFamily="18" charset="0"/>
            </a:endParaRPr>
          </a:p>
        </p:txBody>
      </p:sp>
      <p:pic>
        <p:nvPicPr>
          <p:cNvPr id="2050" name="Picture 2" descr="E:\Hien\lop 8\Male-Teacher-PNG-Free-Download.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4526" y="2656114"/>
            <a:ext cx="3247572" cy="38970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5152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24">
            <a:extLst>
              <a:ext uri="{FF2B5EF4-FFF2-40B4-BE49-F238E27FC236}">
                <a16:creationId xmlns:a16="http://schemas.microsoft.com/office/drawing/2014/main" id="{1814B9E2-EBA0-4B30-A5BC-95144377C64E}"/>
              </a:ext>
            </a:extLst>
          </p:cNvPr>
          <p:cNvSpPr txBox="1"/>
          <p:nvPr/>
        </p:nvSpPr>
        <p:spPr>
          <a:xfrm>
            <a:off x="614526" y="420674"/>
            <a:ext cx="10513550" cy="2086725"/>
          </a:xfrm>
          <a:prstGeom prst="rect">
            <a:avLst/>
          </a:prstGeom>
          <a:noFill/>
        </p:spPr>
        <p:txBody>
          <a:bodyPr wrap="square">
            <a:spAutoFit/>
          </a:bodyPr>
          <a:lstStyle/>
          <a:p>
            <a:pPr lvl="0" algn="just" defTabSz="342900">
              <a:lnSpc>
                <a:spcPct val="135000"/>
              </a:lnSpc>
              <a:defRPr/>
            </a:pPr>
            <a:r>
              <a:rPr lang="vi-VN" sz="2400" b="1" i="1">
                <a:solidFill>
                  <a:srgbClr val="000000"/>
                </a:solidFill>
                <a:latin typeface="UTM Avo" panose="02040603050506020204" pitchFamily="18" charset="0"/>
                <a:cs typeface="Times New Roman" panose="02020603050405020304" pitchFamily="18" charset="0"/>
              </a:rPr>
              <a:t>c)	Thêm, thay đổi màu các đói tượng hình đồ hoạ</a:t>
            </a:r>
          </a:p>
          <a:p>
            <a:pPr lvl="0" algn="just" defTabSz="342900">
              <a:lnSpc>
                <a:spcPct val="135000"/>
              </a:lnSpc>
              <a:defRPr/>
            </a:pPr>
            <a:r>
              <a:rPr lang="vi-VN" sz="2400">
                <a:solidFill>
                  <a:srgbClr val="000000"/>
                </a:solidFill>
                <a:latin typeface="UTM Avo" panose="02040603050506020204" pitchFamily="18" charset="0"/>
                <a:cs typeface="Times New Roman" panose="02020603050405020304" pitchFamily="18" charset="0"/>
              </a:rPr>
              <a:t>- Trong tờ rơi có hai đối tượng đồ hoạ là: </a:t>
            </a:r>
            <a:r>
              <a:rPr lang="en-US" sz="2400">
                <a:solidFill>
                  <a:srgbClr val="000000"/>
                </a:solidFill>
                <a:latin typeface="UTM Avo" panose="02040603050506020204" pitchFamily="18" charset="0"/>
                <a:cs typeface="Times New Roman" panose="02020603050405020304" pitchFamily="18" charset="0"/>
              </a:rPr>
              <a:t>    </a:t>
            </a:r>
            <a:r>
              <a:rPr lang="vi-VN" sz="2400">
                <a:solidFill>
                  <a:srgbClr val="000000"/>
                </a:solidFill>
                <a:latin typeface="UTM Avo" panose="02040603050506020204" pitchFamily="18" charset="0"/>
                <a:cs typeface="Times New Roman" panose="02020603050405020304" pitchFamily="18" charset="0"/>
              </a:rPr>
              <a:t>và </a:t>
            </a:r>
            <a:r>
              <a:rPr lang="en-US" sz="2400">
                <a:solidFill>
                  <a:srgbClr val="000000"/>
                </a:solidFill>
                <a:latin typeface="UTM Avo" panose="02040603050506020204" pitchFamily="18" charset="0"/>
                <a:cs typeface="Times New Roman" panose="02020603050405020304" pitchFamily="18" charset="0"/>
              </a:rPr>
              <a:t>   </a:t>
            </a:r>
            <a:r>
              <a:rPr lang="vi-VN" sz="2400">
                <a:solidFill>
                  <a:srgbClr val="000000"/>
                </a:solidFill>
                <a:latin typeface="UTM Avo" panose="02040603050506020204" pitchFamily="18" charset="0"/>
                <a:cs typeface="Times New Roman" panose="02020603050405020304" pitchFamily="18" charset="0"/>
              </a:rPr>
              <a:t>. Để vẽ</a:t>
            </a:r>
            <a:r>
              <a:rPr lang="en-US" sz="2400">
                <a:solidFill>
                  <a:srgbClr val="000000"/>
                </a:solidFill>
                <a:latin typeface="UTM Avo" panose="02040603050506020204" pitchFamily="18" charset="0"/>
                <a:cs typeface="Times New Roman" panose="02020603050405020304" pitchFamily="18" charset="0"/>
              </a:rPr>
              <a:t>    </a:t>
            </a:r>
            <a:r>
              <a:rPr lang="vi-VN" sz="2400">
                <a:solidFill>
                  <a:srgbClr val="000000"/>
                </a:solidFill>
                <a:latin typeface="UTM Avo" panose="02040603050506020204" pitchFamily="18" charset="0"/>
                <a:cs typeface="Times New Roman" panose="02020603050405020304" pitchFamily="18" charset="0"/>
              </a:rPr>
              <a:t> em thực hiện các bước như Hình 8a.1O và Hình 8a.11 rồi kéo thả chuột để tạo hình mũi tên trên tờ rơi.</a:t>
            </a:r>
          </a:p>
        </p:txBody>
      </p:sp>
      <p:sp>
        <p:nvSpPr>
          <p:cNvPr id="2" name="Curved Right Arrow 1"/>
          <p:cNvSpPr/>
          <p:nvPr/>
        </p:nvSpPr>
        <p:spPr>
          <a:xfrm>
            <a:off x="6972300" y="959998"/>
            <a:ext cx="285750" cy="509477"/>
          </a:xfrm>
          <a:prstGeom prst="curved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Curved Right Arrow 5"/>
          <p:cNvSpPr/>
          <p:nvPr/>
        </p:nvSpPr>
        <p:spPr>
          <a:xfrm flipH="1">
            <a:off x="7743825" y="961065"/>
            <a:ext cx="285750" cy="509477"/>
          </a:xfrm>
          <a:prstGeom prst="curved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Curved Right Arrow 6"/>
          <p:cNvSpPr/>
          <p:nvPr/>
        </p:nvSpPr>
        <p:spPr>
          <a:xfrm>
            <a:off x="9334500" y="959997"/>
            <a:ext cx="285750" cy="509477"/>
          </a:xfrm>
          <a:prstGeom prst="curved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8" name="Shape 304"/>
          <p:cNvPicPr/>
          <p:nvPr/>
        </p:nvPicPr>
        <p:blipFill>
          <a:blip r:embed="rId2"/>
          <a:stretch/>
        </p:blipFill>
        <p:spPr>
          <a:xfrm>
            <a:off x="625371" y="3413760"/>
            <a:ext cx="5610225" cy="1901190"/>
          </a:xfrm>
          <a:prstGeom prst="rect">
            <a:avLst/>
          </a:prstGeom>
        </p:spPr>
      </p:pic>
      <p:pic>
        <p:nvPicPr>
          <p:cNvPr id="717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1314" t="30333" r="9312" b="43333"/>
          <a:stretch/>
        </p:blipFill>
        <p:spPr bwMode="auto">
          <a:xfrm>
            <a:off x="6235597" y="3359888"/>
            <a:ext cx="4949675" cy="2011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a:extLst>
              <a:ext uri="{FF2B5EF4-FFF2-40B4-BE49-F238E27FC236}">
                <a16:creationId xmlns:a16="http://schemas.microsoft.com/office/drawing/2014/main" id="{1814B9E2-EBA0-4B30-A5BC-95144377C64E}"/>
              </a:ext>
            </a:extLst>
          </p:cNvPr>
          <p:cNvSpPr txBox="1"/>
          <p:nvPr/>
        </p:nvSpPr>
        <p:spPr>
          <a:xfrm>
            <a:off x="581545" y="2640800"/>
            <a:ext cx="2427626" cy="590931"/>
          </a:xfrm>
          <a:prstGeom prst="rect">
            <a:avLst/>
          </a:prstGeom>
          <a:solidFill>
            <a:schemeClr val="accent6">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lvl="0" algn="just" defTabSz="342900">
              <a:lnSpc>
                <a:spcPct val="135000"/>
              </a:lnSpc>
              <a:defRPr/>
            </a:pPr>
            <a:r>
              <a:rPr lang="en-US" sz="2400">
                <a:solidFill>
                  <a:srgbClr val="000000"/>
                </a:solidFill>
                <a:latin typeface="UTM Avo" panose="02040603050506020204" pitchFamily="18" charset="0"/>
                <a:cs typeface="Times New Roman" panose="02020603050405020304" pitchFamily="18" charset="0"/>
              </a:rPr>
              <a:t>1. Chọn</a:t>
            </a:r>
            <a:r>
              <a:rPr lang="en-US" sz="2400" b="1">
                <a:solidFill>
                  <a:srgbClr val="000000"/>
                </a:solidFill>
                <a:latin typeface="UTM Avo" panose="02040603050506020204" pitchFamily="18" charset="0"/>
                <a:cs typeface="Times New Roman" panose="02020603050405020304" pitchFamily="18" charset="0"/>
              </a:rPr>
              <a:t> Insert</a:t>
            </a:r>
            <a:endParaRPr lang="vi-VN" sz="2400" b="1">
              <a:solidFill>
                <a:srgbClr val="000000"/>
              </a:solidFill>
              <a:latin typeface="UTM Avo" panose="02040603050506020204" pitchFamily="18" charset="0"/>
              <a:cs typeface="Times New Roman" panose="02020603050405020304" pitchFamily="18" charset="0"/>
            </a:endParaRPr>
          </a:p>
        </p:txBody>
      </p:sp>
      <p:sp>
        <p:nvSpPr>
          <p:cNvPr id="11" name="Oval 10"/>
          <p:cNvSpPr/>
          <p:nvPr/>
        </p:nvSpPr>
        <p:spPr>
          <a:xfrm>
            <a:off x="1692924" y="3359888"/>
            <a:ext cx="954742" cy="642114"/>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814B9E2-EBA0-4B30-A5BC-95144377C64E}"/>
              </a:ext>
            </a:extLst>
          </p:cNvPr>
          <p:cNvSpPr txBox="1"/>
          <p:nvPr/>
        </p:nvSpPr>
        <p:spPr>
          <a:xfrm>
            <a:off x="2445488" y="5551058"/>
            <a:ext cx="3790109" cy="1089529"/>
          </a:xfrm>
          <a:prstGeom prst="rect">
            <a:avLst/>
          </a:prstGeom>
          <a:solidFill>
            <a:schemeClr val="accent6">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lvl="0" algn="just" defTabSz="342900">
              <a:lnSpc>
                <a:spcPct val="135000"/>
              </a:lnSpc>
              <a:defRPr/>
            </a:pPr>
            <a:r>
              <a:rPr lang="vi-VN" sz="2400">
                <a:solidFill>
                  <a:srgbClr val="000000"/>
                </a:solidFill>
                <a:latin typeface="UTM Avo" panose="02040603050506020204" pitchFamily="18" charset="0"/>
                <a:cs typeface="Times New Roman" panose="02020603050405020304" pitchFamily="18" charset="0"/>
              </a:rPr>
              <a:t>Nháy chuột vào mũi tên bên dưới lệnh </a:t>
            </a:r>
            <a:r>
              <a:rPr lang="vi-VN" sz="2400" b="1">
                <a:solidFill>
                  <a:srgbClr val="000000"/>
                </a:solidFill>
                <a:latin typeface="UTM Avo" panose="02040603050506020204" pitchFamily="18" charset="0"/>
                <a:cs typeface="Times New Roman" panose="02020603050405020304" pitchFamily="18" charset="0"/>
              </a:rPr>
              <a:t>Shapes</a:t>
            </a:r>
          </a:p>
        </p:txBody>
      </p:sp>
      <p:sp>
        <p:nvSpPr>
          <p:cNvPr id="13" name="Oval 12"/>
          <p:cNvSpPr/>
          <p:nvPr/>
        </p:nvSpPr>
        <p:spPr>
          <a:xfrm>
            <a:off x="3863171" y="4641647"/>
            <a:ext cx="954742" cy="642114"/>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1814B9E2-EBA0-4B30-A5BC-95144377C64E}"/>
              </a:ext>
            </a:extLst>
          </p:cNvPr>
          <p:cNvSpPr txBox="1"/>
          <p:nvPr/>
        </p:nvSpPr>
        <p:spPr>
          <a:xfrm>
            <a:off x="6235598" y="2142202"/>
            <a:ext cx="3241778" cy="1089529"/>
          </a:xfrm>
          <a:prstGeom prst="rect">
            <a:avLst/>
          </a:prstGeom>
          <a:solidFill>
            <a:schemeClr val="accent6">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lvl="0" algn="just" defTabSz="342900">
              <a:lnSpc>
                <a:spcPct val="135000"/>
              </a:lnSpc>
              <a:defRPr/>
            </a:pPr>
            <a:r>
              <a:rPr lang="vi-VN" sz="2400">
                <a:solidFill>
                  <a:srgbClr val="000000"/>
                </a:solidFill>
                <a:latin typeface="UTM Avo" panose="02040603050506020204" pitchFamily="18" charset="0"/>
                <a:cs typeface="Times New Roman" panose="02020603050405020304" pitchFamily="18" charset="0"/>
              </a:rPr>
              <a:t>3.	Chọn mẫu trong</a:t>
            </a:r>
          </a:p>
          <a:p>
            <a:pPr lvl="0" algn="just" defTabSz="342900">
              <a:lnSpc>
                <a:spcPct val="135000"/>
              </a:lnSpc>
              <a:defRPr/>
            </a:pPr>
            <a:r>
              <a:rPr lang="vi-VN" sz="2400">
                <a:solidFill>
                  <a:srgbClr val="000000"/>
                </a:solidFill>
                <a:latin typeface="UTM Avo" panose="02040603050506020204" pitchFamily="18" charset="0"/>
                <a:cs typeface="Times New Roman" panose="02020603050405020304" pitchFamily="18" charset="0"/>
              </a:rPr>
              <a:t>nhóm </a:t>
            </a:r>
            <a:r>
              <a:rPr lang="vi-VN" sz="2400" b="1">
                <a:solidFill>
                  <a:srgbClr val="000000"/>
                </a:solidFill>
                <a:latin typeface="UTM Avo" panose="02040603050506020204" pitchFamily="18" charset="0"/>
                <a:cs typeface="Times New Roman" panose="02020603050405020304" pitchFamily="18" charset="0"/>
              </a:rPr>
              <a:t>Block Arrows</a:t>
            </a:r>
          </a:p>
        </p:txBody>
      </p:sp>
    </p:spTree>
    <p:extLst>
      <p:ext uri="{BB962C8B-B14F-4D97-AF65-F5344CB8AC3E}">
        <p14:creationId xmlns:p14="http://schemas.microsoft.com/office/powerpoint/2010/main" val="2181681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7170"/>
                                        </p:tgtEl>
                                        <p:attrNameLst>
                                          <p:attrName>style.visibility</p:attrName>
                                        </p:attrNameLst>
                                      </p:cBhvr>
                                      <p:to>
                                        <p:strVal val="visible"/>
                                      </p:to>
                                    </p:set>
                                    <p:animEffect transition="in" filter="fade">
                                      <p:cBhvr>
                                        <p:cTn id="21" dur="500"/>
                                        <p:tgtEl>
                                          <p:spTgt spid="7170"/>
                                        </p:tgtEl>
                                      </p:cBhvr>
                                    </p:animEffect>
                                  </p:childTnLst>
                                </p:cTn>
                              </p:par>
                              <p:par>
                                <p:cTn id="22" presetID="10" presetClass="entr" presetSubtype="0" fill="hold"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par>
                                <p:cTn id="25" presetID="10" presetClass="entr" presetSubtype="0" fill="hold" nodeType="withEffect">
                                  <p:stCondLst>
                                    <p:cond delay="0"/>
                                  </p:stCondLst>
                                  <p:childTnLst>
                                    <p:set>
                                      <p:cBhvr>
                                        <p:cTn id="26" dur="1" fill="hold">
                                          <p:stCondLst>
                                            <p:cond delay="0"/>
                                          </p:stCondLst>
                                        </p:cTn>
                                        <p:tgtEl>
                                          <p:spTgt spid="7170"/>
                                        </p:tgtEl>
                                        <p:attrNameLst>
                                          <p:attrName>style.visibility</p:attrName>
                                        </p:attrNameLst>
                                      </p:cBhvr>
                                      <p:to>
                                        <p:strVal val="visible"/>
                                      </p:to>
                                    </p:set>
                                    <p:animEffect transition="in" filter="fade">
                                      <p:cBhvr>
                                        <p:cTn id="27" dur="500"/>
                                        <p:tgtEl>
                                          <p:spTgt spid="717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par>
                          <p:cTn id="33" fill="hold">
                            <p:stCondLst>
                              <p:cond delay="500"/>
                            </p:stCondLst>
                            <p:childTnLst>
                              <p:par>
                                <p:cTn id="34" presetID="10" presetClass="entr" presetSubtype="0" fill="hold" grpId="0" nodeType="after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500"/>
                                        <p:tgtEl>
                                          <p:spTgt spid="11"/>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500"/>
                                        <p:tgtEl>
                                          <p:spTgt spid="12"/>
                                        </p:tgtEl>
                                      </p:cBhvr>
                                    </p:animEffect>
                                  </p:childTnLst>
                                </p:cTn>
                              </p:par>
                            </p:childTnLst>
                          </p:cTn>
                        </p:par>
                        <p:par>
                          <p:cTn id="42" fill="hold">
                            <p:stCondLst>
                              <p:cond delay="500"/>
                            </p:stCondLst>
                            <p:childTnLst>
                              <p:par>
                                <p:cTn id="43" presetID="10" presetClass="entr" presetSubtype="0" fill="hold" grpId="0"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fade">
                                      <p:cBhvr>
                                        <p:cTn id="45" dur="500"/>
                                        <p:tgtEl>
                                          <p:spTgt spid="13"/>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 grpId="0" animBg="1"/>
      <p:bldP spid="6" grpId="0" animBg="1"/>
      <p:bldP spid="7" grpId="0" animBg="1"/>
      <p:bldP spid="10" grpId="0" animBg="1"/>
      <p:bldP spid="11" grpId="0" animBg="1"/>
      <p:bldP spid="12" grpId="0" animBg="1"/>
      <p:bldP spid="13" grpId="0" animBg="1"/>
      <p:bldP spid="1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765;p26">
            <a:extLst>
              <a:ext uri="{FF2B5EF4-FFF2-40B4-BE49-F238E27FC236}">
                <a16:creationId xmlns:a16="http://schemas.microsoft.com/office/drawing/2014/main" id="{1A379531-265B-4DE8-864F-72EBFAADF1F7}"/>
              </a:ext>
            </a:extLst>
          </p:cNvPr>
          <p:cNvSpPr/>
          <p:nvPr/>
        </p:nvSpPr>
        <p:spPr>
          <a:xfrm rot="126755">
            <a:off x="1381233" y="1114353"/>
            <a:ext cx="8856910" cy="2488316"/>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6" name="Google Shape;1766;p26">
            <a:extLst>
              <a:ext uri="{FF2B5EF4-FFF2-40B4-BE49-F238E27FC236}">
                <a16:creationId xmlns:a16="http://schemas.microsoft.com/office/drawing/2014/main" id="{8CDA747D-9A2B-42CA-988B-EF6F49C769C7}"/>
              </a:ext>
            </a:extLst>
          </p:cNvPr>
          <p:cNvSpPr/>
          <p:nvPr/>
        </p:nvSpPr>
        <p:spPr>
          <a:xfrm rot="21464125">
            <a:off x="960911" y="695734"/>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7" name="Google Shape;1767;p26">
            <a:extLst>
              <a:ext uri="{FF2B5EF4-FFF2-40B4-BE49-F238E27FC236}">
                <a16:creationId xmlns:a16="http://schemas.microsoft.com/office/drawing/2014/main" id="{FF70B85D-AC43-4F3A-94A0-B4BADDF56878}"/>
              </a:ext>
            </a:extLst>
          </p:cNvPr>
          <p:cNvSpPr/>
          <p:nvPr/>
        </p:nvSpPr>
        <p:spPr>
          <a:xfrm rot="4829593">
            <a:off x="9285665" y="1005344"/>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8" name="TextBox 7">
            <a:extLst>
              <a:ext uri="{FF2B5EF4-FFF2-40B4-BE49-F238E27FC236}">
                <a16:creationId xmlns:a16="http://schemas.microsoft.com/office/drawing/2014/main" id="{F04C48D2-1DD6-4A8B-AA47-BA4710F38FBC}"/>
              </a:ext>
            </a:extLst>
          </p:cNvPr>
          <p:cNvSpPr txBox="1"/>
          <p:nvPr/>
        </p:nvSpPr>
        <p:spPr>
          <a:xfrm>
            <a:off x="3414" y="1336178"/>
            <a:ext cx="11612547" cy="2123658"/>
          </a:xfrm>
          <a:prstGeom prst="rect">
            <a:avLst/>
          </a:prstGeom>
          <a:noFill/>
        </p:spPr>
        <p:txBody>
          <a:bodyPr wrap="square" rtlCol="0">
            <a:spAutoFit/>
          </a:bodyPr>
          <a:lstStyle/>
          <a:p>
            <a:pPr marL="1143000" indent="-1143000" algn="ctr">
              <a:buAutoNum type="arabicPeriod"/>
            </a:pPr>
            <a:r>
              <a:rPr lang="vi-VN" sz="6600">
                <a:solidFill>
                  <a:schemeClr val="accent6">
                    <a:lumMod val="50000"/>
                  </a:schemeClr>
                </a:solidFill>
                <a:latin typeface="+mj-lt"/>
              </a:rPr>
              <a:t>DANH SÁCH </a:t>
            </a:r>
            <a:endParaRPr lang="en-US" sz="6600">
              <a:solidFill>
                <a:schemeClr val="accent6">
                  <a:lumMod val="50000"/>
                </a:schemeClr>
              </a:solidFill>
              <a:latin typeface="+mj-lt"/>
            </a:endParaRPr>
          </a:p>
          <a:p>
            <a:pPr algn="ctr"/>
            <a:r>
              <a:rPr lang="vi-VN" sz="6600">
                <a:solidFill>
                  <a:schemeClr val="accent6">
                    <a:lumMod val="50000"/>
                  </a:schemeClr>
                </a:solidFill>
                <a:latin typeface="+mj-lt"/>
              </a:rPr>
              <a:t>DẠNG LIỆT KÊ</a:t>
            </a:r>
          </a:p>
        </p:txBody>
      </p:sp>
      <p:grpSp>
        <p:nvGrpSpPr>
          <p:cNvPr id="9" name="Google Shape;211;p3">
            <a:extLst>
              <a:ext uri="{FF2B5EF4-FFF2-40B4-BE49-F238E27FC236}">
                <a16:creationId xmlns:a16="http://schemas.microsoft.com/office/drawing/2014/main" id="{648E9DE7-A2F2-4E9E-B789-80D0AE258E59}"/>
              </a:ext>
            </a:extLst>
          </p:cNvPr>
          <p:cNvGrpSpPr/>
          <p:nvPr/>
        </p:nvGrpSpPr>
        <p:grpSpPr>
          <a:xfrm>
            <a:off x="931175" y="241142"/>
            <a:ext cx="444275" cy="398525"/>
            <a:chOff x="2495125" y="2142250"/>
            <a:chExt cx="444275" cy="398525"/>
          </a:xfrm>
        </p:grpSpPr>
        <p:sp>
          <p:nvSpPr>
            <p:cNvPr id="10" name="Google Shape;212;p3">
              <a:extLst>
                <a:ext uri="{FF2B5EF4-FFF2-40B4-BE49-F238E27FC236}">
                  <a16:creationId xmlns:a16="http://schemas.microsoft.com/office/drawing/2014/main" id="{9D9A6D16-3090-4587-ADE5-287D855E21EB}"/>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 name="Google Shape;213;p3">
              <a:extLst>
                <a:ext uri="{FF2B5EF4-FFF2-40B4-BE49-F238E27FC236}">
                  <a16:creationId xmlns:a16="http://schemas.microsoft.com/office/drawing/2014/main" id="{5F956386-136D-49E9-AE42-0A805EC7EC9B}"/>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214;p3">
            <a:extLst>
              <a:ext uri="{FF2B5EF4-FFF2-40B4-BE49-F238E27FC236}">
                <a16:creationId xmlns:a16="http://schemas.microsoft.com/office/drawing/2014/main" id="{102A82DF-00CF-4004-9BF3-0112E17089FB}"/>
              </a:ext>
            </a:extLst>
          </p:cNvPr>
          <p:cNvGrpSpPr/>
          <p:nvPr/>
        </p:nvGrpSpPr>
        <p:grpSpPr>
          <a:xfrm>
            <a:off x="10561107" y="5038641"/>
            <a:ext cx="291375" cy="281375"/>
            <a:chOff x="3243875" y="2372825"/>
            <a:chExt cx="291375" cy="281375"/>
          </a:xfrm>
        </p:grpSpPr>
        <p:sp>
          <p:nvSpPr>
            <p:cNvPr id="13" name="Google Shape;215;p3">
              <a:extLst>
                <a:ext uri="{FF2B5EF4-FFF2-40B4-BE49-F238E27FC236}">
                  <a16:creationId xmlns:a16="http://schemas.microsoft.com/office/drawing/2014/main" id="{F096BDAB-D775-4B1B-8D0F-C638B52C2A75}"/>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16;p3">
              <a:extLst>
                <a:ext uri="{FF2B5EF4-FFF2-40B4-BE49-F238E27FC236}">
                  <a16:creationId xmlns:a16="http://schemas.microsoft.com/office/drawing/2014/main" id="{FC3B66ED-B1FD-4203-8394-9F2AFA41288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17;p3">
              <a:extLst>
                <a:ext uri="{FF2B5EF4-FFF2-40B4-BE49-F238E27FC236}">
                  <a16:creationId xmlns:a16="http://schemas.microsoft.com/office/drawing/2014/main" id="{254DCD1F-4A69-4180-B3B4-399298C2ADAD}"/>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18;p3">
              <a:extLst>
                <a:ext uri="{FF2B5EF4-FFF2-40B4-BE49-F238E27FC236}">
                  <a16:creationId xmlns:a16="http://schemas.microsoft.com/office/drawing/2014/main" id="{6E614D8E-D864-479A-90EC-B03D7178D21B}"/>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19;p3">
              <a:extLst>
                <a:ext uri="{FF2B5EF4-FFF2-40B4-BE49-F238E27FC236}">
                  <a16:creationId xmlns:a16="http://schemas.microsoft.com/office/drawing/2014/main" id="{A13BA238-ECB5-430F-B5DF-CCE35039B3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20;p3">
              <a:extLst>
                <a:ext uri="{FF2B5EF4-FFF2-40B4-BE49-F238E27FC236}">
                  <a16:creationId xmlns:a16="http://schemas.microsoft.com/office/drawing/2014/main" id="{ABA7282B-E0EC-49EC-AC4F-4FB8D1783A50}"/>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21;p3">
              <a:extLst>
                <a:ext uri="{FF2B5EF4-FFF2-40B4-BE49-F238E27FC236}">
                  <a16:creationId xmlns:a16="http://schemas.microsoft.com/office/drawing/2014/main" id="{20D2900C-17A1-4063-B5FB-B75F4DAD8E39}"/>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 name="Google Shape;222;p3">
              <a:extLst>
                <a:ext uri="{FF2B5EF4-FFF2-40B4-BE49-F238E27FC236}">
                  <a16:creationId xmlns:a16="http://schemas.microsoft.com/office/drawing/2014/main" id="{48084099-3DE7-46F8-9767-1D205AD56FC7}"/>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23;p3">
              <a:extLst>
                <a:ext uri="{FF2B5EF4-FFF2-40B4-BE49-F238E27FC236}">
                  <a16:creationId xmlns:a16="http://schemas.microsoft.com/office/drawing/2014/main" id="{083A1912-2219-4A98-BD7D-D9782915DF81}"/>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4;p3">
              <a:extLst>
                <a:ext uri="{FF2B5EF4-FFF2-40B4-BE49-F238E27FC236}">
                  <a16:creationId xmlns:a16="http://schemas.microsoft.com/office/drawing/2014/main" id="{A148B64D-9C62-40A3-B5C6-99BB5E136471}"/>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 name="Google Shape;225;p3">
            <a:extLst>
              <a:ext uri="{FF2B5EF4-FFF2-40B4-BE49-F238E27FC236}">
                <a16:creationId xmlns:a16="http://schemas.microsoft.com/office/drawing/2014/main" id="{B0593916-936C-458A-A49C-0F2C3F2DB45B}"/>
              </a:ext>
            </a:extLst>
          </p:cNvPr>
          <p:cNvGrpSpPr/>
          <p:nvPr/>
        </p:nvGrpSpPr>
        <p:grpSpPr>
          <a:xfrm>
            <a:off x="10679557" y="-625348"/>
            <a:ext cx="166675" cy="168575"/>
            <a:chOff x="4954425" y="2036375"/>
            <a:chExt cx="166675" cy="168575"/>
          </a:xfrm>
        </p:grpSpPr>
        <p:sp>
          <p:nvSpPr>
            <p:cNvPr id="24" name="Google Shape;226;p3">
              <a:extLst>
                <a:ext uri="{FF2B5EF4-FFF2-40B4-BE49-F238E27FC236}">
                  <a16:creationId xmlns:a16="http://schemas.microsoft.com/office/drawing/2014/main" id="{CBB9C158-3CA6-45D7-932E-2664ED5B867D}"/>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27;p3">
              <a:extLst>
                <a:ext uri="{FF2B5EF4-FFF2-40B4-BE49-F238E27FC236}">
                  <a16:creationId xmlns:a16="http://schemas.microsoft.com/office/drawing/2014/main" id="{0559FDE8-344E-42DF-A2E5-10C16465DC5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228;p3">
            <a:extLst>
              <a:ext uri="{FF2B5EF4-FFF2-40B4-BE49-F238E27FC236}">
                <a16:creationId xmlns:a16="http://schemas.microsoft.com/office/drawing/2014/main" id="{22531104-0150-41F0-9257-7CAF2942CB76}"/>
              </a:ext>
            </a:extLst>
          </p:cNvPr>
          <p:cNvSpPr/>
          <p:nvPr/>
        </p:nvSpPr>
        <p:spPr>
          <a:xfrm>
            <a:off x="1478019" y="2257568"/>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29;p3">
            <a:extLst>
              <a:ext uri="{FF2B5EF4-FFF2-40B4-BE49-F238E27FC236}">
                <a16:creationId xmlns:a16="http://schemas.microsoft.com/office/drawing/2014/main" id="{2CA8861A-0960-4822-8EC7-DCD49F69BE9C}"/>
              </a:ext>
            </a:extLst>
          </p:cNvPr>
          <p:cNvSpPr/>
          <p:nvPr/>
        </p:nvSpPr>
        <p:spPr>
          <a:xfrm>
            <a:off x="9747753" y="2548321"/>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 name="Google Shape;230;p3">
            <a:extLst>
              <a:ext uri="{FF2B5EF4-FFF2-40B4-BE49-F238E27FC236}">
                <a16:creationId xmlns:a16="http://schemas.microsoft.com/office/drawing/2014/main" id="{FF95A791-D863-49BE-9455-DE402BB65FD9}"/>
              </a:ext>
            </a:extLst>
          </p:cNvPr>
          <p:cNvGrpSpPr/>
          <p:nvPr/>
        </p:nvGrpSpPr>
        <p:grpSpPr>
          <a:xfrm>
            <a:off x="1274794" y="5541495"/>
            <a:ext cx="166675" cy="168575"/>
            <a:chOff x="4954425" y="2036375"/>
            <a:chExt cx="166675" cy="168575"/>
          </a:xfrm>
        </p:grpSpPr>
        <p:sp>
          <p:nvSpPr>
            <p:cNvPr id="29" name="Google Shape;231;p3">
              <a:extLst>
                <a:ext uri="{FF2B5EF4-FFF2-40B4-BE49-F238E27FC236}">
                  <a16:creationId xmlns:a16="http://schemas.microsoft.com/office/drawing/2014/main" id="{52FF443F-7564-41AB-BA87-7FC3D25473B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32;p3">
              <a:extLst>
                <a:ext uri="{FF2B5EF4-FFF2-40B4-BE49-F238E27FC236}">
                  <a16:creationId xmlns:a16="http://schemas.microsoft.com/office/drawing/2014/main" id="{2865EA98-F102-47F4-8E65-1ACBB21114B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1" name="Picture 30" descr="Graphical user interface, application&#10;&#10;Description automatically generated">
            <a:extLst>
              <a:ext uri="{FF2B5EF4-FFF2-40B4-BE49-F238E27FC236}">
                <a16:creationId xmlns:a16="http://schemas.microsoft.com/office/drawing/2014/main" id="{833736D5-B79E-4BDE-A0F8-5AB7C55684F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36626" y="3636762"/>
            <a:ext cx="2812194" cy="2803758"/>
          </a:xfrm>
          <a:prstGeom prst="rect">
            <a:avLst/>
          </a:prstGeom>
        </p:spPr>
      </p:pic>
    </p:spTree>
    <p:extLst>
      <p:ext uri="{BB962C8B-B14F-4D97-AF65-F5344CB8AC3E}">
        <p14:creationId xmlns:p14="http://schemas.microsoft.com/office/powerpoint/2010/main" val="4051922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9"/>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6"/>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8"/>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3"/>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7"/>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2"/>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par>
                          <p:cTn id="27" fill="hold">
                            <p:stCondLst>
                              <p:cond delay="1500"/>
                            </p:stCondLst>
                            <p:childTnLst>
                              <p:par>
                                <p:cTn id="28" presetID="14" presetClass="entr" presetSubtype="10"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randombar(horizontal)">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p:bldP spid="26" grpId="0" animBg="1"/>
      <p:bldP spid="2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24">
            <a:extLst>
              <a:ext uri="{FF2B5EF4-FFF2-40B4-BE49-F238E27FC236}">
                <a16:creationId xmlns:a16="http://schemas.microsoft.com/office/drawing/2014/main" id="{1814B9E2-EBA0-4B30-A5BC-95144377C64E}"/>
              </a:ext>
            </a:extLst>
          </p:cNvPr>
          <p:cNvSpPr txBox="1"/>
          <p:nvPr/>
        </p:nvSpPr>
        <p:spPr>
          <a:xfrm>
            <a:off x="3374571" y="852741"/>
            <a:ext cx="7576458" cy="4579715"/>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6"/>
          </a:lnRef>
          <a:fillRef idx="2">
            <a:schemeClr val="accent6"/>
          </a:fillRef>
          <a:effectRef idx="1">
            <a:schemeClr val="accent6"/>
          </a:effectRef>
          <a:fontRef idx="minor">
            <a:schemeClr val="dk1"/>
          </a:fontRef>
        </p:style>
        <p:txBody>
          <a:bodyPr wrap="square">
            <a:spAutoFit/>
          </a:bodyPr>
          <a:lstStyle/>
          <a:p>
            <a:pPr marL="169863" lvl="0" indent="396875" algn="just" defTabSz="342900">
              <a:lnSpc>
                <a:spcPct val="135000"/>
              </a:lnSpc>
              <a:defRPr/>
            </a:pPr>
            <a:r>
              <a:rPr lang="vi-VN" sz="2400">
                <a:solidFill>
                  <a:srgbClr val="000000"/>
                </a:solidFill>
                <a:latin typeface="UTM Avo" panose="02040603050506020204" pitchFamily="18" charset="0"/>
                <a:cs typeface="Times New Roman" panose="02020603050405020304" pitchFamily="18" charset="0"/>
              </a:rPr>
              <a:t>-	</a:t>
            </a:r>
            <a:r>
              <a:rPr lang="en-US" sz="2400">
                <a:solidFill>
                  <a:srgbClr val="000000"/>
                </a:solidFill>
                <a:latin typeface="UTM Avo" panose="02040603050506020204" pitchFamily="18" charset="0"/>
                <a:cs typeface="Times New Roman" panose="02020603050405020304" pitchFamily="18" charset="0"/>
              </a:rPr>
              <a:t> </a:t>
            </a:r>
            <a:r>
              <a:rPr lang="vi-VN" sz="2400">
                <a:solidFill>
                  <a:srgbClr val="000000"/>
                </a:solidFill>
                <a:latin typeface="UTM Avo" panose="02040603050506020204" pitchFamily="18" charset="0"/>
                <a:cs typeface="Times New Roman" panose="02020603050405020304" pitchFamily="18" charset="0"/>
              </a:rPr>
              <a:t>Để đổi màu cho đối tượng đồ hoạ, em chọn đối tượng, chọn </a:t>
            </a:r>
            <a:r>
              <a:rPr lang="vi-VN" sz="2400" b="1">
                <a:solidFill>
                  <a:srgbClr val="000000"/>
                </a:solidFill>
                <a:latin typeface="UTM Avo" panose="02040603050506020204" pitchFamily="18" charset="0"/>
                <a:cs typeface="Times New Roman" panose="02020603050405020304" pitchFamily="18" charset="0"/>
              </a:rPr>
              <a:t>Format</a:t>
            </a:r>
            <a:r>
              <a:rPr lang="vi-VN" sz="2400">
                <a:solidFill>
                  <a:srgbClr val="000000"/>
                </a:solidFill>
                <a:latin typeface="UTM Avo" panose="02040603050506020204" pitchFamily="18" charset="0"/>
                <a:cs typeface="Times New Roman" panose="02020603050405020304" pitchFamily="18" charset="0"/>
              </a:rPr>
              <a:t>, trong nhóm lệnh </a:t>
            </a:r>
            <a:r>
              <a:rPr lang="vi-VN" sz="2400" b="1">
                <a:solidFill>
                  <a:srgbClr val="000000"/>
                </a:solidFill>
                <a:latin typeface="UTM Avo" panose="02040603050506020204" pitchFamily="18" charset="0"/>
                <a:cs typeface="Times New Roman" panose="02020603050405020304" pitchFamily="18" charset="0"/>
              </a:rPr>
              <a:t>Shape</a:t>
            </a:r>
            <a:r>
              <a:rPr lang="vi-VN" sz="2400">
                <a:solidFill>
                  <a:srgbClr val="000000"/>
                </a:solidFill>
                <a:latin typeface="UTM Avo" panose="02040603050506020204" pitchFamily="18" charset="0"/>
                <a:cs typeface="Times New Roman" panose="02020603050405020304" pitchFamily="18" charset="0"/>
              </a:rPr>
              <a:t> </a:t>
            </a:r>
            <a:r>
              <a:rPr lang="vi-VN" sz="2400" b="1">
                <a:solidFill>
                  <a:srgbClr val="000000"/>
                </a:solidFill>
                <a:latin typeface="UTM Avo" panose="02040603050506020204" pitchFamily="18" charset="0"/>
                <a:cs typeface="Times New Roman" panose="02020603050405020304" pitchFamily="18" charset="0"/>
              </a:rPr>
              <a:t>Styles</a:t>
            </a:r>
            <a:r>
              <a:rPr lang="vi-VN" sz="2400">
                <a:solidFill>
                  <a:srgbClr val="000000"/>
                </a:solidFill>
                <a:latin typeface="UTM Avo" panose="02040603050506020204" pitchFamily="18" charset="0"/>
                <a:cs typeface="Times New Roman" panose="02020603050405020304" pitchFamily="18" charset="0"/>
              </a:rPr>
              <a:t>, nháy chuột vào mũi tên bên cạnh lệnh </a:t>
            </a:r>
            <a:r>
              <a:rPr lang="vi-VN" sz="2400" b="1">
                <a:solidFill>
                  <a:srgbClr val="000000"/>
                </a:solidFill>
                <a:latin typeface="UTM Avo" panose="02040603050506020204" pitchFamily="18" charset="0"/>
                <a:cs typeface="Times New Roman" panose="02020603050405020304" pitchFamily="18" charset="0"/>
              </a:rPr>
              <a:t>Shape Fill</a:t>
            </a:r>
            <a:r>
              <a:rPr lang="vi-VN" sz="2400">
                <a:solidFill>
                  <a:srgbClr val="000000"/>
                </a:solidFill>
                <a:latin typeface="UTM Avo" panose="02040603050506020204" pitchFamily="18" charset="0"/>
                <a:cs typeface="Times New Roman" panose="02020603050405020304" pitchFamily="18" charset="0"/>
              </a:rPr>
              <a:t>. Chọn màu vàng.</a:t>
            </a:r>
          </a:p>
          <a:p>
            <a:pPr marL="169863" lvl="0" indent="396875" algn="just" defTabSz="342900">
              <a:lnSpc>
                <a:spcPct val="135000"/>
              </a:lnSpc>
              <a:defRPr/>
            </a:pPr>
            <a:r>
              <a:rPr lang="vi-VN" sz="2400" b="1" i="1">
                <a:solidFill>
                  <a:srgbClr val="000000"/>
                </a:solidFill>
                <a:latin typeface="UTM Avo" panose="02040603050506020204" pitchFamily="18" charset="0"/>
                <a:cs typeface="Times New Roman" panose="02020603050405020304" pitchFamily="18" charset="0"/>
              </a:rPr>
              <a:t>Lưu ý:</a:t>
            </a:r>
            <a:r>
              <a:rPr lang="vi-VN" sz="2400">
                <a:solidFill>
                  <a:srgbClr val="000000"/>
                </a:solidFill>
                <a:latin typeface="UTM Avo" panose="02040603050506020204" pitchFamily="18" charset="0"/>
                <a:cs typeface="Times New Roman" panose="02020603050405020304" pitchFamily="18" charset="0"/>
              </a:rPr>
              <a:t> Nếu muốn thay đổi hình ảnh làm nền cho tờ rơi hay mẫu hình đồ hoạ khác, em nháy chuột chọn hình ảnh, hình đồ hoạ rồi nhấn phím </a:t>
            </a:r>
            <a:r>
              <a:rPr lang="vi-VN" sz="2400" b="1">
                <a:solidFill>
                  <a:srgbClr val="000000"/>
                </a:solidFill>
                <a:latin typeface="UTM Avo" panose="02040603050506020204" pitchFamily="18" charset="0"/>
                <a:cs typeface="Times New Roman" panose="02020603050405020304" pitchFamily="18" charset="0"/>
              </a:rPr>
              <a:t>Delete</a:t>
            </a:r>
            <a:r>
              <a:rPr lang="vi-VN" sz="2400">
                <a:solidFill>
                  <a:srgbClr val="000000"/>
                </a:solidFill>
                <a:latin typeface="UTM Avo" panose="02040603050506020204" pitchFamily="18" charset="0"/>
                <a:cs typeface="Times New Roman" panose="02020603050405020304" pitchFamily="18" charset="0"/>
              </a:rPr>
              <a:t>. Tiếp theo, thực hiện lại các bước để chèn thêm hình ảnh, hình đồ hoạ mới.</a:t>
            </a:r>
          </a:p>
        </p:txBody>
      </p:sp>
      <p:pic>
        <p:nvPicPr>
          <p:cNvPr id="2050" name="Picture 2" descr="E:\Hien\lop 8\Male-Teacher-PNG-Free-Download.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4526" y="2656114"/>
            <a:ext cx="3247572" cy="38970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761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24">
            <a:extLst>
              <a:ext uri="{FF2B5EF4-FFF2-40B4-BE49-F238E27FC236}">
                <a16:creationId xmlns:a16="http://schemas.microsoft.com/office/drawing/2014/main" id="{1814B9E2-EBA0-4B30-A5BC-95144377C64E}"/>
              </a:ext>
            </a:extLst>
          </p:cNvPr>
          <p:cNvSpPr txBox="1"/>
          <p:nvPr/>
        </p:nvSpPr>
        <p:spPr>
          <a:xfrm>
            <a:off x="614526" y="420674"/>
            <a:ext cx="10513550" cy="3582519"/>
          </a:xfrm>
          <a:prstGeom prst="rect">
            <a:avLst/>
          </a:prstGeom>
          <a:noFill/>
        </p:spPr>
        <p:txBody>
          <a:bodyPr wrap="square">
            <a:spAutoFit/>
          </a:bodyPr>
          <a:lstStyle/>
          <a:p>
            <a:pPr lvl="0" algn="just" defTabSz="342900">
              <a:lnSpc>
                <a:spcPct val="135000"/>
              </a:lnSpc>
              <a:defRPr/>
            </a:pPr>
            <a:r>
              <a:rPr lang="vi-VN" sz="2400" b="1" i="1">
                <a:solidFill>
                  <a:srgbClr val="000000"/>
                </a:solidFill>
                <a:latin typeface="UTM Avo" panose="02040603050506020204" pitchFamily="18" charset="0"/>
                <a:cs typeface="Times New Roman" panose="02020603050405020304" pitchFamily="18" charset="0"/>
              </a:rPr>
              <a:t>d)	Ch</a:t>
            </a:r>
            <a:r>
              <a:rPr lang="en-US" sz="2400" b="1" i="1">
                <a:solidFill>
                  <a:srgbClr val="000000"/>
                </a:solidFill>
                <a:latin typeface="UTM Avo" panose="02040603050506020204" pitchFamily="18" charset="0"/>
                <a:cs typeface="Times New Roman" panose="02020603050405020304" pitchFamily="18" charset="0"/>
              </a:rPr>
              <a:t>ỉ</a:t>
            </a:r>
            <a:r>
              <a:rPr lang="vi-VN" sz="2400" b="1" i="1">
                <a:solidFill>
                  <a:srgbClr val="000000"/>
                </a:solidFill>
                <a:latin typeface="UTM Avo" panose="02040603050506020204" pitchFamily="18" charset="0"/>
                <a:cs typeface="Times New Roman" panose="02020603050405020304" pitchFamily="18" charset="0"/>
              </a:rPr>
              <a:t>nh s</a:t>
            </a:r>
            <a:r>
              <a:rPr lang="en-US" sz="2400" b="1" i="1">
                <a:solidFill>
                  <a:srgbClr val="000000"/>
                </a:solidFill>
                <a:latin typeface="UTM Avo" panose="02040603050506020204" pitchFamily="18" charset="0"/>
                <a:cs typeface="Times New Roman" panose="02020603050405020304" pitchFamily="18" charset="0"/>
              </a:rPr>
              <a:t>ử</a:t>
            </a:r>
            <a:r>
              <a:rPr lang="vi-VN" sz="2400" b="1" i="1">
                <a:solidFill>
                  <a:srgbClr val="000000"/>
                </a:solidFill>
                <a:latin typeface="UTM Avo" panose="02040603050506020204" pitchFamily="18" charset="0"/>
                <a:cs typeface="Times New Roman" panose="02020603050405020304" pitchFamily="18" charset="0"/>
              </a:rPr>
              <a:t>a vị trí và màu sắc các đ</a:t>
            </a:r>
            <a:r>
              <a:rPr lang="en-US" sz="2400" b="1" i="1">
                <a:solidFill>
                  <a:srgbClr val="000000"/>
                </a:solidFill>
                <a:latin typeface="UTM Avo" panose="02040603050506020204" pitchFamily="18" charset="0"/>
                <a:cs typeface="Times New Roman" panose="02020603050405020304" pitchFamily="18" charset="0"/>
              </a:rPr>
              <a:t>ố</a:t>
            </a:r>
            <a:r>
              <a:rPr lang="vi-VN" sz="2400" b="1" i="1">
                <a:solidFill>
                  <a:srgbClr val="000000"/>
                </a:solidFill>
                <a:latin typeface="UTM Avo" panose="02040603050506020204" pitchFamily="18" charset="0"/>
                <a:cs typeface="Times New Roman" panose="02020603050405020304" pitchFamily="18" charset="0"/>
              </a:rPr>
              <a:t>i tượng</a:t>
            </a:r>
          </a:p>
          <a:p>
            <a:pPr lvl="0" algn="just" defTabSz="342900">
              <a:lnSpc>
                <a:spcPct val="135000"/>
              </a:lnSpc>
              <a:defRPr/>
            </a:pPr>
            <a:r>
              <a:rPr lang="vi-VN" sz="2400" i="1">
                <a:solidFill>
                  <a:srgbClr val="000000"/>
                </a:solidFill>
                <a:latin typeface="UTM Avo" panose="02040603050506020204" pitchFamily="18" charset="0"/>
                <a:cs typeface="Times New Roman" panose="02020603050405020304" pitchFamily="18" charset="0"/>
              </a:rPr>
              <a:t>Em cần ch</a:t>
            </a:r>
            <a:r>
              <a:rPr lang="en-US" sz="2400" i="1">
                <a:solidFill>
                  <a:srgbClr val="000000"/>
                </a:solidFill>
                <a:latin typeface="UTM Avo" panose="02040603050506020204" pitchFamily="18" charset="0"/>
                <a:cs typeface="Times New Roman" panose="02020603050405020304" pitchFamily="18" charset="0"/>
              </a:rPr>
              <a:t>ỉ</a:t>
            </a:r>
            <a:r>
              <a:rPr lang="vi-VN" sz="2400" i="1">
                <a:solidFill>
                  <a:srgbClr val="000000"/>
                </a:solidFill>
                <a:latin typeface="UTM Avo" panose="02040603050506020204" pitchFamily="18" charset="0"/>
                <a:cs typeface="Times New Roman" panose="02020603050405020304" pitchFamily="18" charset="0"/>
              </a:rPr>
              <a:t>nh sửa vị trí dòng chữ “TUY</a:t>
            </a:r>
            <a:r>
              <a:rPr lang="en-US" sz="2400" i="1">
                <a:solidFill>
                  <a:srgbClr val="000000"/>
                </a:solidFill>
                <a:latin typeface="UTM Avo" panose="02040603050506020204" pitchFamily="18" charset="0"/>
                <a:cs typeface="Times New Roman" panose="02020603050405020304" pitchFamily="18" charset="0"/>
              </a:rPr>
              <a:t>Ể</a:t>
            </a:r>
            <a:r>
              <a:rPr lang="vi-VN" sz="2400" i="1">
                <a:solidFill>
                  <a:srgbClr val="000000"/>
                </a:solidFill>
                <a:latin typeface="UTM Avo" panose="02040603050506020204" pitchFamily="18" charset="0"/>
                <a:cs typeface="Times New Roman" panose="02020603050405020304" pitchFamily="18" charset="0"/>
              </a:rPr>
              <a:t>N THÀNH VIÊN” vào đúng hình cầu trên hình nền, đổi màu chữ đen thành vàng. </a:t>
            </a:r>
            <a:r>
              <a:rPr lang="en-US" sz="2400" i="1">
                <a:solidFill>
                  <a:srgbClr val="000000"/>
                </a:solidFill>
                <a:latin typeface="UTM Avo" panose="02040603050506020204" pitchFamily="18" charset="0"/>
                <a:cs typeface="Times New Roman" panose="02020603050405020304" pitchFamily="18" charset="0"/>
              </a:rPr>
              <a:t>Chỉnh</a:t>
            </a:r>
            <a:r>
              <a:rPr lang="vi-VN" sz="2400" i="1">
                <a:solidFill>
                  <a:srgbClr val="000000"/>
                </a:solidFill>
                <a:latin typeface="UTM Avo" panose="02040603050506020204" pitchFamily="18" charset="0"/>
                <a:cs typeface="Times New Roman" panose="02020603050405020304" pitchFamily="18" charset="0"/>
              </a:rPr>
              <a:t> sửa màu sắc và vị trí các đối tượng văn bản khác sao cho đúng theo mẫu.</a:t>
            </a:r>
          </a:p>
          <a:p>
            <a:pPr lvl="0" algn="just" defTabSz="342900">
              <a:lnSpc>
                <a:spcPct val="135000"/>
              </a:lnSpc>
              <a:defRPr/>
            </a:pPr>
            <a:r>
              <a:rPr lang="vi-VN" sz="2400" i="1">
                <a:solidFill>
                  <a:srgbClr val="000000"/>
                </a:solidFill>
                <a:latin typeface="UTM Avo" panose="02040603050506020204" pitchFamily="18" charset="0"/>
                <a:cs typeface="Times New Roman" panose="02020603050405020304" pitchFamily="18" charset="0"/>
              </a:rPr>
              <a:t>Chèn thêm hình ảnh vào góc trên bên phải để hoàn thiện tờ rơi. Để đặt được hình ảnh vào đúng vị trí, sau khi chèn em chọn </a:t>
            </a:r>
            <a:r>
              <a:rPr lang="vi-VN" sz="2400" b="1" i="1">
                <a:solidFill>
                  <a:srgbClr val="000000"/>
                </a:solidFill>
                <a:latin typeface="UTM Avo" panose="02040603050506020204" pitchFamily="18" charset="0"/>
                <a:cs typeface="Times New Roman" panose="02020603050405020304" pitchFamily="18" charset="0"/>
              </a:rPr>
              <a:t>Format/Arrange/Wrap Text </a:t>
            </a:r>
            <a:r>
              <a:rPr lang="vi-VN" sz="2400" i="1">
                <a:solidFill>
                  <a:srgbClr val="000000"/>
                </a:solidFill>
                <a:latin typeface="UTM Avo" panose="02040603050506020204" pitchFamily="18" charset="0"/>
                <a:cs typeface="Times New Roman" panose="02020603050405020304" pitchFamily="18" charset="0"/>
              </a:rPr>
              <a:t>rồi chọn </a:t>
            </a:r>
            <a:r>
              <a:rPr lang="vi-VN" sz="2400" b="1" i="1">
                <a:solidFill>
                  <a:srgbClr val="000000"/>
                </a:solidFill>
                <a:latin typeface="UTM Avo" panose="02040603050506020204" pitchFamily="18" charset="0"/>
                <a:cs typeface="Times New Roman" panose="02020603050405020304" pitchFamily="18" charset="0"/>
              </a:rPr>
              <a:t>Square</a:t>
            </a:r>
            <a:r>
              <a:rPr lang="vi-VN" sz="2400" i="1">
                <a:solidFill>
                  <a:srgbClr val="000000"/>
                </a:solidFill>
                <a:latin typeface="UTM Avo" panose="02040603050506020204" pitchFamily="18" charset="0"/>
                <a:cs typeface="Times New Roman" panose="02020603050405020304" pitchFamily="18" charset="0"/>
              </a:rPr>
              <a:t>.</a:t>
            </a:r>
          </a:p>
        </p:txBody>
      </p:sp>
      <p:sp>
        <p:nvSpPr>
          <p:cNvPr id="15" name="TextBox 14">
            <a:extLst>
              <a:ext uri="{FF2B5EF4-FFF2-40B4-BE49-F238E27FC236}">
                <a16:creationId xmlns:a16="http://schemas.microsoft.com/office/drawing/2014/main" id="{1814B9E2-EBA0-4B30-A5BC-95144377C64E}"/>
              </a:ext>
            </a:extLst>
          </p:cNvPr>
          <p:cNvSpPr txBox="1"/>
          <p:nvPr/>
        </p:nvSpPr>
        <p:spPr>
          <a:xfrm>
            <a:off x="614526" y="4291076"/>
            <a:ext cx="10513550" cy="1031436"/>
          </a:xfrm>
          <a:prstGeom prst="rect">
            <a:avLst/>
          </a:prstGeom>
          <a:noFill/>
        </p:spPr>
        <p:txBody>
          <a:bodyPr wrap="square">
            <a:spAutoFit/>
          </a:bodyPr>
          <a:lstStyle/>
          <a:p>
            <a:pPr lvl="0" algn="just" defTabSz="342900">
              <a:lnSpc>
                <a:spcPct val="135000"/>
              </a:lnSpc>
              <a:defRPr/>
            </a:pPr>
            <a:r>
              <a:rPr lang="vi-VN" sz="2400" b="1" i="1">
                <a:solidFill>
                  <a:srgbClr val="000000"/>
                </a:solidFill>
                <a:latin typeface="UTM Avo" panose="02040603050506020204" pitchFamily="18" charset="0"/>
                <a:cs typeface="Times New Roman" panose="02020603050405020304" pitchFamily="18" charset="0"/>
              </a:rPr>
              <a:t>e)</a:t>
            </a:r>
            <a:r>
              <a:rPr lang="en-US" sz="2400" b="1" i="1">
                <a:solidFill>
                  <a:srgbClr val="000000"/>
                </a:solidFill>
                <a:latin typeface="UTM Avo" panose="02040603050506020204" pitchFamily="18" charset="0"/>
                <a:cs typeface="Times New Roman" panose="02020603050405020304" pitchFamily="18" charset="0"/>
              </a:rPr>
              <a:t> </a:t>
            </a:r>
            <a:r>
              <a:rPr lang="vi-VN" sz="2400" b="1" i="1">
                <a:solidFill>
                  <a:srgbClr val="000000"/>
                </a:solidFill>
                <a:latin typeface="UTM Avo" panose="02040603050506020204" pitchFamily="18" charset="0"/>
                <a:cs typeface="Times New Roman" panose="02020603050405020304" pitchFamily="18" charset="0"/>
              </a:rPr>
              <a:t>	Lưu tệp</a:t>
            </a:r>
            <a:endParaRPr lang="vi-VN" sz="2400" i="1">
              <a:solidFill>
                <a:srgbClr val="000000"/>
              </a:solidFill>
              <a:latin typeface="UTM Avo" panose="02040603050506020204" pitchFamily="18" charset="0"/>
              <a:cs typeface="Times New Roman" panose="02020603050405020304" pitchFamily="18" charset="0"/>
            </a:endParaRPr>
          </a:p>
          <a:p>
            <a:pPr lvl="0" algn="just" defTabSz="342900">
              <a:lnSpc>
                <a:spcPct val="135000"/>
              </a:lnSpc>
              <a:defRPr/>
            </a:pPr>
            <a:r>
              <a:rPr lang="vi-VN" sz="2400" i="1">
                <a:solidFill>
                  <a:srgbClr val="000000"/>
                </a:solidFill>
                <a:latin typeface="UTM Avo" panose="02040603050506020204" pitchFamily="18" charset="0"/>
                <a:cs typeface="Times New Roman" panose="02020603050405020304" pitchFamily="18" charset="0"/>
              </a:rPr>
              <a:t>Chọn </a:t>
            </a:r>
            <a:r>
              <a:rPr lang="vi-VN" sz="2400" b="1" i="1">
                <a:solidFill>
                  <a:srgbClr val="000000"/>
                </a:solidFill>
                <a:latin typeface="UTM Avo" panose="02040603050506020204" pitchFamily="18" charset="0"/>
                <a:cs typeface="Times New Roman" panose="02020603050405020304" pitchFamily="18" charset="0"/>
              </a:rPr>
              <a:t>File/Save</a:t>
            </a:r>
            <a:r>
              <a:rPr lang="vi-VN" sz="2400" i="1">
                <a:solidFill>
                  <a:srgbClr val="000000"/>
                </a:solidFill>
                <a:latin typeface="UTM Avo" panose="02040603050506020204" pitchFamily="18" charset="0"/>
                <a:cs typeface="Times New Roman" panose="02020603050405020304" pitchFamily="18" charset="0"/>
              </a:rPr>
              <a:t> để lưu tệp văn bản với tên</a:t>
            </a:r>
            <a:r>
              <a:rPr lang="vi-VN" sz="2400" b="1" i="1">
                <a:solidFill>
                  <a:srgbClr val="000000"/>
                </a:solidFill>
                <a:latin typeface="UTM Avo" panose="02040603050506020204" pitchFamily="18" charset="0"/>
                <a:cs typeface="Times New Roman" panose="02020603050405020304" pitchFamily="18" charset="0"/>
              </a:rPr>
              <a:t> TuyenThanhVien.docx.</a:t>
            </a:r>
          </a:p>
        </p:txBody>
      </p:sp>
    </p:spTree>
    <p:extLst>
      <p:ext uri="{BB962C8B-B14F-4D97-AF65-F5344CB8AC3E}">
        <p14:creationId xmlns:p14="http://schemas.microsoft.com/office/powerpoint/2010/main" val="169867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1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07CE546-6530-4D42-B778-D4778D455037}"/>
              </a:ext>
            </a:extLst>
          </p:cNvPr>
          <p:cNvPicPr>
            <a:picLocks noChangeAspect="1"/>
          </p:cNvPicPr>
          <p:nvPr/>
        </p:nvPicPr>
        <p:blipFill>
          <a:blip r:embed="rId2"/>
          <a:stretch>
            <a:fillRect/>
          </a:stretch>
        </p:blipFill>
        <p:spPr>
          <a:xfrm>
            <a:off x="510166" y="377154"/>
            <a:ext cx="3490335" cy="936005"/>
          </a:xfrm>
          <a:prstGeom prst="rect">
            <a:avLst/>
          </a:prstGeom>
        </p:spPr>
      </p:pic>
      <p:sp>
        <p:nvSpPr>
          <p:cNvPr id="23" name="Rectangle 22">
            <a:extLst>
              <a:ext uri="{FF2B5EF4-FFF2-40B4-BE49-F238E27FC236}">
                <a16:creationId xmlns:a16="http://schemas.microsoft.com/office/drawing/2014/main" id="{BDA09E34-DFEE-4830-82E0-C6C4ED1A4B3B}"/>
              </a:ext>
            </a:extLst>
          </p:cNvPr>
          <p:cNvSpPr/>
          <p:nvPr/>
        </p:nvSpPr>
        <p:spPr>
          <a:xfrm>
            <a:off x="602308" y="1433716"/>
            <a:ext cx="10605623" cy="1754326"/>
          </a:xfrm>
          <a:prstGeom prst="rect">
            <a:avLst/>
          </a:prstGeom>
        </p:spPr>
        <p:txBody>
          <a:bodyPr wrap="square">
            <a:spAutoFit/>
          </a:bodyPr>
          <a:lstStyle/>
          <a:p>
            <a:pPr algn="just" defTabSz="342900">
              <a:lnSpc>
                <a:spcPct val="150000"/>
              </a:lnSpc>
            </a:pPr>
            <a:r>
              <a:rPr lang="vi-VN" sz="2400">
                <a:latin typeface="UTM Avo" panose="02040603050506020204" pitchFamily="18" charset="0"/>
                <a:cs typeface="Times New Roman" panose="02020603050405020304" pitchFamily="18" charset="0"/>
              </a:rPr>
              <a:t>Em hãy sử dụng phần mềm soạn thảo văn bản để nhập dữ liệu cho dự án </a:t>
            </a:r>
            <a:r>
              <a:rPr lang="vi-VN" sz="2400" b="1">
                <a:latin typeface="UTM Avo" panose="02040603050506020204" pitchFamily="18" charset="0"/>
                <a:cs typeface="Times New Roman" panose="02020603050405020304" pitchFamily="18" charset="0"/>
              </a:rPr>
              <a:t>Thành lập CLB Tin học</a:t>
            </a:r>
            <a:r>
              <a:rPr lang="vi-VN" sz="2400">
                <a:latin typeface="UTM Avo" panose="02040603050506020204" pitchFamily="18" charset="0"/>
                <a:cs typeface="Times New Roman" panose="02020603050405020304" pitchFamily="18" charset="0"/>
              </a:rPr>
              <a:t>, tạo danh sách dạng liệt kê cho dữ liệu theo mẫu ở Hình 8a.3 và lưu lại tệp với tên </a:t>
            </a:r>
            <a:r>
              <a:rPr lang="vi-VN" sz="2400" b="1">
                <a:latin typeface="UTM Avo" panose="02040603050506020204" pitchFamily="18" charset="0"/>
                <a:cs typeface="Times New Roman" panose="02020603050405020304" pitchFamily="18" charset="0"/>
              </a:rPr>
              <a:t>CLBTinhoc.docx.</a:t>
            </a:r>
            <a:endParaRPr lang="vi-VN" sz="2400">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1762006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animEffect transition="in" filter="fade">
                                      <p:cBhvr>
                                        <p:cTn id="7" dur="1000"/>
                                        <p:tgtEl>
                                          <p:spTgt spid="23">
                                            <p:txEl>
                                              <p:pRg st="0" end="0"/>
                                            </p:txEl>
                                          </p:spTgt>
                                        </p:tgtEl>
                                      </p:cBhvr>
                                    </p:animEffect>
                                    <p:anim calcmode="lin" valueType="num">
                                      <p:cBhvr>
                                        <p:cTn id="8"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8997A184-2F99-48F5-9951-99E36ACFE027}"/>
              </a:ext>
            </a:extLst>
          </p:cNvPr>
          <p:cNvPicPr>
            <a:picLocks noChangeAspect="1"/>
          </p:cNvPicPr>
          <p:nvPr/>
        </p:nvPicPr>
        <p:blipFill>
          <a:blip r:embed="rId2"/>
          <a:stretch>
            <a:fillRect/>
          </a:stretch>
        </p:blipFill>
        <p:spPr>
          <a:xfrm>
            <a:off x="602308" y="406275"/>
            <a:ext cx="3490335" cy="952468"/>
          </a:xfrm>
          <a:prstGeom prst="rect">
            <a:avLst/>
          </a:prstGeom>
        </p:spPr>
      </p:pic>
      <p:sp>
        <p:nvSpPr>
          <p:cNvPr id="22" name="Rectangle 21">
            <a:extLst>
              <a:ext uri="{FF2B5EF4-FFF2-40B4-BE49-F238E27FC236}">
                <a16:creationId xmlns:a16="http://schemas.microsoft.com/office/drawing/2014/main" id="{507C80E0-3DC4-418C-B5E8-B9B488B82124}"/>
              </a:ext>
            </a:extLst>
          </p:cNvPr>
          <p:cNvSpPr/>
          <p:nvPr/>
        </p:nvSpPr>
        <p:spPr>
          <a:xfrm>
            <a:off x="602308" y="1358743"/>
            <a:ext cx="10631749" cy="4445832"/>
          </a:xfrm>
          <a:prstGeom prst="rect">
            <a:avLst/>
          </a:prstGeom>
        </p:spPr>
        <p:txBody>
          <a:bodyPr wrap="square">
            <a:spAutoFit/>
          </a:bodyPr>
          <a:lstStyle/>
          <a:p>
            <a:pPr algn="just" defTabSz="342900">
              <a:lnSpc>
                <a:spcPct val="150000"/>
              </a:lnSpc>
            </a:pPr>
            <a:r>
              <a:rPr lang="vi-VN" sz="2400">
                <a:latin typeface="UTM Avo" panose="02040603050506020204" pitchFamily="18" charset="0"/>
                <a:cs typeface="Times New Roman" panose="02020603050405020304" pitchFamily="18" charset="0"/>
              </a:rPr>
              <a:t>1.	Ngoài các mẫu danh sách liệt kê mà phần mềm soạn thảo cung cấp, người sử dụng có thể tự tạo các mẫu dấu đầu dòng, mẫu thứ tự theo ý thích của mình. Em hãy tìm hiểu cách làm và tạo ba mẫu dấu đầu dòng, mẫu thứ tự mới.</a:t>
            </a:r>
          </a:p>
          <a:p>
            <a:pPr algn="just" defTabSz="342900">
              <a:lnSpc>
                <a:spcPct val="150000"/>
              </a:lnSpc>
            </a:pPr>
            <a:r>
              <a:rPr lang="vi-VN" sz="2400">
                <a:latin typeface="UTM Avo" panose="02040603050506020204" pitchFamily="18" charset="0"/>
                <a:cs typeface="Times New Roman" panose="02020603050405020304" pitchFamily="18" charset="0"/>
              </a:rPr>
              <a:t>2.	Em hãy sừ dụng phần mềm soạn thảo văn bản để tạo một tờ rơi quảng cáo cho CLB Tiếng Anh (hoặc CLB Rubik, CLB bóng rổ,... của trường). Trong tờ rơi có sử dụng hình ảnh minh hoạ và hình đồ hoạ, sử dụng mẫu dấu đầu dòng, mẫu thứ tự mà em đã tạo ở Câu 1.</a:t>
            </a:r>
          </a:p>
        </p:txBody>
      </p:sp>
    </p:spTree>
    <p:extLst>
      <p:ext uri="{BB962C8B-B14F-4D97-AF65-F5344CB8AC3E}">
        <p14:creationId xmlns:p14="http://schemas.microsoft.com/office/powerpoint/2010/main" val="2011214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0AB92BBA-1E60-4ED2-90AC-86FC54DFE297}"/>
              </a:ext>
            </a:extLst>
          </p:cNvPr>
          <p:cNvGrpSpPr/>
          <p:nvPr/>
        </p:nvGrpSpPr>
        <p:grpSpPr>
          <a:xfrm>
            <a:off x="614525" y="297944"/>
            <a:ext cx="10567281" cy="4710699"/>
            <a:chOff x="1117599" y="3488775"/>
            <a:chExt cx="10824275" cy="2518534"/>
          </a:xfrm>
        </p:grpSpPr>
        <p:grpSp>
          <p:nvGrpSpPr>
            <p:cNvPr id="4" name="Group 3">
              <a:extLst>
                <a:ext uri="{FF2B5EF4-FFF2-40B4-BE49-F238E27FC236}">
                  <a16:creationId xmlns:a16="http://schemas.microsoft.com/office/drawing/2014/main" id="{1E60D107-1923-4049-861C-AAE5B1C9CB24}"/>
                </a:ext>
              </a:extLst>
            </p:cNvPr>
            <p:cNvGrpSpPr/>
            <p:nvPr/>
          </p:nvGrpSpPr>
          <p:grpSpPr>
            <a:xfrm>
              <a:off x="1117599" y="3499627"/>
              <a:ext cx="10824275" cy="2507682"/>
              <a:chOff x="1493519" y="3862639"/>
              <a:chExt cx="10824275" cy="2507682"/>
            </a:xfrm>
          </p:grpSpPr>
          <p:sp>
            <p:nvSpPr>
              <p:cNvPr id="6" name="Rectangle: Rounded Corners 5">
                <a:extLst>
                  <a:ext uri="{FF2B5EF4-FFF2-40B4-BE49-F238E27FC236}">
                    <a16:creationId xmlns:a16="http://schemas.microsoft.com/office/drawing/2014/main" id="{81FDF420-05B6-4A8C-A656-235D5C85E6A9}"/>
                  </a:ext>
                </a:extLst>
              </p:cNvPr>
              <p:cNvSpPr/>
              <p:nvPr/>
            </p:nvSpPr>
            <p:spPr>
              <a:xfrm>
                <a:off x="1493519" y="3891280"/>
                <a:ext cx="10337000" cy="632409"/>
              </a:xfrm>
              <a:prstGeom prst="roundRect">
                <a:avLst>
                  <a:gd name="adj" fmla="val 24968"/>
                </a:avLst>
              </a:prstGeom>
              <a:solidFill>
                <a:srgbClr val="79C8BB"/>
              </a:solidFill>
              <a:ln w="28575">
                <a:solidFill>
                  <a:srgbClr val="79C8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Print"/>
                  <a:cs typeface="+mn-cs"/>
                </a:endParaRPr>
              </a:p>
            </p:txBody>
          </p:sp>
          <p:sp>
            <p:nvSpPr>
              <p:cNvPr id="7" name="Rectangle: Rounded Corners 6">
                <a:extLst>
                  <a:ext uri="{FF2B5EF4-FFF2-40B4-BE49-F238E27FC236}">
                    <a16:creationId xmlns:a16="http://schemas.microsoft.com/office/drawing/2014/main" id="{64979916-BB72-4821-A0AE-07219C90334E}"/>
                  </a:ext>
                </a:extLst>
              </p:cNvPr>
              <p:cNvSpPr/>
              <p:nvPr/>
            </p:nvSpPr>
            <p:spPr>
              <a:xfrm>
                <a:off x="1493519" y="4207688"/>
                <a:ext cx="10824275" cy="2162633"/>
              </a:xfrm>
              <a:prstGeom prst="roundRect">
                <a:avLst>
                  <a:gd name="adj" fmla="val 12944"/>
                </a:avLst>
              </a:prstGeom>
              <a:solidFill>
                <a:schemeClr val="bg1"/>
              </a:solidFill>
              <a:ln w="19050">
                <a:solidFill>
                  <a:srgbClr val="79C8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Print"/>
                  <a:cs typeface="+mn-cs"/>
                </a:endParaRPr>
              </a:p>
            </p:txBody>
          </p:sp>
          <p:sp>
            <p:nvSpPr>
              <p:cNvPr id="8" name="Rectangle 7">
                <a:extLst>
                  <a:ext uri="{FF2B5EF4-FFF2-40B4-BE49-F238E27FC236}">
                    <a16:creationId xmlns:a16="http://schemas.microsoft.com/office/drawing/2014/main" id="{F9C72CB7-5994-4F89-9918-D0420FDFE5CD}"/>
                  </a:ext>
                </a:extLst>
              </p:cNvPr>
              <p:cNvSpPr/>
              <p:nvPr/>
            </p:nvSpPr>
            <p:spPr>
              <a:xfrm>
                <a:off x="1632192" y="3862639"/>
                <a:ext cx="2925391" cy="347004"/>
              </a:xfrm>
              <a:prstGeom prst="rect">
                <a:avLst/>
              </a:prstGeom>
            </p:spPr>
            <p:txBody>
              <a:bodyPr wrap="square">
                <a:spAutoFit/>
              </a:bodyPr>
              <a:lstStyle/>
              <a:p>
                <a:pPr marL="0" marR="0" lvl="0" indent="0" algn="just" defTabSz="342900" rtl="0" eaLnBrk="1" fontAlgn="auto" latinLnBrk="0" hangingPunct="1">
                  <a:lnSpc>
                    <a:spcPct val="135000"/>
                  </a:lnSpc>
                  <a:spcBef>
                    <a:spcPts val="0"/>
                  </a:spcBef>
                  <a:spcAft>
                    <a:spcPts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UTM Avo" panose="02040603050506020204" pitchFamily="18" charset="0"/>
                    <a:cs typeface="Times New Roman" panose="02020603050405020304" pitchFamily="18" charset="0"/>
                  </a:rPr>
                  <a:t>Hoạt động 1</a:t>
                </a:r>
                <a:endParaRPr kumimoji="0" lang="vi-VN" sz="2800" b="1" i="0" u="none" strike="noStrike" kern="1200" cap="none" spc="0" normalizeH="0" baseline="0" noProof="0">
                  <a:ln>
                    <a:noFill/>
                  </a:ln>
                  <a:solidFill>
                    <a:srgbClr val="000000"/>
                  </a:solidFill>
                  <a:effectLst/>
                  <a:uLnTx/>
                  <a:uFillTx/>
                  <a:latin typeface="UTM Avo" panose="02040603050506020204" pitchFamily="18" charset="0"/>
                  <a:cs typeface="Times New Roman" panose="02020603050405020304" pitchFamily="18" charset="0"/>
                </a:endParaRPr>
              </a:p>
            </p:txBody>
          </p:sp>
          <p:sp>
            <p:nvSpPr>
              <p:cNvPr id="9" name="Rectangle: Rounded Corners 8">
                <a:extLst>
                  <a:ext uri="{FF2B5EF4-FFF2-40B4-BE49-F238E27FC236}">
                    <a16:creationId xmlns:a16="http://schemas.microsoft.com/office/drawing/2014/main" id="{4A4A2B79-371A-4257-98D0-DAF6EFFB04E1}"/>
                  </a:ext>
                </a:extLst>
              </p:cNvPr>
              <p:cNvSpPr/>
              <p:nvPr/>
            </p:nvSpPr>
            <p:spPr>
              <a:xfrm>
                <a:off x="4165314" y="3917266"/>
                <a:ext cx="7411532" cy="456475"/>
              </a:xfrm>
              <a:prstGeom prst="roundRect">
                <a:avLst>
                  <a:gd name="adj" fmla="val 25052"/>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Print"/>
                  <a:cs typeface="+mn-cs"/>
                </a:endParaRPr>
              </a:p>
            </p:txBody>
          </p:sp>
        </p:grpSp>
        <p:sp>
          <p:nvSpPr>
            <p:cNvPr id="5" name="Rectangle 4">
              <a:extLst>
                <a:ext uri="{FF2B5EF4-FFF2-40B4-BE49-F238E27FC236}">
                  <a16:creationId xmlns:a16="http://schemas.microsoft.com/office/drawing/2014/main" id="{BB31F5CE-80D7-4838-8DF8-68495E0BA596}"/>
                </a:ext>
              </a:extLst>
            </p:cNvPr>
            <p:cNvSpPr/>
            <p:nvPr/>
          </p:nvSpPr>
          <p:spPr>
            <a:xfrm>
              <a:off x="3789393" y="3488775"/>
              <a:ext cx="7274873" cy="360365"/>
            </a:xfrm>
            <a:prstGeom prst="rect">
              <a:avLst/>
            </a:prstGeom>
          </p:spPr>
          <p:txBody>
            <a:bodyPr wrap="square">
              <a:spAutoFit/>
            </a:bodyPr>
            <a:lstStyle/>
            <a:p>
              <a:pPr lvl="0" algn="ctr" defTabSz="342900">
                <a:lnSpc>
                  <a:spcPct val="135000"/>
                </a:lnSpc>
                <a:defRPr/>
              </a:pPr>
              <a:r>
                <a:rPr lang="en-US" sz="2800" b="1">
                  <a:solidFill>
                    <a:srgbClr val="000000"/>
                  </a:solidFill>
                  <a:latin typeface="UTM Avo" panose="02040603050506020204" pitchFamily="18" charset="0"/>
                  <a:cs typeface="Times New Roman" panose="02020603050405020304" pitchFamily="18" charset="0"/>
                </a:rPr>
                <a:t>Tác dụng của danh sách dạng liệt kê</a:t>
              </a:r>
              <a:endParaRPr kumimoji="0" lang="vi-VN" sz="2800" b="1" i="0" u="none" strike="noStrike" kern="1200" cap="none" spc="0" normalizeH="0" baseline="0" noProof="0">
                <a:ln>
                  <a:noFill/>
                </a:ln>
                <a:solidFill>
                  <a:srgbClr val="000000"/>
                </a:solidFill>
                <a:effectLst/>
                <a:uLnTx/>
                <a:uFillTx/>
                <a:latin typeface="UTM Avo" panose="02040603050506020204" pitchFamily="18" charset="0"/>
                <a:cs typeface="Times New Roman" panose="02020603050405020304" pitchFamily="18" charset="0"/>
              </a:endParaRPr>
            </a:p>
          </p:txBody>
        </p:sp>
      </p:grpSp>
      <p:sp>
        <p:nvSpPr>
          <p:cNvPr id="10" name="Rectangle 9">
            <a:extLst>
              <a:ext uri="{FF2B5EF4-FFF2-40B4-BE49-F238E27FC236}">
                <a16:creationId xmlns:a16="http://schemas.microsoft.com/office/drawing/2014/main" id="{995CFEF5-65BB-46A9-93B7-66A5F04A9AB8}"/>
              </a:ext>
            </a:extLst>
          </p:cNvPr>
          <p:cNvSpPr/>
          <p:nvPr/>
        </p:nvSpPr>
        <p:spPr>
          <a:xfrm>
            <a:off x="837541" y="883885"/>
            <a:ext cx="10121247" cy="1024896"/>
          </a:xfrm>
          <a:prstGeom prst="rect">
            <a:avLst/>
          </a:prstGeom>
        </p:spPr>
        <p:txBody>
          <a:bodyPr wrap="square">
            <a:spAutoFit/>
          </a:bodyPr>
          <a:lstStyle/>
          <a:p>
            <a:pPr lvl="0" algn="just" defTabSz="342900">
              <a:lnSpc>
                <a:spcPct val="135000"/>
              </a:lnSpc>
            </a:pPr>
            <a:r>
              <a:rPr lang="vi-VN" sz="2400">
                <a:solidFill>
                  <a:srgbClr val="000000"/>
                </a:solidFill>
                <a:latin typeface="UTM Avo" panose="02040603050506020204" pitchFamily="18" charset="0"/>
                <a:cs typeface="Times New Roman" panose="02020603050405020304" pitchFamily="18" charset="0"/>
              </a:rPr>
              <a:t>Em hãy quan sát Hình 8a.2, Hình 8a.3 và cho nhận xét về hai cách </a:t>
            </a:r>
            <a:r>
              <a:rPr lang="en-US" sz="2400">
                <a:solidFill>
                  <a:srgbClr val="000000"/>
                </a:solidFill>
                <a:latin typeface="UTM Avo" panose="02040603050506020204" pitchFamily="18" charset="0"/>
                <a:cs typeface="Times New Roman" panose="02020603050405020304" pitchFamily="18" charset="0"/>
              </a:rPr>
              <a:t>tr</a:t>
            </a:r>
            <a:r>
              <a:rPr lang="vi-VN" sz="2400">
                <a:solidFill>
                  <a:srgbClr val="000000"/>
                </a:solidFill>
                <a:latin typeface="UTM Avo" panose="02040603050506020204" pitchFamily="18" charset="0"/>
                <a:cs typeface="Times New Roman" panose="02020603050405020304" pitchFamily="18" charset="0"/>
              </a:rPr>
              <a:t>ình bày nội dung</a:t>
            </a: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1435" t="15205" r="8375" b="23333"/>
          <a:stretch/>
        </p:blipFill>
        <p:spPr bwMode="auto">
          <a:xfrm>
            <a:off x="1010549" y="1866028"/>
            <a:ext cx="9861328" cy="39562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Rectangle 13">
            <a:extLst>
              <a:ext uri="{FF2B5EF4-FFF2-40B4-BE49-F238E27FC236}">
                <a16:creationId xmlns:a16="http://schemas.microsoft.com/office/drawing/2014/main" id="{995CFEF5-65BB-46A9-93B7-66A5F04A9AB8}"/>
              </a:ext>
            </a:extLst>
          </p:cNvPr>
          <p:cNvSpPr/>
          <p:nvPr/>
        </p:nvSpPr>
        <p:spPr>
          <a:xfrm>
            <a:off x="888017" y="5633326"/>
            <a:ext cx="5190583" cy="869533"/>
          </a:xfrm>
          <a:prstGeom prst="rect">
            <a:avLst/>
          </a:prstGeom>
        </p:spPr>
        <p:txBody>
          <a:bodyPr wrap="square">
            <a:spAutoFit/>
          </a:bodyPr>
          <a:lstStyle/>
          <a:p>
            <a:pPr lvl="0" algn="ctr" defTabSz="342900">
              <a:lnSpc>
                <a:spcPct val="135000"/>
              </a:lnSpc>
            </a:pPr>
            <a:r>
              <a:rPr lang="vi-VN" sz="2000" b="1">
                <a:solidFill>
                  <a:srgbClr val="000000"/>
                </a:solidFill>
                <a:latin typeface="UTM Avo" panose="02040603050506020204" pitchFamily="18" charset="0"/>
                <a:cs typeface="Times New Roman" panose="02020603050405020304" pitchFamily="18" charset="0"/>
              </a:rPr>
              <a:t>Hình 8a.2. V</a:t>
            </a:r>
            <a:r>
              <a:rPr lang="en-US" sz="2000" b="1">
                <a:solidFill>
                  <a:srgbClr val="000000"/>
                </a:solidFill>
                <a:latin typeface="UTM Avo" panose="02040603050506020204" pitchFamily="18" charset="0"/>
                <a:cs typeface="Times New Roman" panose="02020603050405020304" pitchFamily="18" charset="0"/>
              </a:rPr>
              <a:t>ă</a:t>
            </a:r>
            <a:r>
              <a:rPr lang="vi-VN" sz="2000" b="1">
                <a:solidFill>
                  <a:srgbClr val="000000"/>
                </a:solidFill>
                <a:latin typeface="UTM Avo" panose="02040603050506020204" pitchFamily="18" charset="0"/>
                <a:cs typeface="Times New Roman" panose="02020603050405020304" pitchFamily="18" charset="0"/>
              </a:rPr>
              <a:t>n b</a:t>
            </a:r>
            <a:r>
              <a:rPr lang="en-US" sz="2000" b="1">
                <a:solidFill>
                  <a:srgbClr val="000000"/>
                </a:solidFill>
                <a:latin typeface="UTM Avo" panose="02040603050506020204" pitchFamily="18" charset="0"/>
                <a:cs typeface="Times New Roman" panose="02020603050405020304" pitchFamily="18" charset="0"/>
              </a:rPr>
              <a:t>ả</a:t>
            </a:r>
            <a:r>
              <a:rPr lang="vi-VN" sz="2000" b="1">
                <a:solidFill>
                  <a:srgbClr val="000000"/>
                </a:solidFill>
                <a:latin typeface="UTM Avo" panose="02040603050506020204" pitchFamily="18" charset="0"/>
                <a:cs typeface="Times New Roman" panose="02020603050405020304" pitchFamily="18" charset="0"/>
              </a:rPr>
              <a:t>n không sử dụng danh sách</a:t>
            </a:r>
            <a:r>
              <a:rPr lang="en-US" sz="2000" b="1">
                <a:solidFill>
                  <a:srgbClr val="000000"/>
                </a:solidFill>
                <a:latin typeface="UTM Avo" panose="02040603050506020204" pitchFamily="18" charset="0"/>
                <a:cs typeface="Times New Roman" panose="02020603050405020304" pitchFamily="18" charset="0"/>
              </a:rPr>
              <a:t> </a:t>
            </a:r>
            <a:r>
              <a:rPr lang="vi-VN" sz="2000" b="1">
                <a:solidFill>
                  <a:srgbClr val="000000"/>
                </a:solidFill>
                <a:latin typeface="UTM Avo" panose="02040603050506020204" pitchFamily="18" charset="0"/>
                <a:cs typeface="Times New Roman" panose="02020603050405020304" pitchFamily="18" charset="0"/>
              </a:rPr>
              <a:t>dạng liệt k</a:t>
            </a:r>
            <a:r>
              <a:rPr lang="en-US" sz="2000" b="1">
                <a:solidFill>
                  <a:srgbClr val="000000"/>
                </a:solidFill>
                <a:latin typeface="UTM Avo" panose="02040603050506020204" pitchFamily="18" charset="0"/>
                <a:cs typeface="Times New Roman" panose="02020603050405020304" pitchFamily="18" charset="0"/>
              </a:rPr>
              <a:t>ê</a:t>
            </a:r>
            <a:endParaRPr lang="vi-VN" sz="2000" b="1">
              <a:solidFill>
                <a:srgbClr val="000000"/>
              </a:solidFill>
              <a:latin typeface="UTM Avo" panose="02040603050506020204" pitchFamily="18" charset="0"/>
              <a:cs typeface="Times New Roman" panose="02020603050405020304" pitchFamily="18" charset="0"/>
            </a:endParaRPr>
          </a:p>
        </p:txBody>
      </p:sp>
      <p:sp>
        <p:nvSpPr>
          <p:cNvPr id="15" name="Rectangle 14">
            <a:extLst>
              <a:ext uri="{FF2B5EF4-FFF2-40B4-BE49-F238E27FC236}">
                <a16:creationId xmlns:a16="http://schemas.microsoft.com/office/drawing/2014/main" id="{995CFEF5-65BB-46A9-93B7-66A5F04A9AB8}"/>
              </a:ext>
            </a:extLst>
          </p:cNvPr>
          <p:cNvSpPr/>
          <p:nvPr/>
        </p:nvSpPr>
        <p:spPr>
          <a:xfrm>
            <a:off x="5898164" y="5633326"/>
            <a:ext cx="5190583" cy="1338828"/>
          </a:xfrm>
          <a:prstGeom prst="rect">
            <a:avLst/>
          </a:prstGeom>
        </p:spPr>
        <p:txBody>
          <a:bodyPr wrap="square">
            <a:spAutoFit/>
          </a:bodyPr>
          <a:lstStyle/>
          <a:p>
            <a:pPr lvl="0" algn="ctr" defTabSz="342900">
              <a:lnSpc>
                <a:spcPct val="135000"/>
              </a:lnSpc>
            </a:pPr>
            <a:r>
              <a:rPr lang="vi-VN" sz="2000" b="1">
                <a:solidFill>
                  <a:srgbClr val="000000"/>
                </a:solidFill>
                <a:latin typeface="UTM Avo" panose="02040603050506020204" pitchFamily="18" charset="0"/>
                <a:cs typeface="Times New Roman" panose="02020603050405020304" pitchFamily="18" charset="0"/>
              </a:rPr>
              <a:t>Hình </a:t>
            </a:r>
            <a:r>
              <a:rPr lang="en-US" sz="2000" b="1">
                <a:solidFill>
                  <a:srgbClr val="000000"/>
                </a:solidFill>
                <a:latin typeface="UTM Avo" panose="02040603050506020204" pitchFamily="18" charset="0"/>
                <a:cs typeface="Times New Roman" panose="02020603050405020304" pitchFamily="18" charset="0"/>
              </a:rPr>
              <a:t>8a.3. Văn bản sử dụng </a:t>
            </a:r>
          </a:p>
          <a:p>
            <a:pPr lvl="0" algn="ctr" defTabSz="342900">
              <a:lnSpc>
                <a:spcPct val="135000"/>
              </a:lnSpc>
            </a:pPr>
            <a:r>
              <a:rPr lang="en-US" sz="2000" b="1">
                <a:solidFill>
                  <a:srgbClr val="000000"/>
                </a:solidFill>
                <a:latin typeface="UTM Avo" panose="02040603050506020204" pitchFamily="18" charset="0"/>
                <a:cs typeface="Times New Roman" panose="02020603050405020304" pitchFamily="18" charset="0"/>
              </a:rPr>
              <a:t>danh sách dạng liệt kê</a:t>
            </a:r>
          </a:p>
          <a:p>
            <a:pPr lvl="0" algn="ctr" defTabSz="342900">
              <a:lnSpc>
                <a:spcPct val="135000"/>
              </a:lnSpc>
            </a:pPr>
            <a:endParaRPr lang="vi-VN" sz="2000" b="1">
              <a:solidFill>
                <a:srgbClr val="000000"/>
              </a:solidFill>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967229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1"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fade">
                                      <p:cBhvr>
                                        <p:cTn id="12" dur="500"/>
                                        <p:tgtEl>
                                          <p:spTgt spid="10">
                                            <p:txEl>
                                              <p:pRg st="0" end="0"/>
                                            </p:txEl>
                                          </p:spTgt>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026"/>
                                        </p:tgtEl>
                                        <p:attrNameLst>
                                          <p:attrName>style.visibility</p:attrName>
                                        </p:attrNameLst>
                                      </p:cBhvr>
                                      <p:to>
                                        <p:strVal val="visible"/>
                                      </p:to>
                                    </p:set>
                                    <p:animEffect transition="in" filter="fade">
                                      <p:cBhvr>
                                        <p:cTn id="21" dur="500"/>
                                        <p:tgtEl>
                                          <p:spTgt spid="1026"/>
                                        </p:tgtEl>
                                      </p:cBhvr>
                                    </p:animEffect>
                                  </p:childTnLst>
                                </p:cTn>
                              </p:par>
                            </p:childTnLst>
                          </p:cTn>
                        </p:par>
                        <p:par>
                          <p:cTn id="22" fill="hold">
                            <p:stCondLst>
                              <p:cond delay="500"/>
                            </p:stCondLst>
                            <p:childTnLst>
                              <p:par>
                                <p:cTn id="23" presetID="10" presetClass="entr" presetSubtype="0" fill="hold" grpId="1" nodeType="afterEffect">
                                  <p:stCondLst>
                                    <p:cond delay="0"/>
                                  </p:stCondLst>
                                  <p:childTnLst>
                                    <p:set>
                                      <p:cBhvr>
                                        <p:cTn id="24" dur="1" fill="hold">
                                          <p:stCondLst>
                                            <p:cond delay="0"/>
                                          </p:stCondLst>
                                        </p:cTn>
                                        <p:tgtEl>
                                          <p:spTgt spid="14">
                                            <p:txEl>
                                              <p:pRg st="0" end="0"/>
                                            </p:txEl>
                                          </p:spTgt>
                                        </p:tgtEl>
                                        <p:attrNameLst>
                                          <p:attrName>style.visibility</p:attrName>
                                        </p:attrNameLst>
                                      </p:cBhvr>
                                      <p:to>
                                        <p:strVal val="visible"/>
                                      </p:to>
                                    </p:set>
                                    <p:animEffect transition="in" filter="fade">
                                      <p:cBhvr>
                                        <p:cTn id="25" dur="500"/>
                                        <p:tgtEl>
                                          <p:spTgt spid="14">
                                            <p:txEl>
                                              <p:pRg st="0" end="0"/>
                                            </p:txEl>
                                          </p:spTgt>
                                        </p:tgtEl>
                                      </p:cBhvr>
                                    </p:animEffect>
                                  </p:childTnLst>
                                </p:cTn>
                              </p:par>
                            </p:childTnLst>
                          </p:cTn>
                        </p:par>
                        <p:par>
                          <p:cTn id="26" fill="hold">
                            <p:stCondLst>
                              <p:cond delay="1000"/>
                            </p:stCondLst>
                            <p:childTnLst>
                              <p:par>
                                <p:cTn id="27" presetID="10" presetClass="entr" presetSubtype="0"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500"/>
                                        <p:tgtEl>
                                          <p:spTgt spid="14"/>
                                        </p:tgtEl>
                                      </p:cBhvr>
                                    </p:animEffect>
                                  </p:childTnLst>
                                </p:cTn>
                              </p:par>
                            </p:childTnLst>
                          </p:cTn>
                        </p:par>
                        <p:par>
                          <p:cTn id="30" fill="hold">
                            <p:stCondLst>
                              <p:cond delay="1500"/>
                            </p:stCondLst>
                            <p:childTnLst>
                              <p:par>
                                <p:cTn id="31" presetID="10" presetClass="entr" presetSubtype="0" fill="hold" grpId="1" nodeType="afterEffect">
                                  <p:stCondLst>
                                    <p:cond delay="0"/>
                                  </p:stCondLst>
                                  <p:childTnLst>
                                    <p:set>
                                      <p:cBhvr>
                                        <p:cTn id="32" dur="1" fill="hold">
                                          <p:stCondLst>
                                            <p:cond delay="0"/>
                                          </p:stCondLst>
                                        </p:cTn>
                                        <p:tgtEl>
                                          <p:spTgt spid="15">
                                            <p:txEl>
                                              <p:pRg st="0" end="0"/>
                                            </p:txEl>
                                          </p:spTgt>
                                        </p:tgtEl>
                                        <p:attrNameLst>
                                          <p:attrName>style.visibility</p:attrName>
                                        </p:attrNameLst>
                                      </p:cBhvr>
                                      <p:to>
                                        <p:strVal val="visible"/>
                                      </p:to>
                                    </p:set>
                                    <p:animEffect transition="in" filter="fade">
                                      <p:cBhvr>
                                        <p:cTn id="33" dur="500"/>
                                        <p:tgtEl>
                                          <p:spTgt spid="15">
                                            <p:txEl>
                                              <p:pRg st="0" end="0"/>
                                            </p:txEl>
                                          </p:spTgt>
                                        </p:tgtEl>
                                      </p:cBhvr>
                                    </p:animEffect>
                                  </p:childTnLst>
                                </p:cTn>
                              </p:par>
                            </p:childTnLst>
                          </p:cTn>
                        </p:par>
                        <p:par>
                          <p:cTn id="34" fill="hold">
                            <p:stCondLst>
                              <p:cond delay="2000"/>
                            </p:stCondLst>
                            <p:childTnLst>
                              <p:par>
                                <p:cTn id="35" presetID="10" presetClass="entr" presetSubtype="0" fill="hold" grpId="1" nodeType="afterEffect">
                                  <p:stCondLst>
                                    <p:cond delay="0"/>
                                  </p:stCondLst>
                                  <p:childTnLst>
                                    <p:set>
                                      <p:cBhvr>
                                        <p:cTn id="36" dur="1" fill="hold">
                                          <p:stCondLst>
                                            <p:cond delay="0"/>
                                          </p:stCondLst>
                                        </p:cTn>
                                        <p:tgtEl>
                                          <p:spTgt spid="15">
                                            <p:txEl>
                                              <p:pRg st="1" end="1"/>
                                            </p:txEl>
                                          </p:spTgt>
                                        </p:tgtEl>
                                        <p:attrNameLst>
                                          <p:attrName>style.visibility</p:attrName>
                                        </p:attrNameLst>
                                      </p:cBhvr>
                                      <p:to>
                                        <p:strVal val="visible"/>
                                      </p:to>
                                    </p:set>
                                    <p:animEffect transition="in" filter="fade">
                                      <p:cBhvr>
                                        <p:cTn id="37" dur="500"/>
                                        <p:tgtEl>
                                          <p:spTgt spid="15">
                                            <p:txEl>
                                              <p:pRg st="1" end="1"/>
                                            </p:txEl>
                                          </p:spTgt>
                                        </p:tgtEl>
                                      </p:cBhvr>
                                    </p:animEffect>
                                  </p:childTnLst>
                                </p:cTn>
                              </p:par>
                            </p:childTnLst>
                          </p:cTn>
                        </p:par>
                        <p:par>
                          <p:cTn id="38" fill="hold">
                            <p:stCondLst>
                              <p:cond delay="2500"/>
                            </p:stCondLst>
                            <p:childTnLst>
                              <p:par>
                                <p:cTn id="39" presetID="10" presetClass="entr" presetSubtype="0"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fade">
                                      <p:cBhvr>
                                        <p:cTn id="4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uiExpand="1" build="allAtOnce"/>
      <p:bldP spid="14" grpId="0"/>
      <p:bldP spid="14" grpId="1" build="allAtOnce"/>
      <p:bldP spid="15" grpId="0"/>
      <p:bldP spid="15" grpId="1" uiExpand="1" build="allAtOnce"/>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391FB4D9-362F-411C-84F5-BE98A5303ED6}"/>
              </a:ext>
            </a:extLst>
          </p:cNvPr>
          <p:cNvPicPr>
            <a:picLocks noChangeAspect="1"/>
          </p:cNvPicPr>
          <p:nvPr/>
        </p:nvPicPr>
        <p:blipFill>
          <a:blip r:embed="rId2"/>
          <a:stretch>
            <a:fillRect/>
          </a:stretch>
        </p:blipFill>
        <p:spPr>
          <a:xfrm>
            <a:off x="614526" y="422728"/>
            <a:ext cx="888648" cy="885725"/>
          </a:xfrm>
          <a:prstGeom prst="rect">
            <a:avLst/>
          </a:prstGeom>
        </p:spPr>
      </p:pic>
      <p:sp>
        <p:nvSpPr>
          <p:cNvPr id="25" name="TextBox 24">
            <a:extLst>
              <a:ext uri="{FF2B5EF4-FFF2-40B4-BE49-F238E27FC236}">
                <a16:creationId xmlns:a16="http://schemas.microsoft.com/office/drawing/2014/main" id="{1814B9E2-EBA0-4B30-A5BC-95144377C64E}"/>
              </a:ext>
            </a:extLst>
          </p:cNvPr>
          <p:cNvSpPr txBox="1"/>
          <p:nvPr/>
        </p:nvSpPr>
        <p:spPr>
          <a:xfrm>
            <a:off x="3374571" y="1612751"/>
            <a:ext cx="7576458" cy="2086725"/>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6"/>
          </a:lnRef>
          <a:fillRef idx="2">
            <a:schemeClr val="accent6"/>
          </a:fillRef>
          <a:effectRef idx="1">
            <a:schemeClr val="accent6"/>
          </a:effectRef>
          <a:fontRef idx="minor">
            <a:schemeClr val="dk1"/>
          </a:fontRef>
        </p:style>
        <p:txBody>
          <a:bodyPr wrap="square">
            <a:spAutoFit/>
          </a:bodyPr>
          <a:lstStyle/>
          <a:p>
            <a:pPr marL="169863" lvl="0" indent="396875" algn="just" defTabSz="342900">
              <a:lnSpc>
                <a:spcPct val="135000"/>
              </a:lnSpc>
              <a:defRPr/>
            </a:pPr>
            <a:r>
              <a:rPr lang="vi-VN" sz="2400">
                <a:solidFill>
                  <a:srgbClr val="000000"/>
                </a:solidFill>
                <a:latin typeface="UTM Avo" panose="02040603050506020204" pitchFamily="18" charset="0"/>
                <a:cs typeface="Times New Roman" panose="02020603050405020304" pitchFamily="18" charset="0"/>
              </a:rPr>
              <a:t>Phần mềm soạn thảo văn bản cung cấp hai kiểu </a:t>
            </a:r>
            <a:r>
              <a:rPr lang="vi-VN" sz="2400" b="1">
                <a:solidFill>
                  <a:srgbClr val="C00000"/>
                </a:solidFill>
                <a:latin typeface="UTM Avo" panose="02040603050506020204" pitchFamily="18" charset="0"/>
                <a:cs typeface="Times New Roman" panose="02020603050405020304" pitchFamily="18" charset="0"/>
              </a:rPr>
              <a:t>danh sách dạng liệt kê</a:t>
            </a:r>
            <a:r>
              <a:rPr lang="vi-VN" sz="2400">
                <a:solidFill>
                  <a:srgbClr val="000000"/>
                </a:solidFill>
                <a:latin typeface="UTM Avo" panose="02040603050506020204" pitchFamily="18" charset="0"/>
                <a:cs typeface="Times New Roman" panose="02020603050405020304" pitchFamily="18" charset="0"/>
              </a:rPr>
              <a:t> là: </a:t>
            </a:r>
            <a:endParaRPr lang="en-US" sz="2400">
              <a:solidFill>
                <a:srgbClr val="000000"/>
              </a:solidFill>
              <a:latin typeface="UTM Avo" panose="02040603050506020204" pitchFamily="18" charset="0"/>
              <a:cs typeface="Times New Roman" panose="02020603050405020304" pitchFamily="18" charset="0"/>
            </a:endParaRPr>
          </a:p>
          <a:p>
            <a:pPr marL="169863" lvl="0" indent="396875" algn="just" defTabSz="342900">
              <a:lnSpc>
                <a:spcPct val="135000"/>
              </a:lnSpc>
              <a:buFontTx/>
              <a:buChar char="-"/>
              <a:defRPr/>
            </a:pPr>
            <a:r>
              <a:rPr lang="en-US" sz="2400">
                <a:solidFill>
                  <a:srgbClr val="000000"/>
                </a:solidFill>
                <a:latin typeface="UTM Avo" panose="02040603050506020204" pitchFamily="18" charset="0"/>
                <a:cs typeface="Times New Roman" panose="02020603050405020304" pitchFamily="18" charset="0"/>
              </a:rPr>
              <a:t>D</a:t>
            </a:r>
            <a:r>
              <a:rPr lang="vi-VN" sz="2400">
                <a:solidFill>
                  <a:srgbClr val="000000"/>
                </a:solidFill>
                <a:latin typeface="UTM Avo" panose="02040603050506020204" pitchFamily="18" charset="0"/>
                <a:cs typeface="Times New Roman" panose="02020603050405020304" pitchFamily="18" charset="0"/>
              </a:rPr>
              <a:t>anh sách dấu đầu dòng </a:t>
            </a:r>
            <a:endParaRPr lang="en-US" sz="2400">
              <a:solidFill>
                <a:srgbClr val="000000"/>
              </a:solidFill>
              <a:latin typeface="UTM Avo" panose="02040603050506020204" pitchFamily="18" charset="0"/>
              <a:cs typeface="Times New Roman" panose="02020603050405020304" pitchFamily="18" charset="0"/>
            </a:endParaRPr>
          </a:p>
          <a:p>
            <a:pPr marL="169863" lvl="0" indent="396875" algn="just" defTabSz="342900">
              <a:lnSpc>
                <a:spcPct val="135000"/>
              </a:lnSpc>
              <a:buFontTx/>
              <a:buChar char="-"/>
              <a:defRPr/>
            </a:pPr>
            <a:r>
              <a:rPr lang="en-US" sz="2400">
                <a:solidFill>
                  <a:srgbClr val="000000"/>
                </a:solidFill>
                <a:latin typeface="UTM Avo" panose="02040603050506020204" pitchFamily="18" charset="0"/>
                <a:cs typeface="Times New Roman" panose="02020603050405020304" pitchFamily="18" charset="0"/>
              </a:rPr>
              <a:t>D</a:t>
            </a:r>
            <a:r>
              <a:rPr lang="vi-VN" sz="2400">
                <a:solidFill>
                  <a:srgbClr val="000000"/>
                </a:solidFill>
                <a:latin typeface="UTM Avo" panose="02040603050506020204" pitchFamily="18" charset="0"/>
                <a:cs typeface="Times New Roman" panose="02020603050405020304" pitchFamily="18" charset="0"/>
              </a:rPr>
              <a:t>anh sách có thứ tự. </a:t>
            </a:r>
            <a:endParaRPr kumimoji="0" lang="en-US" sz="2400" b="0" i="0" u="none" strike="noStrike" kern="1200" cap="none" spc="0" normalizeH="0" baseline="0" noProof="0">
              <a:ln>
                <a:noFill/>
              </a:ln>
              <a:solidFill>
                <a:srgbClr val="000000"/>
              </a:solidFill>
              <a:effectLst/>
              <a:uLnTx/>
              <a:uFillTx/>
              <a:latin typeface="UTM Avo" panose="02040603050506020204" pitchFamily="18" charset="0"/>
              <a:ea typeface="+mn-ea"/>
              <a:cs typeface="Times New Roman" panose="02020603050405020304" pitchFamily="18" charset="0"/>
            </a:endParaRPr>
          </a:p>
        </p:txBody>
      </p:sp>
      <p:pic>
        <p:nvPicPr>
          <p:cNvPr id="2050" name="Picture 2" descr="E:\Hien\lop 8\Male-Teacher-PNG-Free-Download.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4526" y="2656114"/>
            <a:ext cx="3247572" cy="38970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7797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391FB4D9-362F-411C-84F5-BE98A5303ED6}"/>
              </a:ext>
            </a:extLst>
          </p:cNvPr>
          <p:cNvPicPr>
            <a:picLocks noChangeAspect="1"/>
          </p:cNvPicPr>
          <p:nvPr/>
        </p:nvPicPr>
        <p:blipFill>
          <a:blip r:embed="rId2"/>
          <a:stretch>
            <a:fillRect/>
          </a:stretch>
        </p:blipFill>
        <p:spPr>
          <a:xfrm>
            <a:off x="614526" y="422728"/>
            <a:ext cx="888648" cy="885725"/>
          </a:xfrm>
          <a:prstGeom prst="rect">
            <a:avLst/>
          </a:prstGeom>
        </p:spPr>
      </p:pic>
      <p:sp>
        <p:nvSpPr>
          <p:cNvPr id="6" name="Rectangle 5">
            <a:extLst>
              <a:ext uri="{FF2B5EF4-FFF2-40B4-BE49-F238E27FC236}">
                <a16:creationId xmlns:a16="http://schemas.microsoft.com/office/drawing/2014/main" id="{995CFEF5-65BB-46A9-93B7-66A5F04A9AB8}"/>
              </a:ext>
            </a:extLst>
          </p:cNvPr>
          <p:cNvSpPr/>
          <p:nvPr/>
        </p:nvSpPr>
        <p:spPr>
          <a:xfrm>
            <a:off x="614527" y="1855043"/>
            <a:ext cx="4022788" cy="1588127"/>
          </a:xfrm>
          <a:prstGeom prst="rect">
            <a:avLst/>
          </a:prstGeom>
        </p:spPr>
        <p:txBody>
          <a:bodyPr wrap="square">
            <a:spAutoFit/>
          </a:bodyPr>
          <a:lstStyle/>
          <a:p>
            <a:pPr lvl="0" algn="ctr" defTabSz="342900">
              <a:lnSpc>
                <a:spcPct val="135000"/>
              </a:lnSpc>
            </a:pPr>
            <a:r>
              <a:rPr lang="en-US" sz="3600" b="1">
                <a:solidFill>
                  <a:srgbClr val="000000"/>
                </a:solidFill>
                <a:latin typeface="UTM Avo" panose="02040603050506020204" pitchFamily="18" charset="0"/>
                <a:cs typeface="Times New Roman" panose="02020603050405020304" pitchFamily="18" charset="0"/>
              </a:rPr>
              <a:t>D</a:t>
            </a:r>
            <a:r>
              <a:rPr lang="vi-VN" sz="3600" b="1">
                <a:solidFill>
                  <a:srgbClr val="000000"/>
                </a:solidFill>
                <a:latin typeface="UTM Avo" panose="02040603050506020204" pitchFamily="18" charset="0"/>
                <a:cs typeface="Times New Roman" panose="02020603050405020304" pitchFamily="18" charset="0"/>
              </a:rPr>
              <a:t>anh sách có thứ tự.</a:t>
            </a:r>
          </a:p>
        </p:txBody>
      </p:sp>
      <p:sp>
        <p:nvSpPr>
          <p:cNvPr id="8" name="Rectangle 7"/>
          <p:cNvSpPr/>
          <p:nvPr/>
        </p:nvSpPr>
        <p:spPr>
          <a:xfrm>
            <a:off x="4463143" y="381922"/>
            <a:ext cx="6923315" cy="6001643"/>
          </a:xfrm>
          <a:prstGeom prst="rect">
            <a:avLst/>
          </a:prstGeom>
          <a:solidFill>
            <a:srgbClr val="FFF789"/>
          </a:solidFill>
        </p:spPr>
        <p:txBody>
          <a:bodyPr wrap="square">
            <a:spAutoFit/>
          </a:bodyPr>
          <a:lstStyle/>
          <a:p>
            <a:pPr algn="ctr"/>
            <a:r>
              <a:rPr lang="vi-VN" sz="3200" b="1"/>
              <a:t>PHI</a:t>
            </a:r>
            <a:r>
              <a:rPr lang="en-US" sz="3200" b="1"/>
              <a:t>Ế</a:t>
            </a:r>
            <a:r>
              <a:rPr lang="vi-VN" sz="3200" b="1"/>
              <a:t>U KH</a:t>
            </a:r>
            <a:r>
              <a:rPr lang="en-US" sz="3200" b="1"/>
              <a:t>Ả</a:t>
            </a:r>
            <a:r>
              <a:rPr lang="vi-VN" sz="3200" b="1"/>
              <a:t>O SÁT</a:t>
            </a:r>
            <a:endParaRPr lang="en-US" sz="3200" b="1"/>
          </a:p>
          <a:p>
            <a:r>
              <a:rPr lang="vi-VN" sz="3200"/>
              <a:t>Họ và tên:</a:t>
            </a:r>
            <a:r>
              <a:rPr lang="en-US" sz="3200"/>
              <a:t>…………………………….</a:t>
            </a:r>
          </a:p>
          <a:p>
            <a:r>
              <a:rPr lang="vi-VN" sz="3200"/>
              <a:t>Lớp:</a:t>
            </a:r>
            <a:r>
              <a:rPr lang="en-US" sz="3200"/>
              <a:t>……………………………………</a:t>
            </a:r>
          </a:p>
          <a:p>
            <a:r>
              <a:rPr lang="vi-VN" sz="3200"/>
              <a:t>Bạn mong muốn tìm hiểu thêm nội dung nào của môn Tin học?</a:t>
            </a:r>
            <a:endParaRPr lang="en-US" sz="3200"/>
          </a:p>
          <a:p>
            <a:r>
              <a:rPr lang="vi-VN" sz="3200"/>
              <a:t>(Chọn một nội dung)</a:t>
            </a:r>
            <a:endParaRPr lang="en-US" sz="3200"/>
          </a:p>
          <a:p>
            <a:pPr marL="457200" lvl="0" indent="-457200">
              <a:buFont typeface="+mj-lt"/>
              <a:buAutoNum type="arabicPeriod"/>
            </a:pPr>
            <a:r>
              <a:rPr lang="vi-VN" sz="3200"/>
              <a:t>Ngôn ngữ lập trình</a:t>
            </a:r>
            <a:r>
              <a:rPr lang="en-US" sz="3200"/>
              <a:t> 		</a:t>
            </a:r>
            <a:r>
              <a:rPr lang="en-US" sz="3200">
                <a:sym typeface="Wingdings"/>
              </a:rPr>
              <a:t></a:t>
            </a:r>
            <a:endParaRPr lang="en-US" sz="3200"/>
          </a:p>
          <a:p>
            <a:pPr marL="457200" indent="-457200">
              <a:buFont typeface="+mj-lt"/>
              <a:buAutoNum type="arabicPeriod"/>
            </a:pPr>
            <a:r>
              <a:rPr lang="vi-VN" sz="3200"/>
              <a:t>Mạng máy tính</a:t>
            </a:r>
            <a:r>
              <a:rPr lang="en-US" sz="3200"/>
              <a:t>			</a:t>
            </a:r>
            <a:r>
              <a:rPr lang="en-US" sz="3200">
                <a:sym typeface="Wingdings"/>
              </a:rPr>
              <a:t></a:t>
            </a:r>
            <a:endParaRPr lang="en-US" sz="3200"/>
          </a:p>
          <a:p>
            <a:pPr marL="457200" indent="-457200">
              <a:buFont typeface="+mj-lt"/>
              <a:buAutoNum type="arabicPeriod"/>
            </a:pPr>
            <a:r>
              <a:rPr lang="vi-VN" sz="3200"/>
              <a:t>Đồ hoạ máy tính</a:t>
            </a:r>
            <a:r>
              <a:rPr lang="en-US" sz="3200"/>
              <a:t>			</a:t>
            </a:r>
            <a:r>
              <a:rPr lang="en-US" sz="3200">
                <a:sym typeface="Wingdings"/>
              </a:rPr>
              <a:t></a:t>
            </a:r>
            <a:endParaRPr lang="en-US" sz="3200"/>
          </a:p>
          <a:p>
            <a:pPr marL="457200" indent="-457200">
              <a:buFont typeface="+mj-lt"/>
              <a:buAutoNum type="arabicPeriod"/>
            </a:pPr>
            <a:r>
              <a:rPr lang="vi-VN" sz="3200"/>
              <a:t>Bảng tính điện t</a:t>
            </a:r>
            <a:r>
              <a:rPr lang="en-US" sz="3200"/>
              <a:t>ử			</a:t>
            </a:r>
            <a:r>
              <a:rPr lang="en-US" sz="3200">
                <a:sym typeface="Wingdings"/>
              </a:rPr>
              <a:t></a:t>
            </a:r>
            <a:endParaRPr lang="en-US" sz="3200"/>
          </a:p>
          <a:p>
            <a:pPr marL="457200" indent="-457200">
              <a:buFont typeface="+mj-lt"/>
              <a:buAutoNum type="arabicPeriod"/>
            </a:pPr>
            <a:r>
              <a:rPr lang="vi-VN" sz="3200"/>
              <a:t>Soạn thảo văn bản</a:t>
            </a:r>
            <a:r>
              <a:rPr lang="en-US" sz="3200"/>
              <a:t>		</a:t>
            </a:r>
            <a:r>
              <a:rPr lang="en-US" sz="3200">
                <a:sym typeface="Wingdings"/>
              </a:rPr>
              <a:t></a:t>
            </a:r>
            <a:endParaRPr lang="en-US" sz="3200"/>
          </a:p>
          <a:p>
            <a:pPr marL="457200" lvl="0" indent="-457200">
              <a:buFont typeface="+mj-lt"/>
              <a:buAutoNum type="arabicPeriod"/>
            </a:pPr>
            <a:r>
              <a:rPr lang="vi-VN" sz="3200"/>
              <a:t>Phần mềm trình chiếu</a:t>
            </a:r>
            <a:r>
              <a:rPr lang="en-US" sz="3200"/>
              <a:t> 		</a:t>
            </a:r>
            <a:r>
              <a:rPr lang="en-US" sz="3200">
                <a:sym typeface="Wingdings"/>
              </a:rPr>
              <a:t></a:t>
            </a:r>
            <a:endParaRPr lang="en-US" sz="3200"/>
          </a:p>
        </p:txBody>
      </p:sp>
    </p:spTree>
    <p:extLst>
      <p:ext uri="{BB962C8B-B14F-4D97-AF65-F5344CB8AC3E}">
        <p14:creationId xmlns:p14="http://schemas.microsoft.com/office/powerpoint/2010/main" val="1332474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1"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build="allAtOnce"/>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391FB4D9-362F-411C-84F5-BE98A5303ED6}"/>
              </a:ext>
            </a:extLst>
          </p:cNvPr>
          <p:cNvPicPr>
            <a:picLocks noChangeAspect="1"/>
          </p:cNvPicPr>
          <p:nvPr/>
        </p:nvPicPr>
        <p:blipFill>
          <a:blip r:embed="rId2"/>
          <a:stretch>
            <a:fillRect/>
          </a:stretch>
        </p:blipFill>
        <p:spPr>
          <a:xfrm>
            <a:off x="614526" y="422728"/>
            <a:ext cx="888648" cy="885725"/>
          </a:xfrm>
          <a:prstGeom prst="rect">
            <a:avLst/>
          </a:prstGeom>
        </p:spPr>
      </p:pic>
      <p:pic>
        <p:nvPicPr>
          <p:cNvPr id="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2072" t="14964" r="8890" b="23574"/>
          <a:stretch/>
        </p:blipFill>
        <p:spPr bwMode="auto">
          <a:xfrm>
            <a:off x="4907460" y="575128"/>
            <a:ext cx="6274441" cy="55566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a:extLst>
              <a:ext uri="{FF2B5EF4-FFF2-40B4-BE49-F238E27FC236}">
                <a16:creationId xmlns:a16="http://schemas.microsoft.com/office/drawing/2014/main" id="{995CFEF5-65BB-46A9-93B7-66A5F04A9AB8}"/>
              </a:ext>
            </a:extLst>
          </p:cNvPr>
          <p:cNvSpPr/>
          <p:nvPr/>
        </p:nvSpPr>
        <p:spPr>
          <a:xfrm>
            <a:off x="614527" y="1855043"/>
            <a:ext cx="4022788" cy="2996846"/>
          </a:xfrm>
          <a:prstGeom prst="rect">
            <a:avLst/>
          </a:prstGeom>
        </p:spPr>
        <p:txBody>
          <a:bodyPr wrap="square">
            <a:spAutoFit/>
          </a:bodyPr>
          <a:lstStyle/>
          <a:p>
            <a:pPr lvl="0" algn="ctr" defTabSz="342900">
              <a:lnSpc>
                <a:spcPct val="135000"/>
              </a:lnSpc>
            </a:pPr>
            <a:r>
              <a:rPr lang="en-US" sz="3600" b="1">
                <a:solidFill>
                  <a:srgbClr val="000000"/>
                </a:solidFill>
                <a:latin typeface="UTM Avo" panose="02040603050506020204" pitchFamily="18" charset="0"/>
                <a:cs typeface="Times New Roman" panose="02020603050405020304" pitchFamily="18" charset="0"/>
              </a:rPr>
              <a:t>D</a:t>
            </a:r>
            <a:r>
              <a:rPr lang="vi-VN" sz="3600" b="1">
                <a:solidFill>
                  <a:srgbClr val="000000"/>
                </a:solidFill>
                <a:latin typeface="UTM Avo" panose="02040603050506020204" pitchFamily="18" charset="0"/>
                <a:cs typeface="Times New Roman" panose="02020603050405020304" pitchFamily="18" charset="0"/>
              </a:rPr>
              <a:t>anh sách có thứ tự kết hợp với danh sách dấu đầu dòng.</a:t>
            </a:r>
          </a:p>
        </p:txBody>
      </p:sp>
    </p:spTree>
    <p:extLst>
      <p:ext uri="{BB962C8B-B14F-4D97-AF65-F5344CB8AC3E}">
        <p14:creationId xmlns:p14="http://schemas.microsoft.com/office/powerpoint/2010/main" val="2354108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1" nodeType="after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fade">
                                      <p:cBhvr>
                                        <p:cTn id="11" dur="500"/>
                                        <p:tgtEl>
                                          <p:spTgt spid="6">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build="allAtOnce"/>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391FB4D9-362F-411C-84F5-BE98A5303ED6}"/>
              </a:ext>
            </a:extLst>
          </p:cNvPr>
          <p:cNvPicPr>
            <a:picLocks noChangeAspect="1"/>
          </p:cNvPicPr>
          <p:nvPr/>
        </p:nvPicPr>
        <p:blipFill>
          <a:blip r:embed="rId2"/>
          <a:stretch>
            <a:fillRect/>
          </a:stretch>
        </p:blipFill>
        <p:spPr>
          <a:xfrm>
            <a:off x="614526" y="422728"/>
            <a:ext cx="888648" cy="885725"/>
          </a:xfrm>
          <a:prstGeom prst="rect">
            <a:avLst/>
          </a:prstGeom>
        </p:spPr>
      </p:pic>
      <p:sp>
        <p:nvSpPr>
          <p:cNvPr id="25" name="TextBox 24">
            <a:extLst>
              <a:ext uri="{FF2B5EF4-FFF2-40B4-BE49-F238E27FC236}">
                <a16:creationId xmlns:a16="http://schemas.microsoft.com/office/drawing/2014/main" id="{1814B9E2-EBA0-4B30-A5BC-95144377C64E}"/>
              </a:ext>
            </a:extLst>
          </p:cNvPr>
          <p:cNvSpPr txBox="1"/>
          <p:nvPr/>
        </p:nvSpPr>
        <p:spPr>
          <a:xfrm>
            <a:off x="3374571" y="1612751"/>
            <a:ext cx="7576458" cy="3517886"/>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6"/>
          </a:lnRef>
          <a:fillRef idx="2">
            <a:schemeClr val="accent6"/>
          </a:fillRef>
          <a:effectRef idx="1">
            <a:schemeClr val="accent6"/>
          </a:effectRef>
          <a:fontRef idx="minor">
            <a:schemeClr val="dk1"/>
          </a:fontRef>
        </p:style>
        <p:txBody>
          <a:bodyPr wrap="square">
            <a:spAutoFit/>
          </a:bodyPr>
          <a:lstStyle/>
          <a:p>
            <a:pPr marL="169863" lvl="0" indent="396875" algn="just" defTabSz="342900">
              <a:lnSpc>
                <a:spcPct val="135000"/>
              </a:lnSpc>
              <a:defRPr/>
            </a:pPr>
            <a:r>
              <a:rPr lang="vi-VN" sz="2400">
                <a:solidFill>
                  <a:srgbClr val="000000"/>
                </a:solidFill>
                <a:latin typeface="UTM Avo" panose="02040603050506020204" pitchFamily="18" charset="0"/>
                <a:cs typeface="Times New Roman" panose="02020603050405020304" pitchFamily="18" charset="0"/>
              </a:rPr>
              <a:t>Mỗi đơn vị trong </a:t>
            </a:r>
            <a:r>
              <a:rPr lang="vi-VN" sz="2400" b="1">
                <a:solidFill>
                  <a:srgbClr val="000000"/>
                </a:solidFill>
                <a:latin typeface="UTM Avo" panose="02040603050506020204" pitchFamily="18" charset="0"/>
                <a:cs typeface="Times New Roman" panose="02020603050405020304" pitchFamily="18" charset="0"/>
              </a:rPr>
              <a:t>danh sách dạng liệt kê </a:t>
            </a:r>
            <a:r>
              <a:rPr lang="vi-VN" sz="2400">
                <a:solidFill>
                  <a:srgbClr val="000000"/>
                </a:solidFill>
                <a:latin typeface="UTM Avo" panose="02040603050506020204" pitchFamily="18" charset="0"/>
                <a:cs typeface="Times New Roman" panose="02020603050405020304" pitchFamily="18" charset="0"/>
              </a:rPr>
              <a:t>là một đoạn văn bản, phân tách nhau bởi phím </a:t>
            </a:r>
            <a:r>
              <a:rPr lang="vi-VN" sz="2400" b="1">
                <a:solidFill>
                  <a:srgbClr val="000000"/>
                </a:solidFill>
                <a:latin typeface="UTM Avo" panose="02040603050506020204" pitchFamily="18" charset="0"/>
                <a:cs typeface="Times New Roman" panose="02020603050405020304" pitchFamily="18" charset="0"/>
              </a:rPr>
              <a:t>Enter</a:t>
            </a:r>
            <a:r>
              <a:rPr lang="vi-VN" sz="2400">
                <a:solidFill>
                  <a:srgbClr val="000000"/>
                </a:solidFill>
                <a:latin typeface="UTM Avo" panose="02040603050506020204" pitchFamily="18" charset="0"/>
                <a:cs typeface="Times New Roman" panose="02020603050405020304" pitchFamily="18" charset="0"/>
              </a:rPr>
              <a:t> (được người sử dụng nhấn khi soạn thảo văn bản). Trong danh sách dấu đầu dòng, mỗi đoạn văn bản bẳt đầu băng một dấu đầu dòng. Các dấu đầu dòng được </a:t>
            </a:r>
            <a:r>
              <a:rPr lang="vi-VN" sz="2400" b="1">
                <a:solidFill>
                  <a:srgbClr val="000000"/>
                </a:solidFill>
                <a:latin typeface="UTM Avo" panose="02040603050506020204" pitchFamily="18" charset="0"/>
                <a:cs typeface="Times New Roman" panose="02020603050405020304" pitchFamily="18" charset="0"/>
              </a:rPr>
              <a:t>tự động </a:t>
            </a:r>
            <a:r>
              <a:rPr lang="vi-VN" sz="2400">
                <a:solidFill>
                  <a:srgbClr val="000000"/>
                </a:solidFill>
                <a:latin typeface="UTM Avo" panose="02040603050506020204" pitchFamily="18" charset="0"/>
                <a:cs typeface="Times New Roman" panose="02020603050405020304" pitchFamily="18" charset="0"/>
              </a:rPr>
              <a:t>tạo ra mỗi khi em </a:t>
            </a:r>
            <a:r>
              <a:rPr lang="vi-VN" sz="2400" b="1">
                <a:solidFill>
                  <a:srgbClr val="000000"/>
                </a:solidFill>
                <a:latin typeface="UTM Avo" panose="02040603050506020204" pitchFamily="18" charset="0"/>
                <a:cs typeface="Times New Roman" panose="02020603050405020304" pitchFamily="18" charset="0"/>
              </a:rPr>
              <a:t>thêm đoạn văn bản mới</a:t>
            </a:r>
            <a:r>
              <a:rPr lang="vi-VN" sz="2400">
                <a:solidFill>
                  <a:srgbClr val="000000"/>
                </a:solidFill>
                <a:latin typeface="UTM Avo" panose="02040603050506020204" pitchFamily="18" charset="0"/>
                <a:cs typeface="Times New Roman" panose="02020603050405020304" pitchFamily="18" charset="0"/>
              </a:rPr>
              <a:t>. </a:t>
            </a:r>
            <a:endParaRPr kumimoji="0" lang="en-US" sz="2400" b="0" i="0" u="none" strike="noStrike" kern="1200" cap="none" spc="0" normalizeH="0" baseline="0" noProof="0">
              <a:ln>
                <a:noFill/>
              </a:ln>
              <a:solidFill>
                <a:srgbClr val="000000"/>
              </a:solidFill>
              <a:effectLst/>
              <a:uLnTx/>
              <a:uFillTx/>
              <a:latin typeface="UTM Avo" panose="02040603050506020204" pitchFamily="18" charset="0"/>
              <a:ea typeface="+mn-ea"/>
              <a:cs typeface="Times New Roman" panose="02020603050405020304" pitchFamily="18" charset="0"/>
            </a:endParaRPr>
          </a:p>
        </p:txBody>
      </p:sp>
      <p:pic>
        <p:nvPicPr>
          <p:cNvPr id="2050" name="Picture 2" descr="E:\Hien\lop 8\Male-Teacher-PNG-Free-Download.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4526" y="2656114"/>
            <a:ext cx="3247572" cy="38970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9277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95CFEF5-65BB-46A9-93B7-66A5F04A9AB8}"/>
              </a:ext>
            </a:extLst>
          </p:cNvPr>
          <p:cNvSpPr/>
          <p:nvPr/>
        </p:nvSpPr>
        <p:spPr>
          <a:xfrm>
            <a:off x="440354" y="1514089"/>
            <a:ext cx="5133131" cy="4579715"/>
          </a:xfrm>
          <a:prstGeom prst="rect">
            <a:avLst/>
          </a:prstGeom>
        </p:spPr>
        <p:txBody>
          <a:bodyPr wrap="square">
            <a:spAutoFit/>
          </a:bodyPr>
          <a:lstStyle/>
          <a:p>
            <a:pPr algn="ctr" defTabSz="342900">
              <a:lnSpc>
                <a:spcPct val="135000"/>
              </a:lnSpc>
            </a:pPr>
            <a:r>
              <a:rPr lang="vi-VN" sz="2400">
                <a:solidFill>
                  <a:srgbClr val="000000"/>
                </a:solidFill>
                <a:latin typeface="UTM Avo" panose="02040603050506020204" pitchFamily="18" charset="0"/>
                <a:cs typeface="Times New Roman" panose="02020603050405020304" pitchFamily="18" charset="0"/>
              </a:rPr>
              <a:t>Trong danh sách có thứ tự, mỗi đoạn văn bản bắt đầu bàng một số hoặc chữ cái và dấu phân tách (thường là dấu chấm hoặc dấu ngoặc đơn). Thứ tự trong danh sách có thứ tự được tạo và cập nhật tự động khi em thêm hoặc bớt các đoạn văn bản trong danh sách.</a:t>
            </a:r>
          </a:p>
        </p:txBody>
      </p:sp>
      <p:sp>
        <p:nvSpPr>
          <p:cNvPr id="5" name="Rectangle 4"/>
          <p:cNvSpPr/>
          <p:nvPr/>
        </p:nvSpPr>
        <p:spPr>
          <a:xfrm>
            <a:off x="5936343" y="1413151"/>
            <a:ext cx="5384800" cy="4524315"/>
          </a:xfrm>
          <a:prstGeom prst="rect">
            <a:avLst/>
          </a:prstGeom>
          <a:solidFill>
            <a:srgbClr val="FFF789"/>
          </a:solidFill>
        </p:spPr>
        <p:txBody>
          <a:bodyPr wrap="square">
            <a:spAutoFit/>
          </a:bodyPr>
          <a:lstStyle/>
          <a:p>
            <a:pPr algn="ctr"/>
            <a:r>
              <a:rPr lang="vi-VN" sz="2400" b="1"/>
              <a:t>PHI</a:t>
            </a:r>
            <a:r>
              <a:rPr lang="en-US" sz="2400" b="1"/>
              <a:t>Ế</a:t>
            </a:r>
            <a:r>
              <a:rPr lang="vi-VN" sz="2400" b="1"/>
              <a:t>U KH</a:t>
            </a:r>
            <a:r>
              <a:rPr lang="en-US" sz="2400" b="1"/>
              <a:t>Ả</a:t>
            </a:r>
            <a:r>
              <a:rPr lang="vi-VN" sz="2400" b="1"/>
              <a:t>O SÁT</a:t>
            </a:r>
            <a:endParaRPr lang="en-US" sz="2400" b="1"/>
          </a:p>
          <a:p>
            <a:r>
              <a:rPr lang="vi-VN" sz="2400"/>
              <a:t>Họ và tên:</a:t>
            </a:r>
            <a:r>
              <a:rPr lang="en-US" sz="2400"/>
              <a:t>…………………………….</a:t>
            </a:r>
          </a:p>
          <a:p>
            <a:r>
              <a:rPr lang="vi-VN" sz="2400"/>
              <a:t>Lớp:</a:t>
            </a:r>
            <a:r>
              <a:rPr lang="en-US" sz="2400"/>
              <a:t>……………………………………</a:t>
            </a:r>
          </a:p>
          <a:p>
            <a:r>
              <a:rPr lang="vi-VN" sz="2400"/>
              <a:t>Bạn mong muốn tìm hiểu thêm nội dung nào của môn Tin học?</a:t>
            </a:r>
            <a:endParaRPr lang="en-US" sz="2400"/>
          </a:p>
          <a:p>
            <a:r>
              <a:rPr lang="vi-VN" sz="2400"/>
              <a:t>(Chọn một nội dung)</a:t>
            </a:r>
            <a:endParaRPr lang="en-US" sz="2400"/>
          </a:p>
          <a:p>
            <a:pPr marL="457200" lvl="0" indent="-457200">
              <a:buFont typeface="+mj-lt"/>
              <a:buAutoNum type="arabicPeriod"/>
            </a:pPr>
            <a:r>
              <a:rPr lang="vi-VN" sz="2400"/>
              <a:t>Ngôn ngữ lập trình</a:t>
            </a:r>
            <a:r>
              <a:rPr lang="en-US" sz="2400"/>
              <a:t> 		</a:t>
            </a:r>
            <a:r>
              <a:rPr lang="en-US" sz="2400">
                <a:sym typeface="Wingdings"/>
              </a:rPr>
              <a:t></a:t>
            </a:r>
            <a:endParaRPr lang="en-US" sz="2400"/>
          </a:p>
          <a:p>
            <a:pPr marL="457200" indent="-457200">
              <a:buFont typeface="+mj-lt"/>
              <a:buAutoNum type="arabicPeriod"/>
            </a:pPr>
            <a:r>
              <a:rPr lang="vi-VN" sz="2400"/>
              <a:t>Mạng máy tính</a:t>
            </a:r>
            <a:r>
              <a:rPr lang="en-US" sz="2400"/>
              <a:t>			</a:t>
            </a:r>
            <a:r>
              <a:rPr lang="en-US" sz="2400">
                <a:sym typeface="Wingdings"/>
              </a:rPr>
              <a:t></a:t>
            </a:r>
            <a:endParaRPr lang="en-US" sz="2400"/>
          </a:p>
          <a:p>
            <a:pPr marL="457200" indent="-457200">
              <a:buFont typeface="+mj-lt"/>
              <a:buAutoNum type="arabicPeriod"/>
            </a:pPr>
            <a:r>
              <a:rPr lang="vi-VN" sz="2400"/>
              <a:t>Đồ hoạ máy tính</a:t>
            </a:r>
            <a:r>
              <a:rPr lang="en-US" sz="2400"/>
              <a:t>			</a:t>
            </a:r>
            <a:r>
              <a:rPr lang="en-US" sz="2400">
                <a:sym typeface="Wingdings"/>
              </a:rPr>
              <a:t></a:t>
            </a:r>
            <a:endParaRPr lang="en-US" sz="2400"/>
          </a:p>
          <a:p>
            <a:pPr marL="457200" indent="-457200">
              <a:buFont typeface="+mj-lt"/>
              <a:buAutoNum type="arabicPeriod"/>
            </a:pPr>
            <a:r>
              <a:rPr lang="vi-VN" sz="2400"/>
              <a:t>Bảng tính điện t</a:t>
            </a:r>
            <a:r>
              <a:rPr lang="en-US" sz="2400"/>
              <a:t>ử		</a:t>
            </a:r>
            <a:r>
              <a:rPr lang="en-US" sz="2400">
                <a:sym typeface="Wingdings"/>
              </a:rPr>
              <a:t></a:t>
            </a:r>
            <a:endParaRPr lang="en-US" sz="2400"/>
          </a:p>
          <a:p>
            <a:pPr marL="457200" indent="-457200">
              <a:buFont typeface="+mj-lt"/>
              <a:buAutoNum type="arabicPeriod"/>
            </a:pPr>
            <a:r>
              <a:rPr lang="vi-VN" sz="2400"/>
              <a:t>Soạn thảo văn bản</a:t>
            </a:r>
            <a:r>
              <a:rPr lang="en-US" sz="2400"/>
              <a:t>		</a:t>
            </a:r>
            <a:r>
              <a:rPr lang="en-US" sz="2400">
                <a:sym typeface="Wingdings"/>
              </a:rPr>
              <a:t></a:t>
            </a:r>
            <a:endParaRPr lang="en-US" sz="2400"/>
          </a:p>
          <a:p>
            <a:pPr marL="457200" lvl="0" indent="-457200">
              <a:buFont typeface="+mj-lt"/>
              <a:buAutoNum type="arabicPeriod"/>
            </a:pPr>
            <a:r>
              <a:rPr lang="vi-VN" sz="2400"/>
              <a:t>Phần mềm trình chiếu</a:t>
            </a:r>
            <a:r>
              <a:rPr lang="en-US" sz="2400"/>
              <a:t> 		</a:t>
            </a:r>
            <a:r>
              <a:rPr lang="en-US" sz="2400">
                <a:sym typeface="Wingdings"/>
              </a:rPr>
              <a:t></a:t>
            </a:r>
            <a:endParaRPr lang="en-US" sz="2400"/>
          </a:p>
        </p:txBody>
      </p:sp>
      <p:sp>
        <p:nvSpPr>
          <p:cNvPr id="2" name="Rectangle 1"/>
          <p:cNvSpPr/>
          <p:nvPr/>
        </p:nvSpPr>
        <p:spPr>
          <a:xfrm>
            <a:off x="5936343" y="3675308"/>
            <a:ext cx="438699" cy="2262158"/>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45388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1"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up)">
                                      <p:cBhvr>
                                        <p:cTn id="2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build="allAtOnce"/>
      <p:bldP spid="5" grpId="0" animBg="1"/>
      <p:bldP spid="2" grpId="0" animBg="1"/>
    </p:bldLst>
  </p:timing>
</p:sld>
</file>

<file path=ppt/theme/theme1.xml><?xml version="1.0" encoding="utf-8"?>
<a:theme xmlns:a="http://schemas.openxmlformats.org/drawingml/2006/main" name="Office Theme">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Custom 4">
      <a:majorFont>
        <a:latin typeface="UTM Cookies"/>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1928</TotalTime>
  <Words>1198</Words>
  <Application>Microsoft Office PowerPoint</Application>
  <PresentationFormat>Widescreen</PresentationFormat>
  <Paragraphs>156</Paragraphs>
  <Slides>33</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33</vt:i4>
      </vt:variant>
    </vt:vector>
  </HeadingPairs>
  <TitlesOfParts>
    <vt:vector size="41" baseType="lpstr">
      <vt:lpstr>Segoe Print</vt:lpstr>
      <vt:lpstr>UTM Cookies</vt:lpstr>
      <vt:lpstr>Arial</vt:lpstr>
      <vt:lpstr>Times New Roman</vt:lpstr>
      <vt:lpstr>UTM Avo</vt:lpstr>
      <vt:lpstr>Wingdings</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Phạm Thanh Hằng (ADAS – GV)</dc:creator>
  <cp:lastModifiedBy>Phạm Anh Quân</cp:lastModifiedBy>
  <cp:revision>233</cp:revision>
  <dcterms:created xsi:type="dcterms:W3CDTF">2021-06-02T01:34:28Z</dcterms:created>
  <dcterms:modified xsi:type="dcterms:W3CDTF">2023-02-19T14:11:59Z</dcterms:modified>
</cp:coreProperties>
</file>