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0" r:id="rId13"/>
    <p:sldId id="281" r:id="rId14"/>
    <p:sldId id="268" r:id="rId15"/>
    <p:sldId id="269" r:id="rId16"/>
    <p:sldId id="270" r:id="rId17"/>
    <p:sldId id="271" r:id="rId18"/>
    <p:sldId id="272" r:id="rId19"/>
    <p:sldId id="277" r:id="rId20"/>
    <p:sldId id="276" r:id="rId21"/>
    <p:sldId id="278" r:id="rId22"/>
    <p:sldId id="279" r:id="rId23"/>
    <p:sldId id="282" r:id="rId24"/>
    <p:sldId id="283" r:id="rId25"/>
    <p:sldId id="284" r:id="rId26"/>
    <p:sldId id="285" r:id="rId27"/>
    <p:sldId id="286" r:id="rId28"/>
    <p:sldId id="287" r:id="rId29"/>
    <p:sldId id="2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1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93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41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752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238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42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32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9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6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38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6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5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51.png"/><Relationship Id="rId10" Type="http://schemas.openxmlformats.org/officeDocument/2006/relationships/image" Target="../media/image67.png"/><Relationship Id="rId4" Type="http://schemas.openxmlformats.org/officeDocument/2006/relationships/image" Target="../media/image62.svg"/><Relationship Id="rId9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41.svg"/><Relationship Id="rId12" Type="http://schemas.openxmlformats.org/officeDocument/2006/relationships/image" Target="../media/image7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64.png"/><Relationship Id="rId5" Type="http://schemas.openxmlformats.org/officeDocument/2006/relationships/image" Target="../media/image51.png"/><Relationship Id="rId10" Type="http://schemas.openxmlformats.org/officeDocument/2006/relationships/image" Target="../media/image70.svg"/><Relationship Id="rId4" Type="http://schemas.openxmlformats.org/officeDocument/2006/relationships/image" Target="../media/image62.svg"/><Relationship Id="rId9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6.png"/><Relationship Id="rId7" Type="http://schemas.openxmlformats.org/officeDocument/2006/relationships/image" Target="../media/image5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4.svg"/><Relationship Id="rId10" Type="http://schemas.openxmlformats.org/officeDocument/2006/relationships/image" Target="../media/image72.png"/><Relationship Id="rId4" Type="http://schemas.openxmlformats.org/officeDocument/2006/relationships/image" Target="../media/image33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7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image" Target="../media/image51.png"/><Relationship Id="rId10" Type="http://schemas.openxmlformats.org/officeDocument/2006/relationships/image" Target="../media/image75.png"/><Relationship Id="rId4" Type="http://schemas.openxmlformats.org/officeDocument/2006/relationships/image" Target="../media/image62.sv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78.svg"/><Relationship Id="rId12" Type="http://schemas.openxmlformats.org/officeDocument/2006/relationships/image" Target="../media/image7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5.svg"/><Relationship Id="rId5" Type="http://schemas.openxmlformats.org/officeDocument/2006/relationships/image" Target="../media/image51.png"/><Relationship Id="rId10" Type="http://schemas.openxmlformats.org/officeDocument/2006/relationships/image" Target="../media/image14.png"/><Relationship Id="rId4" Type="http://schemas.openxmlformats.org/officeDocument/2006/relationships/image" Target="../media/image62.svg"/><Relationship Id="rId9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svg"/><Relationship Id="rId3" Type="http://schemas.openxmlformats.org/officeDocument/2006/relationships/image" Target="../media/image61.png"/><Relationship Id="rId7" Type="http://schemas.openxmlformats.org/officeDocument/2006/relationships/image" Target="../media/image80.png"/><Relationship Id="rId12" Type="http://schemas.openxmlformats.org/officeDocument/2006/relationships/image" Target="../media/image8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83.svg"/><Relationship Id="rId5" Type="http://schemas.openxmlformats.org/officeDocument/2006/relationships/image" Target="../media/image51.png"/><Relationship Id="rId10" Type="http://schemas.openxmlformats.org/officeDocument/2006/relationships/image" Target="../media/image82.png"/><Relationship Id="rId4" Type="http://schemas.openxmlformats.org/officeDocument/2006/relationships/image" Target="../media/image62.svg"/><Relationship Id="rId9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0.png"/><Relationship Id="rId7" Type="http://schemas.openxmlformats.org/officeDocument/2006/relationships/image" Target="../media/image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svg"/><Relationship Id="rId11" Type="http://schemas.openxmlformats.org/officeDocument/2006/relationships/image" Target="../media/image88.png"/><Relationship Id="rId5" Type="http://schemas.openxmlformats.org/officeDocument/2006/relationships/image" Target="../media/image86.png"/><Relationship Id="rId10" Type="http://schemas.openxmlformats.org/officeDocument/2006/relationships/image" Target="../media/image13.svg"/><Relationship Id="rId4" Type="http://schemas.openxmlformats.org/officeDocument/2006/relationships/image" Target="../media/image11.sv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90.svg"/><Relationship Id="rId7" Type="http://schemas.openxmlformats.org/officeDocument/2006/relationships/image" Target="../media/image92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95.png"/><Relationship Id="rId5" Type="http://schemas.microsoft.com/office/2007/relationships/hdphoto" Target="../media/hdphoto1.wdp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25.svg"/><Relationship Id="rId9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5.svg"/><Relationship Id="rId7" Type="http://schemas.openxmlformats.org/officeDocument/2006/relationships/image" Target="../media/image1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.sv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104.png"/><Relationship Id="rId4" Type="http://schemas.openxmlformats.org/officeDocument/2006/relationships/image" Target="../media/image5.png"/><Relationship Id="rId9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25.svg"/><Relationship Id="rId7" Type="http://schemas.openxmlformats.org/officeDocument/2006/relationships/image" Target="../media/image1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Relationship Id="rId9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4.png"/><Relationship Id="rId7" Type="http://schemas.openxmlformats.org/officeDocument/2006/relationships/image" Target="../media/image1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25.svg"/><Relationship Id="rId9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78.svg"/><Relationship Id="rId12" Type="http://schemas.openxmlformats.org/officeDocument/2006/relationships/image" Target="../media/image10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5.svg"/><Relationship Id="rId5" Type="http://schemas.openxmlformats.org/officeDocument/2006/relationships/image" Target="../media/image51.png"/><Relationship Id="rId10" Type="http://schemas.openxmlformats.org/officeDocument/2006/relationships/image" Target="../media/image14.png"/><Relationship Id="rId4" Type="http://schemas.openxmlformats.org/officeDocument/2006/relationships/image" Target="../media/image62.svg"/><Relationship Id="rId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61.png"/><Relationship Id="rId7" Type="http://schemas.openxmlformats.org/officeDocument/2006/relationships/image" Target="../media/image73.png"/><Relationship Id="rId12" Type="http://schemas.openxmlformats.org/officeDocument/2006/relationships/image" Target="../media/image11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10.png"/><Relationship Id="rId5" Type="http://schemas.openxmlformats.org/officeDocument/2006/relationships/image" Target="../media/image109.png"/><Relationship Id="rId10" Type="http://schemas.openxmlformats.org/officeDocument/2006/relationships/image" Target="../media/image64.png"/><Relationship Id="rId4" Type="http://schemas.openxmlformats.org/officeDocument/2006/relationships/image" Target="../media/image62.sv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6.png"/><Relationship Id="rId7" Type="http://schemas.openxmlformats.org/officeDocument/2006/relationships/image" Target="../media/image5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4.svg"/><Relationship Id="rId10" Type="http://schemas.openxmlformats.org/officeDocument/2006/relationships/image" Target="../media/image112.png"/><Relationship Id="rId4" Type="http://schemas.openxmlformats.org/officeDocument/2006/relationships/image" Target="../media/image33.png"/><Relationship Id="rId9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25.svg"/><Relationship Id="rId7" Type="http://schemas.openxmlformats.org/officeDocument/2006/relationships/image" Target="../media/image1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Relationship Id="rId9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1.png"/><Relationship Id="rId7" Type="http://schemas.openxmlformats.org/officeDocument/2006/relationships/image" Target="../media/image78.svg"/><Relationship Id="rId12" Type="http://schemas.openxmlformats.org/officeDocument/2006/relationships/image" Target="../media/image11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5.svg"/><Relationship Id="rId5" Type="http://schemas.openxmlformats.org/officeDocument/2006/relationships/image" Target="../media/image51.png"/><Relationship Id="rId10" Type="http://schemas.openxmlformats.org/officeDocument/2006/relationships/image" Target="../media/image14.png"/><Relationship Id="rId4" Type="http://schemas.openxmlformats.org/officeDocument/2006/relationships/image" Target="../media/image62.sv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1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98.sv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3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4.svg"/><Relationship Id="rId7" Type="http://schemas.openxmlformats.org/officeDocument/2006/relationships/image" Target="../media/image37.sv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13.svg"/><Relationship Id="rId5" Type="http://schemas.openxmlformats.org/officeDocument/2006/relationships/image" Target="../media/image35.png"/><Relationship Id="rId15" Type="http://schemas.openxmlformats.org/officeDocument/2006/relationships/image" Target="../media/image43.svg"/><Relationship Id="rId10" Type="http://schemas.openxmlformats.org/officeDocument/2006/relationships/image" Target="../media/image12.png"/><Relationship Id="rId4" Type="http://schemas.openxmlformats.org/officeDocument/2006/relationships/image" Target="../media/image30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38.png"/><Relationship Id="rId3" Type="http://schemas.openxmlformats.org/officeDocument/2006/relationships/image" Target="../media/image4.svg"/><Relationship Id="rId7" Type="http://schemas.openxmlformats.org/officeDocument/2006/relationships/image" Target="../media/image12.png"/><Relationship Id="rId12" Type="http://schemas.openxmlformats.org/officeDocument/2006/relationships/image" Target="../media/image39.png"/><Relationship Id="rId17" Type="http://schemas.openxmlformats.org/officeDocument/2006/relationships/image" Target="../media/image50.png"/><Relationship Id="rId2" Type="http://schemas.openxmlformats.org/officeDocument/2006/relationships/image" Target="../media/image3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5" Type="http://schemas.openxmlformats.org/officeDocument/2006/relationships/image" Target="../media/image48.svg"/><Relationship Id="rId10" Type="http://schemas.openxmlformats.org/officeDocument/2006/relationships/image" Target="../media/image41.svg"/><Relationship Id="rId4" Type="http://schemas.openxmlformats.org/officeDocument/2006/relationships/image" Target="../media/image30.png"/><Relationship Id="rId9" Type="http://schemas.openxmlformats.org/officeDocument/2006/relationships/image" Target="../media/image40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5.svg"/><Relationship Id="rId3" Type="http://schemas.openxmlformats.org/officeDocument/2006/relationships/image" Target="../media/image4.svg"/><Relationship Id="rId7" Type="http://schemas.openxmlformats.org/officeDocument/2006/relationships/image" Target="../media/image37.sv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51.pn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41.sv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5.svg"/><Relationship Id="rId3" Type="http://schemas.openxmlformats.org/officeDocument/2006/relationships/image" Target="../media/image4.svg"/><Relationship Id="rId7" Type="http://schemas.openxmlformats.org/officeDocument/2006/relationships/image" Target="../media/image37.sv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51.png"/><Relationship Id="rId10" Type="http://schemas.openxmlformats.org/officeDocument/2006/relationships/image" Target="../media/image39.png"/><Relationship Id="rId4" Type="http://schemas.openxmlformats.org/officeDocument/2006/relationships/image" Target="../media/image30.png"/><Relationship Id="rId9" Type="http://schemas.openxmlformats.org/officeDocument/2006/relationships/image" Target="../media/image41.svg"/><Relationship Id="rId1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svg"/><Relationship Id="rId7" Type="http://schemas.openxmlformats.org/officeDocument/2006/relationships/image" Target="../media/image3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5.svg"/><Relationship Id="rId5" Type="http://schemas.openxmlformats.org/officeDocument/2006/relationships/image" Target="../media/image51.png"/><Relationship Id="rId10" Type="http://schemas.openxmlformats.org/officeDocument/2006/relationships/image" Target="../media/image14.png"/><Relationship Id="rId4" Type="http://schemas.openxmlformats.org/officeDocument/2006/relationships/image" Target="../media/image30.png"/><Relationship Id="rId9" Type="http://schemas.openxmlformats.org/officeDocument/2006/relationships/image" Target="../media/image5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6.png"/><Relationship Id="rId7" Type="http://schemas.openxmlformats.org/officeDocument/2006/relationships/image" Target="../media/image58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34.svg"/><Relationship Id="rId10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81680">
            <a:off x="10030455" y="-88394"/>
            <a:ext cx="2575901" cy="33335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5570" y="125687"/>
            <a:ext cx="2743200" cy="26584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8561273" y="3578498"/>
            <a:ext cx="2743200" cy="26584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b="13972"/>
          <a:stretch>
            <a:fillRect/>
          </a:stretch>
        </p:blipFill>
        <p:spPr>
          <a:xfrm rot="-10800000">
            <a:off x="648197" y="685801"/>
            <a:ext cx="10891630" cy="54245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6663"/>
          <a:stretch>
            <a:fillRect/>
          </a:stretch>
        </p:blipFill>
        <p:spPr>
          <a:xfrm rot="-182436">
            <a:off x="372123" y="545974"/>
            <a:ext cx="3283775" cy="710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83642">
            <a:off x="28757" y="3093210"/>
            <a:ext cx="2661443" cy="38419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0277">
            <a:off x="5646218" y="5416716"/>
            <a:ext cx="4876800" cy="8068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840528">
            <a:off x="9153563" y="3124878"/>
            <a:ext cx="1342535" cy="9348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3014" y="2193607"/>
            <a:ext cx="1633815" cy="16338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42191">
            <a:off x="1177962" y="5039896"/>
            <a:ext cx="1181777" cy="2084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10562">
            <a:off x="10317459" y="1452854"/>
            <a:ext cx="579413" cy="3724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C44F36-B794-ED71-4CA7-E8BE50E0712F}"/>
              </a:ext>
            </a:extLst>
          </p:cNvPr>
          <p:cNvSpPr txBox="1"/>
          <p:nvPr/>
        </p:nvSpPr>
        <p:spPr>
          <a:xfrm>
            <a:off x="2218619" y="1902809"/>
            <a:ext cx="7750784" cy="2402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53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LỚP HỌC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82541">
            <a:off x="-1255253" y="-1007412"/>
            <a:ext cx="5555549" cy="5383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5915"/>
          <a:stretch>
            <a:fillRect/>
          </a:stretch>
        </p:blipFill>
        <p:spPr>
          <a:xfrm rot="-110364">
            <a:off x="463634" y="703866"/>
            <a:ext cx="11264731" cy="545026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123645">
            <a:off x="-63598" y="243447"/>
            <a:ext cx="3582987" cy="9707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487829">
            <a:off x="127760" y="4429527"/>
            <a:ext cx="1309875" cy="1293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21511">
            <a:off x="10835203" y="275344"/>
            <a:ext cx="1256923" cy="1669825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88237-4194-235A-67EC-B12D9CBEF0F2}"/>
              </a:ext>
            </a:extLst>
          </p:cNvPr>
          <p:cNvSpPr/>
          <p:nvPr/>
        </p:nvSpPr>
        <p:spPr>
          <a:xfrm>
            <a:off x="5295294" y="50452"/>
            <a:ext cx="1570061" cy="9480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CB3A4E-0C80-A871-12A2-1F12997F9D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62" y="1429491"/>
            <a:ext cx="4536556" cy="4062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17D8C07-D5EC-DF65-3466-44403503C69D}"/>
                  </a:ext>
                </a:extLst>
              </p:cNvPr>
              <p:cNvSpPr txBox="1"/>
              <p:nvPr/>
            </p:nvSpPr>
            <p:spPr>
              <a:xfrm>
                <a:off x="5479975" y="1684504"/>
                <a:ext cx="5130800" cy="31359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Hai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𝐴𝐵𝐷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Calibri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Calibri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𝐵𝐴𝐷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g.c.g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17D8C07-D5EC-DF65-3466-44403503C6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9975" y="1684504"/>
                <a:ext cx="5130800" cy="3135987"/>
              </a:xfrm>
              <a:prstGeom prst="rect">
                <a:avLst/>
              </a:prstGeom>
              <a:blipFill>
                <a:blip r:embed="rId11"/>
                <a:stretch>
                  <a:fillRect l="-2257" b="-4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82541">
            <a:off x="-1255253" y="-1007412"/>
            <a:ext cx="5555549" cy="5383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5915"/>
          <a:stretch>
            <a:fillRect/>
          </a:stretch>
        </p:blipFill>
        <p:spPr>
          <a:xfrm rot="-110364">
            <a:off x="231866" y="306215"/>
            <a:ext cx="11788450" cy="57036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0575"/>
          <a:stretch>
            <a:fillRect/>
          </a:stretch>
        </p:blipFill>
        <p:spPr>
          <a:xfrm>
            <a:off x="5080000" y="132170"/>
            <a:ext cx="2307432" cy="6773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41082">
            <a:off x="4133205" y="5487297"/>
            <a:ext cx="3582987" cy="9707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50289">
            <a:off x="-408570" y="810212"/>
            <a:ext cx="1723562" cy="20255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487829">
            <a:off x="10603833" y="4736099"/>
            <a:ext cx="1309875" cy="12935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B09F27-C62A-9FF0-375E-5F719AF03010}"/>
                  </a:ext>
                </a:extLst>
              </p:cNvPr>
              <p:cNvSpPr txBox="1"/>
              <p:nvPr/>
            </p:nvSpPr>
            <p:spPr>
              <a:xfrm>
                <a:off x="1370861" y="685800"/>
                <a:ext cx="9450279" cy="5282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𝐵𝐶𝐴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𝐵𝐷𝐴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𝐷𝐴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𝐵𝐶𝑀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𝐵𝐶𝐴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𝐵𝐷𝑁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𝐵𝐷𝐴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𝐵𝐶𝑀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𝐵𝐶𝐴</m:t>
                        </m:r>
                      </m:e>
                    </m:acc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𝐵𝐷𝑁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𝐵𝐷𝐴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𝐶𝑀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𝐴𝐷</m:t>
                        </m:r>
                      </m:num>
                      <m:den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𝐷𝑁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 defTabSz="60963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𝐵𝐶𝑀</m:t>
                        </m:r>
                      </m:e>
                    </m:acc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𝐵𝐷𝑁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𝐶𝑀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𝐷𝑁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𝐵𝐶𝑀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4B09F27-C62A-9FF0-375E-5F719AF030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0861" y="685800"/>
                <a:ext cx="9450279" cy="5282665"/>
              </a:xfrm>
              <a:prstGeom prst="rect">
                <a:avLst/>
              </a:prstGeom>
              <a:blipFill>
                <a:blip r:embed="rId12"/>
                <a:stretch>
                  <a:fillRect l="-1226" r="-1226" b="-2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41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7477" b="12869"/>
          <a:stretch>
            <a:fillRect/>
          </a:stretch>
        </p:blipFill>
        <p:spPr>
          <a:xfrm>
            <a:off x="-354342" y="1147921"/>
            <a:ext cx="12710183" cy="61908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83133" y="782126"/>
            <a:ext cx="7025735" cy="21428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30030" y="6858000"/>
            <a:ext cx="4931939" cy="2062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6014">
            <a:off x="1378175" y="578099"/>
            <a:ext cx="1929995" cy="20691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14618">
            <a:off x="2677667" y="2133681"/>
            <a:ext cx="753427" cy="762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447299" y="2272436"/>
            <a:ext cx="2323139" cy="10448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62C2BE-73A3-0E7F-6613-B16D331FA821}"/>
              </a:ext>
            </a:extLst>
          </p:cNvPr>
          <p:cNvSpPr txBox="1"/>
          <p:nvPr/>
        </p:nvSpPr>
        <p:spPr>
          <a:xfrm>
            <a:off x="4368800" y="1549400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BA61A3-AADC-961F-E983-C2861D0EEA68}"/>
                  </a:ext>
                </a:extLst>
              </p:cNvPr>
              <p:cNvSpPr txBox="1"/>
              <p:nvPr/>
            </p:nvSpPr>
            <p:spPr>
              <a:xfrm>
                <a:off x="565149" y="3056964"/>
                <a:ext cx="10871200" cy="3416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giao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Cho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biệt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endParaRPr lang="en-US" sz="2933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a) 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𝑀𝐴𝑂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𝑀𝐵𝑂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𝑀𝐴𝑁</m:t>
                        </m:r>
                      </m:e>
                    </m:acc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𝑀𝐵𝑁</m:t>
                        </m:r>
                      </m:e>
                    </m:acc>
                  </m:oMath>
                </a14:m>
                <a:endParaRPr lang="en-US" sz="2933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c) Tam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𝐴𝑀𝑁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BA61A3-AADC-961F-E983-C2861D0EE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49" y="3056964"/>
                <a:ext cx="10871200" cy="3416705"/>
              </a:xfrm>
              <a:prstGeom prst="rect">
                <a:avLst/>
              </a:prstGeom>
              <a:blipFill>
                <a:blip r:embed="rId10"/>
                <a:stretch>
                  <a:fillRect l="-1234" r="-1234" b="-42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699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82541">
            <a:off x="-1255253" y="-1007412"/>
            <a:ext cx="5555549" cy="5383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5915"/>
          <a:stretch>
            <a:fillRect/>
          </a:stretch>
        </p:blipFill>
        <p:spPr>
          <a:xfrm rot="-110364">
            <a:off x="498521" y="363350"/>
            <a:ext cx="11255139" cy="54456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68656">
            <a:off x="11091592" y="4576377"/>
            <a:ext cx="1545938" cy="20738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23645">
            <a:off x="4065245" y="5194945"/>
            <a:ext cx="3582987" cy="97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87829">
            <a:off x="103571" y="28698"/>
            <a:ext cx="1309875" cy="12935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B92C26-9C7E-68A5-57A2-55C31F4901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058" y="1216232"/>
            <a:ext cx="4513677" cy="3914606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414EDDD9-3B59-A79E-5C16-B51DB52BBA93}"/>
              </a:ext>
            </a:extLst>
          </p:cNvPr>
          <p:cNvSpPr/>
          <p:nvPr/>
        </p:nvSpPr>
        <p:spPr>
          <a:xfrm>
            <a:off x="4491674" y="395762"/>
            <a:ext cx="1570061" cy="9480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0CA01EB-E6FA-2FDC-C2B4-21CC7E9C6074}"/>
                  </a:ext>
                </a:extLst>
              </p:cNvPr>
              <p:cNvSpPr txBox="1"/>
              <p:nvPr/>
            </p:nvSpPr>
            <p:spPr>
              <a:xfrm>
                <a:off x="4467483" y="1471170"/>
                <a:ext cx="6767011" cy="371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𝑀𝐴𝑂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𝑀𝐵𝑂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huyền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–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0CA01EB-E6FA-2FDC-C2B4-21CC7E9C6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483" y="1471170"/>
                <a:ext cx="6767011" cy="3710375"/>
              </a:xfrm>
              <a:prstGeom prst="rect">
                <a:avLst/>
              </a:prstGeom>
              <a:blipFill>
                <a:blip r:embed="rId11"/>
                <a:stretch>
                  <a:fillRect l="-1712" r="-1712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82541">
            <a:off x="-1255253" y="-1007412"/>
            <a:ext cx="5555549" cy="5383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5915"/>
          <a:stretch>
            <a:fillRect/>
          </a:stretch>
        </p:blipFill>
        <p:spPr>
          <a:xfrm rot="-110364">
            <a:off x="418164" y="511991"/>
            <a:ext cx="11415854" cy="5523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3699" y="0"/>
            <a:ext cx="605853" cy="22067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23645">
            <a:off x="1538815" y="5593674"/>
            <a:ext cx="3582987" cy="97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87829">
            <a:off x="10702087" y="714"/>
            <a:ext cx="1309875" cy="1293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30658">
            <a:off x="10834492" y="-90099"/>
            <a:ext cx="1763655" cy="1763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AE715B-59DD-B1F8-8E51-DF0ECF013F0E}"/>
                  </a:ext>
                </a:extLst>
              </p:cNvPr>
              <p:cNvSpPr txBox="1"/>
              <p:nvPr/>
            </p:nvSpPr>
            <p:spPr>
              <a:xfrm>
                <a:off x="2946400" y="1182699"/>
                <a:ext cx="6299200" cy="37255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𝑁𝐴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𝑁𝐵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(do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𝑀𝐴𝑁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𝑀𝐵𝑁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c.c.c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𝑀𝐴𝑁</m:t>
                        </m:r>
                      </m:e>
                    </m:acc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𝑀𝐵𝑁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AE715B-59DD-B1F8-8E51-DF0ECF013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400" y="1182699"/>
                <a:ext cx="6299200" cy="3725507"/>
              </a:xfrm>
              <a:prstGeom prst="rect">
                <a:avLst/>
              </a:prstGeom>
              <a:blipFill>
                <a:blip r:embed="rId12"/>
                <a:stretch>
                  <a:fillRect l="-1838" r="-1451" b="-3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82541">
            <a:off x="-1255253" y="-1007412"/>
            <a:ext cx="5555549" cy="5383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5915"/>
          <a:stretch>
            <a:fillRect/>
          </a:stretch>
        </p:blipFill>
        <p:spPr>
          <a:xfrm rot="-110364">
            <a:off x="291914" y="245247"/>
            <a:ext cx="11668353" cy="56455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10295">
            <a:off x="4273160" y="5323942"/>
            <a:ext cx="3582987" cy="9707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069504">
            <a:off x="10500287" y="4893724"/>
            <a:ext cx="1596178" cy="206564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87829">
            <a:off x="113242" y="304877"/>
            <a:ext cx="1309875" cy="1293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653191">
            <a:off x="10355049" y="340260"/>
            <a:ext cx="1886654" cy="4836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2115D9-27A6-4175-3680-CBE42628E83E}"/>
                  </a:ext>
                </a:extLst>
              </p:cNvPr>
              <p:cNvSpPr txBox="1"/>
              <p:nvPr/>
            </p:nvSpPr>
            <p:spPr>
              <a:xfrm>
                <a:off x="2779450" y="1163999"/>
                <a:ext cx="6761714" cy="371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Xét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𝐴𝑂𝑀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𝐴𝑂𝑁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gt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Calibri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𝐴𝑂𝑀</m:t>
                    </m:r>
                    <m:r>
                      <a:rPr lang="en-US" sz="2667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𝐴𝑂𝑁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𝐴𝑀𝑁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22115D9-27A6-4175-3680-CBE42628E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450" y="1163999"/>
                <a:ext cx="6761714" cy="3710375"/>
              </a:xfrm>
              <a:prstGeom prst="rect">
                <a:avLst/>
              </a:prstGeom>
              <a:blipFill>
                <a:blip r:embed="rId12"/>
                <a:stretch>
                  <a:fillRect l="-1713" r="-1353" b="-3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3B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724" b="25333"/>
          <a:stretch>
            <a:fillRect/>
          </a:stretch>
        </p:blipFill>
        <p:spPr>
          <a:xfrm rot="-98389">
            <a:off x="-70064" y="1671089"/>
            <a:ext cx="10118304" cy="58993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93188">
            <a:off x="1845478" y="1604965"/>
            <a:ext cx="4323653" cy="7153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39478">
            <a:off x="8625602" y="3382655"/>
            <a:ext cx="2399346" cy="34636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964965">
            <a:off x="10112550" y="4488202"/>
            <a:ext cx="1978737" cy="25607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228686">
            <a:off x="7572495" y="1753796"/>
            <a:ext cx="1342535" cy="9348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838C50-83E4-04D9-4110-FA7F4814DFFE}"/>
              </a:ext>
            </a:extLst>
          </p:cNvPr>
          <p:cNvSpPr txBox="1"/>
          <p:nvPr/>
        </p:nvSpPr>
        <p:spPr>
          <a:xfrm>
            <a:off x="1955800" y="419526"/>
            <a:ext cx="828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985DC6-A2DB-2584-44F1-39EC35A8A6BD}"/>
                  </a:ext>
                </a:extLst>
              </p:cNvPr>
              <p:cNvSpPr txBox="1"/>
              <p:nvPr/>
            </p:nvSpPr>
            <p:spPr>
              <a:xfrm>
                <a:off x="254000" y="3131822"/>
                <a:ext cx="8331200" cy="1863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667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667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4.29 (SGK – tr.86)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4.73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985DC6-A2DB-2584-44F1-39EC35A8A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000" y="3131822"/>
                <a:ext cx="8331200" cy="1863331"/>
              </a:xfrm>
              <a:prstGeom prst="rect">
                <a:avLst/>
              </a:prstGeom>
              <a:blipFill>
                <a:blip r:embed="rId11"/>
                <a:stretch>
                  <a:fillRect l="-1391" r="-1391" b="-7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482541">
            <a:off x="9224718" y="712548"/>
            <a:ext cx="3632843" cy="35205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duotone>
              <a:srgbClr val="EEECE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875" r="3875" b="13972"/>
          <a:stretch>
            <a:fillRect/>
          </a:stretch>
        </p:blipFill>
        <p:spPr>
          <a:xfrm rot="10493374">
            <a:off x="-269139" y="-1179268"/>
            <a:ext cx="10955892" cy="81607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17678">
            <a:off x="367384" y="5673000"/>
            <a:ext cx="4268067" cy="11563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781781">
            <a:off x="9270807" y="720484"/>
            <a:ext cx="2487829" cy="266726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678967">
            <a:off x="9939125" y="2915569"/>
            <a:ext cx="753427" cy="76200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0D720727-94FA-57D7-B464-87778F2232B4}"/>
              </a:ext>
            </a:extLst>
          </p:cNvPr>
          <p:cNvSpPr/>
          <p:nvPr/>
        </p:nvSpPr>
        <p:spPr>
          <a:xfrm>
            <a:off x="4423777" y="3175"/>
            <a:ext cx="1570061" cy="9480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E67166-B49A-62AE-9128-9A7088633133}"/>
                  </a:ext>
                </a:extLst>
              </p:cNvPr>
              <p:cNvSpPr txBox="1"/>
              <p:nvPr/>
            </p:nvSpPr>
            <p:spPr>
              <a:xfrm>
                <a:off x="4661148" y="1339104"/>
                <a:ext cx="4448835" cy="33511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75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;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𝑦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75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</a:t>
                </a: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g.c.g)</a:t>
                </a:r>
                <a:r>
                  <a:rPr lang="en-US" sz="2667" i="1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𝑎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𝐵𝐷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=3,3 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667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;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𝑏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=4 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7E67166-B49A-62AE-9128-9A7088633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148" y="1339104"/>
                <a:ext cx="4448835" cy="3351174"/>
              </a:xfrm>
              <a:prstGeom prst="rect">
                <a:avLst/>
              </a:prstGeom>
              <a:blipFill>
                <a:blip r:embed="rId10"/>
                <a:stretch>
                  <a:fillRect r="-274" b="-4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25F9141F-4D7A-76CD-72B9-9E72E6A270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9049"/>
          <a:stretch/>
        </p:blipFill>
        <p:spPr>
          <a:xfrm>
            <a:off x="427735" y="951233"/>
            <a:ext cx="3605452" cy="4260849"/>
          </a:xfrm>
          <a:prstGeom prst="rect">
            <a:avLst/>
          </a:prstGeom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89" t="11887" r="7789" b="228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92800" y="119463"/>
            <a:ext cx="5049020" cy="10029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69511"/>
          <a:stretch>
            <a:fillRect/>
          </a:stretch>
        </p:blipFill>
        <p:spPr>
          <a:xfrm>
            <a:off x="1885828" y="576599"/>
            <a:ext cx="8420345" cy="1040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531083">
            <a:off x="772768" y="225534"/>
            <a:ext cx="1743025" cy="1743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D00C27-CA04-77EF-DC97-6A5FF02C940E}"/>
                  </a:ext>
                </a:extLst>
              </p:cNvPr>
              <p:cNvSpPr txBox="1"/>
              <p:nvPr/>
            </p:nvSpPr>
            <p:spPr>
              <a:xfrm>
                <a:off x="1194184" y="2565400"/>
                <a:ext cx="9803630" cy="2716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933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4.30 (SGK – tr.86)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𝑂𝑥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𝑂𝑦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a) 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𝑂𝐴𝑁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𝑂𝐵𝑀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𝐴𝑀𝑁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𝐵𝑁𝑀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FD00C27-CA04-77EF-DC97-6A5FF02C9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184" y="2565400"/>
                <a:ext cx="9803630" cy="2716898"/>
              </a:xfrm>
              <a:prstGeom prst="rect">
                <a:avLst/>
              </a:prstGeom>
              <a:blipFill>
                <a:blip r:embed="rId9"/>
                <a:stretch>
                  <a:fillRect l="-1368" r="-1368" b="-5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00800" y="-13517"/>
            <a:ext cx="5049020" cy="10029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9511"/>
          <a:stretch>
            <a:fillRect/>
          </a:stretch>
        </p:blipFill>
        <p:spPr>
          <a:xfrm>
            <a:off x="1885828" y="587638"/>
            <a:ext cx="8420345" cy="1040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31083">
            <a:off x="772768" y="225534"/>
            <a:ext cx="1743025" cy="1743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39C975-00AB-1215-A679-BB1D9CA956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614" y="2580357"/>
            <a:ext cx="4343401" cy="3800475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AE17BEF-C437-535A-0C6A-D062058F93BB}"/>
              </a:ext>
            </a:extLst>
          </p:cNvPr>
          <p:cNvSpPr/>
          <p:nvPr/>
        </p:nvSpPr>
        <p:spPr>
          <a:xfrm>
            <a:off x="5310969" y="1097046"/>
            <a:ext cx="1570061" cy="9480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FA3B69-495F-7FD1-02EA-C59D04D6D09C}"/>
                  </a:ext>
                </a:extLst>
              </p:cNvPr>
              <p:cNvSpPr txBox="1"/>
              <p:nvPr/>
            </p:nvSpPr>
            <p:spPr>
              <a:xfrm>
                <a:off x="4936406" y="2667000"/>
                <a:ext cx="6826980" cy="3443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𝑂𝐴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𝑂𝐵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𝑁𝑂𝐴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𝑀𝑂𝐵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𝑂𝑁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𝑂𝑀</m:t>
                    </m:r>
                  </m:oMath>
                </a14:m>
                <a:endParaRPr lang="en-US" sz="2667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𝑂𝐴𝑁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𝑂𝐵𝑀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c.g.c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𝐴𝑁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𝐵𝑀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Calibri"/>
                    <a:ea typeface="Cambria Math" panose="02040503050406030204" pitchFamily="18" charset="0"/>
                    <a:cs typeface="Cambria Math" panose="020405030504060302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𝑀𝐴𝑁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𝑂𝐴𝑁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𝑂𝐵𝑀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𝑁𝐵𝑀</m:t>
                        </m:r>
                      </m:e>
                    </m:acc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Calibri"/>
                    <a:ea typeface="Cambria Math" panose="02040503050406030204" pitchFamily="18" charset="0"/>
                    <a:cs typeface="Cambria Math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𝑂𝐴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𝑂𝑀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𝑂𝐵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𝑂𝑁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𝐵𝑁</m:t>
                    </m:r>
                  </m:oMath>
                </a14:m>
                <a:endParaRPr lang="en-US" sz="2667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𝐴𝑀𝑁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𝐵𝑁𝑀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</a:t>
                </a: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c.g.c)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AFA3B69-495F-7FD1-02EA-C59D04D6D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406" y="2667000"/>
                <a:ext cx="6826980" cy="3443763"/>
              </a:xfrm>
              <a:prstGeom prst="rect">
                <a:avLst/>
              </a:prstGeom>
              <a:blipFill>
                <a:blip r:embed="rId9"/>
                <a:stretch>
                  <a:fillRect l="-1696" r="-1696" b="-3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549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41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22608"/>
          <a:stretch>
            <a:fillRect/>
          </a:stretch>
        </p:blipFill>
        <p:spPr>
          <a:xfrm>
            <a:off x="1954351" y="958685"/>
            <a:ext cx="10376973" cy="58993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0282">
            <a:off x="834930" y="3971004"/>
            <a:ext cx="2238840" cy="29887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65777" y="643313"/>
            <a:ext cx="3613306" cy="7045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321550" y="457106"/>
            <a:ext cx="4876800" cy="9687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36972">
            <a:off x="-382724" y="3137409"/>
            <a:ext cx="2060213" cy="20489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878816">
            <a:off x="1160349" y="2616585"/>
            <a:ext cx="1886654" cy="483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78CE4B-FBFB-0924-C911-E2CAA4E8CB1C}"/>
              </a:ext>
            </a:extLst>
          </p:cNvPr>
          <p:cNvSpPr txBox="1"/>
          <p:nvPr/>
        </p:nvSpPr>
        <p:spPr>
          <a:xfrm>
            <a:off x="219323" y="353666"/>
            <a:ext cx="2687776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8DE329-2B74-EDBC-5E4E-E8E583D11821}"/>
              </a:ext>
            </a:extLst>
          </p:cNvPr>
          <p:cNvSpPr txBox="1"/>
          <p:nvPr/>
        </p:nvSpPr>
        <p:spPr>
          <a:xfrm>
            <a:off x="3618669" y="1719874"/>
            <a:ext cx="8244681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nl-NL" sz="2667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1:</a:t>
            </a:r>
            <a:r>
              <a:rPr lang="nl-NL" sz="2667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Chọn câu trả lời đúng. Điền dấu X vào ô trống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19D7FAA-CCB2-51F5-D44C-C35C54FF0B5B}"/>
              </a:ext>
            </a:extLst>
          </p:cNvPr>
          <p:cNvGraphicFramePr>
            <a:graphicFrameLocks noGrp="1"/>
          </p:cNvGraphicFramePr>
          <p:nvPr/>
        </p:nvGraphicFramePr>
        <p:xfrm>
          <a:off x="3130650" y="2822516"/>
          <a:ext cx="8716825" cy="3637155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7135706">
                  <a:extLst>
                    <a:ext uri="{9D8B030D-6E8A-4147-A177-3AD203B41FA5}">
                      <a16:colId xmlns:a16="http://schemas.microsoft.com/office/drawing/2014/main" val="1304437504"/>
                    </a:ext>
                  </a:extLst>
                </a:gridCol>
                <a:gridCol w="884728">
                  <a:extLst>
                    <a:ext uri="{9D8B030D-6E8A-4147-A177-3AD203B41FA5}">
                      <a16:colId xmlns:a16="http://schemas.microsoft.com/office/drawing/2014/main" val="2403981419"/>
                    </a:ext>
                  </a:extLst>
                </a:gridCol>
                <a:gridCol w="696391">
                  <a:extLst>
                    <a:ext uri="{9D8B030D-6E8A-4147-A177-3AD203B41FA5}">
                      <a16:colId xmlns:a16="http://schemas.microsoft.com/office/drawing/2014/main" val="833394904"/>
                    </a:ext>
                  </a:extLst>
                </a:gridCol>
              </a:tblGrid>
              <a:tr h="4808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Câu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4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val="383280032"/>
                  </a:ext>
                </a:extLst>
              </a:tr>
              <a:tr h="1578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Nếu hai cạnh và một góc của tam giác này bằng hai cạnh và một góc của tam giác kia thì hai tam giác đó bằng nhau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val="3392061148"/>
                  </a:ext>
                </a:extLst>
              </a:tr>
              <a:tr h="157814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 Nếu hai cạnh góc vuông của tam giác vuông này lần lượt bằng hai cạnh góc vuông của tam giác vuông kia thì hai tam giác vuông đó bằng nhau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val="33718485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9633707-F699-8537-A3F8-D0C88A5FD164}"/>
              </a:ext>
            </a:extLst>
          </p:cNvPr>
          <p:cNvSpPr txBox="1"/>
          <p:nvPr/>
        </p:nvSpPr>
        <p:spPr>
          <a:xfrm>
            <a:off x="11239131" y="3786324"/>
            <a:ext cx="461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0793D4-947E-41DC-93D4-805CFABDF67C}"/>
              </a:ext>
            </a:extLst>
          </p:cNvPr>
          <p:cNvSpPr txBox="1"/>
          <p:nvPr/>
        </p:nvSpPr>
        <p:spPr>
          <a:xfrm>
            <a:off x="10450498" y="5313199"/>
            <a:ext cx="461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5570" y="125687"/>
            <a:ext cx="2743200" cy="26584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561273" y="3578498"/>
            <a:ext cx="2743200" cy="26584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t="1211" b="15184"/>
          <a:stretch>
            <a:fillRect/>
          </a:stretch>
        </p:blipFill>
        <p:spPr>
          <a:xfrm rot="-10800000">
            <a:off x="2259127" y="866766"/>
            <a:ext cx="7673747" cy="512446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94244">
            <a:off x="670005" y="4122976"/>
            <a:ext cx="2238840" cy="29887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918843">
            <a:off x="8848437" y="352703"/>
            <a:ext cx="2204379" cy="220437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380904">
            <a:off x="6644445" y="5380376"/>
            <a:ext cx="2718100" cy="7363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6D7E70-886A-ACA8-023C-FB46A074F9FE}"/>
                  </a:ext>
                </a:extLst>
              </p:cNvPr>
              <p:cNvSpPr txBox="1"/>
              <p:nvPr/>
            </p:nvSpPr>
            <p:spPr>
              <a:xfrm>
                <a:off x="2582252" y="2037688"/>
                <a:ext cx="7171348" cy="2039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933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4.31 (SGK – tr.86)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4.74,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𝑂𝐶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𝑂𝐷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endParaRPr lang="en-US" sz="2933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𝐵𝐷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b) 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𝐴𝐶𝐷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𝐵𝐷𝐶</m:t>
                    </m:r>
                  </m:oMath>
                </a14:m>
                <a:endParaRPr lang="en-US" sz="2933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6D7E70-886A-ACA8-023C-FB46A074F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2252" y="2037688"/>
                <a:ext cx="7171348" cy="2039854"/>
              </a:xfrm>
              <a:prstGeom prst="rect">
                <a:avLst/>
              </a:prstGeom>
              <a:blipFill>
                <a:blip r:embed="rId10"/>
                <a:stretch>
                  <a:fillRect l="-1871" r="-1871" b="-7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75704" y="227942"/>
            <a:ext cx="5049020" cy="10029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9511"/>
          <a:stretch>
            <a:fillRect/>
          </a:stretch>
        </p:blipFill>
        <p:spPr>
          <a:xfrm>
            <a:off x="1885828" y="710477"/>
            <a:ext cx="8420345" cy="1040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31083">
            <a:off x="772768" y="225534"/>
            <a:ext cx="1743025" cy="1743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7443A1-8D31-379B-3600-CE5D38CBB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450" y="3460459"/>
            <a:ext cx="5324990" cy="2184400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331DA21-52F2-6E13-E1AD-A6D21A569677}"/>
              </a:ext>
            </a:extLst>
          </p:cNvPr>
          <p:cNvSpPr/>
          <p:nvPr/>
        </p:nvSpPr>
        <p:spPr>
          <a:xfrm>
            <a:off x="5232400" y="1277343"/>
            <a:ext cx="1570061" cy="9480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861D27-B9BF-FCC3-432E-BA4061B5C342}"/>
                  </a:ext>
                </a:extLst>
              </p:cNvPr>
              <p:cNvSpPr txBox="1"/>
              <p:nvPr/>
            </p:nvSpPr>
            <p:spPr>
              <a:xfrm>
                <a:off x="6111874" y="2446442"/>
                <a:ext cx="5565014" cy="4243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Xét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𝑂𝐴𝐶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𝑂𝐵𝐷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𝑂𝐴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𝑂𝐵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(giả thiết), 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𝐴𝑂𝐶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𝐵𝑂𝐷</m:t>
                        </m:r>
                      </m:e>
                    </m:acc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góc đối đỉnh), 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(giả thiết).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𝑂𝐴𝐶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𝑂𝐵𝐷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(c.g.c)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861D27-B9BF-FCC3-432E-BA4061B5C3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1874" y="2446442"/>
                <a:ext cx="5565014" cy="4243982"/>
              </a:xfrm>
              <a:prstGeom prst="rect">
                <a:avLst/>
              </a:prstGeom>
              <a:blipFill>
                <a:blip r:embed="rId9"/>
                <a:stretch>
                  <a:fillRect l="-2081" b="-2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2217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89" t="11887" r="7789" b="228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75704" y="227942"/>
            <a:ext cx="5049020" cy="10029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69511"/>
          <a:stretch>
            <a:fillRect/>
          </a:stretch>
        </p:blipFill>
        <p:spPr>
          <a:xfrm>
            <a:off x="1885828" y="710477"/>
            <a:ext cx="8420345" cy="1040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531083">
            <a:off x="772768" y="225534"/>
            <a:ext cx="1743025" cy="17430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5CA190-C25F-5338-759A-DBC8EF98C21C}"/>
                  </a:ext>
                </a:extLst>
              </p:cNvPr>
              <p:cNvSpPr txBox="1"/>
              <p:nvPr/>
            </p:nvSpPr>
            <p:spPr>
              <a:xfrm>
                <a:off x="3048000" y="2322237"/>
                <a:ext cx="6096000" cy="3505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Xét 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𝐵𝐷𝐶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Calibri"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(chúrng minh trên),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Calibri"/>
                    <a:ea typeface="Times New Roman" panose="020206030504050203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Calibri"/>
                    <a:ea typeface="Cambria Math" panose="02040503050406030204" pitchFamily="18" charset="0"/>
                    <a:cs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𝐴𝐷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𝐴𝑂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𝑂𝐷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𝐵𝑂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𝑂𝐶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𝐴𝐶𝐷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𝐵𝐷𝐶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2667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c.c.c</a:t>
                </a:r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5CA190-C25F-5338-759A-DBC8EF98C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2322237"/>
                <a:ext cx="6096000" cy="3505062"/>
              </a:xfrm>
              <a:prstGeom prst="rect">
                <a:avLst/>
              </a:prstGeom>
              <a:blipFill>
                <a:blip r:embed="rId9"/>
                <a:stretch>
                  <a:fillRect l="-1900" b="-36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17226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82541">
            <a:off x="-1255253" y="-1007412"/>
            <a:ext cx="5555549" cy="5383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5915"/>
          <a:stretch>
            <a:fillRect/>
          </a:stretch>
        </p:blipFill>
        <p:spPr>
          <a:xfrm rot="-110364">
            <a:off x="418164" y="511991"/>
            <a:ext cx="11415854" cy="5523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3699" y="0"/>
            <a:ext cx="605853" cy="22067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23645">
            <a:off x="1538815" y="5593674"/>
            <a:ext cx="3582987" cy="97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87829">
            <a:off x="10702087" y="714"/>
            <a:ext cx="1309875" cy="1293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30658">
            <a:off x="10834492" y="-90099"/>
            <a:ext cx="1763655" cy="1763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AE715B-59DD-B1F8-8E51-DF0ECF013F0E}"/>
                  </a:ext>
                </a:extLst>
              </p:cNvPr>
              <p:cNvSpPr txBox="1"/>
              <p:nvPr/>
            </p:nvSpPr>
            <p:spPr>
              <a:xfrm>
                <a:off x="1864390" y="1646542"/>
                <a:ext cx="8523400" cy="2735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933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4.32 (SGK – tr.86)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𝑀𝐵𝐶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vuô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ng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  <m:r>
                      <a:rPr lang="en-US" sz="2933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=60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AE715B-59DD-B1F8-8E51-DF0ECF013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390" y="1646542"/>
                <a:ext cx="8523400" cy="2735236"/>
              </a:xfrm>
              <a:prstGeom prst="rect">
                <a:avLst/>
              </a:prstGeom>
              <a:blipFill>
                <a:blip r:embed="rId12"/>
                <a:stretch>
                  <a:fillRect l="-1574" r="-1574" b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986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82541">
            <a:off x="-1255253" y="-1007412"/>
            <a:ext cx="5555549" cy="5383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35915"/>
          <a:stretch>
            <a:fillRect/>
          </a:stretch>
        </p:blipFill>
        <p:spPr>
          <a:xfrm rot="-110364">
            <a:off x="468431" y="584034"/>
            <a:ext cx="11255139" cy="54456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68656">
            <a:off x="11091592" y="4576377"/>
            <a:ext cx="1545938" cy="20738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123645">
            <a:off x="4060939" y="5677393"/>
            <a:ext cx="3582987" cy="97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487829">
            <a:off x="103571" y="28698"/>
            <a:ext cx="1309875" cy="1293501"/>
          </a:xfrm>
          <a:prstGeom prst="rect">
            <a:avLst/>
          </a:prstGeom>
        </p:spPr>
      </p:pic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414EDDD9-3B59-A79E-5C16-B51DB52BBA93}"/>
              </a:ext>
            </a:extLst>
          </p:cNvPr>
          <p:cNvSpPr/>
          <p:nvPr/>
        </p:nvSpPr>
        <p:spPr>
          <a:xfrm>
            <a:off x="4663777" y="175078"/>
            <a:ext cx="1570061" cy="9480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205A0-5B4A-A39A-5E3F-3131C9B78B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800" y="1590150"/>
            <a:ext cx="3766003" cy="27772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36D909-0CA7-4C6D-DB0D-1DEA217F0247}"/>
                  </a:ext>
                </a:extLst>
              </p:cNvPr>
              <p:cNvSpPr txBox="1"/>
              <p:nvPr/>
            </p:nvSpPr>
            <p:spPr>
              <a:xfrm>
                <a:off x="4661357" y="1263382"/>
                <a:ext cx="6596743" cy="41626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∆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=∆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(hai cạnh góc vuông) vì: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(giả thiết),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cạnh chung.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𝐶𝐵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𝐶𝐴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</a:t>
                </a: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180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tam giác có ba góc bằng nhau nên đây là tam giác đều.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236D909-0CA7-4C6D-DB0D-1DEA217F0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357" y="1263382"/>
                <a:ext cx="6596743" cy="4162678"/>
              </a:xfrm>
              <a:prstGeom prst="rect">
                <a:avLst/>
              </a:prstGeom>
              <a:blipFill>
                <a:blip r:embed="rId12"/>
                <a:stretch>
                  <a:fillRect l="-1756" r="-1756" b="-3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54348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41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7477" b="12869"/>
          <a:stretch>
            <a:fillRect/>
          </a:stretch>
        </p:blipFill>
        <p:spPr>
          <a:xfrm>
            <a:off x="-354342" y="1147921"/>
            <a:ext cx="12710183" cy="61908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83133" y="782126"/>
            <a:ext cx="7025735" cy="21428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25629" y="6872639"/>
            <a:ext cx="4931939" cy="2062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6014">
            <a:off x="1378175" y="578099"/>
            <a:ext cx="1929995" cy="20691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14618">
            <a:off x="2677667" y="2133681"/>
            <a:ext cx="753427" cy="762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447299" y="2272436"/>
            <a:ext cx="2323139" cy="10448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62C2BE-73A3-0E7F-6613-B16D331FA821}"/>
              </a:ext>
            </a:extLst>
          </p:cNvPr>
          <p:cNvSpPr txBox="1"/>
          <p:nvPr/>
        </p:nvSpPr>
        <p:spPr>
          <a:xfrm>
            <a:off x="4368800" y="1549400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6FD5A2-3CAF-32E4-FAB2-4CD7CA6E3ABC}"/>
                  </a:ext>
                </a:extLst>
              </p:cNvPr>
              <p:cNvSpPr txBox="1"/>
              <p:nvPr/>
            </p:nvSpPr>
            <p:spPr>
              <a:xfrm>
                <a:off x="2205831" y="3233880"/>
                <a:ext cx="7589837" cy="3328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=5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6°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Tính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Gọi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lần lượt là trung điểm của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Chứng minh rằng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𝐴𝑀𝑁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Chứng minh rằng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66FD5A2-3CAF-32E4-FAB2-4CD7CA6E3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5831" y="3233880"/>
                <a:ext cx="7589837" cy="3328988"/>
              </a:xfrm>
              <a:prstGeom prst="rect">
                <a:avLst/>
              </a:prstGeom>
              <a:blipFill>
                <a:blip r:embed="rId10"/>
                <a:stretch>
                  <a:fillRect l="-1526" r="-1526" b="-3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8544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00800" y="-13517"/>
            <a:ext cx="5049020" cy="10029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9511"/>
          <a:stretch>
            <a:fillRect/>
          </a:stretch>
        </p:blipFill>
        <p:spPr>
          <a:xfrm>
            <a:off x="1885828" y="587638"/>
            <a:ext cx="8420345" cy="1040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31083">
            <a:off x="772768" y="225534"/>
            <a:ext cx="1743025" cy="1743025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AE17BEF-C437-535A-0C6A-D062058F93BB}"/>
              </a:ext>
            </a:extLst>
          </p:cNvPr>
          <p:cNvSpPr/>
          <p:nvPr/>
        </p:nvSpPr>
        <p:spPr>
          <a:xfrm>
            <a:off x="5310969" y="1097046"/>
            <a:ext cx="1570061" cy="948058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933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D3A9B4-D44A-1F55-E270-B2D31FE95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489" y="3138764"/>
            <a:ext cx="3923465" cy="28130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53721F-B3CD-E79B-AB78-BF496BB627A9}"/>
                  </a:ext>
                </a:extLst>
              </p:cNvPr>
              <p:cNvSpPr txBox="1"/>
              <p:nvPr/>
            </p:nvSpPr>
            <p:spPr>
              <a:xfrm>
                <a:off x="4967240" y="2216988"/>
                <a:ext cx="6502400" cy="42461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Vì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nl-NL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nl-NL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nl-NL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18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0°</m:t>
                          </m:r>
                          <m:r>
                            <a:rPr lang="nl-NL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sz="26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6°</m:t>
                          </m:r>
                        </m:e>
                      </m:d>
                      <m:r>
                        <a:rPr lang="nl-NL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2</m:t>
                      </m:r>
                      <m:r>
                        <a:rPr lang="nl-NL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 </m:t>
                      </m:r>
                      <m:r>
                        <a:rPr lang="nl-NL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=6</m:t>
                      </m:r>
                      <m:r>
                        <a:rPr lang="en-US" sz="2667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2°</m:t>
                      </m:r>
                    </m:oMath>
                  </m:oMathPara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Vì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𝑀𝐵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𝐴𝑁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𝑁𝐵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𝐴𝐶</m:t>
                        </m:r>
                      </m:num>
                      <m:den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𝐴𝑀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𝐴𝑁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𝐴𝑀𝑁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53721F-B3CD-E79B-AB78-BF496BB62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7240" y="2216988"/>
                <a:ext cx="6502400" cy="4246162"/>
              </a:xfrm>
              <a:prstGeom prst="rect">
                <a:avLst/>
              </a:prstGeom>
              <a:blipFill>
                <a:blip r:embed="rId9"/>
                <a:stretch>
                  <a:fillRect l="-1781" b="-2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75197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82541">
            <a:off x="-1255253" y="-1007412"/>
            <a:ext cx="5555549" cy="53838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35915"/>
          <a:stretch>
            <a:fillRect/>
          </a:stretch>
        </p:blipFill>
        <p:spPr>
          <a:xfrm rot="-110364">
            <a:off x="418164" y="511991"/>
            <a:ext cx="11415854" cy="55233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3699" y="0"/>
            <a:ext cx="605853" cy="22067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23645">
            <a:off x="1538815" y="5593674"/>
            <a:ext cx="3582987" cy="9707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487829">
            <a:off x="10702087" y="714"/>
            <a:ext cx="1309875" cy="12935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30658">
            <a:off x="10834492" y="-90099"/>
            <a:ext cx="1763655" cy="1763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3D1BF2-73D0-CAC0-73A5-B8FEFBE32994}"/>
                  </a:ext>
                </a:extLst>
              </p:cNvPr>
              <p:cNvSpPr txBox="1"/>
              <p:nvPr/>
            </p:nvSpPr>
            <p:spPr>
              <a:xfrm>
                <a:off x="1683658" y="1583330"/>
                <a:ext cx="7837713" cy="33560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Xét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𝐴𝑀𝑁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𝐴𝑀𝑁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</m:t>
                        </m:r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0°</m:t>
                        </m:r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acc>
                          <m:accPr>
                            <m:chr m:val="̂"/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l-NL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num>
                      <m:den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18</m:t>
                        </m:r>
                        <m: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0°−</m:t>
                        </m:r>
                        <m:acc>
                          <m:accPr>
                            <m:chr m:val="̂"/>
                            <m:ctrlPr>
                              <a:rPr lang="en-US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l-NL" sz="2667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</m:num>
                      <m:den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Aft>
                    <a:spcPts val="533"/>
                  </a:spcAft>
                </a:pP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𝐴𝑀𝑁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𝐴𝐵𝐶</m:t>
                        </m:r>
                      </m:e>
                    </m:acc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mà hai góc ở vị trí đồng vị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//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3D1BF2-73D0-CAC0-73A5-B8FEFBE32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3658" y="1583330"/>
                <a:ext cx="7837713" cy="3356047"/>
              </a:xfrm>
              <a:prstGeom prst="rect">
                <a:avLst/>
              </a:prstGeom>
              <a:blipFill>
                <a:blip r:embed="rId12"/>
                <a:stretch>
                  <a:fillRect l="-1477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280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75704" y="227942"/>
            <a:ext cx="5049020" cy="10029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69511"/>
          <a:stretch>
            <a:fillRect/>
          </a:stretch>
        </p:blipFill>
        <p:spPr>
          <a:xfrm>
            <a:off x="1885828" y="710477"/>
            <a:ext cx="8420345" cy="10408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531083">
            <a:off x="772768" y="225534"/>
            <a:ext cx="1743025" cy="17430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2B0D2D-4767-A8D1-A8F2-244853453FA3}"/>
              </a:ext>
            </a:extLst>
          </p:cNvPr>
          <p:cNvSpPr txBox="1"/>
          <p:nvPr/>
        </p:nvSpPr>
        <p:spPr>
          <a:xfrm>
            <a:off x="2946400" y="888006"/>
            <a:ext cx="629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FB12E3-6606-1C16-4CA0-EA798E8233F1}"/>
              </a:ext>
            </a:extLst>
          </p:cNvPr>
          <p:cNvSpPr txBox="1"/>
          <p:nvPr/>
        </p:nvSpPr>
        <p:spPr>
          <a:xfrm>
            <a:off x="1151304" y="2717800"/>
            <a:ext cx="9448800" cy="30946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 defTabSz="609630">
              <a:lnSpc>
                <a:spcPct val="150000"/>
              </a:lnSpc>
              <a:spcBef>
                <a:spcPts val="400"/>
              </a:spcBef>
              <a:buFont typeface="Wingdings" panose="05000000000000000000" pitchFamily="2" charset="2"/>
              <a:buChar char="v"/>
            </a:pPr>
            <a:r>
              <a:rPr lang="nl-NL" sz="2667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Ghi nhớ kiến thức trong bài. 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81019" indent="-381019" algn="just" defTabSz="60963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667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Hoàn thành các bài tập trong SBT.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81019" indent="-381019" algn="just" defTabSz="60963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nl-NL" sz="2667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Các nhóm về vẽ sơ đồ hệ thống lại kiến thức của chương.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  <a:p>
            <a:pPr marL="381019" indent="-381019" algn="just" defTabSz="609630">
              <a:lnSpc>
                <a:spcPct val="150000"/>
              </a:lnSpc>
              <a:spcAft>
                <a:spcPts val="400"/>
              </a:spcAft>
              <a:buFont typeface="Wingdings" panose="05000000000000000000" pitchFamily="2" charset="2"/>
              <a:buChar char="v"/>
            </a:pPr>
            <a:r>
              <a:rPr lang="nl-NL" sz="2667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Chuẩn bị các bài tập: Bài 4.33, 4.37, 4.38, 4.39 ôn tập chương SGK trang 87.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617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81680">
            <a:off x="10030455" y="-88394"/>
            <a:ext cx="2575901" cy="33335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5570" y="125687"/>
            <a:ext cx="2743200" cy="26584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8561273" y="3578498"/>
            <a:ext cx="2743200" cy="26584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 b="13972"/>
          <a:stretch>
            <a:fillRect/>
          </a:stretch>
        </p:blipFill>
        <p:spPr>
          <a:xfrm rot="-10800000">
            <a:off x="648197" y="685801"/>
            <a:ext cx="10891630" cy="54245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6663"/>
          <a:stretch>
            <a:fillRect/>
          </a:stretch>
        </p:blipFill>
        <p:spPr>
          <a:xfrm rot="-182436">
            <a:off x="372123" y="545974"/>
            <a:ext cx="3283775" cy="710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83642">
            <a:off x="28757" y="3093210"/>
            <a:ext cx="2661443" cy="38419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60277">
            <a:off x="5646218" y="5416716"/>
            <a:ext cx="4876800" cy="8068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3840528">
            <a:off x="9153563" y="3124878"/>
            <a:ext cx="1342535" cy="93489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3014" y="2193607"/>
            <a:ext cx="1633815" cy="16338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342191">
            <a:off x="1177962" y="5039896"/>
            <a:ext cx="1181777" cy="2084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110562">
            <a:off x="10317459" y="1452854"/>
            <a:ext cx="579413" cy="37242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CC44F36-B794-ED71-4CA7-E8BE50E0712F}"/>
              </a:ext>
            </a:extLst>
          </p:cNvPr>
          <p:cNvSpPr txBox="1"/>
          <p:nvPr/>
        </p:nvSpPr>
        <p:spPr>
          <a:xfrm>
            <a:off x="2218619" y="1902809"/>
            <a:ext cx="7750784" cy="2402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5334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TỚI</a:t>
            </a:r>
          </a:p>
        </p:txBody>
      </p:sp>
    </p:spTree>
    <p:extLst>
      <p:ext uri="{BB962C8B-B14F-4D97-AF65-F5344CB8AC3E}">
        <p14:creationId xmlns:p14="http://schemas.microsoft.com/office/powerpoint/2010/main" val="1893745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3B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7477" b="12869"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819653">
            <a:off x="-190159" y="265085"/>
            <a:ext cx="2510949" cy="20498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8983199">
            <a:off x="10636714" y="-56664"/>
            <a:ext cx="1763655" cy="17636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05201" y="6578600"/>
            <a:ext cx="4931939" cy="206245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878463A-EC4D-3C78-445E-2654ABDE37CC}"/>
              </a:ext>
            </a:extLst>
          </p:cNvPr>
          <p:cNvGraphicFramePr>
            <a:graphicFrameLocks noGrp="1"/>
          </p:cNvGraphicFramePr>
          <p:nvPr/>
        </p:nvGraphicFramePr>
        <p:xfrm>
          <a:off x="1103259" y="2259925"/>
          <a:ext cx="9735820" cy="4091751"/>
        </p:xfrm>
        <a:graphic>
          <a:graphicData uri="http://schemas.openxmlformats.org/drawingml/2006/table">
            <a:tbl>
              <a:tblPr bandRow="1"/>
              <a:tblGrid>
                <a:gridCol w="7969869">
                  <a:extLst>
                    <a:ext uri="{9D8B030D-6E8A-4147-A177-3AD203B41FA5}">
                      <a16:colId xmlns:a16="http://schemas.microsoft.com/office/drawing/2014/main" val="562298135"/>
                    </a:ext>
                  </a:extLst>
                </a:gridCol>
                <a:gridCol w="988153">
                  <a:extLst>
                    <a:ext uri="{9D8B030D-6E8A-4147-A177-3AD203B41FA5}">
                      <a16:colId xmlns:a16="http://schemas.microsoft.com/office/drawing/2014/main" val="2445224400"/>
                    </a:ext>
                  </a:extLst>
                </a:gridCol>
                <a:gridCol w="777798">
                  <a:extLst>
                    <a:ext uri="{9D8B030D-6E8A-4147-A177-3AD203B41FA5}">
                      <a16:colId xmlns:a16="http://schemas.microsoft.com/office/drawing/2014/main" val="3336876179"/>
                    </a:ext>
                  </a:extLst>
                </a:gridCol>
              </a:tblGrid>
              <a:tr h="5342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Câu</a:t>
                      </a:r>
                      <a:endParaRPr lang="en-US" sz="27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Đúng</a:t>
                      </a:r>
                      <a:endParaRPr lang="en-US" sz="27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Sai</a:t>
                      </a:r>
                      <a:endParaRPr lang="en-US" sz="27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4769290"/>
                  </a:ext>
                </a:extLst>
              </a:tr>
              <a:tr h="17534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 .Nếu hai góc nhọn của tam giác vuông này bằng hai góc nhọn của tam giác vuông kia thì hai tam giác vuông đó bằng nhau</a:t>
                      </a:r>
                      <a:endParaRPr lang="en-US" sz="2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556385"/>
                  </a:ext>
                </a:extLst>
              </a:tr>
              <a:tr h="1753489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D. Nếu hai cạnh và góc xen giữa của tam giác này bằng hai cạnh và góc xen giữa của tam giác kia thì hai tam giác đó bằng nhau</a:t>
                      </a:r>
                      <a:endParaRPr lang="en-US" sz="2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7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l-NL" sz="27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7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720" marR="457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584490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FBB0D33-45F0-4CD3-BF32-E916EAA4BFE3}"/>
              </a:ext>
            </a:extLst>
          </p:cNvPr>
          <p:cNvSpPr txBox="1"/>
          <p:nvPr/>
        </p:nvSpPr>
        <p:spPr>
          <a:xfrm>
            <a:off x="10156055" y="3315807"/>
            <a:ext cx="461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917529-F31F-C886-EF63-7017EC5DC8E6}"/>
              </a:ext>
            </a:extLst>
          </p:cNvPr>
          <p:cNvSpPr txBox="1"/>
          <p:nvPr/>
        </p:nvSpPr>
        <p:spPr>
          <a:xfrm>
            <a:off x="9330432" y="5020320"/>
            <a:ext cx="461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544664" y="3617730"/>
            <a:ext cx="3940317" cy="3818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477" r="5415" b="12869"/>
          <a:stretch>
            <a:fillRect/>
          </a:stretch>
        </p:blipFill>
        <p:spPr>
          <a:xfrm rot="-10629085">
            <a:off x="-344861" y="-663137"/>
            <a:ext cx="13018394" cy="6190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0679"/>
          <a:stretch>
            <a:fillRect/>
          </a:stretch>
        </p:blipFill>
        <p:spPr>
          <a:xfrm rot="430090">
            <a:off x="1296321" y="367529"/>
            <a:ext cx="10361799" cy="56804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6663" r="22057"/>
          <a:stretch>
            <a:fillRect/>
          </a:stretch>
        </p:blipFill>
        <p:spPr>
          <a:xfrm rot="20788733">
            <a:off x="-231343" y="147815"/>
            <a:ext cx="2966377" cy="8230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275569">
            <a:off x="479208" y="23211"/>
            <a:ext cx="1098979" cy="5042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014618">
            <a:off x="9869115" y="4934282"/>
            <a:ext cx="753427" cy="762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17956">
            <a:off x="357431" y="2353517"/>
            <a:ext cx="1342535" cy="9348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10575"/>
          <a:stretch>
            <a:fillRect/>
          </a:stretch>
        </p:blipFill>
        <p:spPr>
          <a:xfrm>
            <a:off x="8902164" y="1396154"/>
            <a:ext cx="2307432" cy="677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50018">
            <a:off x="113334" y="6060535"/>
            <a:ext cx="2966552" cy="74433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582673">
            <a:off x="10306166" y="-192865"/>
            <a:ext cx="2601009" cy="936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F19E4DC-142C-2333-C5A2-9288C79266DA}"/>
              </a:ext>
            </a:extLst>
          </p:cNvPr>
          <p:cNvSpPr txBox="1"/>
          <p:nvPr/>
        </p:nvSpPr>
        <p:spPr>
          <a:xfrm>
            <a:off x="2797248" y="602538"/>
            <a:ext cx="6734175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nl-NL" sz="2667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2:</a:t>
            </a:r>
            <a:r>
              <a:rPr lang="nl-NL" sz="2667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Cho hình vẽ, chọn câu trả lời đúng: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B62CCD1-18BB-3F45-F344-172B482E0E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85161" y="1380278"/>
            <a:ext cx="5369129" cy="21399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24B391-08A9-555E-B789-C697F31CB151}"/>
                  </a:ext>
                </a:extLst>
              </p:cNvPr>
              <p:cNvSpPr txBox="1"/>
              <p:nvPr/>
            </p:nvSpPr>
            <p:spPr>
              <a:xfrm>
                <a:off x="1485149" y="3717974"/>
                <a:ext cx="9984143" cy="1311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𝑂𝑀𝑁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tam giác đều		B.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𝑂𝐾𝑃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𝑂𝐾𝑀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D. Cả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 đúng.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C24B391-08A9-555E-B789-C697F31CB1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149" y="3717974"/>
                <a:ext cx="9984143" cy="1311769"/>
              </a:xfrm>
              <a:prstGeom prst="rect">
                <a:avLst/>
              </a:prstGeom>
              <a:blipFill>
                <a:blip r:embed="rId18"/>
                <a:stretch>
                  <a:fillRect l="-1161" b="-1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Oval 32">
            <a:extLst>
              <a:ext uri="{FF2B5EF4-FFF2-40B4-BE49-F238E27FC236}">
                <a16:creationId xmlns:a16="http://schemas.microsoft.com/office/drawing/2014/main" id="{3363DFE0-897A-DD46-3526-131F4C7AC173}"/>
              </a:ext>
            </a:extLst>
          </p:cNvPr>
          <p:cNvSpPr/>
          <p:nvPr/>
        </p:nvSpPr>
        <p:spPr>
          <a:xfrm>
            <a:off x="7506550" y="4481944"/>
            <a:ext cx="558800" cy="5273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C0504D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544664" y="3617730"/>
            <a:ext cx="3940317" cy="3818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477" r="5415" b="12869"/>
          <a:stretch>
            <a:fillRect/>
          </a:stretch>
        </p:blipFill>
        <p:spPr>
          <a:xfrm rot="-10629085">
            <a:off x="-413196" y="-36500"/>
            <a:ext cx="13018394" cy="61908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6663" r="22057"/>
          <a:stretch>
            <a:fillRect/>
          </a:stretch>
        </p:blipFill>
        <p:spPr>
          <a:xfrm rot="-213233">
            <a:off x="-431230" y="-29744"/>
            <a:ext cx="2552563" cy="7082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17956">
            <a:off x="-174932" y="818415"/>
            <a:ext cx="1342535" cy="93489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10575"/>
          <a:stretch>
            <a:fillRect/>
          </a:stretch>
        </p:blipFill>
        <p:spPr>
          <a:xfrm>
            <a:off x="9814471" y="616753"/>
            <a:ext cx="2307432" cy="67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0543003">
            <a:off x="9683335" y="-175948"/>
            <a:ext cx="2601009" cy="93636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014618">
            <a:off x="9482209" y="4934282"/>
            <a:ext cx="753427" cy="762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-292992">
            <a:off x="337900" y="324206"/>
            <a:ext cx="1098979" cy="5042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053462">
            <a:off x="774142" y="5242463"/>
            <a:ext cx="708403" cy="22652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43BA6E2-0F85-E94E-BF00-8F963CA046A6}"/>
              </a:ext>
            </a:extLst>
          </p:cNvPr>
          <p:cNvSpPr txBox="1"/>
          <p:nvPr/>
        </p:nvSpPr>
        <p:spPr>
          <a:xfrm>
            <a:off x="2614800" y="383955"/>
            <a:ext cx="6657975" cy="631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ct val="150000"/>
              </a:lnSpc>
              <a:spcBef>
                <a:spcPts val="400"/>
              </a:spcBef>
              <a:spcAft>
                <a:spcPts val="533"/>
              </a:spcAft>
            </a:pPr>
            <a:r>
              <a:rPr lang="nl-NL" sz="2667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3:</a:t>
            </a:r>
            <a:r>
              <a:rPr lang="nl-NL" sz="2667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Cho hình vẽ, chọn câu trả lời đúng:</a:t>
            </a:r>
            <a:endParaRPr lang="en-US" sz="2667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99D6025-CD43-51C7-D874-EBD24D7F90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601" y="1571526"/>
            <a:ext cx="5653263" cy="2778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A2DB117-5A84-073F-B51F-FF61A2FE6F1F}"/>
                  </a:ext>
                </a:extLst>
              </p:cNvPr>
              <p:cNvSpPr txBox="1"/>
              <p:nvPr/>
            </p:nvSpPr>
            <p:spPr>
              <a:xfrm>
                <a:off x="6970434" y="1571527"/>
                <a:ext cx="3270250" cy="28252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𝐵𝐶𝐴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endParaRPr lang="nl-NL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𝐵𝐶𝐴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𝐷𝐹𝐸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𝐵𝐶𝐴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𝐸𝐷𝐹</m:t>
                    </m:r>
                  </m:oMath>
                </a14:m>
                <a:endParaRPr lang="nl-NL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𝐵𝐴𝐶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𝐷𝐸𝐹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A2DB117-5A84-073F-B51F-FF61A2FE6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0434" y="1571527"/>
                <a:ext cx="3270250" cy="2825261"/>
              </a:xfrm>
              <a:prstGeom prst="rect">
                <a:avLst/>
              </a:prstGeom>
              <a:blipFill>
                <a:blip r:embed="rId17"/>
                <a:stretch>
                  <a:fillRect l="-3538" b="-4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8">
            <a:extLst>
              <a:ext uri="{FF2B5EF4-FFF2-40B4-BE49-F238E27FC236}">
                <a16:creationId xmlns:a16="http://schemas.microsoft.com/office/drawing/2014/main" id="{95D74C68-E703-92E5-B7E3-3AB1FCB2E87F}"/>
              </a:ext>
            </a:extLst>
          </p:cNvPr>
          <p:cNvSpPr/>
          <p:nvPr/>
        </p:nvSpPr>
        <p:spPr>
          <a:xfrm>
            <a:off x="6872651" y="1725132"/>
            <a:ext cx="558800" cy="5273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C0504D"/>
              </a:solidFill>
              <a:latin typeface="Calibri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544664" y="3617730"/>
            <a:ext cx="3940317" cy="3818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477" r="5415" b="12869"/>
          <a:stretch>
            <a:fillRect/>
          </a:stretch>
        </p:blipFill>
        <p:spPr>
          <a:xfrm rot="-10629085">
            <a:off x="-344861" y="-663137"/>
            <a:ext cx="13018394" cy="6190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0679"/>
          <a:stretch>
            <a:fillRect/>
          </a:stretch>
        </p:blipFill>
        <p:spPr>
          <a:xfrm rot="430090">
            <a:off x="934087" y="663867"/>
            <a:ext cx="10999881" cy="49264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3098" r="13647"/>
          <a:stretch>
            <a:fillRect/>
          </a:stretch>
        </p:blipFill>
        <p:spPr>
          <a:xfrm rot="-213233">
            <a:off x="-133125" y="-96850"/>
            <a:ext cx="2633629" cy="7036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0575"/>
          <a:stretch>
            <a:fillRect/>
          </a:stretch>
        </p:blipFill>
        <p:spPr>
          <a:xfrm>
            <a:off x="8902164" y="1396154"/>
            <a:ext cx="2307432" cy="677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14618">
            <a:off x="9797335" y="5731546"/>
            <a:ext cx="753427" cy="762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308446">
            <a:off x="634201" y="325408"/>
            <a:ext cx="1098979" cy="5042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918843">
            <a:off x="10822146" y="-3984"/>
            <a:ext cx="1763655" cy="1763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7B752EA-F2B1-3738-5A10-2D56BE1E804B}"/>
                  </a:ext>
                </a:extLst>
              </p:cNvPr>
              <p:cNvSpPr txBox="1"/>
              <p:nvPr/>
            </p:nvSpPr>
            <p:spPr>
              <a:xfrm>
                <a:off x="1482903" y="951998"/>
                <a:ext cx="9362865" cy="41207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b="1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4:</a:t>
                </a: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chọn câu trả lời đúng: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thuộc đường trung trực của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thuộc đường trung trực của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</a:p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thuộc cùng một đường thẳng.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đều đúng.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7B752EA-F2B1-3738-5A10-2D56BE1E8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903" y="951998"/>
                <a:ext cx="9362865" cy="4120743"/>
              </a:xfrm>
              <a:prstGeom prst="rect">
                <a:avLst/>
              </a:prstGeom>
              <a:blipFill>
                <a:blip r:embed="rId14"/>
                <a:stretch>
                  <a:fillRect l="-1237" b="-3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>
            <a:extLst>
              <a:ext uri="{FF2B5EF4-FFF2-40B4-BE49-F238E27FC236}">
                <a16:creationId xmlns:a16="http://schemas.microsoft.com/office/drawing/2014/main" id="{9E8D387A-0B70-2694-7CBA-1FC7365C706D}"/>
              </a:ext>
            </a:extLst>
          </p:cNvPr>
          <p:cNvSpPr/>
          <p:nvPr/>
        </p:nvSpPr>
        <p:spPr>
          <a:xfrm>
            <a:off x="1353686" y="4508678"/>
            <a:ext cx="558800" cy="5273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C0504D"/>
              </a:solidFill>
              <a:latin typeface="Calibri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544664" y="3617730"/>
            <a:ext cx="3940317" cy="3818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477" r="5415" b="12869"/>
          <a:stretch>
            <a:fillRect/>
          </a:stretch>
        </p:blipFill>
        <p:spPr>
          <a:xfrm rot="-10629085">
            <a:off x="-344861" y="-663137"/>
            <a:ext cx="13018394" cy="6190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 t="40679"/>
          <a:stretch>
            <a:fillRect/>
          </a:stretch>
        </p:blipFill>
        <p:spPr>
          <a:xfrm rot="430090">
            <a:off x="630451" y="425467"/>
            <a:ext cx="11435446" cy="51215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3098" r="13647"/>
          <a:stretch>
            <a:fillRect/>
          </a:stretch>
        </p:blipFill>
        <p:spPr>
          <a:xfrm rot="-213233">
            <a:off x="-281189" y="-46414"/>
            <a:ext cx="2621844" cy="7004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0575"/>
          <a:stretch>
            <a:fillRect/>
          </a:stretch>
        </p:blipFill>
        <p:spPr>
          <a:xfrm>
            <a:off x="9250982" y="791032"/>
            <a:ext cx="2307432" cy="677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14618">
            <a:off x="10061852" y="4839131"/>
            <a:ext cx="753427" cy="7620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656347">
            <a:off x="480244" y="320444"/>
            <a:ext cx="1098979" cy="5042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45907">
            <a:off x="10779314" y="215624"/>
            <a:ext cx="1763655" cy="17636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8DBF35-A89A-9C26-7B00-093985C8BEA4}"/>
                  </a:ext>
                </a:extLst>
              </p:cNvPr>
              <p:cNvSpPr txBox="1"/>
              <p:nvPr/>
            </p:nvSpPr>
            <p:spPr>
              <a:xfrm>
                <a:off x="2025010" y="1402475"/>
                <a:ext cx="8139113" cy="31863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b="1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5:</a:t>
                </a: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tam giác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vuông cân tại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tia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nằm trên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), chọn câu trả lời đúng: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  <a:spcBef>
                    <a:spcPts val="400"/>
                  </a:spcBef>
                  <a:spcAft>
                    <a:spcPts val="533"/>
                  </a:spcAft>
                </a:pPr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𝐵𝐴𝐷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=6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667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𝐵𝐴𝐷</m:t>
                        </m:r>
                      </m:e>
                    </m:acc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=4</m:t>
                    </m:r>
                    <m:r>
                      <a:rPr lang="en-US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5°</m:t>
                    </m:r>
                  </m:oMath>
                </a14:m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 defTabSz="609630"/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C. </a:t>
                </a:r>
                <a14:m>
                  <m:oMath xmlns:m="http://schemas.openxmlformats.org/officeDocument/2006/math"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𝐴𝐵𝐷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𝛥</m:t>
                    </m:r>
                    <m:r>
                      <a:rPr lang="nl-NL" sz="2667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𝐴𝐶𝐷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D. </a:t>
                </a:r>
                <a14:m>
                  <m:oMath xmlns:m="http://schemas.openxmlformats.org/officeDocument/2006/math"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nl-NL" sz="2667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nl-NL" sz="2667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đều đúng.</a:t>
                </a:r>
                <a:endParaRPr lang="en-US" sz="2667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8DBF35-A89A-9C26-7B00-093985C8B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010" y="1402475"/>
                <a:ext cx="8139113" cy="3186321"/>
              </a:xfrm>
              <a:prstGeom prst="rect">
                <a:avLst/>
              </a:prstGeom>
              <a:blipFill>
                <a:blip r:embed="rId14"/>
                <a:stretch>
                  <a:fillRect l="-1423" r="-1423" b="-4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>
            <a:extLst>
              <a:ext uri="{FF2B5EF4-FFF2-40B4-BE49-F238E27FC236}">
                <a16:creationId xmlns:a16="http://schemas.microsoft.com/office/drawing/2014/main" id="{E18A7EBE-6877-9CDB-4E3D-B4EAED17DCBA}"/>
              </a:ext>
            </a:extLst>
          </p:cNvPr>
          <p:cNvSpPr/>
          <p:nvPr/>
        </p:nvSpPr>
        <p:spPr>
          <a:xfrm>
            <a:off x="6192015" y="4038600"/>
            <a:ext cx="558800" cy="5273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srgbClr val="C0504D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3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8544664" y="3617730"/>
            <a:ext cx="3940317" cy="38185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7477" r="133" b="1744"/>
          <a:stretch>
            <a:fillRect/>
          </a:stretch>
        </p:blipFill>
        <p:spPr>
          <a:xfrm rot="10332443">
            <a:off x="-777807" y="-1193231"/>
            <a:ext cx="13807797" cy="69813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 t="54956"/>
          <a:stretch>
            <a:fillRect/>
          </a:stretch>
        </p:blipFill>
        <p:spPr>
          <a:xfrm rot="209077">
            <a:off x="435279" y="538093"/>
            <a:ext cx="12072435" cy="47092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738756">
            <a:off x="477737" y="474725"/>
            <a:ext cx="753427" cy="7620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99759">
            <a:off x="10426306" y="4079279"/>
            <a:ext cx="1444347" cy="6626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82071">
            <a:off x="-1313195" y="3889111"/>
            <a:ext cx="3040180" cy="24818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45907">
            <a:off x="6265162" y="-468930"/>
            <a:ext cx="1763655" cy="176365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7DE2312-5BE4-7452-BDEC-4E51F4D2B5B3}"/>
              </a:ext>
            </a:extLst>
          </p:cNvPr>
          <p:cNvSpPr txBox="1"/>
          <p:nvPr/>
        </p:nvSpPr>
        <p:spPr>
          <a:xfrm>
            <a:off x="1600200" y="2151066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6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41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477" r="7477" b="12869"/>
          <a:stretch>
            <a:fillRect/>
          </a:stretch>
        </p:blipFill>
        <p:spPr>
          <a:xfrm>
            <a:off x="-354342" y="1147921"/>
            <a:ext cx="12710183" cy="619088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83133" y="782126"/>
            <a:ext cx="7025735" cy="21428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30031" y="6069078"/>
            <a:ext cx="4931939" cy="2062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36014">
            <a:off x="1378175" y="578099"/>
            <a:ext cx="1929995" cy="20691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014618">
            <a:off x="2677667" y="2133681"/>
            <a:ext cx="753427" cy="762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447299" y="2272436"/>
            <a:ext cx="2323139" cy="10448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62C2BE-73A3-0E7F-6613-B16D331FA821}"/>
              </a:ext>
            </a:extLst>
          </p:cNvPr>
          <p:cNvSpPr txBox="1"/>
          <p:nvPr/>
        </p:nvSpPr>
        <p:spPr>
          <a:xfrm>
            <a:off x="4368800" y="1549400"/>
            <a:ext cx="370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BA61A3-AADC-961F-E983-C2861D0EEA68}"/>
                  </a:ext>
                </a:extLst>
              </p:cNvPr>
              <p:cNvSpPr txBox="1"/>
              <p:nvPr/>
            </p:nvSpPr>
            <p:spPr>
              <a:xfrm>
                <a:off x="563139" y="3314264"/>
                <a:ext cx="10871200" cy="27396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09630">
                  <a:lnSpc>
                    <a:spcPct val="150000"/>
                  </a:lnSpc>
                </a:pP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4.71,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𝐴𝐵𝐶</m:t>
                        </m:r>
                      </m:e>
                    </m:acc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𝐴𝐵𝐷</m:t>
                        </m:r>
                      </m:e>
                    </m:acc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933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𝐵𝐴𝐷</m:t>
                        </m:r>
                      </m:e>
                    </m:acc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2933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𝐴𝐷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endParaRPr lang="en-US" sz="2933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 defTabSz="609630">
                  <a:lnSpc>
                    <a:spcPct val="150000"/>
                  </a:lnSpc>
                </a:pPr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b) </a:t>
                </a:r>
                <a14:m>
                  <m:oMath xmlns:m="http://schemas.openxmlformats.org/officeDocument/2006/math"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𝐵𝐶𝑀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2933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𝐵𝐷𝑁</m:t>
                    </m:r>
                  </m:oMath>
                </a14:m>
                <a:r>
                  <a:rPr lang="en-US" sz="2933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4BA61A3-AADC-961F-E983-C2861D0EEA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39" y="3314264"/>
                <a:ext cx="10871200" cy="2739661"/>
              </a:xfrm>
              <a:prstGeom prst="rect">
                <a:avLst/>
              </a:prstGeom>
              <a:blipFill>
                <a:blip r:embed="rId10"/>
                <a:stretch>
                  <a:fillRect l="-1233" r="-1177" b="-5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1547</Words>
  <Application>Microsoft Office PowerPoint</Application>
  <PresentationFormat>Widescreen</PresentationFormat>
  <Paragraphs>137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Cambria Math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Thảo</dc:creator>
  <cp:lastModifiedBy>Lê Thảo</cp:lastModifiedBy>
  <cp:revision>4</cp:revision>
  <dcterms:created xsi:type="dcterms:W3CDTF">2022-10-19T04:19:53Z</dcterms:created>
  <dcterms:modified xsi:type="dcterms:W3CDTF">2022-10-20T02:06:50Z</dcterms:modified>
</cp:coreProperties>
</file>