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79" r:id="rId13"/>
    <p:sldId id="260" r:id="rId14"/>
    <p:sldId id="280" r:id="rId15"/>
    <p:sldId id="281" r:id="rId16"/>
    <p:sldId id="282" r:id="rId17"/>
    <p:sldId id="283" r:id="rId18"/>
    <p:sldId id="264" r:id="rId19"/>
    <p:sldId id="275" r:id="rId20"/>
    <p:sldId id="261" r:id="rId21"/>
    <p:sldId id="285" r:id="rId22"/>
    <p:sldId id="286" r:id="rId23"/>
    <p:sldId id="287" r:id="rId24"/>
    <p:sldId id="288" r:id="rId25"/>
    <p:sldId id="289" r:id="rId26"/>
    <p:sldId id="290" r:id="rId27"/>
    <p:sldId id="263" r:id="rId28"/>
    <p:sldId id="265" r:id="rId29"/>
    <p:sldId id="266" r:id="rId30"/>
    <p:sldId id="267" r:id="rId31"/>
    <p:sldId id="291" r:id="rId32"/>
    <p:sldId id="292" r:id="rId33"/>
    <p:sldId id="293" r:id="rId34"/>
    <p:sldId id="294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96" r:id="rId44"/>
    <p:sldId id="297" r:id="rId45"/>
    <p:sldId id="270" r:id="rId46"/>
  </p:sldIdLst>
  <p:sldSz cx="18288000" cy="10287000"/>
  <p:notesSz cx="6858000" cy="9144000"/>
  <p:embeddedFontLst>
    <p:embeddedFont>
      <p:font typeface=".VnBlack" panose="020B720000000000000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ambria Math" panose="02040503050406030204" pitchFamily="18" charset="0"/>
      <p:regular r:id="rId55"/>
    </p:embeddedFont>
    <p:embeddedFont>
      <p:font typeface="Kollektif Bold" panose="020B0604020202020204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72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35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36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37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5" Type="http://schemas.openxmlformats.org/officeDocument/2006/relationships/image" Target="../media/image25.svg"/><Relationship Id="rId10" Type="http://schemas.openxmlformats.org/officeDocument/2006/relationships/image" Target="../media/image260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7.gif"/><Relationship Id="rId14" Type="http://schemas.openxmlformats.org/officeDocument/2006/relationships/audio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mũ của số bị chia lớn hơn số mũ của số chia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90600" y="3162301"/>
            <a:ext cx="16459200" cy="533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m,n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a,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≥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chia.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635" r="-163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02627" y="603856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x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  <a:blipFill rotWithShape="0">
                <a:blip r:embed="rId3"/>
                <a:stretch>
                  <a:fillRect l="-2692" r="-1707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83000" y="-1682311"/>
            <a:ext cx="3364622" cy="3364622"/>
            <a:chOff x="14004114" y="1639604"/>
            <a:chExt cx="3364622" cy="336462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14004114" y="1639604"/>
              <a:ext cx="3364622" cy="3364622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4317488" y="1952978"/>
              <a:ext cx="2737874" cy="27378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0000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39628" y="8549387"/>
            <a:ext cx="2721014" cy="30359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50635" y="-1243645"/>
            <a:ext cx="2036589" cy="22723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6536"/>
            <a:ext cx="1264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vận dụng kiến thức chia đơn thức cho đơn thức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cá nhân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42900"/>
            <a:ext cx="3726973" cy="372697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47800" y="3059821"/>
            <a:ext cx="3657600" cy="1245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06463" y="3338189"/>
            <a:ext cx="7252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3x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(-2x) : x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c)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(-5x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  <a:blipFill rotWithShape="0">
                <a:blip r:embed="rId8"/>
                <a:stretch>
                  <a:fillRect l="-433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7 - 4</a:t>
                </a:r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482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4400" y="6642409"/>
            <a:ext cx="479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(-2) x</a:t>
            </a:r>
            <a:r>
              <a:rPr lang="en-US" sz="4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0,25 : (-5)x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5 - 2</a:t>
                </a:r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  <a:blipFill rotWithShape="0">
                <a:blip r:embed="rId10"/>
                <a:stretch>
                  <a:fillRect l="-3789" r="-109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507813" y="6642409"/>
            <a:ext cx="2445237" cy="2818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85800" y="846804"/>
            <a:ext cx="17221199" cy="1278436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0" y="1409940"/>
              <a:ext cx="9012374" cy="70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vi-VN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Chia đa thức cho đa thức, trường hợp chia hết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0516" y="467526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55276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1545" y="4363169"/>
            <a:ext cx="1515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4x − 3,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196" y="6433941"/>
            <a:ext cx="14962971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8599734"/>
            <a:ext cx="32111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x² = 2x²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- 8x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3218982"/>
            <a:chOff x="1517427" y="0"/>
            <a:chExt cx="411674" cy="511445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517427" y="0"/>
              <a:ext cx="0" cy="5114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098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23093" y="4862681"/>
            <a:ext cx="5415280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863854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2"/>
              <p:cNvSpPr txBox="1"/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–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blipFill rotWithShape="0">
                <a:blip r:embed="rId4"/>
                <a:stretch>
                  <a:fillRect l="-5855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/>
              <p:cNvSpPr txBox="1"/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259501" y="6802189"/>
            <a:ext cx="135521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8428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1" grpId="0"/>
      <p:bldP spid="62" grpId="0"/>
      <p:bldP spid="63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- 8x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6257361"/>
            <a:chOff x="1517427" y="0"/>
            <a:chExt cx="411674" cy="99419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517427" y="0"/>
              <a:ext cx="0" cy="9941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356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63083" y="4825971"/>
            <a:ext cx="5252797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768181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200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2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blipFill rotWithShape="0">
                <a:blip r:embed="rId4"/>
                <a:stretch>
                  <a:fillRect r="-480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4958175" y="5745431"/>
            <a:ext cx="466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+ 20x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5664" y="551157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054748" y="6807260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14"/>
          <p:cNvSpPr txBox="1"/>
          <p:nvPr/>
        </p:nvSpPr>
        <p:spPr>
          <a:xfrm>
            <a:off x="7109841" y="6827760"/>
            <a:ext cx="31466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- 4x  -  3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/>
              <p:cNvSpPr txBox="1"/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–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3528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926165" y="3944943"/>
            <a:ext cx="108234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endParaRPr lang="en-US" sz="42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3" grpId="0"/>
      <p:bldP spid="23" grpId="0"/>
      <p:bldP spid="3" grpId="0"/>
      <p:bldP spid="25" grpId="0"/>
      <p:bldP spid="27" grpId="0"/>
      <p:bldP spid="28" grpId="0"/>
      <p:bldP spid="2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59501" y="415246"/>
            <a:ext cx="135815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88767" y="1437021"/>
            <a:ext cx="12088717" cy="6862757"/>
            <a:chOff x="3388767" y="1437021"/>
            <a:chExt cx="12088717" cy="6862757"/>
          </a:xfrm>
        </p:grpSpPr>
        <p:sp>
          <p:nvSpPr>
            <p:cNvPr id="68" name="TextBox 4"/>
            <p:cNvSpPr txBox="1"/>
            <p:nvPr/>
          </p:nvSpPr>
          <p:spPr>
            <a:xfrm>
              <a:off x="10833825" y="1437021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- 4x - 3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88767" y="1477075"/>
              <a:ext cx="12088717" cy="6822703"/>
              <a:chOff x="3388767" y="1477075"/>
              <a:chExt cx="12088717" cy="6822703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3898399" y="2403426"/>
                <a:ext cx="471387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- 8x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0363200" y="1477075"/>
                <a:ext cx="5114284" cy="6705675"/>
                <a:chOff x="1517427" y="0"/>
                <a:chExt cx="411674" cy="106542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17427" y="0"/>
                  <a:ext cx="0" cy="10654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7427" y="170332"/>
                  <a:ext cx="4116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TextBox 6"/>
              <p:cNvSpPr txBox="1"/>
              <p:nvPr/>
            </p:nvSpPr>
            <p:spPr>
              <a:xfrm>
                <a:off x="3898400" y="1500027"/>
                <a:ext cx="649528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9"/>
              <p:cNvSpPr txBox="1"/>
              <p:nvPr/>
            </p:nvSpPr>
            <p:spPr>
              <a:xfrm>
                <a:off x="10757964" y="2603938"/>
                <a:ext cx="292353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42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- 5x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14"/>
              <p:cNvSpPr txBox="1"/>
              <p:nvPr/>
            </p:nvSpPr>
            <p:spPr>
              <a:xfrm>
                <a:off x="4852384" y="3484966"/>
                <a:ext cx="5252797" cy="898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+ 21x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03480" y="3427176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TextBox 14"/>
              <p:cNvSpPr txBox="1"/>
              <p:nvPr/>
            </p:nvSpPr>
            <p:spPr>
              <a:xfrm>
                <a:off x="4847476" y="4404426"/>
                <a:ext cx="466661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+ 20x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+ 15x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8767" y="2129518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14965" y="417056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944049" y="5466255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14"/>
              <p:cNvSpPr txBox="1"/>
              <p:nvPr/>
            </p:nvSpPr>
            <p:spPr>
              <a:xfrm>
                <a:off x="6999142" y="5486755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- 4x 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038970" y="6331576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- 4x 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0686" y="607997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52774" y="7368489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" name="TextBox 3"/>
              <p:cNvSpPr txBox="1"/>
              <p:nvPr/>
            </p:nvSpPr>
            <p:spPr>
              <a:xfrm>
                <a:off x="8594279" y="7561114"/>
                <a:ext cx="13561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</p:grpSp>
      <p:cxnSp>
        <p:nvCxnSpPr>
          <p:cNvPr id="6" name="Straight Arrow Connector 5"/>
          <p:cNvCxnSpPr>
            <a:stCxn id="65" idx="2"/>
          </p:cNvCxnSpPr>
          <p:nvPr/>
        </p:nvCxnSpPr>
        <p:spPr>
          <a:xfrm>
            <a:off x="12219733" y="3665767"/>
            <a:ext cx="886667" cy="12434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12310" y="4935340"/>
            <a:ext cx="521715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2x</a:t>
            </a:r>
            <a:r>
              <a:rPr lang="fr-FR" sz="42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 + 1</a:t>
            </a:r>
            <a:endParaRPr lang="en-US" sz="4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21" y="7876059"/>
            <a:ext cx="1262356" cy="1766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035" y="8084709"/>
            <a:ext cx="1358700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: B = 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+ 1,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ra: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B . (2x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 + 1)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6475527" y="9190839"/>
            <a:ext cx="2465952" cy="2465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553721" y="8602935"/>
            <a:ext cx="2259501" cy="2259501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-1267625" y="-939024"/>
            <a:ext cx="2465952" cy="24659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89431" y="-1526928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176191" y="-939024"/>
            <a:ext cx="5639759" cy="1543050"/>
            <a:chOff x="0" y="0"/>
            <a:chExt cx="1485369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60687" y="-1283938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8856" y="165507"/>
            <a:ext cx="3551804" cy="2862644"/>
            <a:chOff x="1611123" y="317200"/>
            <a:chExt cx="3551804" cy="28626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123" y="317200"/>
              <a:ext cx="3551804" cy="28626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4600" y="1295745"/>
              <a:ext cx="1963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27187" y="691043"/>
            <a:ext cx="1168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chia đa thức cho một đơn thức thì ta có thể không cần đặt tính chia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- 2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  <a:blipFill rotWithShape="0">
                <a:blip r:embed="rId3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1676400" y="6722741"/>
            <a:ext cx="3657600" cy="12454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6266" y="6467810"/>
            <a:ext cx="7052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(-x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(9x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89" y="6683027"/>
            <a:ext cx="2785604" cy="27856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1132694" y="9098559"/>
            <a:ext cx="3086100" cy="30861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0356" y="9426077"/>
            <a:ext cx="2259501" cy="2259501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159528" y="-203361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443076" y="-1525226"/>
            <a:ext cx="2259501" cy="2259501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4" name="Pentagon 33"/>
          <p:cNvSpPr/>
          <p:nvPr/>
        </p:nvSpPr>
        <p:spPr>
          <a:xfrm>
            <a:off x="0" y="1052489"/>
            <a:ext cx="3276600" cy="1119211"/>
          </a:xfrm>
          <a:prstGeom prst="homePlate">
            <a:avLst/>
          </a:prstGeom>
          <a:solidFill>
            <a:srgbClr val="03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66719" y="758666"/>
            <a:ext cx="1109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(-x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(-x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+ (5x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= -2x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- 4x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66719" y="4040484"/>
            <a:ext cx="500649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(9x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754241" y="5102313"/>
            <a:ext cx="6447139" cy="5025833"/>
            <a:chOff x="6314069" y="4891686"/>
            <a:chExt cx="6447139" cy="5025833"/>
          </a:xfrm>
        </p:grpSpPr>
        <p:sp>
          <p:nvSpPr>
            <p:cNvPr id="47" name="TextBox 4"/>
            <p:cNvSpPr txBox="1"/>
            <p:nvPr/>
          </p:nvSpPr>
          <p:spPr>
            <a:xfrm>
              <a:off x="9559539" y="4891686"/>
              <a:ext cx="32016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 + 2</a:t>
              </a: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6314069" y="4980332"/>
              <a:ext cx="2959284" cy="8526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9x</a:t>
              </a:r>
              <a:r>
                <a:rPr kumimoji="0" lang="en-US" sz="42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14069" y="5102313"/>
              <a:ext cx="6407804" cy="4815206"/>
              <a:chOff x="6314069" y="5102313"/>
              <a:chExt cx="6407804" cy="4815206"/>
            </a:xfrm>
          </p:grpSpPr>
          <p:sp>
            <p:nvSpPr>
              <p:cNvPr id="38" name="TextBox 12"/>
              <p:cNvSpPr txBox="1"/>
              <p:nvPr/>
            </p:nvSpPr>
            <p:spPr>
              <a:xfrm>
                <a:off x="6368995" y="5976737"/>
                <a:ext cx="2816747" cy="10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kumimoji="0" lang="en-US" sz="42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+ 6x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9225362" y="5102313"/>
                <a:ext cx="0" cy="47133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225362" y="5877701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9"/>
              <p:cNvSpPr txBox="1"/>
              <p:nvPr/>
            </p:nvSpPr>
            <p:spPr>
              <a:xfrm>
                <a:off x="9591261" y="6006454"/>
                <a:ext cx="313061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 - 2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4"/>
              <p:cNvSpPr txBox="1"/>
              <p:nvPr/>
            </p:nvSpPr>
            <p:spPr>
              <a:xfrm>
                <a:off x="7332339" y="6959096"/>
                <a:ext cx="198827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- 4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314069" y="7038565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Box 22"/>
              <p:cNvSpPr txBox="1"/>
              <p:nvPr/>
            </p:nvSpPr>
            <p:spPr>
              <a:xfrm>
                <a:off x="7291657" y="7745647"/>
                <a:ext cx="2054296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- 4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8594088" y="8855690"/>
                <a:ext cx="88245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6314069" y="8812606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9" name="Speech Bubble: Rectangle with Corners Rounded 46"/>
          <p:cNvSpPr/>
          <p:nvPr/>
        </p:nvSpPr>
        <p:spPr>
          <a:xfrm>
            <a:off x="11001843" y="3479407"/>
            <a:ext cx="6626704" cy="3705892"/>
          </a:xfrm>
          <a:prstGeom prst="wedgeRoundRectCallout">
            <a:avLst>
              <a:gd name="adj1" fmla="val -1093"/>
              <a:gd name="adj2" fmla="val 91359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(hay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57782" y="7272462"/>
            <a:ext cx="2644145" cy="2753836"/>
            <a:chOff x="14557782" y="7272462"/>
            <a:chExt cx="2644145" cy="275383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9548" y="7697424"/>
              <a:ext cx="1792379" cy="2328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7782" y="7272462"/>
              <a:ext cx="826423" cy="84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296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16612" y="8414165"/>
            <a:ext cx="4438319" cy="443831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6612" y="8804910"/>
            <a:ext cx="4047574" cy="40475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92825" y="-876603"/>
            <a:ext cx="1571312" cy="17532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78487" y="779163"/>
            <a:ext cx="3574513" cy="12454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1028700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78487" y="2506450"/>
            <a:ext cx="2125232" cy="1564915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38600" y="2324100"/>
            <a:ext cx="10086135" cy="7339776"/>
            <a:chOff x="5647017" y="2856659"/>
            <a:chExt cx="10086135" cy="7339776"/>
          </a:xfrm>
        </p:grpSpPr>
        <p:sp>
          <p:nvSpPr>
            <p:cNvPr id="32" name="TextBox 12"/>
            <p:cNvSpPr txBox="1"/>
            <p:nvPr/>
          </p:nvSpPr>
          <p:spPr>
            <a:xfrm>
              <a:off x="5647017" y="3934313"/>
              <a:ext cx="5935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- 4x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12859419" y="2856659"/>
              <a:ext cx="19958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272006" y="3191555"/>
              <a:ext cx="0" cy="6752545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12272006" y="3918488"/>
              <a:ext cx="3272794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TextBox 6"/>
            <p:cNvSpPr txBox="1"/>
            <p:nvPr/>
          </p:nvSpPr>
          <p:spPr>
            <a:xfrm>
              <a:off x="5674164" y="2889048"/>
              <a:ext cx="63697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-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2588196" y="4072126"/>
              <a:ext cx="31449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 + 1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686599" y="5195176"/>
              <a:ext cx="53572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–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70925" y="528612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TextBox 14"/>
            <p:cNvSpPr txBox="1"/>
            <p:nvPr/>
          </p:nvSpPr>
          <p:spPr>
            <a:xfrm>
              <a:off x="6686599" y="6225589"/>
              <a:ext cx="48958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+ 6x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0925" y="913460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0" name="TextBox 14"/>
            <p:cNvSpPr txBox="1"/>
            <p:nvPr/>
          </p:nvSpPr>
          <p:spPr>
            <a:xfrm>
              <a:off x="8278399" y="8072778"/>
              <a:ext cx="3765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8278399" y="7287418"/>
              <a:ext cx="284999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10495644" y="9134606"/>
              <a:ext cx="12655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70925" y="7287418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32" y="7628350"/>
            <a:ext cx="2512899" cy="2401607"/>
          </a:xfrm>
          <a:prstGeom prst="rect">
            <a:avLst/>
          </a:prstGeom>
        </p:spPr>
      </p:pic>
      <p:sp>
        <p:nvSpPr>
          <p:cNvPr id="56" name="Speech Bubble: Rectangle with Corners Rounded 46"/>
          <p:cNvSpPr/>
          <p:nvPr/>
        </p:nvSpPr>
        <p:spPr>
          <a:xfrm>
            <a:off x="11371472" y="5046392"/>
            <a:ext cx="6244875" cy="2239381"/>
          </a:xfrm>
          <a:prstGeom prst="wedgeRoundRectCallout">
            <a:avLst>
              <a:gd name="adj1" fmla="val -2720"/>
              <a:gd name="adj2" fmla="val 81378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= BP,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= A : 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+ 6x 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714" y="886310"/>
            <a:ext cx="17221199" cy="1278436"/>
            <a:chOff x="280714" y="886310"/>
            <a:chExt cx="17221199" cy="1278436"/>
          </a:xfrm>
        </p:grpSpPr>
        <p:sp>
          <p:nvSpPr>
            <p:cNvPr id="22" name="Rectangle 21"/>
            <p:cNvSpPr/>
            <p:nvPr/>
          </p:nvSpPr>
          <p:spPr>
            <a:xfrm>
              <a:off x="2189771" y="998827"/>
              <a:ext cx="15232153" cy="1107996"/>
            </a:xfrm>
            <a:prstGeom prst="rect">
              <a:avLst/>
            </a:prstGeom>
            <a:solidFill>
              <a:srgbClr val="0366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0714" y="886310"/>
              <a:ext cx="17221199" cy="1278436"/>
              <a:chOff x="1664084" y="1086525"/>
              <a:chExt cx="11278486" cy="127843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106853" y="1409782"/>
                <a:ext cx="9599912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880"/>
                  </a:lnSpc>
                  <a:spcBef>
                    <a:spcPct val="0"/>
                  </a:spcBef>
                </a:pPr>
                <a:r>
                  <a:rPr lang="vi-VN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đa thức cho đa thức, trường hợp chia</a:t>
                </a:r>
                <a:r>
                  <a:rPr lang="en-US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endPara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430" y="507032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4890655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4798" y="2994236"/>
            <a:ext cx="8164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12622" y="4647807"/>
            <a:ext cx="10989446" cy="5089359"/>
            <a:chOff x="512622" y="4647807"/>
            <a:chExt cx="10989446" cy="5089359"/>
          </a:xfrm>
        </p:grpSpPr>
        <p:grpSp>
          <p:nvGrpSpPr>
            <p:cNvPr id="57" name="Group 56"/>
            <p:cNvGrpSpPr/>
            <p:nvPr/>
          </p:nvGrpSpPr>
          <p:grpSpPr>
            <a:xfrm>
              <a:off x="2916114" y="4647807"/>
              <a:ext cx="8585954" cy="5089359"/>
              <a:chOff x="4992018" y="4582634"/>
              <a:chExt cx="8585954" cy="5089359"/>
            </a:xfrm>
          </p:grpSpPr>
          <p:sp>
            <p:nvSpPr>
              <p:cNvPr id="30" name="TextBox 12"/>
              <p:cNvSpPr txBox="1"/>
              <p:nvPr/>
            </p:nvSpPr>
            <p:spPr>
              <a:xfrm>
                <a:off x="5326201" y="5876520"/>
                <a:ext cx="4944482" cy="747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+ 5x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"/>
              <p:cNvSpPr txBox="1"/>
              <p:nvPr/>
            </p:nvSpPr>
            <p:spPr>
              <a:xfrm>
                <a:off x="10479193" y="4639025"/>
                <a:ext cx="2849537" cy="729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0049659" y="4631635"/>
                <a:ext cx="3528313" cy="4989533"/>
                <a:chOff x="1568024" y="-6350"/>
                <a:chExt cx="553045" cy="7729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70531" y="-6350"/>
                  <a:ext cx="296" cy="77290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68024" y="185085"/>
                  <a:ext cx="55304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0" name="TextBox 6"/>
              <p:cNvSpPr txBox="1"/>
              <p:nvPr/>
            </p:nvSpPr>
            <p:spPr>
              <a:xfrm>
                <a:off x="5296830" y="4582634"/>
                <a:ext cx="4515944" cy="8455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            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10624449" y="5969164"/>
                <a:ext cx="2296273" cy="824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4"/>
              <p:cNvSpPr txBox="1"/>
              <p:nvPr/>
            </p:nvSpPr>
            <p:spPr>
              <a:xfrm>
                <a:off x="6150828" y="6725498"/>
                <a:ext cx="3776392" cy="7776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47275" y="6843448"/>
                <a:ext cx="48799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14"/>
              <p:cNvSpPr txBox="1"/>
              <p:nvPr/>
            </p:nvSpPr>
            <p:spPr>
              <a:xfrm>
                <a:off x="6160098" y="7583172"/>
                <a:ext cx="4050704" cy="106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2018" y="8610164"/>
                <a:ext cx="4935202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14"/>
              <p:cNvSpPr txBox="1"/>
              <p:nvPr/>
            </p:nvSpPr>
            <p:spPr>
              <a:xfrm>
                <a:off x="7072151" y="8610164"/>
                <a:ext cx="34672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 6x + 10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12622" y="6961443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782" y="8788894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35250" y="3422557"/>
            <a:ext cx="6647499" cy="5783694"/>
            <a:chOff x="11535250" y="3422557"/>
            <a:chExt cx="6647499" cy="5783694"/>
          </a:xfrm>
        </p:grpSpPr>
        <p:grpSp>
          <p:nvGrpSpPr>
            <p:cNvPr id="70" name="Group 69"/>
            <p:cNvGrpSpPr/>
            <p:nvPr/>
          </p:nvGrpSpPr>
          <p:grpSpPr>
            <a:xfrm>
              <a:off x="11535250" y="4451949"/>
              <a:ext cx="6647499" cy="4754302"/>
              <a:chOff x="11640500" y="4503998"/>
              <a:chExt cx="6647499" cy="4754302"/>
            </a:xfrm>
          </p:grpSpPr>
          <p:sp>
            <p:nvSpPr>
              <p:cNvPr id="68" name="Cloud Callout 67"/>
              <p:cNvSpPr/>
              <p:nvPr/>
            </p:nvSpPr>
            <p:spPr>
              <a:xfrm>
                <a:off x="11640500" y="4503998"/>
                <a:ext cx="6647499" cy="4754302"/>
              </a:xfrm>
              <a:prstGeom prst="cloudCallout">
                <a:avLst>
                  <a:gd name="adj1" fmla="val -61820"/>
                  <a:gd name="adj2" fmla="val 404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213238" y="5222084"/>
                <a:ext cx="581467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mô tả lại các bước đã thực hiện trong phép chia đa thức D cho đa thức E.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0" y="3422557"/>
              <a:ext cx="578252" cy="89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4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6163" y="3244832"/>
            <a:ext cx="152867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E.(5x),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- 6x + 7: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1706" y="5384196"/>
            <a:ext cx="16337453" cy="3259036"/>
            <a:chOff x="361706" y="5384196"/>
            <a:chExt cx="16337453" cy="3259036"/>
          </a:xfrm>
        </p:grpSpPr>
        <p:sp>
          <p:nvSpPr>
            <p:cNvPr id="59" name="TextBox 12"/>
            <p:cNvSpPr txBox="1"/>
            <p:nvPr/>
          </p:nvSpPr>
          <p:spPr>
            <a:xfrm>
              <a:off x="4279399" y="635060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11214825" y="538419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44200" y="5424250"/>
              <a:ext cx="5114284" cy="3218982"/>
              <a:chOff x="1517427" y="0"/>
              <a:chExt cx="411674" cy="51144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517427" y="0"/>
                <a:ext cx="0" cy="51144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TextBox 6"/>
            <p:cNvSpPr txBox="1"/>
            <p:nvPr/>
          </p:nvSpPr>
          <p:spPr>
            <a:xfrm>
              <a:off x="4285338" y="540567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11138964" y="6551113"/>
              <a:ext cx="10981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014471" y="7487767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+ 7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84480" y="7470024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2"/>
                <p:cNvSpPr txBox="1"/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– 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2"/>
                <p:cNvSpPr txBox="1"/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2"/>
                <p:cNvSpPr txBox="1"/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5x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5x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3769767" y="607669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6163" y="431696"/>
            <a:ext cx="15286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Đặt tính chia tương tự chia hai số tự nhiên. Lấy hạng tử bậc cao nhất của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chia cho hạng tử bậc cao nhất của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: x² = 5x.</a:t>
            </a:r>
          </a:p>
        </p:txBody>
      </p:sp>
    </p:spTree>
    <p:extLst>
      <p:ext uri="{BB962C8B-B14F-4D97-AF65-F5344CB8AC3E}">
        <p14:creationId xmlns:p14="http://schemas.microsoft.com/office/powerpoint/2010/main" val="35680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13281" y="3048088"/>
            <a:ext cx="1444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E. (-3)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(-6x + 10):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521" y="471490"/>
            <a:ext cx="14443539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57" y="5019616"/>
            <a:ext cx="17069150" cy="5047972"/>
            <a:chOff x="536857" y="5019616"/>
            <a:chExt cx="17069150" cy="5047972"/>
          </a:xfrm>
        </p:grpSpPr>
        <p:sp>
          <p:nvSpPr>
            <p:cNvPr id="30" name="TextBox 12"/>
            <p:cNvSpPr txBox="1"/>
            <p:nvPr/>
          </p:nvSpPr>
          <p:spPr>
            <a:xfrm>
              <a:off x="4431799" y="598602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1367225" y="501961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896600" y="5059670"/>
              <a:ext cx="5114284" cy="4808229"/>
              <a:chOff x="1517427" y="0"/>
              <a:chExt cx="411674" cy="7639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17427" y="0"/>
                <a:ext cx="0" cy="76395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6"/>
            <p:cNvSpPr txBox="1"/>
            <p:nvPr/>
          </p:nvSpPr>
          <p:spPr>
            <a:xfrm>
              <a:off x="4437738" y="504109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11291364" y="6186533"/>
              <a:ext cx="19115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 - 3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5132631" y="7000605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+ 7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39258" y="705903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– 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"/>
                <p:cNvSpPr txBox="1"/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-3x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-3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3922167" y="571211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5132631" y="7890741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- 3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26967" y="897261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23031" y="767468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637077" y="9005759"/>
              <a:ext cx="2701004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- 6x + 10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248400" y="9075443"/>
            <a:ext cx="3089681" cy="9921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9338081" y="9569689"/>
            <a:ext cx="2281857" cy="18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84386" y="9158916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9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027137" y="-514350"/>
            <a:ext cx="5639759" cy="1543050"/>
            <a:chOff x="0" y="0"/>
            <a:chExt cx="1485369" cy="406400"/>
          </a:xfrm>
        </p:grpSpPr>
        <p:sp>
          <p:nvSpPr>
            <p:cNvPr id="24" name="Freeform 24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876498" y="-1005145"/>
            <a:ext cx="10816142" cy="1543050"/>
            <a:chOff x="0" y="0"/>
            <a:chExt cx="2848696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22544" y="9258300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73956" y="9785691"/>
            <a:ext cx="10816142" cy="1543050"/>
            <a:chOff x="0" y="0"/>
            <a:chExt cx="2848696" cy="406400"/>
          </a:xfrm>
        </p:grpSpPr>
        <p:sp>
          <p:nvSpPr>
            <p:cNvPr id="33" name="Freeform 3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252" y="831704"/>
            <a:ext cx="8585954" cy="5089359"/>
            <a:chOff x="4992018" y="4582634"/>
            <a:chExt cx="8585954" cy="5089359"/>
          </a:xfrm>
        </p:grpSpPr>
        <p:sp>
          <p:nvSpPr>
            <p:cNvPr id="36" name="TextBox 12"/>
            <p:cNvSpPr txBox="1"/>
            <p:nvPr/>
          </p:nvSpPr>
          <p:spPr>
            <a:xfrm>
              <a:off x="5326201" y="5876520"/>
              <a:ext cx="4944482" cy="747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+ 5x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0479193" y="4639025"/>
              <a:ext cx="2849537" cy="729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49659" y="4631635"/>
              <a:ext cx="3528313" cy="4989533"/>
              <a:chOff x="1568024" y="-6350"/>
              <a:chExt cx="553045" cy="77290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70531" y="-6350"/>
                <a:ext cx="296" cy="77290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68024" y="185085"/>
                <a:ext cx="5530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6"/>
            <p:cNvSpPr txBox="1"/>
            <p:nvPr/>
          </p:nvSpPr>
          <p:spPr>
            <a:xfrm>
              <a:off x="5296830" y="4582634"/>
              <a:ext cx="4515944" cy="845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             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9"/>
            <p:cNvSpPr txBox="1"/>
            <p:nvPr/>
          </p:nvSpPr>
          <p:spPr>
            <a:xfrm>
              <a:off x="10624449" y="5969164"/>
              <a:ext cx="2296273" cy="824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6150828" y="6725498"/>
              <a:ext cx="3776392" cy="777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047275" y="6843448"/>
              <a:ext cx="48799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TextBox 14"/>
            <p:cNvSpPr txBox="1"/>
            <p:nvPr/>
          </p:nvSpPr>
          <p:spPr>
            <a:xfrm>
              <a:off x="6160098" y="7583172"/>
              <a:ext cx="4050704" cy="106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92018" y="8610164"/>
              <a:ext cx="4935202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14"/>
            <p:cNvSpPr txBox="1"/>
            <p:nvPr/>
          </p:nvSpPr>
          <p:spPr>
            <a:xfrm>
              <a:off x="7072151" y="8610164"/>
              <a:ext cx="34672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 6x + 10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47800" y="6113047"/>
            <a:ext cx="154588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Dư cuối cùng có bậc nhỏ hơn đa thức chia nên quá trình chia kết thúc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Ta được thương là đa thức 5x – 3 và đa thức dư là -6x + 10.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11298367" y="3969598"/>
            <a:ext cx="5035684" cy="1616058"/>
          </a:xfrm>
          <a:prstGeom prst="wedgeRoundRectCallout">
            <a:avLst>
              <a:gd name="adj1" fmla="val -66159"/>
              <a:gd name="adj2" fmla="val 448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= -6x + 10 </a:t>
            </a:r>
          </a:p>
        </p:txBody>
      </p:sp>
    </p:spTree>
    <p:extLst>
      <p:ext uri="{BB962C8B-B14F-4D97-AF65-F5344CB8AC3E}">
        <p14:creationId xmlns:p14="http://schemas.microsoft.com/office/powerpoint/2010/main" val="20522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1657106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0502" y="4266669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HĐ5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1060" y="1277747"/>
            <a:ext cx="13192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kiểm tra lại đẳng thức: D = E - (5x - 3) + G.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D cho đa thức E trong trường hợp này được gọi là phép chia có dư với đa thức thương là 5x – 3 và đa thức dư là G.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2241340" y="5351355"/>
            <a:ext cx="1999638" cy="1453180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37" y="5648265"/>
            <a:ext cx="9144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E.(5x − 3) + G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+ 1)(5x – 3) + (−6x + 10)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x + 7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 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0" y="6817235"/>
            <a:ext cx="3646411" cy="34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89430" y="2710282"/>
            <a:ext cx="16154400" cy="5761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3933" y="3214266"/>
            <a:ext cx="15530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 B.Q + R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468120" y="-634131"/>
            <a:ext cx="5639759" cy="1543050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39673" y="-1095073"/>
            <a:ext cx="5639759" cy="1543050"/>
            <a:chOff x="0" y="0"/>
            <a:chExt cx="1485369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97873" y="-188785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654823" y="-1560341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1" name="Rounded Rectangle 30"/>
          <p:cNvSpPr/>
          <p:nvPr/>
        </p:nvSpPr>
        <p:spPr>
          <a:xfrm>
            <a:off x="1400322" y="259350"/>
            <a:ext cx="3657600" cy="10719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70430" y="1330313"/>
            <a:ext cx="1516380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- 6x -5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 – 1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B. Q + R.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289311" y="3271658"/>
            <a:ext cx="1797260" cy="1306108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733800" y="2976423"/>
            <a:ext cx="9927203" cy="5989248"/>
            <a:chOff x="3988728" y="3278267"/>
            <a:chExt cx="9927203" cy="5989248"/>
          </a:xfrm>
        </p:grpSpPr>
        <p:sp>
          <p:nvSpPr>
            <p:cNvPr id="47" name="TextBox 4"/>
            <p:cNvSpPr txBox="1"/>
            <p:nvPr/>
          </p:nvSpPr>
          <p:spPr>
            <a:xfrm>
              <a:off x="10566411" y="3286618"/>
              <a:ext cx="279828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+ 3x – 1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3988728" y="4117645"/>
              <a:ext cx="418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44904" y="3562851"/>
              <a:ext cx="3771027" cy="5704664"/>
              <a:chOff x="985749" y="0"/>
              <a:chExt cx="823696" cy="102581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85749" y="0"/>
                <a:ext cx="0" cy="102581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85749" y="146349"/>
                <a:ext cx="82369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6"/>
            <p:cNvSpPr txBox="1"/>
            <p:nvPr/>
          </p:nvSpPr>
          <p:spPr>
            <a:xfrm>
              <a:off x="3988730" y="3278267"/>
              <a:ext cx="5283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                      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- 6x - 5 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9"/>
            <p:cNvSpPr txBox="1"/>
            <p:nvPr/>
          </p:nvSpPr>
          <p:spPr>
            <a:xfrm>
              <a:off x="10346831" y="4371779"/>
              <a:ext cx="3313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- 9x + 30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4920131" y="5091531"/>
              <a:ext cx="4286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- 6x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8728" y="5133308"/>
              <a:ext cx="588440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TextBox 14"/>
            <p:cNvSpPr txBox="1"/>
            <p:nvPr/>
          </p:nvSpPr>
          <p:spPr>
            <a:xfrm>
              <a:off x="4937908" y="5887082"/>
              <a:ext cx="4275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- 27x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6096712" y="6764290"/>
              <a:ext cx="356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- 15x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6088198" y="7461200"/>
              <a:ext cx="378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+ 90x - 30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7299605" y="8473895"/>
              <a:ext cx="3420536" cy="7241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-105x + 25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021418" y="6902745"/>
              <a:ext cx="585171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4125422" y="8473894"/>
              <a:ext cx="5747708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7" name="Rectangle 66"/>
          <p:cNvSpPr/>
          <p:nvPr/>
        </p:nvSpPr>
        <p:spPr>
          <a:xfrm>
            <a:off x="2862186" y="9247545"/>
            <a:ext cx="13654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+ 3x - 1 = (x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+ 3x - 1).(3x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- 9x + 30) + (-105x + 25)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2230861" y="9417904"/>
            <a:ext cx="5639759" cy="1543050"/>
            <a:chOff x="0" y="0"/>
            <a:chExt cx="1485369" cy="406400"/>
          </a:xfrm>
        </p:grpSpPr>
        <p:sp>
          <p:nvSpPr>
            <p:cNvPr id="20" name="Freeform 2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619042" y="9807423"/>
            <a:ext cx="10816142" cy="1543050"/>
            <a:chOff x="0" y="0"/>
            <a:chExt cx="2848696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49962" y="1842948"/>
            <a:ext cx="4512838" cy="1219200"/>
          </a:xfrm>
          <a:prstGeom prst="roundRect">
            <a:avLst/>
          </a:prstGeom>
          <a:solidFill>
            <a:srgbClr val="0366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21878"/>
            <a:ext cx="16029270" cy="490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5744"/>
            <a:ext cx="1328385" cy="1469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1600" y="641088"/>
            <a:ext cx="11915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7906" y="7649567"/>
            <a:ext cx="15296009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3x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 – 1 = (x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- 3x).x + (x - 1)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– 1 là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7277100"/>
            <a:ext cx="1854130" cy="1130156"/>
          </a:xfrm>
          <a:prstGeom prst="wedgeRoundRectCallout">
            <a:avLst>
              <a:gd name="adj1" fmla="val 66256"/>
              <a:gd name="adj2" fmla="val 40404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(SGK-tr43).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: (-5x) + 15x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(-5x) + 18x : (-5x)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(SGK-tr43).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(6x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- 21x 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- 6x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(0,5x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cho 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b)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(0,5x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+ 12,8x - 8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n = 3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(0,5x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7.34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– x – 3)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 nên (2x – 1) là số dư R(x) của đa thức trên.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R(x) = 2x – 1; Q(x) =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– x + 5) + 2x – 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R(x) = -x – 1; Q(x) = 4x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+ 2x - 2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       F(x) = (3x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x + 1).(4x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(12x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  – x 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+ 6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(4x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+ 5x − 6) cho đa thức 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(x + 2) được đa thức thương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4x − 3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4x + 3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3x + 2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+ 5x + 3) cho đa thức (2x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2x - 3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x - 3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A. 3x + 3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C. 2x + 2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(21x – 4) có bậc nhỏ hơn 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nên (21x 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của đa phép chia đa thức 21x – 4 cho 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Vậy phép chia đa thức 21x – 4 cho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 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(21x – 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01.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62096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3485</Words>
  <Application>Microsoft Office PowerPoint</Application>
  <PresentationFormat>Custom</PresentationFormat>
  <Paragraphs>448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Kollektif Bold</vt:lpstr>
      <vt:lpstr>Wingdings</vt:lpstr>
      <vt:lpstr>Arial</vt:lpstr>
      <vt:lpstr>Cambria Math</vt:lpstr>
      <vt:lpstr>.VnBlack</vt:lpstr>
      <vt:lpstr>Times New Roman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Bài 28_</dc:title>
  <dc:creator>Xinh Đẹp Dịu Hiền Huế Thị</dc:creator>
  <cp:lastModifiedBy>Ha Le Duc</cp:lastModifiedBy>
  <cp:revision>56</cp:revision>
  <dcterms:created xsi:type="dcterms:W3CDTF">2006-08-16T00:00:00Z</dcterms:created>
  <dcterms:modified xsi:type="dcterms:W3CDTF">2023-04-17T01:05:39Z</dcterms:modified>
  <dc:identifier>DAFVRjI8d4g</dc:identifier>
</cp:coreProperties>
</file>