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0" r:id="rId4"/>
    <p:sldId id="258" r:id="rId5"/>
    <p:sldId id="261" r:id="rId6"/>
    <p:sldId id="262" r:id="rId7"/>
    <p:sldId id="263" r:id="rId8"/>
    <p:sldId id="306" r:id="rId9"/>
    <p:sldId id="264" r:id="rId10"/>
    <p:sldId id="265" r:id="rId11"/>
    <p:sldId id="266" r:id="rId12"/>
    <p:sldId id="267" r:id="rId13"/>
    <p:sldId id="268" r:id="rId14"/>
    <p:sldId id="308"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8" r:id="rId42"/>
    <p:sldId id="299" r:id="rId43"/>
    <p:sldId id="303" r:id="rId44"/>
    <p:sldId id="304" r:id="rId45"/>
    <p:sldId id="297" r:id="rId46"/>
  </p:sldIdLst>
  <p:sldSz cx="18288000" cy="10287000"/>
  <p:notesSz cx="6858000" cy="9144000"/>
  <p:embeddedFontLst>
    <p:embeddedFont>
      <p:font typeface="Cambria Math" panose="02040503050406030204" pitchFamily="18"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6947"/>
    <a:srgbClr val="F4BA92"/>
    <a:srgbClr val="FFFF6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9" d="100"/>
          <a:sy n="69" d="100"/>
        </p:scale>
        <p:origin x="27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3.svg"/><Relationship Id="rId7" Type="http://schemas.openxmlformats.org/officeDocument/2006/relationships/image" Target="../media/image27.sv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102.png"/><Relationship Id="rId3" Type="http://schemas.openxmlformats.org/officeDocument/2006/relationships/image" Target="../media/image86.svg"/><Relationship Id="rId7" Type="http://schemas.openxmlformats.org/officeDocument/2006/relationships/image" Target="../media/image6.sv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8.svg"/><Relationship Id="rId4" Type="http://schemas.openxmlformats.org/officeDocument/2006/relationships/image" Target="../media/image87.png"/><Relationship Id="rId14" Type="http://schemas.openxmlformats.org/officeDocument/2006/relationships/image" Target="../media/image84.pn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53.svg"/><Relationship Id="rId7" Type="http://schemas.openxmlformats.org/officeDocument/2006/relationships/image" Target="../media/image92.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25.svg"/><Relationship Id="rId10" Type="http://schemas.openxmlformats.org/officeDocument/2006/relationships/image" Target="../media/image84.png"/><Relationship Id="rId4" Type="http://schemas.openxmlformats.org/officeDocument/2006/relationships/image" Target="../media/image24.png"/><Relationship Id="rId9" Type="http://schemas.openxmlformats.org/officeDocument/2006/relationships/image" Target="../media/image49.svg"/></Relationships>
</file>

<file path=ppt/slides/_rels/slide13.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12.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6.svg"/><Relationship Id="rId5" Type="http://schemas.openxmlformats.org/officeDocument/2006/relationships/image" Target="../media/image19.svg"/><Relationship Id="rId10" Type="http://schemas.openxmlformats.org/officeDocument/2006/relationships/image" Target="../media/image5.png"/><Relationship Id="rId4" Type="http://schemas.openxmlformats.org/officeDocument/2006/relationships/image" Target="../media/image18.png"/><Relationship Id="rId9" Type="http://schemas.openxmlformats.org/officeDocument/2006/relationships/image" Target="../media/image94.svg"/></Relationships>
</file>

<file path=ppt/slides/_rels/slide1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2.svg"/><Relationship Id="rId7" Type="http://schemas.openxmlformats.org/officeDocument/2006/relationships/image" Target="../media/image49.svg"/><Relationship Id="rId12" Type="http://schemas.openxmlformats.org/officeDocument/2006/relationships/image" Target="../media/image96.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95.wmf"/><Relationship Id="rId5" Type="http://schemas.openxmlformats.org/officeDocument/2006/relationships/image" Target="../media/image74.svg"/><Relationship Id="rId10" Type="http://schemas.openxmlformats.org/officeDocument/2006/relationships/oleObject" Target="../embeddings/oleObject3.bin"/><Relationship Id="rId4" Type="http://schemas.openxmlformats.org/officeDocument/2006/relationships/image" Target="../media/image73.png"/><Relationship Id="rId9" Type="http://schemas.openxmlformats.org/officeDocument/2006/relationships/image" Target="../media/image76.sv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3" Type="http://schemas.openxmlformats.org/officeDocument/2006/relationships/image" Target="../media/image8.svg"/><Relationship Id="rId7" Type="http://schemas.openxmlformats.org/officeDocument/2006/relationships/image" Target="../media/image14.svg"/><Relationship Id="rId12"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97.png"/><Relationship Id="rId5" Type="http://schemas.openxmlformats.org/officeDocument/2006/relationships/image" Target="../media/image10.svg"/><Relationship Id="rId15" Type="http://schemas.openxmlformats.org/officeDocument/2006/relationships/image" Target="../media/image16.svg"/><Relationship Id="rId10" Type="http://schemas.openxmlformats.org/officeDocument/2006/relationships/image" Target="../media/image113.png"/><Relationship Id="rId4" Type="http://schemas.openxmlformats.org/officeDocument/2006/relationships/image" Target="../media/image9.png"/><Relationship Id="rId9" Type="http://schemas.openxmlformats.org/officeDocument/2006/relationships/image" Target="../media/image6.svg"/><Relationship Id="rId1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20.png"/><Relationship Id="rId3" Type="http://schemas.openxmlformats.org/officeDocument/2006/relationships/image" Target="../media/image43.svg"/><Relationship Id="rId7" Type="http://schemas.openxmlformats.org/officeDocument/2006/relationships/image" Target="../media/image49.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6.svg"/><Relationship Id="rId4" Type="http://schemas.openxmlformats.org/officeDocument/2006/relationships/image" Target="../media/image5.png"/><Relationship Id="rId14" Type="http://schemas.openxmlformats.org/officeDocument/2006/relationships/image" Target="../media/image97.png"/></Relationships>
</file>

<file path=ppt/slides/_rels/slide17.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image" Target="../media/image52.png"/><Relationship Id="rId7" Type="http://schemas.openxmlformats.org/officeDocument/2006/relationships/image" Target="../media/image103.png"/><Relationship Id="rId12" Type="http://schemas.openxmlformats.org/officeDocument/2006/relationships/image" Target="../media/image106.sv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101.svg"/><Relationship Id="rId11" Type="http://schemas.openxmlformats.org/officeDocument/2006/relationships/image" Target="../media/image105.png"/><Relationship Id="rId5" Type="http://schemas.openxmlformats.org/officeDocument/2006/relationships/image" Target="../media/image100.png"/><Relationship Id="rId10" Type="http://schemas.openxmlformats.org/officeDocument/2006/relationships/image" Target="../media/image6.svg"/><Relationship Id="rId4" Type="http://schemas.openxmlformats.org/officeDocument/2006/relationships/image" Target="../media/image53.sv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38.png"/><Relationship Id="rId2" Type="http://schemas.openxmlformats.org/officeDocument/2006/relationships/image" Target="../media/image28.png"/><Relationship Id="rId16"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5" Type="http://schemas.openxmlformats.org/officeDocument/2006/relationships/image" Target="../media/image4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40.png"/></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08.svg"/><Relationship Id="rId7" Type="http://schemas.openxmlformats.org/officeDocument/2006/relationships/image" Target="../media/image53.svg"/><Relationship Id="rId12" Type="http://schemas.openxmlformats.org/officeDocument/2006/relationships/image" Target="../media/image125.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s>
</file>

<file path=ppt/slides/_rels/slide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2.svg"/><Relationship Id="rId9" Type="http://schemas.openxmlformats.org/officeDocument/2006/relationships/image" Target="../media/image22.png"/><Relationship Id="rId14" Type="http://schemas.openxmlformats.org/officeDocument/2006/relationships/image" Target="../media/image27.svg"/></Relationships>
</file>

<file path=ppt/slides/_rels/slide20.xml.rels><?xml version="1.0" encoding="UTF-8" standalone="yes"?>
<Relationships xmlns="http://schemas.openxmlformats.org/package/2006/relationships"><Relationship Id="rId8" Type="http://schemas.openxmlformats.org/officeDocument/2006/relationships/image" Target="../media/image111.svg"/><Relationship Id="rId3" Type="http://schemas.openxmlformats.org/officeDocument/2006/relationships/image" Target="../media/image58.png"/><Relationship Id="rId7"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127.png"/><Relationship Id="rId5" Type="http://schemas.openxmlformats.org/officeDocument/2006/relationships/image" Target="../media/image34.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21.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2.svg"/><Relationship Id="rId7" Type="http://schemas.openxmlformats.org/officeDocument/2006/relationships/image" Target="../media/image49.svg"/><Relationship Id="rId12" Type="http://schemas.openxmlformats.org/officeDocument/2006/relationships/image" Target="../media/image129.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74.svg"/><Relationship Id="rId4" Type="http://schemas.openxmlformats.org/officeDocument/2006/relationships/image" Target="../media/image73.png"/><Relationship Id="rId9" Type="http://schemas.openxmlformats.org/officeDocument/2006/relationships/image" Target="../media/image76.svg"/></Relationships>
</file>

<file path=ppt/slides/_rels/slide2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82.png"/><Relationship Id="rId7" Type="http://schemas.openxmlformats.org/officeDocument/2006/relationships/image" Target="../media/image26.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3.svg"/><Relationship Id="rId9" Type="http://schemas.openxmlformats.org/officeDocument/2006/relationships/image" Target="../media/image131.pn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6.svg"/><Relationship Id="rId7" Type="http://schemas.openxmlformats.org/officeDocument/2006/relationships/image" Target="../media/image115.sv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114.png"/><Relationship Id="rId5" Type="http://schemas.openxmlformats.org/officeDocument/2006/relationships/image" Target="../media/image88.svg"/><Relationship Id="rId10" Type="http://schemas.openxmlformats.org/officeDocument/2006/relationships/image" Target="../media/image132.png"/><Relationship Id="rId4" Type="http://schemas.openxmlformats.org/officeDocument/2006/relationships/image" Target="../media/image87.png"/><Relationship Id="rId9" Type="http://schemas.openxmlformats.org/officeDocument/2006/relationships/image" Target="../media/image6.svg"/></Relationships>
</file>

<file path=ppt/slides/_rels/slide25.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53.svg"/><Relationship Id="rId7" Type="http://schemas.openxmlformats.org/officeDocument/2006/relationships/image" Target="../media/image49.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117.svg"/><Relationship Id="rId4" Type="http://schemas.openxmlformats.org/officeDocument/2006/relationships/image" Target="../media/image116.png"/></Relationships>
</file>

<file path=ppt/slides/_rels/slide26.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94.svg"/><Relationship Id="rId3" Type="http://schemas.openxmlformats.org/officeDocument/2006/relationships/image" Target="../media/image12.svg"/><Relationship Id="rId7" Type="http://schemas.openxmlformats.org/officeDocument/2006/relationships/image" Target="../media/image21.svg"/><Relationship Id="rId12" Type="http://schemas.openxmlformats.org/officeDocument/2006/relationships/image" Target="../media/image93.png"/><Relationship Id="rId2" Type="http://schemas.openxmlformats.org/officeDocument/2006/relationships/image" Target="../media/image11.png"/><Relationship Id="rId16" Type="http://schemas.openxmlformats.org/officeDocument/2006/relationships/image" Target="../media/image134.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22.svg"/><Relationship Id="rId5" Type="http://schemas.openxmlformats.org/officeDocument/2006/relationships/image" Target="../media/image19.svg"/><Relationship Id="rId15" Type="http://schemas.openxmlformats.org/officeDocument/2006/relationships/image" Target="../media/image6.svg"/><Relationship Id="rId10" Type="http://schemas.openxmlformats.org/officeDocument/2006/relationships/image" Target="../media/image121.png"/><Relationship Id="rId4" Type="http://schemas.openxmlformats.org/officeDocument/2006/relationships/image" Target="../media/image18.png"/><Relationship Id="rId9" Type="http://schemas.openxmlformats.org/officeDocument/2006/relationships/image" Target="../media/image120.svg"/><Relationship Id="rId1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51.svg"/><Relationship Id="rId7" Type="http://schemas.openxmlformats.org/officeDocument/2006/relationships/image" Target="../media/image6.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4.svg"/><Relationship Id="rId4" Type="http://schemas.openxmlformats.org/officeDocument/2006/relationships/image" Target="../media/image123.png"/><Relationship Id="rId9" Type="http://schemas.openxmlformats.org/officeDocument/2006/relationships/image" Target="../media/image126.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svg"/><Relationship Id="rId18" Type="http://schemas.openxmlformats.org/officeDocument/2006/relationships/image" Target="../media/image140.png"/><Relationship Id="rId3" Type="http://schemas.openxmlformats.org/officeDocument/2006/relationships/image" Target="../media/image12.svg"/><Relationship Id="rId7" Type="http://schemas.openxmlformats.org/officeDocument/2006/relationships/image" Target="../media/image21.svg"/><Relationship Id="rId12" Type="http://schemas.openxmlformats.org/officeDocument/2006/relationships/image" Target="../media/image24.png"/><Relationship Id="rId17" Type="http://schemas.openxmlformats.org/officeDocument/2006/relationships/image" Target="../media/image139.png"/><Relationship Id="rId2" Type="http://schemas.openxmlformats.org/officeDocument/2006/relationships/image" Target="../media/image11.png"/><Relationship Id="rId16" Type="http://schemas.openxmlformats.org/officeDocument/2006/relationships/image" Target="../media/image12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31.svg"/><Relationship Id="rId5" Type="http://schemas.openxmlformats.org/officeDocument/2006/relationships/image" Target="../media/image19.svg"/><Relationship Id="rId15" Type="http://schemas.openxmlformats.org/officeDocument/2006/relationships/image" Target="../media/image27.svg"/><Relationship Id="rId10" Type="http://schemas.openxmlformats.org/officeDocument/2006/relationships/image" Target="../media/image130.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5" Type="http://schemas.openxmlformats.org/officeDocument/2006/relationships/image" Target="../media/image4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40.png"/></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42.png"/><Relationship Id="rId3" Type="http://schemas.openxmlformats.org/officeDocument/2006/relationships/image" Target="../media/image43.svg"/><Relationship Id="rId7" Type="http://schemas.openxmlformats.org/officeDocument/2006/relationships/image" Target="../media/image47.svg"/><Relationship Id="rId12" Type="http://schemas.openxmlformats.org/officeDocument/2006/relationships/image" Target="../media/image133.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49.svg"/><Relationship Id="rId5" Type="http://schemas.openxmlformats.org/officeDocument/2006/relationships/image" Target="../media/image45.svg"/><Relationship Id="rId10" Type="http://schemas.openxmlformats.org/officeDocument/2006/relationships/image" Target="../media/image48.png"/><Relationship Id="rId4" Type="http://schemas.openxmlformats.org/officeDocument/2006/relationships/image" Target="../media/image44.png"/><Relationship Id="rId9" Type="http://schemas.openxmlformats.org/officeDocument/2006/relationships/image" Target="../media/image6.svg"/></Relationships>
</file>

<file path=ppt/slides/_rels/slide31.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44.png"/><Relationship Id="rId3" Type="http://schemas.openxmlformats.org/officeDocument/2006/relationships/image" Target="../media/image51.svg"/><Relationship Id="rId7" Type="http://schemas.openxmlformats.org/officeDocument/2006/relationships/image" Target="../media/image101.svg"/><Relationship Id="rId12" Type="http://schemas.openxmlformats.org/officeDocument/2006/relationships/image" Target="../media/image143.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100.png"/><Relationship Id="rId11" Type="http://schemas.openxmlformats.org/officeDocument/2006/relationships/image" Target="../media/image6.svg"/><Relationship Id="rId5" Type="http://schemas.openxmlformats.org/officeDocument/2006/relationships/image" Target="../media/image53.svg"/><Relationship Id="rId10" Type="http://schemas.openxmlformats.org/officeDocument/2006/relationships/image" Target="../media/image5.png"/><Relationship Id="rId4" Type="http://schemas.openxmlformats.org/officeDocument/2006/relationships/image" Target="../media/image52.png"/><Relationship Id="rId9" Type="http://schemas.openxmlformats.org/officeDocument/2006/relationships/image" Target="../media/image104.svg"/><Relationship Id="rId14" Type="http://schemas.openxmlformats.org/officeDocument/2006/relationships/image" Target="../media/image145.png"/></Relationships>
</file>

<file path=ppt/slides/_rels/slide3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image" Target="../media/image29.svg"/><Relationship Id="rId7" Type="http://schemas.openxmlformats.org/officeDocument/2006/relationships/image" Target="../media/image136.svg"/><Relationship Id="rId12" Type="http://schemas.openxmlformats.org/officeDocument/2006/relationships/image" Target="../media/image38.png"/><Relationship Id="rId17" Type="http://schemas.openxmlformats.org/officeDocument/2006/relationships/image" Target="../media/image149.png"/><Relationship Id="rId2" Type="http://schemas.openxmlformats.org/officeDocument/2006/relationships/image" Target="../media/image28.png"/><Relationship Id="rId16" Type="http://schemas.openxmlformats.org/officeDocument/2006/relationships/image" Target="../media/image138.png"/><Relationship Id="rId1" Type="http://schemas.openxmlformats.org/officeDocument/2006/relationships/slideLayout" Target="../slideLayouts/slideLayout7.xml"/><Relationship Id="rId6" Type="http://schemas.openxmlformats.org/officeDocument/2006/relationships/image" Target="../media/image135.png"/><Relationship Id="rId11" Type="http://schemas.openxmlformats.org/officeDocument/2006/relationships/image" Target="../media/image37.svg"/><Relationship Id="rId5" Type="http://schemas.openxmlformats.org/officeDocument/2006/relationships/image" Target="../media/image31.svg"/><Relationship Id="rId15" Type="http://schemas.openxmlformats.org/officeDocument/2006/relationships/image" Target="../media/image4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40.png"/></Relationships>
</file>

<file path=ppt/slides/_rels/slide33.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49.svg"/><Relationship Id="rId3" Type="http://schemas.openxmlformats.org/officeDocument/2006/relationships/image" Target="../media/image108.svg"/><Relationship Id="rId7" Type="http://schemas.openxmlformats.org/officeDocument/2006/relationships/image" Target="../media/image53.svg"/><Relationship Id="rId12" Type="http://schemas.openxmlformats.org/officeDocument/2006/relationships/image" Target="../media/image48.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150.png"/></Relationships>
</file>

<file path=ppt/slides/_rels/slide34.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59.svg"/><Relationship Id="rId7" Type="http://schemas.openxmlformats.org/officeDocument/2006/relationships/image" Target="../media/image61.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152.png"/></Relationships>
</file>

<file path=ppt/slides/_rels/slide35.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svg"/><Relationship Id="rId10" Type="http://schemas.openxmlformats.org/officeDocument/2006/relationships/image" Target="../media/image146.png"/><Relationship Id="rId4" Type="http://schemas.openxmlformats.org/officeDocument/2006/relationships/image" Target="../media/image65.png"/><Relationship Id="rId9" Type="http://schemas.openxmlformats.org/officeDocument/2006/relationships/image" Target="../media/image154.png"/></Relationships>
</file>

<file path=ppt/slides/_rels/slide36.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72.svg"/><Relationship Id="rId7" Type="http://schemas.openxmlformats.org/officeDocument/2006/relationships/image" Target="../media/image76.sv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49.svg"/><Relationship Id="rId10" Type="http://schemas.openxmlformats.org/officeDocument/2006/relationships/image" Target="../media/image74.svg"/><Relationship Id="rId4" Type="http://schemas.openxmlformats.org/officeDocument/2006/relationships/image" Target="../media/image48.png"/><Relationship Id="rId9" Type="http://schemas.openxmlformats.org/officeDocument/2006/relationships/image" Target="../media/image73.png"/></Relationships>
</file>

<file path=ppt/slides/_rels/slide37.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83.svg"/><Relationship Id="rId7" Type="http://schemas.openxmlformats.org/officeDocument/2006/relationships/image" Target="../media/image27.sv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57.png"/></Relationships>
</file>

<file path=ppt/slides/_rels/slide38.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86.svg"/><Relationship Id="rId7" Type="http://schemas.openxmlformats.org/officeDocument/2006/relationships/image" Target="../media/image88.svg"/><Relationship Id="rId12" Type="http://schemas.openxmlformats.org/officeDocument/2006/relationships/image" Target="../media/image158.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87.png"/><Relationship Id="rId11" Type="http://schemas.openxmlformats.org/officeDocument/2006/relationships/image" Target="../media/image6.svg"/><Relationship Id="rId5" Type="http://schemas.openxmlformats.org/officeDocument/2006/relationships/image" Target="../media/image51.svg"/><Relationship Id="rId10" Type="http://schemas.openxmlformats.org/officeDocument/2006/relationships/image" Target="../media/image5.png"/><Relationship Id="rId4" Type="http://schemas.openxmlformats.org/officeDocument/2006/relationships/image" Target="../media/image50.png"/><Relationship Id="rId9" Type="http://schemas.openxmlformats.org/officeDocument/2006/relationships/image" Target="../media/image115.svg"/></Relationships>
</file>

<file path=ppt/slides/_rels/slide39.xml.rels><?xml version="1.0" encoding="UTF-8" standalone="yes"?>
<Relationships xmlns="http://schemas.openxmlformats.org/package/2006/relationships"><Relationship Id="rId8" Type="http://schemas.openxmlformats.org/officeDocument/2006/relationships/image" Target="../media/image117.svg"/><Relationship Id="rId3" Type="http://schemas.openxmlformats.org/officeDocument/2006/relationships/image" Target="../media/image53.svg"/><Relationship Id="rId7" Type="http://schemas.openxmlformats.org/officeDocument/2006/relationships/image" Target="../media/image116.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148.png"/><Relationship Id="rId5" Type="http://schemas.openxmlformats.org/officeDocument/2006/relationships/image" Target="../media/image49.svg"/><Relationship Id="rId4" Type="http://schemas.openxmlformats.org/officeDocument/2006/relationships/image" Target="../media/image48.png"/><Relationship Id="rId9" Type="http://schemas.openxmlformats.org/officeDocument/2006/relationships/image" Target="../media/image160.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49.svg"/><Relationship Id="rId5" Type="http://schemas.openxmlformats.org/officeDocument/2006/relationships/image" Target="../media/image45.svg"/><Relationship Id="rId10" Type="http://schemas.openxmlformats.org/officeDocument/2006/relationships/image" Target="../media/image48.png"/><Relationship Id="rId4" Type="http://schemas.openxmlformats.org/officeDocument/2006/relationships/image" Target="../media/image44.png"/><Relationship Id="rId9" Type="http://schemas.openxmlformats.org/officeDocument/2006/relationships/image" Target="../media/image6.svg"/></Relationships>
</file>

<file path=ppt/slides/_rels/slide40.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6.svg"/><Relationship Id="rId3" Type="http://schemas.openxmlformats.org/officeDocument/2006/relationships/image" Target="../media/image12.svg"/><Relationship Id="rId7" Type="http://schemas.openxmlformats.org/officeDocument/2006/relationships/image" Target="../media/image21.svg"/><Relationship Id="rId12"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22.svg"/><Relationship Id="rId5" Type="http://schemas.openxmlformats.org/officeDocument/2006/relationships/image" Target="../media/image19.svg"/><Relationship Id="rId10" Type="http://schemas.openxmlformats.org/officeDocument/2006/relationships/image" Target="../media/image121.png"/><Relationship Id="rId4" Type="http://schemas.openxmlformats.org/officeDocument/2006/relationships/image" Target="../media/image18.png"/><Relationship Id="rId9" Type="http://schemas.openxmlformats.org/officeDocument/2006/relationships/image" Target="../media/image120.svg"/><Relationship Id="rId14" Type="http://schemas.openxmlformats.org/officeDocument/2006/relationships/image" Target="../media/image161.png"/></Relationships>
</file>

<file path=ppt/slides/_rels/slide4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svg"/><Relationship Id="rId3" Type="http://schemas.openxmlformats.org/officeDocument/2006/relationships/image" Target="../media/image12.svg"/><Relationship Id="rId7" Type="http://schemas.openxmlformats.org/officeDocument/2006/relationships/image" Target="../media/image21.svg"/><Relationship Id="rId12" Type="http://schemas.openxmlformats.org/officeDocument/2006/relationships/image" Target="../media/image24.png"/><Relationship Id="rId2" Type="http://schemas.openxmlformats.org/officeDocument/2006/relationships/image" Target="../media/image11.png"/><Relationship Id="rId16" Type="http://schemas.openxmlformats.org/officeDocument/2006/relationships/image" Target="../media/image162.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31.svg"/><Relationship Id="rId5" Type="http://schemas.openxmlformats.org/officeDocument/2006/relationships/image" Target="../media/image19.svg"/><Relationship Id="rId15" Type="http://schemas.openxmlformats.org/officeDocument/2006/relationships/image" Target="../media/image27.svg"/><Relationship Id="rId10" Type="http://schemas.openxmlformats.org/officeDocument/2006/relationships/image" Target="../media/image130.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6.png"/></Relationships>
</file>

<file path=ppt/slides/_rels/slide4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10" Type="http://schemas.openxmlformats.org/officeDocument/2006/relationships/image" Target="../media/image163.png"/><Relationship Id="rId4" Type="http://schemas.openxmlformats.org/officeDocument/2006/relationships/image" Target="../media/image44.png"/><Relationship Id="rId9" Type="http://schemas.openxmlformats.org/officeDocument/2006/relationships/image" Target="../media/image6.svg"/></Relationships>
</file>

<file path=ppt/slides/_rels/slide43.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59.svg"/><Relationship Id="rId7" Type="http://schemas.openxmlformats.org/officeDocument/2006/relationships/image" Target="../media/image61.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165.png"/></Relationships>
</file>

<file path=ppt/slides/_rels/slide44.xml.rels><?xml version="1.0" encoding="UTF-8" standalone="yes"?>
<Relationships xmlns="http://schemas.openxmlformats.org/package/2006/relationships"><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s>
</file>

<file path=ppt/slides/_rels/slide45.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6.svg"/><Relationship Id="rId3" Type="http://schemas.openxmlformats.org/officeDocument/2006/relationships/image" Target="../media/image29.svg"/><Relationship Id="rId7" Type="http://schemas.openxmlformats.org/officeDocument/2006/relationships/image" Target="../media/image124.svg"/><Relationship Id="rId12"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23.png"/><Relationship Id="rId11" Type="http://schemas.openxmlformats.org/officeDocument/2006/relationships/image" Target="../media/image108.svg"/><Relationship Id="rId5" Type="http://schemas.openxmlformats.org/officeDocument/2006/relationships/image" Target="../media/image51.svg"/><Relationship Id="rId10" Type="http://schemas.openxmlformats.org/officeDocument/2006/relationships/image" Target="../media/image107.png"/><Relationship Id="rId4" Type="http://schemas.openxmlformats.org/officeDocument/2006/relationships/image" Target="../media/image50.png"/><Relationship Id="rId9" Type="http://schemas.openxmlformats.org/officeDocument/2006/relationships/image" Target="../media/image131.svg"/></Relationships>
</file>

<file path=ppt/slides/_rels/slide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svg"/><Relationship Id="rId10" Type="http://schemas.openxmlformats.org/officeDocument/2006/relationships/image" Target="../media/image66.png"/><Relationship Id="rId4" Type="http://schemas.openxmlformats.org/officeDocument/2006/relationships/image" Target="../media/image52.png"/><Relationship Id="rId9" Type="http://schemas.openxmlformats.org/officeDocument/2006/relationships/image" Target="../media/image57.svg"/></Relationships>
</file>

<file path=ppt/slides/_rels/slide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59.svg"/><Relationship Id="rId7" Type="http://schemas.openxmlformats.org/officeDocument/2006/relationships/image" Target="../media/image34.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svg"/><Relationship Id="rId10" Type="http://schemas.openxmlformats.org/officeDocument/2006/relationships/image" Target="../media/image62.png"/><Relationship Id="rId4" Type="http://schemas.openxmlformats.org/officeDocument/2006/relationships/image" Target="../media/image65.png"/><Relationship Id="rId9" Type="http://schemas.openxmlformats.org/officeDocument/2006/relationships/image" Target="../media/image70.png"/></Relationships>
</file>

<file path=ppt/slides/_rels/slide8.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oleObject" Target="../embeddings/oleObject2.bin"/><Relationship Id="rId3" Type="http://schemas.openxmlformats.org/officeDocument/2006/relationships/image" Target="../media/image72.svg"/><Relationship Id="rId7" Type="http://schemas.openxmlformats.org/officeDocument/2006/relationships/image" Target="../media/image49.svg"/><Relationship Id="rId12" Type="http://schemas.openxmlformats.org/officeDocument/2006/relationships/image" Target="../media/image78.wmf"/><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oleObject" Target="../embeddings/oleObject1.bin"/><Relationship Id="rId5" Type="http://schemas.openxmlformats.org/officeDocument/2006/relationships/image" Target="../media/image74.svg"/><Relationship Id="rId10" Type="http://schemas.openxmlformats.org/officeDocument/2006/relationships/image" Target="../media/image77.png"/><Relationship Id="rId4" Type="http://schemas.openxmlformats.org/officeDocument/2006/relationships/image" Target="../media/image73.png"/><Relationship Id="rId9" Type="http://schemas.openxmlformats.org/officeDocument/2006/relationships/image" Target="../media/image76.svg"/><Relationship Id="rId14" Type="http://schemas.openxmlformats.org/officeDocument/2006/relationships/image" Target="../media/image79.wmf"/></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72.svg"/><Relationship Id="rId7" Type="http://schemas.openxmlformats.org/officeDocument/2006/relationships/image" Target="../media/image81.svg"/><Relationship Id="rId12" Type="http://schemas.openxmlformats.org/officeDocument/2006/relationships/image" Target="../media/image90.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76.svg"/><Relationship Id="rId5" Type="http://schemas.openxmlformats.org/officeDocument/2006/relationships/image" Target="../media/image74.svg"/><Relationship Id="rId10" Type="http://schemas.openxmlformats.org/officeDocument/2006/relationships/image" Target="../media/image75.png"/><Relationship Id="rId4" Type="http://schemas.openxmlformats.org/officeDocument/2006/relationships/image" Target="../media/image73.png"/><Relationship Id="rId9" Type="http://schemas.openxmlformats.org/officeDocument/2006/relationships/image" Target="../media/image4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78338" y="-425585"/>
            <a:ext cx="22444676" cy="11138170"/>
          </a:xfrm>
          <a:prstGeom prst="rect">
            <a:avLst/>
          </a:prstGeom>
        </p:spPr>
      </p:pic>
      <p:grpSp>
        <p:nvGrpSpPr>
          <p:cNvPr id="3" name="Group 3"/>
          <p:cNvGrpSpPr/>
          <p:nvPr/>
        </p:nvGrpSpPr>
        <p:grpSpPr>
          <a:xfrm>
            <a:off x="7600231" y="1409717"/>
            <a:ext cx="9415198" cy="9083308"/>
            <a:chOff x="0" y="0"/>
            <a:chExt cx="2479723" cy="2392311"/>
          </a:xfrm>
        </p:grpSpPr>
        <p:sp>
          <p:nvSpPr>
            <p:cNvPr id="4" name="Freeform 4"/>
            <p:cNvSpPr/>
            <p:nvPr/>
          </p:nvSpPr>
          <p:spPr>
            <a:xfrm>
              <a:off x="0" y="0"/>
              <a:ext cx="2479723" cy="2392312"/>
            </a:xfrm>
            <a:custGeom>
              <a:avLst/>
              <a:gdLst/>
              <a:ahLst/>
              <a:cxnLst/>
              <a:rect l="l" t="t" r="r" b="b"/>
              <a:pathLst>
                <a:path w="2479723" h="2392312">
                  <a:moveTo>
                    <a:pt x="32891" y="0"/>
                  </a:moveTo>
                  <a:lnTo>
                    <a:pt x="2446832" y="0"/>
                  </a:lnTo>
                  <a:cubicBezTo>
                    <a:pt x="2464997" y="0"/>
                    <a:pt x="2479723" y="14726"/>
                    <a:pt x="2479723" y="32891"/>
                  </a:cubicBezTo>
                  <a:lnTo>
                    <a:pt x="2479723" y="2359420"/>
                  </a:lnTo>
                  <a:cubicBezTo>
                    <a:pt x="2479723" y="2377586"/>
                    <a:pt x="2464997" y="2392312"/>
                    <a:pt x="2446832" y="2392312"/>
                  </a:cubicBezTo>
                  <a:lnTo>
                    <a:pt x="32891" y="2392312"/>
                  </a:lnTo>
                  <a:cubicBezTo>
                    <a:pt x="14726" y="2392312"/>
                    <a:pt x="0" y="2377586"/>
                    <a:pt x="0" y="2359420"/>
                  </a:cubicBezTo>
                  <a:lnTo>
                    <a:pt x="0" y="32891"/>
                  </a:lnTo>
                  <a:cubicBezTo>
                    <a:pt x="0" y="14726"/>
                    <a:pt x="14726" y="0"/>
                    <a:pt x="32891" y="0"/>
                  </a:cubicBezTo>
                  <a:close/>
                </a:path>
              </a:pathLst>
            </a:custGeom>
            <a:solidFill>
              <a:srgbClr val="E66947"/>
            </a:solidFill>
            <a:ln w="57150">
              <a:solidFill>
                <a:srgbClr val="383838"/>
              </a:solidFill>
            </a:ln>
          </p:spPr>
          <p:txBody>
            <a:bodyPr/>
            <a:lstStyle/>
            <a:p>
              <a:endParaRPr lang="en-US"/>
            </a:p>
          </p:txBody>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6" name="Group 6"/>
          <p:cNvGrpSpPr/>
          <p:nvPr/>
        </p:nvGrpSpPr>
        <p:grpSpPr>
          <a:xfrm>
            <a:off x="4801471" y="1034622"/>
            <a:ext cx="11820488" cy="9158365"/>
            <a:chOff x="0" y="0"/>
            <a:chExt cx="2479723" cy="2412080"/>
          </a:xfrm>
        </p:grpSpPr>
        <p:sp>
          <p:nvSpPr>
            <p:cNvPr id="7" name="Freeform 7"/>
            <p:cNvSpPr/>
            <p:nvPr/>
          </p:nvSpPr>
          <p:spPr>
            <a:xfrm>
              <a:off x="0" y="0"/>
              <a:ext cx="2479723" cy="2412080"/>
            </a:xfrm>
            <a:custGeom>
              <a:avLst/>
              <a:gdLst/>
              <a:ahLst/>
              <a:cxnLst/>
              <a:rect l="l" t="t" r="r" b="b"/>
              <a:pathLst>
                <a:path w="2479723" h="2412080">
                  <a:moveTo>
                    <a:pt x="32891" y="0"/>
                  </a:moveTo>
                  <a:lnTo>
                    <a:pt x="2446832" y="0"/>
                  </a:lnTo>
                  <a:cubicBezTo>
                    <a:pt x="2464997" y="0"/>
                    <a:pt x="2479723" y="14726"/>
                    <a:pt x="2479723" y="32891"/>
                  </a:cubicBezTo>
                  <a:lnTo>
                    <a:pt x="2479723" y="2379188"/>
                  </a:lnTo>
                  <a:cubicBezTo>
                    <a:pt x="2479723" y="2397354"/>
                    <a:pt x="2464997" y="2412080"/>
                    <a:pt x="2446832" y="2412080"/>
                  </a:cubicBezTo>
                  <a:lnTo>
                    <a:pt x="32891" y="2412080"/>
                  </a:lnTo>
                  <a:cubicBezTo>
                    <a:pt x="14726" y="2412080"/>
                    <a:pt x="0" y="2397354"/>
                    <a:pt x="0" y="2379188"/>
                  </a:cubicBezTo>
                  <a:lnTo>
                    <a:pt x="0" y="32891"/>
                  </a:lnTo>
                  <a:cubicBezTo>
                    <a:pt x="0" y="14726"/>
                    <a:pt x="14726" y="0"/>
                    <a:pt x="32891" y="0"/>
                  </a:cubicBezTo>
                  <a:close/>
                </a:path>
              </a:pathLst>
            </a:custGeom>
            <a:solidFill>
              <a:srgbClr val="B1E1D2"/>
            </a:solidFill>
            <a:ln w="57150">
              <a:solidFill>
                <a:srgbClr val="383838"/>
              </a:solidFill>
            </a:ln>
          </p:spPr>
          <p:txBody>
            <a:bodyPr/>
            <a:lstStyle/>
            <a:p>
              <a:endParaRPr lang="en-US"/>
            </a:p>
          </p:txBody>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25328" y="4675848"/>
            <a:ext cx="6486131" cy="566062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194941" y="1269631"/>
            <a:ext cx="1816518" cy="1596265"/>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11596" y="6980688"/>
            <a:ext cx="5082217" cy="3816283"/>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09509" y="-1248904"/>
            <a:ext cx="5659536" cy="411480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V="1">
            <a:off x="13019435" y="6682170"/>
            <a:ext cx="5891811" cy="4114800"/>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07672" y="-1028700"/>
            <a:ext cx="4784227" cy="4461332"/>
          </a:xfrm>
          <a:prstGeom prst="rect">
            <a:avLst/>
          </a:prstGeom>
        </p:spPr>
      </p:pic>
      <p:grpSp>
        <p:nvGrpSpPr>
          <p:cNvPr id="15" name="Group 15"/>
          <p:cNvGrpSpPr/>
          <p:nvPr/>
        </p:nvGrpSpPr>
        <p:grpSpPr>
          <a:xfrm>
            <a:off x="8635954" y="379685"/>
            <a:ext cx="2998285" cy="1145146"/>
            <a:chOff x="0" y="0"/>
            <a:chExt cx="911283" cy="348050"/>
          </a:xfrm>
        </p:grpSpPr>
        <p:sp>
          <p:nvSpPr>
            <p:cNvPr id="16" name="Freeform 16"/>
            <p:cNvSpPr/>
            <p:nvPr/>
          </p:nvSpPr>
          <p:spPr>
            <a:xfrm>
              <a:off x="0" y="0"/>
              <a:ext cx="911283" cy="348050"/>
            </a:xfrm>
            <a:custGeom>
              <a:avLst/>
              <a:gdLst/>
              <a:ahLst/>
              <a:cxnLst/>
              <a:rect l="l" t="t" r="r" b="b"/>
              <a:pathLst>
                <a:path w="911283" h="348050">
                  <a:moveTo>
                    <a:pt x="174025" y="0"/>
                  </a:moveTo>
                  <a:lnTo>
                    <a:pt x="737258" y="0"/>
                  </a:lnTo>
                  <a:cubicBezTo>
                    <a:pt x="833369" y="0"/>
                    <a:pt x="911283" y="77914"/>
                    <a:pt x="911283" y="174025"/>
                  </a:cubicBezTo>
                  <a:lnTo>
                    <a:pt x="911283" y="174025"/>
                  </a:lnTo>
                  <a:cubicBezTo>
                    <a:pt x="911283" y="220179"/>
                    <a:pt x="892948" y="264443"/>
                    <a:pt x="860312" y="297079"/>
                  </a:cubicBezTo>
                  <a:cubicBezTo>
                    <a:pt x="827676" y="329715"/>
                    <a:pt x="783412" y="348050"/>
                    <a:pt x="737258" y="348050"/>
                  </a:cubicBezTo>
                  <a:lnTo>
                    <a:pt x="174025" y="348050"/>
                  </a:lnTo>
                  <a:cubicBezTo>
                    <a:pt x="77914" y="348050"/>
                    <a:pt x="0" y="270136"/>
                    <a:pt x="0" y="174025"/>
                  </a:cubicBezTo>
                  <a:lnTo>
                    <a:pt x="0" y="174025"/>
                  </a:lnTo>
                  <a:cubicBezTo>
                    <a:pt x="0" y="77914"/>
                    <a:pt x="77914" y="0"/>
                    <a:pt x="174025" y="0"/>
                  </a:cubicBezTo>
                  <a:close/>
                </a:path>
              </a:pathLst>
            </a:custGeom>
            <a:solidFill>
              <a:srgbClr val="F4BA92"/>
            </a:solidFill>
            <a:ln w="57150">
              <a:solidFill>
                <a:srgbClr val="383838"/>
              </a:solidFill>
            </a:ln>
          </p:spPr>
          <p:txBody>
            <a:bodyPr/>
            <a:lstStyle/>
            <a:p>
              <a:endParaRPr lang="en-US"/>
            </a:p>
          </p:txBody>
        </p:sp>
        <p:sp>
          <p:nvSpPr>
            <p:cNvPr id="17" name="TextBox 17"/>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411493" y="601995"/>
            <a:ext cx="1613875" cy="762923"/>
          </a:xfrm>
          <a:prstGeom prst="rect">
            <a:avLst/>
          </a:prstGeom>
        </p:spPr>
      </p:pic>
      <p:sp>
        <p:nvSpPr>
          <p:cNvPr id="22" name="TextBox 21">
            <a:extLst>
              <a:ext uri="{FF2B5EF4-FFF2-40B4-BE49-F238E27FC236}">
                <a16:creationId xmlns:a16="http://schemas.microsoft.com/office/drawing/2014/main" id="{10623AC9-451E-468B-9512-6616B2A63C1C}"/>
              </a:ext>
            </a:extLst>
          </p:cNvPr>
          <p:cNvSpPr txBox="1"/>
          <p:nvPr/>
        </p:nvSpPr>
        <p:spPr>
          <a:xfrm>
            <a:off x="5097607" y="3320177"/>
            <a:ext cx="11177447"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TIẾT HỌC</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299454" y="5143500"/>
            <a:ext cx="6552792" cy="6446309"/>
          </a:xfrm>
          <a:prstGeom prst="rect">
            <a:avLst/>
          </a:prstGeom>
        </p:spPr>
      </p:pic>
      <p:pic>
        <p:nvPicPr>
          <p:cNvPr id="36" name="Picture 3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739099" y="5894117"/>
            <a:ext cx="1306778" cy="1148331"/>
          </a:xfrm>
          <a:prstGeom prst="rect">
            <a:avLst/>
          </a:prstGeom>
        </p:spPr>
      </p:pic>
      <p:pic>
        <p:nvPicPr>
          <p:cNvPr id="37" name="Picture 3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582424" y="-607587"/>
            <a:ext cx="2515896" cy="3047892"/>
          </a:xfrm>
          <a:prstGeom prst="rect">
            <a:avLst/>
          </a:prstGeom>
        </p:spPr>
      </p:pic>
      <p:pic>
        <p:nvPicPr>
          <p:cNvPr id="42" name="Picture 41">
            <a:extLst>
              <a:ext uri="{FF2B5EF4-FFF2-40B4-BE49-F238E27FC236}">
                <a16:creationId xmlns:a16="http://schemas.microsoft.com/office/drawing/2014/main" id="{615445A1-819A-47DB-89E1-79F553EDC6E6}"/>
              </a:ext>
            </a:extLst>
          </p:cNvPr>
          <p:cNvPicPr>
            <a:picLocks noChangeAspect="1"/>
          </p:cNvPicPr>
          <p:nvPr/>
        </p:nvPicPr>
        <p:blipFill>
          <a:blip r:embed="rId8"/>
          <a:stretch>
            <a:fillRect/>
          </a:stretch>
        </p:blipFill>
        <p:spPr>
          <a:xfrm>
            <a:off x="3886200" y="1333500"/>
            <a:ext cx="9929268" cy="6742575"/>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heel(4)">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52584" y="1260766"/>
            <a:ext cx="10499663" cy="1032904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602415" y="6224408"/>
            <a:ext cx="5286989" cy="6070655"/>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6183" y="118365"/>
            <a:ext cx="1856410" cy="1631320"/>
          </a:xfrm>
          <a:prstGeom prst="rect">
            <a:avLst/>
          </a:prstGeom>
        </p:spPr>
      </p:pic>
      <p:sp>
        <p:nvSpPr>
          <p:cNvPr id="33" name="TextBox 32">
            <a:extLst>
              <a:ext uri="{FF2B5EF4-FFF2-40B4-BE49-F238E27FC236}">
                <a16:creationId xmlns:a16="http://schemas.microsoft.com/office/drawing/2014/main" id="{D475EB2F-E71B-4C87-AE5F-DA476F929AB3}"/>
              </a:ext>
            </a:extLst>
          </p:cNvPr>
          <p:cNvSpPr txBox="1"/>
          <p:nvPr/>
        </p:nvSpPr>
        <p:spPr>
          <a:xfrm>
            <a:off x="92179" y="934025"/>
            <a:ext cx="14662912" cy="3774175"/>
          </a:xfrm>
          <a:prstGeom prst="rect">
            <a:avLst/>
          </a:prstGeom>
          <a:noFill/>
        </p:spPr>
        <p:txBody>
          <a:bodyPr wrap="square">
            <a:spAutoFit/>
          </a:bodyPr>
          <a:lstStyle/>
          <a:p>
            <a:pPr marL="0" marR="0" algn="ctr">
              <a:lnSpc>
                <a:spcPct val="150000"/>
              </a:lnSpc>
              <a:spcBef>
                <a:spcPts val="600"/>
              </a:spcBef>
              <a:spcAft>
                <a:spcPts val="800"/>
              </a:spcAft>
              <a:tabLst>
                <a:tab pos="360045" algn="l"/>
                <a:tab pos="720090" algn="l"/>
              </a:tabLst>
            </a:pPr>
            <a:r>
              <a:rPr lang="nl-NL" sz="4000" b="1" dirty="0">
                <a:effectLst/>
                <a:latin typeface="Arial" panose="020B0604020202020204" pitchFamily="34" charset="0"/>
                <a:ea typeface="Times New Roman" panose="02020603050405020304" pitchFamily="18" charset="0"/>
                <a:cs typeface="Arial" panose="020B0604020202020204" pitchFamily="34" charset="0"/>
              </a:rPr>
              <a:t>Định lí 2:</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Nếu một cạnh góc vuông và góc nhọn kề cạnh ấy của tam giác vuông này bằng một cạnh góc vuông và góc nhọn kề cạnh ấy của tam giác vuông kia thì hai tam giác vuông đó bằng nhau.</a:t>
            </a:r>
            <a:endParaRPr lang="en-US" sz="4000" dirty="0">
              <a:latin typeface="Arial" panose="020B0604020202020204" pitchFamily="34" charset="0"/>
              <a:cs typeface="Arial" panose="020B0604020202020204" pitchFamily="34" charset="0"/>
            </a:endParaRPr>
          </a:p>
        </p:txBody>
      </p:sp>
      <p:grpSp>
        <p:nvGrpSpPr>
          <p:cNvPr id="34" name="Group 33">
            <a:extLst>
              <a:ext uri="{FF2B5EF4-FFF2-40B4-BE49-F238E27FC236}">
                <a16:creationId xmlns:a16="http://schemas.microsoft.com/office/drawing/2014/main" id="{7CDBE250-0B38-4EE5-AB37-947CBD69F208}"/>
              </a:ext>
            </a:extLst>
          </p:cNvPr>
          <p:cNvGrpSpPr/>
          <p:nvPr/>
        </p:nvGrpSpPr>
        <p:grpSpPr>
          <a:xfrm>
            <a:off x="3162101" y="5523860"/>
            <a:ext cx="6667699" cy="3747206"/>
            <a:chOff x="6436553" y="5448300"/>
            <a:chExt cx="6667699" cy="3747206"/>
          </a:xfrm>
        </p:grpSpPr>
        <p:cxnSp>
          <p:nvCxnSpPr>
            <p:cNvPr id="35" name="Straight Connector 34">
              <a:extLst>
                <a:ext uri="{FF2B5EF4-FFF2-40B4-BE49-F238E27FC236}">
                  <a16:creationId xmlns:a16="http://schemas.microsoft.com/office/drawing/2014/main" id="{50CDA528-7E50-4410-93B2-58541A1E7CD6}"/>
                </a:ext>
              </a:extLst>
            </p:cNvPr>
            <p:cNvCxnSpPr>
              <a:cxnSpLocks/>
            </p:cNvCxnSpPr>
            <p:nvPr/>
          </p:nvCxnSpPr>
          <p:spPr>
            <a:xfrm flipH="1">
              <a:off x="7598764" y="5448300"/>
              <a:ext cx="20607" cy="3747206"/>
            </a:xfrm>
            <a:prstGeom prst="line">
              <a:avLst/>
            </a:prstGeom>
            <a:ln w="381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83A58D34-D632-40FD-A574-AE5C642FE5C1}"/>
                </a:ext>
              </a:extLst>
            </p:cNvPr>
            <p:cNvCxnSpPr>
              <a:cxnSpLocks/>
            </p:cNvCxnSpPr>
            <p:nvPr/>
          </p:nvCxnSpPr>
          <p:spPr>
            <a:xfrm>
              <a:off x="6436553" y="8308471"/>
              <a:ext cx="6667699" cy="0"/>
            </a:xfrm>
            <a:prstGeom prst="line">
              <a:avLst/>
            </a:prstGeom>
            <a:ln w="38100"/>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A25918FB-0D21-42E1-8299-D3B41B280D73}"/>
                </a:ext>
              </a:extLst>
            </p:cNvPr>
            <p:cNvSpPr txBox="1"/>
            <p:nvPr/>
          </p:nvSpPr>
          <p:spPr>
            <a:xfrm>
              <a:off x="6487828" y="658753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GT</a:t>
              </a:r>
            </a:p>
          </p:txBody>
        </p:sp>
        <p:sp>
          <p:nvSpPr>
            <p:cNvPr id="38" name="TextBox 37">
              <a:extLst>
                <a:ext uri="{FF2B5EF4-FFF2-40B4-BE49-F238E27FC236}">
                  <a16:creationId xmlns:a16="http://schemas.microsoft.com/office/drawing/2014/main" id="{7B7F644A-5239-4CCD-8D8A-5AC4D1F71AEB}"/>
                </a:ext>
              </a:extLst>
            </p:cNvPr>
            <p:cNvSpPr txBox="1"/>
            <p:nvPr/>
          </p:nvSpPr>
          <p:spPr>
            <a:xfrm>
              <a:off x="6487827" y="840530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KL</a:t>
              </a:r>
            </a:p>
          </p:txBody>
        </p:sp>
      </p:grp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9090BBAC-CE07-42F8-A861-BA7BF27F4F2A}"/>
                  </a:ext>
                </a:extLst>
              </p:cNvPr>
              <p:cNvSpPr txBox="1"/>
              <p:nvPr/>
            </p:nvSpPr>
            <p:spPr>
              <a:xfrm>
                <a:off x="4424531" y="5187971"/>
                <a:ext cx="5921531" cy="3266151"/>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a:p>
                <a:pPr marL="0" marR="0" algn="just">
                  <a:lnSpc>
                    <a:spcPct val="150000"/>
                  </a:lnSpc>
                  <a:spcBef>
                    <a:spcPts val="600"/>
                  </a:spcBef>
                  <a:spcAft>
                    <a:spcPts val="800"/>
                  </a:spcAft>
                  <a:tabLst>
                    <a:tab pos="360045" algn="l"/>
                    <a:tab pos="720090" algn="l"/>
                  </a:tabLst>
                </a:pP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=90</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acc>
                      <m:accPr>
                        <m:chr m:val="̂"/>
                        <m:ctrlPr>
                          <a:rPr lang="en-US" sz="4000" i="1">
                            <a:latin typeface="Cambria Math" panose="02040503050406030204" pitchFamily="18" charset="0"/>
                            <a:ea typeface="Cambria Math" panose="02040503050406030204" pitchFamily="18" charset="0"/>
                            <a:cs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e>
                    </m:acc>
                    <m:r>
                      <a:rPr lang="nl-NL" sz="40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cs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e>
                    </m:acc>
                  </m:oMath>
                </a14:m>
                <a:endParaRPr lang="en-US" sz="4000" dirty="0">
                  <a:latin typeface="Arial" panose="020B0604020202020204" pitchFamily="34" charset="0"/>
                  <a:cs typeface="Arial" panose="020B0604020202020204" pitchFamily="34" charset="0"/>
                </a:endParaRPr>
              </a:p>
            </p:txBody>
          </p:sp>
        </mc:Choice>
        <mc:Fallback>
          <p:sp>
            <p:nvSpPr>
              <p:cNvPr id="39" name="TextBox 38">
                <a:extLst>
                  <a:ext uri="{FF2B5EF4-FFF2-40B4-BE49-F238E27FC236}">
                    <a16:creationId xmlns:a16="http://schemas.microsoft.com/office/drawing/2014/main" id="{9090BBAC-CE07-42F8-A861-BA7BF27F4F2A}"/>
                  </a:ext>
                </a:extLst>
              </p:cNvPr>
              <p:cNvSpPr txBox="1">
                <a:spLocks noRot="1" noChangeAspect="1" noMove="1" noResize="1" noEditPoints="1" noAdjustHandles="1" noChangeArrowheads="1" noChangeShapeType="1" noTextEdit="1"/>
              </p:cNvSpPr>
              <p:nvPr/>
            </p:nvSpPr>
            <p:spPr>
              <a:xfrm>
                <a:off x="4424531" y="5187971"/>
                <a:ext cx="5921531" cy="3266151"/>
              </a:xfrm>
              <a:prstGeom prst="rect">
                <a:avLst/>
              </a:prstGeom>
              <a:blipFill>
                <a:blip r:embed="rId8"/>
                <a:stretch>
                  <a:fillRect b="-52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3FDC3CB-A873-4637-BAFF-5B063A9C517E}"/>
                  </a:ext>
                </a:extLst>
              </p:cNvPr>
              <p:cNvSpPr txBox="1"/>
              <p:nvPr/>
            </p:nvSpPr>
            <p:spPr>
              <a:xfrm>
                <a:off x="4594374" y="8389474"/>
                <a:ext cx="3961771" cy="90146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p:txBody>
          </p:sp>
        </mc:Choice>
        <mc:Fallback xmlns="">
          <p:sp>
            <p:nvSpPr>
              <p:cNvPr id="40" name="TextBox 39">
                <a:extLst>
                  <a:ext uri="{FF2B5EF4-FFF2-40B4-BE49-F238E27FC236}">
                    <a16:creationId xmlns:a16="http://schemas.microsoft.com/office/drawing/2014/main" id="{B3FDC3CB-A873-4637-BAFF-5B063A9C517E}"/>
                  </a:ext>
                </a:extLst>
              </p:cNvPr>
              <p:cNvSpPr txBox="1">
                <a:spLocks noRot="1" noChangeAspect="1" noMove="1" noResize="1" noEditPoints="1" noAdjustHandles="1" noChangeArrowheads="1" noChangeShapeType="1" noTextEdit="1"/>
              </p:cNvSpPr>
              <p:nvPr/>
            </p:nvSpPr>
            <p:spPr>
              <a:xfrm>
                <a:off x="4594374" y="8389474"/>
                <a:ext cx="3961771" cy="901465"/>
              </a:xfrm>
              <a:prstGeom prst="rect">
                <a:avLst/>
              </a:prstGeom>
              <a:blipFill>
                <a:blip r:embed="rId13"/>
                <a:stretch>
                  <a:fillRect r="-6308" b="-28378"/>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3F9A59FB-041F-065D-8736-28EEF9676C46}"/>
              </a:ext>
            </a:extLst>
          </p:cNvPr>
          <p:cNvPicPr>
            <a:picLocks noChangeAspect="1"/>
          </p:cNvPicPr>
          <p:nvPr/>
        </p:nvPicPr>
        <p:blipFill>
          <a:blip r:embed="rId14"/>
          <a:stretch>
            <a:fillRect/>
          </a:stretch>
        </p:blipFill>
        <p:spPr>
          <a:xfrm>
            <a:off x="10458488" y="5020210"/>
            <a:ext cx="7010400" cy="476048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wipe(down)">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wipe(down)">
                                      <p:cBhvr>
                                        <p:cTn id="12" dur="500"/>
                                        <p:tgtEl>
                                          <p:spTgt spid="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
                                            <p:txEl>
                                              <p:pRg st="0" end="0"/>
                                            </p:txEl>
                                          </p:spTgt>
                                        </p:tgtEl>
                                        <p:attrNameLst>
                                          <p:attrName>style.visibility</p:attrName>
                                        </p:attrNameLst>
                                      </p:cBhvr>
                                      <p:to>
                                        <p:strVal val="visible"/>
                                      </p:to>
                                    </p:set>
                                    <p:animEffect transition="in" filter="wipe(left)">
                                      <p:cBhvr>
                                        <p:cTn id="22" dur="500"/>
                                        <p:tgtEl>
                                          <p:spTgt spid="3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9">
                                            <p:txEl>
                                              <p:pRg st="1" end="1"/>
                                            </p:txEl>
                                          </p:spTgt>
                                        </p:tgtEl>
                                        <p:attrNameLst>
                                          <p:attrName>style.visibility</p:attrName>
                                        </p:attrNameLst>
                                      </p:cBhvr>
                                      <p:to>
                                        <p:strVal val="visible"/>
                                      </p:to>
                                    </p:set>
                                    <p:animEffect transition="in" filter="wipe(left)">
                                      <p:cBhvr>
                                        <p:cTn id="27" dur="500"/>
                                        <p:tgtEl>
                                          <p:spTgt spid="3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9">
                                            <p:txEl>
                                              <p:pRg st="2" end="2"/>
                                            </p:txEl>
                                          </p:spTgt>
                                        </p:tgtEl>
                                        <p:attrNameLst>
                                          <p:attrName>style.visibility</p:attrName>
                                        </p:attrNameLst>
                                      </p:cBhvr>
                                      <p:to>
                                        <p:strVal val="visible"/>
                                      </p:to>
                                    </p:set>
                                    <p:animEffect transition="in" filter="wipe(left)">
                                      <p:cBhvr>
                                        <p:cTn id="32" dur="500"/>
                                        <p:tgtEl>
                                          <p:spTgt spid="3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0">
                                            <p:txEl>
                                              <p:pRg st="0" end="0"/>
                                            </p:txEl>
                                          </p:spTgt>
                                        </p:tgtEl>
                                        <p:attrNameLst>
                                          <p:attrName>style.visibility</p:attrName>
                                        </p:attrNameLst>
                                      </p:cBhvr>
                                      <p:to>
                                        <p:strVal val="visible"/>
                                      </p:to>
                                    </p:set>
                                    <p:animEffect transition="in" filter="wipe(left)">
                                      <p:cBhvr>
                                        <p:cTn id="37" dur="500"/>
                                        <p:tgtEl>
                                          <p:spTgt spid="4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heel(4)">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194809" y="7286956"/>
            <a:ext cx="9826011" cy="3260796"/>
          </a:xfrm>
          <a:prstGeom prst="rect">
            <a:avLst/>
          </a:prstGeom>
        </p:spPr>
      </p:pic>
      <p:pic>
        <p:nvPicPr>
          <p:cNvPr id="27" name="Picture 2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483213" y="-54049"/>
            <a:ext cx="804787" cy="804787"/>
          </a:xfrm>
          <a:prstGeom prst="rect">
            <a:avLst/>
          </a:prstGeom>
        </p:spPr>
      </p:pic>
      <p:pic>
        <p:nvPicPr>
          <p:cNvPr id="28" name="Picture 2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080819" y="8121638"/>
            <a:ext cx="804787" cy="804787"/>
          </a:xfrm>
          <a:prstGeom prst="rect">
            <a:avLst/>
          </a:prstGeom>
        </p:spPr>
      </p:pic>
      <p:grpSp>
        <p:nvGrpSpPr>
          <p:cNvPr id="31" name="Group 30">
            <a:extLst>
              <a:ext uri="{FF2B5EF4-FFF2-40B4-BE49-F238E27FC236}">
                <a16:creationId xmlns:a16="http://schemas.microsoft.com/office/drawing/2014/main" id="{AEB948CC-36C3-42A7-A012-E18D870D0D28}"/>
              </a:ext>
            </a:extLst>
          </p:cNvPr>
          <p:cNvGrpSpPr/>
          <p:nvPr/>
        </p:nvGrpSpPr>
        <p:grpSpPr>
          <a:xfrm>
            <a:off x="7772400" y="397988"/>
            <a:ext cx="5486400" cy="1316511"/>
            <a:chOff x="1676400" y="1182185"/>
            <a:chExt cx="4876800" cy="1599115"/>
          </a:xfrm>
        </p:grpSpPr>
        <p:grpSp>
          <p:nvGrpSpPr>
            <p:cNvPr id="29" name="Group 28">
              <a:extLst>
                <a:ext uri="{FF2B5EF4-FFF2-40B4-BE49-F238E27FC236}">
                  <a16:creationId xmlns:a16="http://schemas.microsoft.com/office/drawing/2014/main" id="{2EDE7D7C-B1C8-4251-8267-FAA8AFF3EFBC}"/>
                </a:ext>
              </a:extLst>
            </p:cNvPr>
            <p:cNvGrpSpPr/>
            <p:nvPr/>
          </p:nvGrpSpPr>
          <p:grpSpPr>
            <a:xfrm>
              <a:off x="1676400" y="1182185"/>
              <a:ext cx="4876800" cy="1599115"/>
              <a:chOff x="457200" y="693112"/>
              <a:chExt cx="5638800" cy="1840156"/>
            </a:xfrm>
          </p:grpSpPr>
          <p:grpSp>
            <p:nvGrpSpPr>
              <p:cNvPr id="6" name="Group 6"/>
              <p:cNvGrpSpPr/>
              <p:nvPr/>
            </p:nvGrpSpPr>
            <p:grpSpPr>
              <a:xfrm>
                <a:off x="706691" y="903621"/>
                <a:ext cx="5389309" cy="1629647"/>
                <a:chOff x="0" y="0"/>
                <a:chExt cx="2015407" cy="675160"/>
              </a:xfrm>
            </p:grpSpPr>
            <p:sp>
              <p:nvSpPr>
                <p:cNvPr id="7" name="Freeform 7"/>
                <p:cNvSpPr/>
                <p:nvPr/>
              </p:nvSpPr>
              <p:spPr>
                <a:xfrm>
                  <a:off x="0" y="0"/>
                  <a:ext cx="2015407" cy="675160"/>
                </a:xfrm>
                <a:custGeom>
                  <a:avLst/>
                  <a:gdLst/>
                  <a:ahLst/>
                  <a:cxnLst/>
                  <a:rect l="l" t="t" r="r" b="b"/>
                  <a:pathLst>
                    <a:path w="2015407" h="675160">
                      <a:moveTo>
                        <a:pt x="42266" y="0"/>
                      </a:moveTo>
                      <a:lnTo>
                        <a:pt x="1973142" y="0"/>
                      </a:lnTo>
                      <a:cubicBezTo>
                        <a:pt x="1996484" y="0"/>
                        <a:pt x="2015407" y="18923"/>
                        <a:pt x="2015407" y="42266"/>
                      </a:cubicBezTo>
                      <a:lnTo>
                        <a:pt x="2015407" y="632894"/>
                      </a:lnTo>
                      <a:cubicBezTo>
                        <a:pt x="2015407" y="656237"/>
                        <a:pt x="1996484" y="675160"/>
                        <a:pt x="1973142" y="675160"/>
                      </a:cubicBezTo>
                      <a:lnTo>
                        <a:pt x="42266" y="675160"/>
                      </a:lnTo>
                      <a:cubicBezTo>
                        <a:pt x="18923" y="675160"/>
                        <a:pt x="0" y="656237"/>
                        <a:pt x="0" y="632894"/>
                      </a:cubicBezTo>
                      <a:lnTo>
                        <a:pt x="0" y="42266"/>
                      </a:lnTo>
                      <a:cubicBezTo>
                        <a:pt x="0" y="18923"/>
                        <a:pt x="18923" y="0"/>
                        <a:pt x="42266" y="0"/>
                      </a:cubicBezTo>
                      <a:close/>
                    </a:path>
                  </a:pathLst>
                </a:custGeom>
                <a:solidFill>
                  <a:srgbClr val="F4BA92"/>
                </a:solidFill>
                <a:ln w="57150">
                  <a:solidFill>
                    <a:srgbClr val="383838"/>
                  </a:solidFill>
                </a:ln>
              </p:spPr>
              <p:txBody>
                <a:bodyPr/>
                <a:lstStyle/>
                <a:p>
                  <a:endParaRPr lang="en-US" dirty="0"/>
                </a:p>
              </p:txBody>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26" name="Picture 2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57200" y="693112"/>
                <a:ext cx="804787" cy="804787"/>
              </a:xfrm>
              <a:prstGeom prst="rect">
                <a:avLst/>
              </a:prstGeom>
            </p:spPr>
          </p:pic>
        </p:grpSp>
        <p:sp>
          <p:nvSpPr>
            <p:cNvPr id="30" name="TextBox 29">
              <a:extLst>
                <a:ext uri="{FF2B5EF4-FFF2-40B4-BE49-F238E27FC236}">
                  <a16:creationId xmlns:a16="http://schemas.microsoft.com/office/drawing/2014/main" id="{A429E36A-FDB1-46AB-8C43-8028C7406B29}"/>
                </a:ext>
              </a:extLst>
            </p:cNvPr>
            <p:cNvSpPr txBox="1"/>
            <p:nvPr/>
          </p:nvSpPr>
          <p:spPr>
            <a:xfrm>
              <a:off x="2120312" y="1706338"/>
              <a:ext cx="4204751"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Luyện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1</a:t>
              </a:r>
            </a:p>
          </p:txBody>
        </p:sp>
      </p:grpSp>
      <p:sp>
        <p:nvSpPr>
          <p:cNvPr id="32" name="TextBox 31">
            <a:extLst>
              <a:ext uri="{FF2B5EF4-FFF2-40B4-BE49-F238E27FC236}">
                <a16:creationId xmlns:a16="http://schemas.microsoft.com/office/drawing/2014/main" id="{00333056-339B-4F88-A0DD-01C72A7D4EC7}"/>
              </a:ext>
            </a:extLst>
          </p:cNvPr>
          <p:cNvSpPr txBox="1"/>
          <p:nvPr/>
        </p:nvSpPr>
        <p:spPr>
          <a:xfrm>
            <a:off x="152400" y="1646255"/>
            <a:ext cx="11453221" cy="8092152"/>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Quay </a:t>
            </a:r>
            <a:r>
              <a:rPr lang="en-US" sz="4400" dirty="0" err="1">
                <a:latin typeface="Arial" panose="020B0604020202020204" pitchFamily="34" charset="0"/>
                <a:cs typeface="Arial" panose="020B0604020202020204" pitchFamily="34" charset="0"/>
              </a:rPr>
              <a:t>lại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tình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huống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đầu</a:t>
            </a:r>
            <a:r>
              <a:rPr lang="en-US" sz="4400" dirty="0">
                <a:latin typeface="Arial" panose="020B0604020202020204" pitchFamily="34" charset="0"/>
                <a:cs typeface="Arial" panose="020B0604020202020204" pitchFamily="34" charset="0"/>
              </a:rPr>
              <a:t>, ta </a:t>
            </a:r>
            <a:r>
              <a:rPr lang="en-US" sz="4400" dirty="0" err="1">
                <a:latin typeface="Arial" panose="020B0604020202020204" pitchFamily="34" charset="0"/>
                <a:cs typeface="Arial" panose="020B0604020202020204" pitchFamily="34" charset="0"/>
              </a:rPr>
              <a:t>thấy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chiếc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thành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ở </a:t>
            </a:r>
            <a:r>
              <a:rPr lang="en-US" sz="4400" dirty="0" err="1">
                <a:latin typeface="Arial" panose="020B0604020202020204" pitchFamily="34" charset="0"/>
                <a:cs typeface="Arial" panose="020B0604020202020204" pitchFamily="34" charset="0"/>
              </a:rPr>
              <a:t>đỉnh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chiếc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Vậy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lí</a:t>
            </a:r>
            <a:r>
              <a:rPr lang="en-US" sz="4400" dirty="0">
                <a:latin typeface="Arial" panose="020B0604020202020204" pitchFamily="34" charset="0"/>
                <a:cs typeface="Arial" panose="020B0604020202020204" pitchFamily="34" charset="0"/>
              </a:rPr>
              <a:t> do </a:t>
            </a:r>
            <a:r>
              <a:rPr lang="en-US" sz="4400" dirty="0" err="1">
                <a:latin typeface="Arial" panose="020B0604020202020204" pitchFamily="34" charset="0"/>
                <a:cs typeface="Arial" panose="020B0604020202020204" pitchFamily="34" charset="0"/>
              </a:rPr>
              <a:t>mà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đưa</a:t>
            </a:r>
            <a:r>
              <a:rPr lang="en-US" sz="4400" dirty="0">
                <a:latin typeface="Arial" panose="020B0604020202020204" pitchFamily="34" charset="0"/>
                <a:cs typeface="Arial" panose="020B0604020202020204" pitchFamily="34" charset="0"/>
              </a:rPr>
              <a:t> ra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đúng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911E4B73-F32F-12C2-2732-21EF586B814D}"/>
              </a:ext>
            </a:extLst>
          </p:cNvPr>
          <p:cNvPicPr>
            <a:picLocks noChangeAspect="1"/>
          </p:cNvPicPr>
          <p:nvPr/>
        </p:nvPicPr>
        <p:blipFill>
          <a:blip r:embed="rId10"/>
          <a:stretch>
            <a:fillRect/>
          </a:stretch>
        </p:blipFill>
        <p:spPr>
          <a:xfrm>
            <a:off x="11658600" y="2781727"/>
            <a:ext cx="6629400" cy="4501765"/>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fade">
                                      <p:cBhvr>
                                        <p:cTn id="12" dur="500"/>
                                        <p:tgtEl>
                                          <p:spTgt spid="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4)">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15081" y="-84149"/>
            <a:ext cx="5155197" cy="360035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86570" flipH="1">
            <a:off x="13803557" y="6716645"/>
            <a:ext cx="5560046" cy="492420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51664" y="-1712231"/>
            <a:ext cx="5240901" cy="5481862"/>
          </a:xfrm>
          <a:prstGeom prst="rect">
            <a:avLst/>
          </a:prstGeom>
        </p:spPr>
      </p:pic>
      <p:grpSp>
        <p:nvGrpSpPr>
          <p:cNvPr id="27" name="Group 26">
            <a:extLst>
              <a:ext uri="{FF2B5EF4-FFF2-40B4-BE49-F238E27FC236}">
                <a16:creationId xmlns:a16="http://schemas.microsoft.com/office/drawing/2014/main" id="{548A48D0-B098-4DFC-9B7C-C7DA23B783CF}"/>
              </a:ext>
            </a:extLst>
          </p:cNvPr>
          <p:cNvGrpSpPr/>
          <p:nvPr/>
        </p:nvGrpSpPr>
        <p:grpSpPr>
          <a:xfrm>
            <a:off x="1468786" y="2003858"/>
            <a:ext cx="12467564" cy="4967789"/>
            <a:chOff x="1411941" y="1904769"/>
            <a:chExt cx="13557518" cy="5529468"/>
          </a:xfrm>
        </p:grpSpPr>
        <p:grpSp>
          <p:nvGrpSpPr>
            <p:cNvPr id="10" name="Group 10"/>
            <p:cNvGrpSpPr/>
            <p:nvPr/>
          </p:nvGrpSpPr>
          <p:grpSpPr>
            <a:xfrm>
              <a:off x="1482115" y="2076514"/>
              <a:ext cx="13487344" cy="5357723"/>
              <a:chOff x="0" y="0"/>
              <a:chExt cx="2017093" cy="477711"/>
            </a:xfrm>
          </p:grpSpPr>
          <p:sp>
            <p:nvSpPr>
              <p:cNvPr id="11" name="Freeform 11"/>
              <p:cNvSpPr/>
              <p:nvPr/>
            </p:nvSpPr>
            <p:spPr>
              <a:xfrm>
                <a:off x="0" y="0"/>
                <a:ext cx="2017093" cy="477711"/>
              </a:xfrm>
              <a:custGeom>
                <a:avLst/>
                <a:gdLst/>
                <a:ahLst/>
                <a:cxnLst/>
                <a:rect l="l" t="t" r="r" b="b"/>
                <a:pathLst>
                  <a:path w="2017093" h="477711">
                    <a:moveTo>
                      <a:pt x="40435" y="0"/>
                    </a:moveTo>
                    <a:lnTo>
                      <a:pt x="1976658" y="0"/>
                    </a:lnTo>
                    <a:cubicBezTo>
                      <a:pt x="1987382" y="0"/>
                      <a:pt x="1997667" y="4260"/>
                      <a:pt x="2005250" y="11843"/>
                    </a:cubicBezTo>
                    <a:cubicBezTo>
                      <a:pt x="2012833" y="19426"/>
                      <a:pt x="2017093" y="29711"/>
                      <a:pt x="2017093" y="40435"/>
                    </a:cubicBezTo>
                    <a:lnTo>
                      <a:pt x="2017093" y="437276"/>
                    </a:lnTo>
                    <a:cubicBezTo>
                      <a:pt x="2017093" y="448000"/>
                      <a:pt x="2012833" y="458285"/>
                      <a:pt x="2005250" y="465868"/>
                    </a:cubicBezTo>
                    <a:cubicBezTo>
                      <a:pt x="1997667" y="473451"/>
                      <a:pt x="1987382" y="477711"/>
                      <a:pt x="1976658" y="477711"/>
                    </a:cubicBezTo>
                    <a:lnTo>
                      <a:pt x="40435" y="477711"/>
                    </a:lnTo>
                    <a:cubicBezTo>
                      <a:pt x="29711" y="477711"/>
                      <a:pt x="19426" y="473451"/>
                      <a:pt x="11843" y="465868"/>
                    </a:cubicBezTo>
                    <a:cubicBezTo>
                      <a:pt x="4260" y="458285"/>
                      <a:pt x="0" y="448000"/>
                      <a:pt x="0" y="437276"/>
                    </a:cubicBezTo>
                    <a:lnTo>
                      <a:pt x="0" y="40435"/>
                    </a:lnTo>
                    <a:cubicBezTo>
                      <a:pt x="0" y="29711"/>
                      <a:pt x="4260" y="19426"/>
                      <a:pt x="11843" y="11843"/>
                    </a:cubicBezTo>
                    <a:cubicBezTo>
                      <a:pt x="19426" y="4260"/>
                      <a:pt x="29711" y="0"/>
                      <a:pt x="40435" y="0"/>
                    </a:cubicBezTo>
                    <a:close/>
                  </a:path>
                </a:pathLst>
              </a:custGeom>
              <a:solidFill>
                <a:srgbClr val="F4BA92"/>
              </a:solidFill>
              <a:ln w="57150">
                <a:solidFill>
                  <a:srgbClr val="383838"/>
                </a:solidFill>
              </a:ln>
            </p:spPr>
            <p:txBody>
              <a:bodyPr/>
              <a:lstStyle/>
              <a:p>
                <a:endParaRPr lang="en-US"/>
              </a:p>
            </p:txBody>
          </p:sp>
          <p:sp>
            <p:nvSpPr>
              <p:cNvPr id="12" name="TextBox 12"/>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sp>
          <p:nvSpPr>
            <p:cNvPr id="17" name="Freeform 17"/>
            <p:cNvSpPr/>
            <p:nvPr/>
          </p:nvSpPr>
          <p:spPr>
            <a:xfrm>
              <a:off x="1411941" y="1904769"/>
              <a:ext cx="13487344" cy="5357722"/>
            </a:xfrm>
            <a:custGeom>
              <a:avLst/>
              <a:gdLst/>
              <a:ahLst/>
              <a:cxnLst/>
              <a:rect l="l" t="t" r="r" b="b"/>
              <a:pathLst>
                <a:path w="2017093" h="477711">
                  <a:moveTo>
                    <a:pt x="40435" y="0"/>
                  </a:moveTo>
                  <a:lnTo>
                    <a:pt x="1976658" y="0"/>
                  </a:lnTo>
                  <a:cubicBezTo>
                    <a:pt x="1987382" y="0"/>
                    <a:pt x="1997667" y="4260"/>
                    <a:pt x="2005250" y="11843"/>
                  </a:cubicBezTo>
                  <a:cubicBezTo>
                    <a:pt x="2012833" y="19426"/>
                    <a:pt x="2017093" y="29711"/>
                    <a:pt x="2017093" y="40435"/>
                  </a:cubicBezTo>
                  <a:lnTo>
                    <a:pt x="2017093" y="437276"/>
                  </a:lnTo>
                  <a:cubicBezTo>
                    <a:pt x="2017093" y="448000"/>
                    <a:pt x="2012833" y="458285"/>
                    <a:pt x="2005250" y="465868"/>
                  </a:cubicBezTo>
                  <a:cubicBezTo>
                    <a:pt x="1997667" y="473451"/>
                    <a:pt x="1987382" y="477711"/>
                    <a:pt x="1976658" y="477711"/>
                  </a:cubicBezTo>
                  <a:lnTo>
                    <a:pt x="40435" y="477711"/>
                  </a:lnTo>
                  <a:cubicBezTo>
                    <a:pt x="29711" y="477711"/>
                    <a:pt x="19426" y="473451"/>
                    <a:pt x="11843" y="465868"/>
                  </a:cubicBezTo>
                  <a:cubicBezTo>
                    <a:pt x="4260" y="458285"/>
                    <a:pt x="0" y="448000"/>
                    <a:pt x="0" y="437276"/>
                  </a:cubicBezTo>
                  <a:lnTo>
                    <a:pt x="0" y="40435"/>
                  </a:lnTo>
                  <a:cubicBezTo>
                    <a:pt x="0" y="29711"/>
                    <a:pt x="4260" y="19426"/>
                    <a:pt x="11843" y="11843"/>
                  </a:cubicBezTo>
                  <a:cubicBezTo>
                    <a:pt x="19426" y="4260"/>
                    <a:pt x="29711" y="0"/>
                    <a:pt x="40435" y="0"/>
                  </a:cubicBezTo>
                  <a:close/>
                </a:path>
              </a:pathLst>
            </a:custGeom>
            <a:solidFill>
              <a:schemeClr val="bg1"/>
            </a:solidFill>
            <a:ln w="57150">
              <a:solidFill>
                <a:srgbClr val="383838"/>
              </a:solidFill>
            </a:ln>
          </p:spPr>
          <p:txBody>
            <a:bodyPr/>
            <a:lstStyle/>
            <a:p>
              <a:endParaRPr lang="en-US" dirty="0"/>
            </a:p>
          </p:txBody>
        </p:sp>
      </p:grpSp>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839248" y="484290"/>
            <a:ext cx="1206448" cy="1088820"/>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39740" y="8989396"/>
            <a:ext cx="988307" cy="868474"/>
          </a:xfrm>
          <a:prstGeom prst="rect">
            <a:avLst/>
          </a:prstGeom>
        </p:spPr>
      </p:pic>
      <p:pic>
        <p:nvPicPr>
          <p:cNvPr id="22" name="Picture 2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462729" y="985388"/>
            <a:ext cx="988307" cy="868474"/>
          </a:xfrm>
          <a:prstGeom prst="rect">
            <a:avLst/>
          </a:prstGeom>
        </p:spPr>
      </p:pic>
      <p:sp>
        <p:nvSpPr>
          <p:cNvPr id="30" name="TextBox 29">
            <a:extLst>
              <a:ext uri="{FF2B5EF4-FFF2-40B4-BE49-F238E27FC236}">
                <a16:creationId xmlns:a16="http://schemas.microsoft.com/office/drawing/2014/main" id="{520EF04C-8C0C-4EBD-B108-3DE6C13A504F}"/>
              </a:ext>
            </a:extLst>
          </p:cNvPr>
          <p:cNvSpPr txBox="1"/>
          <p:nvPr/>
        </p:nvSpPr>
        <p:spPr>
          <a:xfrm>
            <a:off x="2209800" y="2921218"/>
            <a:ext cx="11518310" cy="3116431"/>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Hai tam giác vuông này bằng nhau vì có một cặp cạnh góc vuông kề với chúng bằng nhau. </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400" dirty="0">
                <a:effectLst/>
                <a:latin typeface="Arial" panose="020B0604020202020204" pitchFamily="34" charset="0"/>
                <a:ea typeface="Times New Roman" panose="02020603050405020304" pitchFamily="18" charset="0"/>
                <a:cs typeface="Arial" panose="020B0604020202020204" pitchFamily="34" charset="0"/>
              </a:rPr>
              <a:t>Lí do bạn Tròn đưa ra là chính xác.</a:t>
            </a:r>
            <a:endParaRPr lang="en-US" sz="4400" dirty="0">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a16="http://schemas.microsoft.com/office/drawing/2014/main" id="{6E4683C3-F0DE-452D-910D-E41451758326}"/>
              </a:ext>
            </a:extLst>
          </p:cNvPr>
          <p:cNvSpPr/>
          <p:nvPr/>
        </p:nvSpPr>
        <p:spPr>
          <a:xfrm>
            <a:off x="6220440" y="593445"/>
            <a:ext cx="2899724" cy="107174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 calcmode="lin" valueType="num">
                                      <p:cBhvr>
                                        <p:cTn id="15" dur="500" fill="hold"/>
                                        <p:tgtEl>
                                          <p:spTgt spid="30"/>
                                        </p:tgtEl>
                                        <p:attrNameLst>
                                          <p:attrName>style.rotation</p:attrName>
                                        </p:attrNameLst>
                                      </p:cBhvr>
                                      <p:tavLst>
                                        <p:tav tm="0">
                                          <p:val>
                                            <p:fltVal val="90"/>
                                          </p:val>
                                        </p:tav>
                                        <p:tav tm="100000">
                                          <p:val>
                                            <p:fltVal val="0"/>
                                          </p:val>
                                        </p:tav>
                                      </p:tavLst>
                                    </p:anim>
                                    <p:animEffect transition="in" filter="fade">
                                      <p:cBhvr>
                                        <p:cTn id="16" dur="500"/>
                                        <p:tgtEl>
                                          <p:spTgt spid="30"/>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 calcmode="lin" valueType="num">
                                      <p:cBhvr>
                                        <p:cTn id="21" dur="500" fill="hold"/>
                                        <p:tgtEl>
                                          <p:spTgt spid="27"/>
                                        </p:tgtEl>
                                        <p:attrNameLst>
                                          <p:attrName>style.rotation</p:attrName>
                                        </p:attrNameLst>
                                      </p:cBhvr>
                                      <p:tavLst>
                                        <p:tav tm="0">
                                          <p:val>
                                            <p:fltVal val="90"/>
                                          </p:val>
                                        </p:tav>
                                        <p:tav tm="100000">
                                          <p:val>
                                            <p:fltVal val="0"/>
                                          </p:val>
                                        </p:tav>
                                      </p:tavLst>
                                    </p:anim>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B6639-4CDF-E3ED-E70A-C43165F465C4}"/>
            </a:ext>
          </a:extLst>
        </p:cNvPr>
        <p:cNvGrpSpPr/>
        <p:nvPr/>
      </p:nvGrpSpPr>
      <p:grpSpPr>
        <a:xfrm>
          <a:off x="0" y="0"/>
          <a:ext cx="0" cy="0"/>
          <a:chOff x="0" y="0"/>
          <a:chExt cx="0" cy="0"/>
        </a:xfrm>
      </p:grpSpPr>
      <p:pic>
        <p:nvPicPr>
          <p:cNvPr id="5" name="Picture 5">
            <a:extLst>
              <a:ext uri="{FF2B5EF4-FFF2-40B4-BE49-F238E27FC236}">
                <a16:creationId xmlns:a16="http://schemas.microsoft.com/office/drawing/2014/main" id="{85AFEFD6-E00C-66C6-6A90-BCE6487B15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82011" y="7475502"/>
            <a:ext cx="9826011" cy="3260796"/>
          </a:xfrm>
          <a:prstGeom prst="rect">
            <a:avLst/>
          </a:prstGeom>
        </p:spPr>
      </p:pic>
      <p:grpSp>
        <p:nvGrpSpPr>
          <p:cNvPr id="19" name="Group 18">
            <a:extLst>
              <a:ext uri="{FF2B5EF4-FFF2-40B4-BE49-F238E27FC236}">
                <a16:creationId xmlns:a16="http://schemas.microsoft.com/office/drawing/2014/main" id="{F50676D4-D98D-0D3E-A2F9-A70F7756F8C8}"/>
              </a:ext>
            </a:extLst>
          </p:cNvPr>
          <p:cNvGrpSpPr/>
          <p:nvPr/>
        </p:nvGrpSpPr>
        <p:grpSpPr>
          <a:xfrm>
            <a:off x="710454" y="526704"/>
            <a:ext cx="15161792" cy="9250398"/>
            <a:chOff x="1028700" y="3901894"/>
            <a:chExt cx="8794592" cy="5356406"/>
          </a:xfrm>
        </p:grpSpPr>
        <p:grpSp>
          <p:nvGrpSpPr>
            <p:cNvPr id="6" name="Group 6">
              <a:extLst>
                <a:ext uri="{FF2B5EF4-FFF2-40B4-BE49-F238E27FC236}">
                  <a16:creationId xmlns:a16="http://schemas.microsoft.com/office/drawing/2014/main" id="{3306C20A-4B9A-FE4E-87E6-49005C6F4B4F}"/>
                </a:ext>
              </a:extLst>
            </p:cNvPr>
            <p:cNvGrpSpPr/>
            <p:nvPr/>
          </p:nvGrpSpPr>
          <p:grpSpPr>
            <a:xfrm>
              <a:off x="1181100" y="4054294"/>
              <a:ext cx="8642192" cy="5204006"/>
              <a:chOff x="0" y="0"/>
              <a:chExt cx="2276133" cy="1370602"/>
            </a:xfrm>
          </p:grpSpPr>
          <p:sp>
            <p:nvSpPr>
              <p:cNvPr id="7" name="Freeform 7">
                <a:extLst>
                  <a:ext uri="{FF2B5EF4-FFF2-40B4-BE49-F238E27FC236}">
                    <a16:creationId xmlns:a16="http://schemas.microsoft.com/office/drawing/2014/main" id="{8F1309FF-0394-70F3-36B5-3706399098F7}"/>
                  </a:ext>
                </a:extLst>
              </p:cNvPr>
              <p:cNvSpPr/>
              <p:nvPr/>
            </p:nvSpPr>
            <p:spPr>
              <a:xfrm>
                <a:off x="0" y="0"/>
                <a:ext cx="2276133" cy="1370602"/>
              </a:xfrm>
              <a:custGeom>
                <a:avLst/>
                <a:gdLst/>
                <a:ahLst/>
                <a:cxnLst/>
                <a:rect l="l" t="t" r="r" b="b"/>
                <a:pathLst>
                  <a:path w="2276133" h="1370602">
                    <a:moveTo>
                      <a:pt x="35833" y="0"/>
                    </a:moveTo>
                    <a:lnTo>
                      <a:pt x="2240300" y="0"/>
                    </a:lnTo>
                    <a:cubicBezTo>
                      <a:pt x="2260090" y="0"/>
                      <a:pt x="2276133" y="16043"/>
                      <a:pt x="2276133" y="35833"/>
                    </a:cubicBezTo>
                    <a:lnTo>
                      <a:pt x="2276133" y="1334769"/>
                    </a:lnTo>
                    <a:cubicBezTo>
                      <a:pt x="2276133" y="1354559"/>
                      <a:pt x="2260090" y="1370602"/>
                      <a:pt x="2240300" y="1370602"/>
                    </a:cubicBezTo>
                    <a:lnTo>
                      <a:pt x="35833" y="1370602"/>
                    </a:lnTo>
                    <a:cubicBezTo>
                      <a:pt x="16043" y="1370602"/>
                      <a:pt x="0" y="1354559"/>
                      <a:pt x="0" y="1334769"/>
                    </a:cubicBezTo>
                    <a:lnTo>
                      <a:pt x="0" y="35833"/>
                    </a:lnTo>
                    <a:cubicBezTo>
                      <a:pt x="0" y="16043"/>
                      <a:pt x="16043" y="0"/>
                      <a:pt x="35833" y="0"/>
                    </a:cubicBezTo>
                    <a:close/>
                  </a:path>
                </a:pathLst>
              </a:custGeom>
              <a:solidFill>
                <a:srgbClr val="B1E1D2"/>
              </a:solidFill>
              <a:ln w="57150">
                <a:solidFill>
                  <a:srgbClr val="383838"/>
                </a:solidFill>
              </a:ln>
            </p:spPr>
            <p:txBody>
              <a:bodyPr/>
              <a:lstStyle/>
              <a:p>
                <a:endParaRPr lang="en-US" b="1"/>
              </a:p>
            </p:txBody>
          </p:sp>
          <p:sp>
            <p:nvSpPr>
              <p:cNvPr id="8" name="TextBox 8">
                <a:extLst>
                  <a:ext uri="{FF2B5EF4-FFF2-40B4-BE49-F238E27FC236}">
                    <a16:creationId xmlns:a16="http://schemas.microsoft.com/office/drawing/2014/main" id="{73CCF00C-4A0F-05F8-C65B-F7099C32F8D5}"/>
                  </a:ext>
                </a:extLst>
              </p:cNvPr>
              <p:cNvSpPr txBox="1"/>
              <p:nvPr/>
            </p:nvSpPr>
            <p:spPr>
              <a:xfrm>
                <a:off x="0" y="-57150"/>
                <a:ext cx="812800" cy="869950"/>
              </a:xfrm>
              <a:prstGeom prst="rect">
                <a:avLst/>
              </a:prstGeom>
            </p:spPr>
            <p:txBody>
              <a:bodyPr lIns="50800" tIns="50800" rIns="50800" bIns="50800" rtlCol="0" anchor="ctr"/>
              <a:lstStyle/>
              <a:p>
                <a:pPr algn="ctr">
                  <a:lnSpc>
                    <a:spcPts val="3359"/>
                  </a:lnSpc>
                </a:pPr>
                <a:endParaRPr b="1"/>
              </a:p>
            </p:txBody>
          </p:sp>
        </p:grpSp>
        <p:grpSp>
          <p:nvGrpSpPr>
            <p:cNvPr id="9" name="Group 9">
              <a:extLst>
                <a:ext uri="{FF2B5EF4-FFF2-40B4-BE49-F238E27FC236}">
                  <a16:creationId xmlns:a16="http://schemas.microsoft.com/office/drawing/2014/main" id="{DE9B50C2-351C-B47C-00C8-C337306DC346}"/>
                </a:ext>
              </a:extLst>
            </p:cNvPr>
            <p:cNvGrpSpPr/>
            <p:nvPr/>
          </p:nvGrpSpPr>
          <p:grpSpPr>
            <a:xfrm>
              <a:off x="1028700" y="3901894"/>
              <a:ext cx="8642192" cy="5204006"/>
              <a:chOff x="0" y="0"/>
              <a:chExt cx="2276133" cy="1370602"/>
            </a:xfrm>
          </p:grpSpPr>
          <p:sp>
            <p:nvSpPr>
              <p:cNvPr id="10" name="Freeform 10">
                <a:extLst>
                  <a:ext uri="{FF2B5EF4-FFF2-40B4-BE49-F238E27FC236}">
                    <a16:creationId xmlns:a16="http://schemas.microsoft.com/office/drawing/2014/main" id="{012D36A2-BABD-6E6B-F527-5F243FC3E197}"/>
                  </a:ext>
                </a:extLst>
              </p:cNvPr>
              <p:cNvSpPr/>
              <p:nvPr/>
            </p:nvSpPr>
            <p:spPr>
              <a:xfrm>
                <a:off x="0" y="0"/>
                <a:ext cx="2276133" cy="1370602"/>
              </a:xfrm>
              <a:custGeom>
                <a:avLst/>
                <a:gdLst/>
                <a:ahLst/>
                <a:cxnLst/>
                <a:rect l="l" t="t" r="r" b="b"/>
                <a:pathLst>
                  <a:path w="2276133" h="1370602">
                    <a:moveTo>
                      <a:pt x="35833" y="0"/>
                    </a:moveTo>
                    <a:lnTo>
                      <a:pt x="2240300" y="0"/>
                    </a:lnTo>
                    <a:cubicBezTo>
                      <a:pt x="2260090" y="0"/>
                      <a:pt x="2276133" y="16043"/>
                      <a:pt x="2276133" y="35833"/>
                    </a:cubicBezTo>
                    <a:lnTo>
                      <a:pt x="2276133" y="1334769"/>
                    </a:lnTo>
                    <a:cubicBezTo>
                      <a:pt x="2276133" y="1354559"/>
                      <a:pt x="2260090" y="1370602"/>
                      <a:pt x="2240300" y="1370602"/>
                    </a:cubicBezTo>
                    <a:lnTo>
                      <a:pt x="35833" y="1370602"/>
                    </a:lnTo>
                    <a:cubicBezTo>
                      <a:pt x="16043" y="1370602"/>
                      <a:pt x="0" y="1354559"/>
                      <a:pt x="0" y="1334769"/>
                    </a:cubicBezTo>
                    <a:lnTo>
                      <a:pt x="0" y="35833"/>
                    </a:lnTo>
                    <a:cubicBezTo>
                      <a:pt x="0" y="16043"/>
                      <a:pt x="16043" y="0"/>
                      <a:pt x="35833" y="0"/>
                    </a:cubicBezTo>
                    <a:close/>
                  </a:path>
                </a:pathLst>
              </a:custGeom>
              <a:solidFill>
                <a:srgbClr val="EFEFEF"/>
              </a:solidFill>
              <a:ln w="57150">
                <a:solidFill>
                  <a:srgbClr val="383838"/>
                </a:solidFill>
              </a:ln>
            </p:spPr>
            <p:txBody>
              <a:bodyPr/>
              <a:lstStyle/>
              <a:p>
                <a:endParaRPr lang="en-US" b="1"/>
              </a:p>
            </p:txBody>
          </p:sp>
          <p:sp>
            <p:nvSpPr>
              <p:cNvPr id="11" name="TextBox 11">
                <a:extLst>
                  <a:ext uri="{FF2B5EF4-FFF2-40B4-BE49-F238E27FC236}">
                    <a16:creationId xmlns:a16="http://schemas.microsoft.com/office/drawing/2014/main" id="{4D5867AB-7A43-3421-5221-C12B209E908C}"/>
                  </a:ext>
                </a:extLst>
              </p:cNvPr>
              <p:cNvSpPr txBox="1"/>
              <p:nvPr/>
            </p:nvSpPr>
            <p:spPr>
              <a:xfrm>
                <a:off x="0" y="-57150"/>
                <a:ext cx="812800" cy="869950"/>
              </a:xfrm>
              <a:prstGeom prst="rect">
                <a:avLst/>
              </a:prstGeom>
            </p:spPr>
            <p:txBody>
              <a:bodyPr lIns="50800" tIns="50800" rIns="50800" bIns="50800" rtlCol="0" anchor="ctr"/>
              <a:lstStyle/>
              <a:p>
                <a:pPr algn="ctr">
                  <a:lnSpc>
                    <a:spcPts val="3359"/>
                  </a:lnSpc>
                </a:pPr>
                <a:endParaRPr b="1"/>
              </a:p>
            </p:txBody>
          </p:sp>
        </p:grpSp>
      </p:grpSp>
      <p:pic>
        <p:nvPicPr>
          <p:cNvPr id="12" name="Picture 12">
            <a:extLst>
              <a:ext uri="{FF2B5EF4-FFF2-40B4-BE49-F238E27FC236}">
                <a16:creationId xmlns:a16="http://schemas.microsoft.com/office/drawing/2014/main" id="{0D801585-664C-8FFB-5161-FDA824ED8D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flipV="1">
            <a:off x="11801014" y="4656998"/>
            <a:ext cx="8075721" cy="7880558"/>
          </a:xfrm>
          <a:prstGeom prst="rect">
            <a:avLst/>
          </a:prstGeom>
        </p:spPr>
      </p:pic>
      <p:pic>
        <p:nvPicPr>
          <p:cNvPr id="16" name="Picture 16">
            <a:extLst>
              <a:ext uri="{FF2B5EF4-FFF2-40B4-BE49-F238E27FC236}">
                <a16:creationId xmlns:a16="http://schemas.microsoft.com/office/drawing/2014/main" id="{D2159539-A9E1-E215-4B94-D75240722C8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9335" y="258969"/>
            <a:ext cx="1382238" cy="1382238"/>
          </a:xfrm>
          <a:prstGeom prst="rect">
            <a:avLst/>
          </a:prstGeom>
        </p:spPr>
      </p:pic>
      <p:pic>
        <p:nvPicPr>
          <p:cNvPr id="18" name="Picture 18">
            <a:extLst>
              <a:ext uri="{FF2B5EF4-FFF2-40B4-BE49-F238E27FC236}">
                <a16:creationId xmlns:a16="http://schemas.microsoft.com/office/drawing/2014/main" id="{2C61FF05-9D66-D86D-5DE6-46C083D16E3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285349" y="765812"/>
            <a:ext cx="1494847" cy="1313597"/>
          </a:xfrm>
          <a:prstGeom prst="rect">
            <a:avLst/>
          </a:prstGeom>
        </p:spPr>
      </p:pic>
      <p:sp>
        <p:nvSpPr>
          <p:cNvPr id="20" name="Rectangle: Rounded Corners 19">
            <a:extLst>
              <a:ext uri="{FF2B5EF4-FFF2-40B4-BE49-F238E27FC236}">
                <a16:creationId xmlns:a16="http://schemas.microsoft.com/office/drawing/2014/main" id="{1BA35E52-8737-8EF7-DE9E-0B89D948EFAE}"/>
              </a:ext>
            </a:extLst>
          </p:cNvPr>
          <p:cNvSpPr/>
          <p:nvPr/>
        </p:nvSpPr>
        <p:spPr>
          <a:xfrm>
            <a:off x="6647054" y="1186064"/>
            <a:ext cx="3106546" cy="103587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err="1">
                <a:solidFill>
                  <a:schemeClr val="tx1"/>
                </a:solidFill>
                <a:latin typeface="Arial" panose="020B0604020202020204" pitchFamily="34" charset="0"/>
                <a:cs typeface="Arial" panose="020B0604020202020204" pitchFamily="34" charset="0"/>
              </a:rPr>
              <a:t>Bài</a:t>
            </a:r>
            <a:r>
              <a:rPr lang="en-US" sz="4800" b="1" dirty="0">
                <a:solidFill>
                  <a:schemeClr val="tx1"/>
                </a:solidFill>
                <a:latin typeface="Arial" panose="020B0604020202020204" pitchFamily="34" charset="0"/>
                <a:cs typeface="Arial" panose="020B0604020202020204" pitchFamily="34" charset="0"/>
              </a:rPr>
              <a:t> </a:t>
            </a:r>
            <a:r>
              <a:rPr lang="en-US" sz="4800" b="1" dirty="0" err="1">
                <a:solidFill>
                  <a:schemeClr val="tx1"/>
                </a:solidFill>
                <a:latin typeface="Arial" panose="020B0604020202020204" pitchFamily="34" charset="0"/>
                <a:cs typeface="Arial" panose="020B0604020202020204" pitchFamily="34" charset="0"/>
              </a:rPr>
              <a:t>tập</a:t>
            </a:r>
            <a:endParaRPr lang="en-US" sz="4800" b="1"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B3C0698-7EBC-6AEF-B48A-5C4A05185572}"/>
              </a:ext>
            </a:extLst>
          </p:cNvPr>
          <p:cNvSpPr txBox="1"/>
          <p:nvPr/>
        </p:nvSpPr>
        <p:spPr>
          <a:xfrm>
            <a:off x="7239484" y="1958528"/>
            <a:ext cx="7880558" cy="319337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Cho hình vã bên, biết ME là tia phân giác của góc NMP.</a:t>
            </a:r>
          </a:p>
          <a:p>
            <a:pPr marL="0" marR="0" algn="just">
              <a:lnSpc>
                <a:spcPct val="150000"/>
              </a:lnSpc>
              <a:spcBef>
                <a:spcPts val="600"/>
              </a:spcBef>
              <a:spcAft>
                <a:spcPts val="800"/>
              </a:spcAft>
              <a:tabLst>
                <a:tab pos="360045" algn="l"/>
                <a:tab pos="720090" algn="l"/>
              </a:tabLst>
            </a:pPr>
            <a:r>
              <a:rPr lang="nl-NL" sz="4400" dirty="0">
                <a:latin typeface="Arial" panose="020B0604020202020204" pitchFamily="34" charset="0"/>
                <a:ea typeface="Times New Roman" panose="02020603050405020304" pitchFamily="18" charset="0"/>
                <a:cs typeface="Arial" panose="020B0604020202020204" pitchFamily="34" charset="0"/>
              </a:rPr>
              <a:t>Chứng minh rằng: </a:t>
            </a:r>
            <a:r>
              <a:rPr lang="nl-NL" sz="4400" dirty="0">
                <a:effectLst/>
                <a:latin typeface="Arial" panose="020B0604020202020204" pitchFamily="34" charset="0"/>
                <a:ea typeface="Times New Roman" panose="02020603050405020304" pitchFamily="18" charset="0"/>
                <a:cs typeface="Arial" panose="020B0604020202020204" pitchFamily="34" charset="0"/>
              </a:rPr>
              <a:t> </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7" name="Object 16">
            <a:extLst>
              <a:ext uri="{FF2B5EF4-FFF2-40B4-BE49-F238E27FC236}">
                <a16:creationId xmlns:a16="http://schemas.microsoft.com/office/drawing/2014/main" id="{087FB759-6082-802D-FF52-7B96936D996D}"/>
              </a:ext>
            </a:extLst>
          </p:cNvPr>
          <p:cNvGraphicFramePr>
            <a:graphicFrameLocks noChangeAspect="1"/>
          </p:cNvGraphicFramePr>
          <p:nvPr>
            <p:extLst>
              <p:ext uri="{D42A27DB-BD31-4B8C-83A1-F6EECF244321}">
                <p14:modId xmlns:p14="http://schemas.microsoft.com/office/powerpoint/2010/main" val="3050558430"/>
              </p:ext>
            </p:extLst>
          </p:nvPr>
        </p:nvGraphicFramePr>
        <p:xfrm>
          <a:off x="11722100" y="4432300"/>
          <a:ext cx="3441700" cy="587375"/>
        </p:xfrm>
        <a:graphic>
          <a:graphicData uri="http://schemas.openxmlformats.org/presentationml/2006/ole">
            <mc:AlternateContent xmlns:mc="http://schemas.openxmlformats.org/markup-compatibility/2006">
              <mc:Choice xmlns:v="urn:schemas-microsoft-com:vml" Requires="v">
                <p:oleObj name="Equation" r:id="rId10" imgW="1041120" imgH="177480" progId="Equation.DSMT4">
                  <p:embed/>
                </p:oleObj>
              </mc:Choice>
              <mc:Fallback>
                <p:oleObj name="Equation" r:id="rId10" imgW="1041120" imgH="177480" progId="Equation.DSMT4">
                  <p:embed/>
                  <p:pic>
                    <p:nvPicPr>
                      <p:cNvPr id="17" name="Object 16">
                        <a:extLst>
                          <a:ext uri="{FF2B5EF4-FFF2-40B4-BE49-F238E27FC236}">
                            <a16:creationId xmlns:a16="http://schemas.microsoft.com/office/drawing/2014/main" id="{1F14519B-0353-B6F4-4A75-48AAB4933306}"/>
                          </a:ext>
                        </a:extLst>
                      </p:cNvPr>
                      <p:cNvPicPr/>
                      <p:nvPr/>
                    </p:nvPicPr>
                    <p:blipFill>
                      <a:blip r:embed="rId11"/>
                      <a:stretch>
                        <a:fillRect/>
                      </a:stretch>
                    </p:blipFill>
                    <p:spPr>
                      <a:xfrm>
                        <a:off x="11722100" y="4432300"/>
                        <a:ext cx="3441700" cy="587375"/>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BC19A9C4-D992-3520-A5F3-526EB43A7AD7}"/>
              </a:ext>
            </a:extLst>
          </p:cNvPr>
          <p:cNvPicPr>
            <a:picLocks noChangeAspect="1"/>
          </p:cNvPicPr>
          <p:nvPr/>
        </p:nvPicPr>
        <p:blipFill>
          <a:blip r:embed="rId12"/>
          <a:stretch>
            <a:fillRect/>
          </a:stretch>
        </p:blipFill>
        <p:spPr>
          <a:xfrm>
            <a:off x="1271898" y="2377539"/>
            <a:ext cx="5944422" cy="6042561"/>
          </a:xfrm>
          <a:prstGeom prst="rect">
            <a:avLst/>
          </a:prstGeom>
        </p:spPr>
      </p:pic>
    </p:spTree>
    <p:extLst>
      <p:ext uri="{BB962C8B-B14F-4D97-AF65-F5344CB8AC3E}">
        <p14:creationId xmlns:p14="http://schemas.microsoft.com/office/powerpoint/2010/main" val="29668724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11596" y="6980688"/>
            <a:ext cx="5082217" cy="3816283"/>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61805" y="-1981125"/>
            <a:ext cx="5659536" cy="411480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967532" y="-2933700"/>
            <a:ext cx="4784227" cy="4461332"/>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129474"/>
            <a:ext cx="1816518" cy="1596265"/>
          </a:xfrm>
          <a:prstGeom prst="rect">
            <a:avLst/>
          </a:prstGeom>
        </p:spPr>
      </p:pic>
      <p:sp>
        <p:nvSpPr>
          <p:cNvPr id="19" name="Rectangle: Rounded Corners 18">
            <a:extLst>
              <a:ext uri="{FF2B5EF4-FFF2-40B4-BE49-F238E27FC236}">
                <a16:creationId xmlns:a16="http://schemas.microsoft.com/office/drawing/2014/main" id="{1E7BC998-CFF0-469C-ABFF-41A3845854B7}"/>
              </a:ext>
            </a:extLst>
          </p:cNvPr>
          <p:cNvSpPr/>
          <p:nvPr/>
        </p:nvSpPr>
        <p:spPr>
          <a:xfrm>
            <a:off x="8128195" y="605570"/>
            <a:ext cx="2031609" cy="103587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HĐ3</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B2154F8-700C-4777-B5F1-12A123CF1937}"/>
                  </a:ext>
                </a:extLst>
              </p:cNvPr>
              <p:cNvSpPr txBox="1"/>
              <p:nvPr/>
            </p:nvSpPr>
            <p:spPr>
              <a:xfrm>
                <a:off x="273113" y="1765544"/>
                <a:ext cx="17741776"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4.47 </a:t>
                </a:r>
                <a:r>
                  <a:rPr lang="en-US" sz="4000" dirty="0" err="1">
                    <a:latin typeface="Arial" panose="020B0604020202020204" pitchFamily="34" charset="0"/>
                    <a:cs typeface="Arial" panose="020B0604020202020204" pitchFamily="34" charset="0"/>
                  </a:rPr>
                  <a:t>mô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con </a:t>
                </a:r>
                <a:r>
                  <a:rPr lang="en-US" sz="4000" dirty="0" err="1">
                    <a:latin typeface="Arial" panose="020B0604020202020204" pitchFamily="34" charset="0"/>
                    <a:cs typeface="Arial" panose="020B0604020202020204" pitchFamily="34" charset="0"/>
                  </a:rPr>
                  <a:t>dốc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bởi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Khi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con </a:t>
                </a:r>
                <a:r>
                  <a:rPr lang="en-US" sz="4000" dirty="0" err="1">
                    <a:latin typeface="Arial" panose="020B0604020202020204" pitchFamily="34" charset="0"/>
                    <a:cs typeface="Arial" panose="020B0604020202020204" pitchFamily="34" charset="0"/>
                  </a:rPr>
                  <a:t>dốc</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Dựa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con </a:t>
                </a:r>
                <a:r>
                  <a:rPr lang="en-US" sz="4000" dirty="0" err="1">
                    <a:latin typeface="Arial" panose="020B0604020202020204" pitchFamily="34" charset="0"/>
                    <a:cs typeface="Arial" panose="020B0604020202020204" pitchFamily="34" charset="0"/>
                  </a:rPr>
                  <a:t>dốc</a:t>
                </a:r>
                <a:r>
                  <a:rPr lang="en-US" sz="4000" dirty="0">
                    <a:latin typeface="Arial" panose="020B0604020202020204" pitchFamily="34" charset="0"/>
                    <a:cs typeface="Arial" panose="020B0604020202020204" pitchFamily="34" charset="0"/>
                  </a:rPr>
                  <a:t>.</a:t>
                </a:r>
              </a:p>
            </p:txBody>
          </p:sp>
        </mc:Choice>
        <mc:Fallback xmlns="">
          <p:sp>
            <p:nvSpPr>
              <p:cNvPr id="20" name="TextBox 19">
                <a:extLst>
                  <a:ext uri="{FF2B5EF4-FFF2-40B4-BE49-F238E27FC236}">
                    <a16:creationId xmlns:a16="http://schemas.microsoft.com/office/drawing/2014/main" id="{0B2154F8-700C-4777-B5F1-12A123CF1937}"/>
                  </a:ext>
                </a:extLst>
              </p:cNvPr>
              <p:cNvSpPr txBox="1">
                <a:spLocks noRot="1" noChangeAspect="1" noMove="1" noResize="1" noEditPoints="1" noAdjustHandles="1" noChangeArrowheads="1" noChangeShapeType="1" noTextEdit="1"/>
              </p:cNvSpPr>
              <p:nvPr/>
            </p:nvSpPr>
            <p:spPr>
              <a:xfrm>
                <a:off x="273113" y="1765544"/>
                <a:ext cx="17741776" cy="4594912"/>
              </a:xfrm>
              <a:prstGeom prst="rect">
                <a:avLst/>
              </a:prstGeom>
              <a:blipFill>
                <a:blip r:embed="rId10"/>
                <a:stretch>
                  <a:fillRect l="-1237" r="-1203" b="-4914"/>
                </a:stretch>
              </a:blipFill>
            </p:spPr>
            <p:txBody>
              <a:bodyPr/>
              <a:lstStyle/>
              <a:p>
                <a:r>
                  <a:rPr lang="en-US">
                    <a:noFill/>
                  </a:rPr>
                  <a:t> </a:t>
                </a:r>
              </a:p>
            </p:txBody>
          </p:sp>
        </mc:Fallback>
      </mc:AlternateContent>
      <p:pic>
        <p:nvPicPr>
          <p:cNvPr id="21" name="Picture 20">
            <a:extLst>
              <a:ext uri="{FF2B5EF4-FFF2-40B4-BE49-F238E27FC236}">
                <a16:creationId xmlns:a16="http://schemas.microsoft.com/office/drawing/2014/main" id="{320469AC-2E44-48B9-9C6F-A4F9E5CB4BD8}"/>
              </a:ext>
            </a:extLst>
          </p:cNvPr>
          <p:cNvPicPr>
            <a:picLocks noChangeAspect="1"/>
          </p:cNvPicPr>
          <p:nvPr/>
        </p:nvPicPr>
        <p:blipFill>
          <a:blip r:embed="rId11"/>
          <a:stretch>
            <a:fillRect/>
          </a:stretch>
        </p:blipFill>
        <p:spPr>
          <a:xfrm>
            <a:off x="2270140" y="6980688"/>
            <a:ext cx="13218811" cy="2851116"/>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V="1">
            <a:off x="13019435" y="6682170"/>
            <a:ext cx="5891811" cy="4114800"/>
          </a:xfrm>
          <a:prstGeom prst="rect">
            <a:avLst/>
          </a:prstGeom>
        </p:spPr>
      </p:pic>
      <p:grpSp>
        <p:nvGrpSpPr>
          <p:cNvPr id="15" name="Group 15"/>
          <p:cNvGrpSpPr/>
          <p:nvPr/>
        </p:nvGrpSpPr>
        <p:grpSpPr>
          <a:xfrm>
            <a:off x="273113" y="7886700"/>
            <a:ext cx="2546288" cy="1143000"/>
            <a:chOff x="0" y="0"/>
            <a:chExt cx="911283" cy="348050"/>
          </a:xfrm>
        </p:grpSpPr>
        <p:sp>
          <p:nvSpPr>
            <p:cNvPr id="16" name="Freeform 16"/>
            <p:cNvSpPr/>
            <p:nvPr/>
          </p:nvSpPr>
          <p:spPr>
            <a:xfrm>
              <a:off x="0" y="0"/>
              <a:ext cx="911283" cy="348050"/>
            </a:xfrm>
            <a:custGeom>
              <a:avLst/>
              <a:gdLst/>
              <a:ahLst/>
              <a:cxnLst/>
              <a:rect l="l" t="t" r="r" b="b"/>
              <a:pathLst>
                <a:path w="911283" h="348050">
                  <a:moveTo>
                    <a:pt x="174025" y="0"/>
                  </a:moveTo>
                  <a:lnTo>
                    <a:pt x="737258" y="0"/>
                  </a:lnTo>
                  <a:cubicBezTo>
                    <a:pt x="833369" y="0"/>
                    <a:pt x="911283" y="77914"/>
                    <a:pt x="911283" y="174025"/>
                  </a:cubicBezTo>
                  <a:lnTo>
                    <a:pt x="911283" y="174025"/>
                  </a:lnTo>
                  <a:cubicBezTo>
                    <a:pt x="911283" y="220179"/>
                    <a:pt x="892948" y="264443"/>
                    <a:pt x="860312" y="297079"/>
                  </a:cubicBezTo>
                  <a:cubicBezTo>
                    <a:pt x="827676" y="329715"/>
                    <a:pt x="783412" y="348050"/>
                    <a:pt x="737258" y="348050"/>
                  </a:cubicBezTo>
                  <a:lnTo>
                    <a:pt x="174025" y="348050"/>
                  </a:lnTo>
                  <a:cubicBezTo>
                    <a:pt x="77914" y="348050"/>
                    <a:pt x="0" y="270136"/>
                    <a:pt x="0" y="174025"/>
                  </a:cubicBezTo>
                  <a:lnTo>
                    <a:pt x="0" y="174025"/>
                  </a:lnTo>
                  <a:cubicBezTo>
                    <a:pt x="0" y="77914"/>
                    <a:pt x="77914" y="0"/>
                    <a:pt x="174025" y="0"/>
                  </a:cubicBezTo>
                  <a:close/>
                </a:path>
              </a:pathLst>
            </a:custGeom>
            <a:solidFill>
              <a:srgbClr val="F4BA92"/>
            </a:solidFill>
            <a:ln w="57150">
              <a:solidFill>
                <a:srgbClr val="383838"/>
              </a:solidFill>
            </a:ln>
          </p:spPr>
          <p:txBody>
            <a:bodyPr/>
            <a:lstStyle/>
            <a:p>
              <a:endParaRPr lang="en-US"/>
            </a:p>
          </p:txBody>
        </p:sp>
        <p:sp>
          <p:nvSpPr>
            <p:cNvPr id="17" name="TextBox 17"/>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8"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85800" y="8125906"/>
            <a:ext cx="1584340" cy="762923"/>
          </a:xfrm>
          <a:prstGeom prst="rect">
            <a:avLst/>
          </a:prstGeom>
        </p:spPr>
      </p:pic>
    </p:spTree>
    <p:extLst>
      <p:ext uri="{BB962C8B-B14F-4D97-AF65-F5344CB8AC3E}">
        <p14:creationId xmlns:p14="http://schemas.microsoft.com/office/powerpoint/2010/main" val="29186162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17" dur="500"/>
                                        <p:tgtEl>
                                          <p:spTgt spid="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22" dur="500"/>
                                        <p:tgtEl>
                                          <p:spTgt spid="2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p:tgtEl>
                                          <p:spTgt spid="21"/>
                                        </p:tgtEl>
                                        <p:attrNameLst>
                                          <p:attrName>ppt_y</p:attrName>
                                        </p:attrNameLst>
                                      </p:cBhvr>
                                      <p:tavLst>
                                        <p:tav tm="0">
                                          <p:val>
                                            <p:strVal val="#ppt_y+#ppt_h*1.125000"/>
                                          </p:val>
                                        </p:tav>
                                        <p:tav tm="100000">
                                          <p:val>
                                            <p:strVal val="#ppt_y"/>
                                          </p:val>
                                        </p:tav>
                                      </p:tavLst>
                                    </p:anim>
                                    <p:animEffect transition="in" filter="wipe(up)">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82681">
            <a:off x="14782052" y="251669"/>
            <a:ext cx="4954495" cy="5688878"/>
          </a:xfrm>
          <a:prstGeom prst="rect">
            <a:avLst/>
          </a:prstGeom>
        </p:spPr>
      </p:pic>
      <p:sp>
        <p:nvSpPr>
          <p:cNvPr id="7" name="TextBox 7"/>
          <p:cNvSpPr txBox="1"/>
          <p:nvPr/>
        </p:nvSpPr>
        <p:spPr>
          <a:xfrm>
            <a:off x="7682545" y="2894112"/>
            <a:ext cx="3086101" cy="330309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0" name="Group 19">
            <a:extLst>
              <a:ext uri="{FF2B5EF4-FFF2-40B4-BE49-F238E27FC236}">
                <a16:creationId xmlns:a16="http://schemas.microsoft.com/office/drawing/2014/main" id="{D0CD284B-4F48-4529-9F5A-263BF3BF84FE}"/>
              </a:ext>
            </a:extLst>
          </p:cNvPr>
          <p:cNvGrpSpPr/>
          <p:nvPr/>
        </p:nvGrpSpPr>
        <p:grpSpPr>
          <a:xfrm>
            <a:off x="1066802" y="722813"/>
            <a:ext cx="15022438" cy="4447301"/>
            <a:chOff x="7526212" y="3000968"/>
            <a:chExt cx="9623687" cy="2294932"/>
          </a:xfrm>
        </p:grpSpPr>
        <p:sp>
          <p:nvSpPr>
            <p:cNvPr id="6" name="Freeform 6"/>
            <p:cNvSpPr/>
            <p:nvPr/>
          </p:nvSpPr>
          <p:spPr>
            <a:xfrm>
              <a:off x="7682545" y="3111103"/>
              <a:ext cx="9467354" cy="2184797"/>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F4BA92"/>
            </a:solidFill>
            <a:ln w="57150">
              <a:solidFill>
                <a:srgbClr val="383838"/>
              </a:solidFill>
            </a:ln>
          </p:spPr>
          <p:txBody>
            <a:bodyPr/>
            <a:lstStyle/>
            <a:p>
              <a:endParaRPr lang="en-US"/>
            </a:p>
          </p:txBody>
        </p:sp>
        <p:sp>
          <p:nvSpPr>
            <p:cNvPr id="9" name="Freeform 9"/>
            <p:cNvSpPr/>
            <p:nvPr/>
          </p:nvSpPr>
          <p:spPr>
            <a:xfrm>
              <a:off x="7526212" y="3000968"/>
              <a:ext cx="9467354" cy="2184797"/>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EFEFEF"/>
            </a:solidFill>
            <a:ln w="57150">
              <a:solidFill>
                <a:srgbClr val="383838"/>
              </a:solidFill>
            </a:ln>
          </p:spPr>
          <p:txBody>
            <a:bodyPr/>
            <a:lstStyle/>
            <a:p>
              <a:endParaRPr lang="en-US"/>
            </a:p>
          </p:txBody>
        </p:sp>
      </p:grpSp>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89240" y="8567181"/>
            <a:ext cx="1816518" cy="1596265"/>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39026" y="8567181"/>
            <a:ext cx="1382238" cy="1382238"/>
          </a:xfrm>
          <a:prstGeom prst="rect">
            <a:avLst/>
          </a:prstGeom>
        </p:spPr>
      </p:pic>
      <p:sp>
        <p:nvSpPr>
          <p:cNvPr id="23" name="TextBox 22">
            <a:extLst>
              <a:ext uri="{FF2B5EF4-FFF2-40B4-BE49-F238E27FC236}">
                <a16:creationId xmlns:a16="http://schemas.microsoft.com/office/drawing/2014/main" id="{64A3E02D-3045-411E-BE25-84EB03374A7B}"/>
              </a:ext>
            </a:extLst>
          </p:cNvPr>
          <p:cNvSpPr txBox="1"/>
          <p:nvPr/>
        </p:nvSpPr>
        <p:spPr>
          <a:xfrm>
            <a:off x="1693072" y="794339"/>
            <a:ext cx="13525863" cy="3943452"/>
          </a:xfrm>
          <a:prstGeom prst="rect">
            <a:avLst/>
          </a:prstGeom>
          <a:noFill/>
        </p:spPr>
        <p:txBody>
          <a:bodyPr wrap="square">
            <a:spAutoFit/>
          </a:bodyPr>
          <a:lstStyle/>
          <a:p>
            <a:pPr marL="0" marR="0" algn="ctr">
              <a:lnSpc>
                <a:spcPct val="150000"/>
              </a:lnSpc>
              <a:spcBef>
                <a:spcPts val="600"/>
              </a:spcBef>
              <a:spcAft>
                <a:spcPts val="800"/>
              </a:spcAft>
              <a:tabLst>
                <a:tab pos="360045" algn="l"/>
                <a:tab pos="720090" algn="l"/>
              </a:tabLst>
            </a:pPr>
            <a:r>
              <a:rPr lang="nl-NL" sz="4400" b="1" dirty="0">
                <a:effectLst/>
                <a:latin typeface="Arial" panose="020B0604020202020204" pitchFamily="34" charset="0"/>
                <a:ea typeface="Times New Roman" panose="02020603050405020304" pitchFamily="18" charset="0"/>
                <a:cs typeface="Arial" panose="020B0604020202020204" pitchFamily="34" charset="0"/>
              </a:rPr>
              <a:t>Định lí 3:</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Nếu cạnh huyền và một góc nhọn của tam giác vuông này bằng cạnh huyền và một góc nhọn của tam giác vuông kia thì hai tam giác vuông đó bằng nhau.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31" name="Group 30">
            <a:extLst>
              <a:ext uri="{FF2B5EF4-FFF2-40B4-BE49-F238E27FC236}">
                <a16:creationId xmlns:a16="http://schemas.microsoft.com/office/drawing/2014/main" id="{0E23D10C-27EA-4DD5-A18F-434CE721CFB8}"/>
              </a:ext>
            </a:extLst>
          </p:cNvPr>
          <p:cNvGrpSpPr/>
          <p:nvPr/>
        </p:nvGrpSpPr>
        <p:grpSpPr>
          <a:xfrm>
            <a:off x="8563271" y="5929116"/>
            <a:ext cx="6667699" cy="3747206"/>
            <a:chOff x="6436553" y="5448300"/>
            <a:chExt cx="6667699" cy="3747206"/>
          </a:xfrm>
        </p:grpSpPr>
        <p:cxnSp>
          <p:nvCxnSpPr>
            <p:cNvPr id="32" name="Straight Connector 31">
              <a:extLst>
                <a:ext uri="{FF2B5EF4-FFF2-40B4-BE49-F238E27FC236}">
                  <a16:creationId xmlns:a16="http://schemas.microsoft.com/office/drawing/2014/main" id="{9B2D7462-02FF-467D-B251-3F3410F235A1}"/>
                </a:ext>
              </a:extLst>
            </p:cNvPr>
            <p:cNvCxnSpPr>
              <a:cxnSpLocks/>
            </p:cNvCxnSpPr>
            <p:nvPr/>
          </p:nvCxnSpPr>
          <p:spPr>
            <a:xfrm flipH="1">
              <a:off x="7598764" y="5448300"/>
              <a:ext cx="20607" cy="3747206"/>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653B6DB4-D488-44CA-ACED-AB99EB85304D}"/>
                </a:ext>
              </a:extLst>
            </p:cNvPr>
            <p:cNvCxnSpPr>
              <a:cxnSpLocks/>
            </p:cNvCxnSpPr>
            <p:nvPr/>
          </p:nvCxnSpPr>
          <p:spPr>
            <a:xfrm>
              <a:off x="6436553" y="8308471"/>
              <a:ext cx="6667699" cy="0"/>
            </a:xfrm>
            <a:prstGeom prst="line">
              <a:avLst/>
            </a:prstGeom>
            <a:ln w="38100"/>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9B8FA7A4-D9A3-45C1-8052-C317DDDD0B07}"/>
                </a:ext>
              </a:extLst>
            </p:cNvPr>
            <p:cNvSpPr txBox="1"/>
            <p:nvPr/>
          </p:nvSpPr>
          <p:spPr>
            <a:xfrm>
              <a:off x="6487828" y="658753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GT</a:t>
              </a:r>
            </a:p>
          </p:txBody>
        </p:sp>
        <p:sp>
          <p:nvSpPr>
            <p:cNvPr id="35" name="TextBox 34">
              <a:extLst>
                <a:ext uri="{FF2B5EF4-FFF2-40B4-BE49-F238E27FC236}">
                  <a16:creationId xmlns:a16="http://schemas.microsoft.com/office/drawing/2014/main" id="{7CDAAF52-A5BB-4A10-B79A-A2A3A5B18067}"/>
                </a:ext>
              </a:extLst>
            </p:cNvPr>
            <p:cNvSpPr txBox="1"/>
            <p:nvPr/>
          </p:nvSpPr>
          <p:spPr>
            <a:xfrm>
              <a:off x="6487827" y="840530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KL</a:t>
              </a:r>
            </a:p>
          </p:txBody>
        </p:sp>
      </p:grpSp>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A8BBCF33-303F-4108-B335-1DF4B80C88E2}"/>
                  </a:ext>
                </a:extLst>
              </p:cNvPr>
              <p:cNvSpPr txBox="1"/>
              <p:nvPr/>
            </p:nvSpPr>
            <p:spPr>
              <a:xfrm>
                <a:off x="9825701" y="5593227"/>
                <a:ext cx="5921531" cy="3266151"/>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a:p>
                <a:pPr marL="0" marR="0" algn="just">
                  <a:lnSpc>
                    <a:spcPct val="150000"/>
                  </a:lnSpc>
                  <a:spcBef>
                    <a:spcPts val="600"/>
                  </a:spcBef>
                  <a:spcAft>
                    <a:spcPts val="800"/>
                  </a:spcAft>
                  <a:tabLst>
                    <a:tab pos="360045" algn="l"/>
                    <a:tab pos="720090" algn="l"/>
                  </a:tabLst>
                </a:pP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latin typeface="Cambria Math" panose="02040503050406030204" pitchFamily="18" charset="0"/>
                            <a:ea typeface="Cambria Math" panose="02040503050406030204" pitchFamily="18" charset="0"/>
                            <a:cs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e>
                    </m:acc>
                    <m:r>
                      <a:rPr lang="nl-NL" sz="40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cs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e>
                    </m:acc>
                  </m:oMath>
                </a14:m>
                <a:endParaRPr lang="en-US" sz="4000" dirty="0">
                  <a:latin typeface="Arial" panose="020B0604020202020204" pitchFamily="34" charset="0"/>
                  <a:cs typeface="Arial" panose="020B0604020202020204" pitchFamily="34" charset="0"/>
                </a:endParaRPr>
              </a:p>
            </p:txBody>
          </p:sp>
        </mc:Choice>
        <mc:Fallback>
          <p:sp>
            <p:nvSpPr>
              <p:cNvPr id="36" name="TextBox 35">
                <a:extLst>
                  <a:ext uri="{FF2B5EF4-FFF2-40B4-BE49-F238E27FC236}">
                    <a16:creationId xmlns:a16="http://schemas.microsoft.com/office/drawing/2014/main" id="{A8BBCF33-303F-4108-B335-1DF4B80C88E2}"/>
                  </a:ext>
                </a:extLst>
              </p:cNvPr>
              <p:cNvSpPr txBox="1">
                <a:spLocks noRot="1" noChangeAspect="1" noMove="1" noResize="1" noEditPoints="1" noAdjustHandles="1" noChangeArrowheads="1" noChangeShapeType="1" noTextEdit="1"/>
              </p:cNvSpPr>
              <p:nvPr/>
            </p:nvSpPr>
            <p:spPr>
              <a:xfrm>
                <a:off x="9825701" y="5593227"/>
                <a:ext cx="5921531" cy="3266151"/>
              </a:xfrm>
              <a:prstGeom prst="rect">
                <a:avLst/>
              </a:prstGeom>
              <a:blipFill>
                <a:blip r:embed="rId8"/>
                <a:stretch>
                  <a:fillRect b="-5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3777E6C-D5A7-4292-8775-E8DFDBBA3571}"/>
                  </a:ext>
                </a:extLst>
              </p:cNvPr>
              <p:cNvSpPr txBox="1"/>
              <p:nvPr/>
            </p:nvSpPr>
            <p:spPr>
              <a:xfrm>
                <a:off x="9995544" y="8794730"/>
                <a:ext cx="3961771" cy="90146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p:txBody>
          </p:sp>
        </mc:Choice>
        <mc:Fallback xmlns="">
          <p:sp>
            <p:nvSpPr>
              <p:cNvPr id="37" name="TextBox 36">
                <a:extLst>
                  <a:ext uri="{FF2B5EF4-FFF2-40B4-BE49-F238E27FC236}">
                    <a16:creationId xmlns:a16="http://schemas.microsoft.com/office/drawing/2014/main" id="{93777E6C-D5A7-4292-8775-E8DFDBBA3571}"/>
                  </a:ext>
                </a:extLst>
              </p:cNvPr>
              <p:cNvSpPr txBox="1">
                <a:spLocks noRot="1" noChangeAspect="1" noMove="1" noResize="1" noEditPoints="1" noAdjustHandles="1" noChangeArrowheads="1" noChangeShapeType="1" noTextEdit="1"/>
              </p:cNvSpPr>
              <p:nvPr/>
            </p:nvSpPr>
            <p:spPr>
              <a:xfrm>
                <a:off x="9995544" y="8794730"/>
                <a:ext cx="3961771" cy="901465"/>
              </a:xfrm>
              <a:prstGeom prst="rect">
                <a:avLst/>
              </a:prstGeom>
              <a:blipFill>
                <a:blip r:embed="rId13"/>
                <a:stretch>
                  <a:fillRect r="-6308" b="-2837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2159DFD-1146-F9EC-4436-0BE3195E471D}"/>
              </a:ext>
            </a:extLst>
          </p:cNvPr>
          <p:cNvPicPr>
            <a:picLocks noChangeAspect="1"/>
          </p:cNvPicPr>
          <p:nvPr/>
        </p:nvPicPr>
        <p:blipFill>
          <a:blip r:embed="rId14"/>
          <a:stretch>
            <a:fillRect/>
          </a:stretch>
        </p:blipFill>
        <p:spPr>
          <a:xfrm>
            <a:off x="0" y="5921580"/>
            <a:ext cx="8344483" cy="3910224"/>
          </a:xfrm>
          <a:prstGeom prst="rect">
            <a:avLst/>
          </a:prstGeom>
        </p:spPr>
      </p:pic>
    </p:spTree>
    <p:extLst>
      <p:ext uri="{BB962C8B-B14F-4D97-AF65-F5344CB8AC3E}">
        <p14:creationId xmlns:p14="http://schemas.microsoft.com/office/powerpoint/2010/main" val="30029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barn(inVertical)">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22" dur="500"/>
                                        <p:tgtEl>
                                          <p:spTgt spid="3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27" dur="500"/>
                                        <p:tgtEl>
                                          <p:spTgt spid="3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32" dur="500"/>
                                        <p:tgtEl>
                                          <p:spTgt spid="3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p:tgtEl>
                                          <p:spTgt spid="5"/>
                                        </p:tgtEl>
                                        <p:attrNameLst>
                                          <p:attrName>ppt_y</p:attrName>
                                        </p:attrNameLst>
                                      </p:cBhvr>
                                      <p:tavLst>
                                        <p:tav tm="0">
                                          <p:val>
                                            <p:strVal val="#ppt_y+#ppt_h*1.125000"/>
                                          </p:val>
                                        </p:tav>
                                        <p:tav tm="100000">
                                          <p:val>
                                            <p:strVal val="#ppt_y"/>
                                          </p:val>
                                        </p:tav>
                                      </p:tavLst>
                                    </p:anim>
                                    <p:animEffect transition="in" filter="wipe(up)">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D26454F-84B5-4872-B392-022155B8FDD9}"/>
              </a:ext>
            </a:extLst>
          </p:cNvPr>
          <p:cNvPicPr>
            <a:picLocks noChangeAspect="1"/>
          </p:cNvPicPr>
          <p:nvPr/>
        </p:nvPicPr>
        <p:blipFill>
          <a:blip r:embed="rId2"/>
          <a:stretch>
            <a:fillRect/>
          </a:stretch>
        </p:blipFill>
        <p:spPr>
          <a:xfrm>
            <a:off x="3971975" y="4112632"/>
            <a:ext cx="13990836" cy="3758911"/>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682011" y="7501501"/>
            <a:ext cx="9826011" cy="3260796"/>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533042">
            <a:off x="5211436" y="8216243"/>
            <a:ext cx="5695369" cy="5149562"/>
          </a:xfrm>
          <a:prstGeom prst="rect">
            <a:avLst/>
          </a:prstGeom>
        </p:spPr>
      </p:pic>
      <p:pic>
        <p:nvPicPr>
          <p:cNvPr id="17"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377082" y="4126917"/>
            <a:ext cx="4076785" cy="10009963"/>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876800" y="7487215"/>
            <a:ext cx="1028451" cy="903751"/>
          </a:xfrm>
          <a:prstGeom prst="rect">
            <a:avLst/>
          </a:prstGeom>
        </p:spPr>
      </p:pic>
      <p:pic>
        <p:nvPicPr>
          <p:cNvPr id="22"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222532" y="-114300"/>
            <a:ext cx="1163556" cy="1409595"/>
          </a:xfrm>
          <a:prstGeom prst="rect">
            <a:avLst/>
          </a:prstGeom>
        </p:spPr>
      </p:pic>
      <p:sp>
        <p:nvSpPr>
          <p:cNvPr id="18" name="Speech Bubble: Rectangle with Corners Rounded 17">
            <a:extLst>
              <a:ext uri="{FF2B5EF4-FFF2-40B4-BE49-F238E27FC236}">
                <a16:creationId xmlns:a16="http://schemas.microsoft.com/office/drawing/2014/main" id="{447C8EB5-14F0-4C95-94AB-6CA349584429}"/>
              </a:ext>
            </a:extLst>
          </p:cNvPr>
          <p:cNvSpPr/>
          <p:nvPr/>
        </p:nvSpPr>
        <p:spPr>
          <a:xfrm>
            <a:off x="1524000" y="1872906"/>
            <a:ext cx="1163556" cy="838200"/>
          </a:xfrm>
          <a:prstGeom prst="wedgeRoundRectCallout">
            <a:avLst>
              <a:gd name="adj1" fmla="val -1211"/>
              <a:gd name="adj2" fmla="val 69657"/>
              <a:gd name="adj3" fmla="val 16667"/>
            </a:avLst>
          </a:prstGeom>
          <a:solidFill>
            <a:srgbClr val="E66947"/>
          </a:solidFill>
          <a:ln>
            <a:solidFill>
              <a:srgbClr val="E66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D5D5D7F1-E465-4D1C-820A-2D8638BC93C5}"/>
              </a:ext>
            </a:extLst>
          </p:cNvPr>
          <p:cNvSpPr txBox="1"/>
          <p:nvPr/>
        </p:nvSpPr>
        <p:spPr>
          <a:xfrm>
            <a:off x="3032745" y="1401682"/>
            <a:ext cx="14930066"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4.48,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459119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heel(4)">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97393" y="-335791"/>
            <a:ext cx="22082785" cy="1095858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77004" y="1835411"/>
            <a:ext cx="13438793" cy="692097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24604" y="1683011"/>
            <a:ext cx="13438793" cy="6920978"/>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683368" y="6222972"/>
            <a:ext cx="5286989" cy="6070655"/>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81247" y="1449812"/>
            <a:ext cx="3186482" cy="1613156"/>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3187" y="6572354"/>
            <a:ext cx="5550303" cy="4167773"/>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247925" y="6958692"/>
            <a:ext cx="1653126" cy="1452685"/>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3186453" y="2027949"/>
            <a:ext cx="1653126" cy="1452685"/>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3C3D88E-E547-4CE3-B8CE-A9147E1F2B8B}"/>
                  </a:ext>
                </a:extLst>
              </p:cNvPr>
              <p:cNvSpPr txBox="1"/>
              <p:nvPr/>
            </p:nvSpPr>
            <p:spPr>
              <a:xfrm>
                <a:off x="3901051" y="3887821"/>
                <a:ext cx="11045370" cy="3107326"/>
              </a:xfrm>
              <a:prstGeom prst="rect">
                <a:avLst/>
              </a:prstGeom>
              <a:noFill/>
            </p:spPr>
            <p:txBody>
              <a:bodyPr wrap="square">
                <a:spAutoFit/>
              </a:bodyPr>
              <a:lstStyle/>
              <a:p>
                <a:pPr marL="571500" marR="0" indent="-571500" algn="just">
                  <a:lnSpc>
                    <a:spcPct val="150000"/>
                  </a:lnSpc>
                  <a:spcBef>
                    <a:spcPts val="600"/>
                  </a:spcBef>
                  <a:spcAft>
                    <a:spcPts val="800"/>
                  </a:spcAft>
                  <a:buFont typeface="Wingdings" panose="05000000000000000000" pitchFamily="2" charset="2"/>
                  <a:buChar char="§"/>
                  <a:tabLst>
                    <a:tab pos="360045" algn="l"/>
                    <a:tab pos="720090" algn="l"/>
                  </a:tabLst>
                </a:pP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𝑋𝑌𝑍</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góc vuông – góc nhọn)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Wingdings" panose="05000000000000000000" pitchFamily="2" charset="2"/>
                  <a:buChar char="§"/>
                  <a:tabLst>
                    <a:tab pos="360045" algn="l"/>
                    <a:tab pos="720090" algn="l"/>
                  </a:tabLst>
                </a:pP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𝐷𝐸𝐹</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𝐺𝐻𝐾</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góc nhọn)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Wingdings" panose="05000000000000000000" pitchFamily="2" charset="2"/>
                  <a:buChar char="§"/>
                  <a:tabLst>
                    <a:tab pos="360045" algn="l"/>
                    <a:tab pos="720090" algn="l"/>
                  </a:tabLst>
                </a:pP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𝑀𝑁𝑃</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𝑅𝑇𝑆</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(hai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23C3D88E-E547-4CE3-B8CE-A9147E1F2B8B}"/>
                  </a:ext>
                </a:extLst>
              </p:cNvPr>
              <p:cNvSpPr txBox="1">
                <a:spLocks noRot="1" noChangeAspect="1" noMove="1" noResize="1" noEditPoints="1" noAdjustHandles="1" noChangeArrowheads="1" noChangeShapeType="1" noTextEdit="1"/>
              </p:cNvSpPr>
              <p:nvPr/>
            </p:nvSpPr>
            <p:spPr>
              <a:xfrm>
                <a:off x="3901051" y="3887821"/>
                <a:ext cx="11045370" cy="3107326"/>
              </a:xfrm>
              <a:prstGeom prst="rect">
                <a:avLst/>
              </a:prstGeom>
              <a:blipFill>
                <a:blip r:embed="rId16"/>
                <a:stretch>
                  <a:fillRect b="-7662"/>
                </a:stretch>
              </a:blipFill>
            </p:spPr>
            <p:txBody>
              <a:bodyPr/>
              <a:lstStyle/>
              <a:p>
                <a:r>
                  <a:rPr lang="en-US">
                    <a:noFill/>
                  </a:rPr>
                  <a:t> </a:t>
                </a:r>
              </a:p>
            </p:txBody>
          </p:sp>
        </mc:Fallback>
      </mc:AlternateContent>
      <p:sp>
        <p:nvSpPr>
          <p:cNvPr id="12" name="Rectangle: Rounded Corners 11">
            <a:extLst>
              <a:ext uri="{FF2B5EF4-FFF2-40B4-BE49-F238E27FC236}">
                <a16:creationId xmlns:a16="http://schemas.microsoft.com/office/drawing/2014/main" id="{46A25F55-99EE-4725-AA84-3ED2E989F189}"/>
              </a:ext>
            </a:extLst>
          </p:cNvPr>
          <p:cNvSpPr/>
          <p:nvPr/>
        </p:nvSpPr>
        <p:spPr>
          <a:xfrm>
            <a:off x="7708177" y="2234555"/>
            <a:ext cx="2899724" cy="107174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591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down)">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down)">
                                      <p:cBhvr>
                                        <p:cTn id="2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639720" y="7241079"/>
            <a:ext cx="7008560" cy="760297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54202">
            <a:off x="-2001204" y="6489779"/>
            <a:ext cx="5989989" cy="6102815"/>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03315" y="7627902"/>
            <a:ext cx="9826011" cy="3260796"/>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207418" y="7627902"/>
            <a:ext cx="1806535" cy="1630398"/>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25561" y="7187344"/>
            <a:ext cx="2807372" cy="1421232"/>
          </a:xfrm>
          <a:prstGeom prst="rect">
            <a:avLst/>
          </a:prstGeom>
        </p:spPr>
      </p:pic>
      <p:sp>
        <p:nvSpPr>
          <p:cNvPr id="12" name="Oval 11">
            <a:extLst>
              <a:ext uri="{FF2B5EF4-FFF2-40B4-BE49-F238E27FC236}">
                <a16:creationId xmlns:a16="http://schemas.microsoft.com/office/drawing/2014/main" id="{9D08E897-6559-4AD1-962E-7AD83B8A797E}"/>
              </a:ext>
            </a:extLst>
          </p:cNvPr>
          <p:cNvSpPr/>
          <p:nvPr/>
        </p:nvSpPr>
        <p:spPr>
          <a:xfrm>
            <a:off x="1026447" y="3073005"/>
            <a:ext cx="3200400" cy="1447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073011D-0CC1-4D9D-A895-0EC3DAC48208}"/>
                  </a:ext>
                </a:extLst>
              </p:cNvPr>
              <p:cNvSpPr txBox="1"/>
              <p:nvPr/>
            </p:nvSpPr>
            <p:spPr>
              <a:xfrm>
                <a:off x="5072324" y="1257300"/>
                <a:ext cx="11941629" cy="5079211"/>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4.49.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𝐴𝐷</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𝐶𝐷</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𝐴𝐶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cắt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𝐵𝐷</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𝐸</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𝐵𝐴𝐶</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𝐷𝐴𝐶</m:t>
                        </m:r>
                      </m:e>
                    </m:acc>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𝐵𝐴𝐶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𝐷𝐴𝐶</m:t>
                    </m:r>
                  </m:oMath>
                </a14:m>
                <a:r>
                  <a:rPr lang="en-US" sz="4400" dirty="0">
                    <a:latin typeface="Arial" panose="020B0604020202020204" pitchFamily="34" charset="0"/>
                    <a:cs typeface="Arial" panose="020B0604020202020204" pitchFamily="34" charset="0"/>
                  </a:rPr>
                  <a:t>		</a:t>
                </a:r>
              </a:p>
              <a:p>
                <a:pPr algn="just">
                  <a:lnSpc>
                    <a:spcPct val="150000"/>
                  </a:lnSpc>
                </a:pPr>
                <a:r>
                  <a:rPr lang="en-US" sz="4400" dirty="0">
                    <a:latin typeface="Arial" panose="020B0604020202020204" pitchFamily="34" charset="0"/>
                    <a:cs typeface="Arial" panose="020B0604020202020204" pitchFamily="34" charset="0"/>
                  </a:rPr>
                  <a:t>b)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𝐵𝐷</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𝐸</m:t>
                    </m:r>
                  </m:oMath>
                </a14:m>
                <a:r>
                  <a:rPr lang="en-US" sz="4400" dirty="0">
                    <a:latin typeface="Arial" panose="020B0604020202020204" pitchFamily="34" charset="0"/>
                    <a:cs typeface="Arial" panose="020B0604020202020204" pitchFamily="34" charset="0"/>
                  </a:rPr>
                  <a:t>.</a:t>
                </a:r>
              </a:p>
            </p:txBody>
          </p:sp>
        </mc:Choice>
        <mc:Fallback xmlns="">
          <p:sp>
            <p:nvSpPr>
              <p:cNvPr id="14" name="TextBox 13">
                <a:extLst>
                  <a:ext uri="{FF2B5EF4-FFF2-40B4-BE49-F238E27FC236}">
                    <a16:creationId xmlns:a16="http://schemas.microsoft.com/office/drawing/2014/main" id="{2073011D-0CC1-4D9D-A895-0EC3DAC48208}"/>
                  </a:ext>
                </a:extLst>
              </p:cNvPr>
              <p:cNvSpPr txBox="1">
                <a:spLocks noRot="1" noChangeAspect="1" noMove="1" noResize="1" noEditPoints="1" noAdjustHandles="1" noChangeArrowheads="1" noChangeShapeType="1" noTextEdit="1"/>
              </p:cNvSpPr>
              <p:nvPr/>
            </p:nvSpPr>
            <p:spPr>
              <a:xfrm>
                <a:off x="5072324" y="1257300"/>
                <a:ext cx="11941629" cy="5079211"/>
              </a:xfrm>
              <a:prstGeom prst="rect">
                <a:avLst/>
              </a:prstGeom>
              <a:blipFill>
                <a:blip r:embed="rId12"/>
                <a:stretch>
                  <a:fillRect l="-2042" r="-2093" b="-4682"/>
                </a:stretch>
              </a:blipFill>
            </p:spPr>
            <p:txBody>
              <a:bodyPr/>
              <a:lstStyle/>
              <a:p>
                <a:r>
                  <a:rPr lang="en-US">
                    <a:noFill/>
                  </a:rPr>
                  <a:t> </a:t>
                </a:r>
              </a:p>
            </p:txBody>
          </p:sp>
        </mc:Fallback>
      </mc:AlternateContent>
    </p:spTree>
    <p:extLst>
      <p:ext uri="{BB962C8B-B14F-4D97-AF65-F5344CB8AC3E}">
        <p14:creationId xmlns:p14="http://schemas.microsoft.com/office/powerpoint/2010/main" val="427441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B366422-3256-413D-82E7-6F09A2EA2B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1177" y="3156321"/>
            <a:ext cx="6529423" cy="6124947"/>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15698" y="-84149"/>
            <a:ext cx="5155197" cy="360035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86570" flipH="1">
            <a:off x="13803557" y="6716645"/>
            <a:ext cx="5560046" cy="4924208"/>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51664" y="-1712231"/>
            <a:ext cx="5240901" cy="5481862"/>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400589" y="7623094"/>
            <a:ext cx="4282533" cy="4114800"/>
          </a:xfrm>
          <a:prstGeom prst="rect">
            <a:avLst/>
          </a:prstGeom>
        </p:spPr>
      </p:pic>
      <p:grpSp>
        <p:nvGrpSpPr>
          <p:cNvPr id="17" name="Group 16">
            <a:extLst>
              <a:ext uri="{FF2B5EF4-FFF2-40B4-BE49-F238E27FC236}">
                <a16:creationId xmlns:a16="http://schemas.microsoft.com/office/drawing/2014/main" id="{A5D16D85-6CBF-41D8-9664-4F782828B097}"/>
              </a:ext>
            </a:extLst>
          </p:cNvPr>
          <p:cNvGrpSpPr/>
          <p:nvPr/>
        </p:nvGrpSpPr>
        <p:grpSpPr>
          <a:xfrm>
            <a:off x="4667250" y="674960"/>
            <a:ext cx="8953500" cy="2082135"/>
            <a:chOff x="1028700" y="2974142"/>
            <a:chExt cx="8953500" cy="2082135"/>
          </a:xfrm>
        </p:grpSpPr>
        <p:grpSp>
          <p:nvGrpSpPr>
            <p:cNvPr id="7" name="Group 7"/>
            <p:cNvGrpSpPr/>
            <p:nvPr/>
          </p:nvGrpSpPr>
          <p:grpSpPr>
            <a:xfrm>
              <a:off x="1221238" y="3126542"/>
              <a:ext cx="8760962" cy="1929735"/>
              <a:chOff x="0" y="0"/>
              <a:chExt cx="4224016" cy="1102569"/>
            </a:xfrm>
          </p:grpSpPr>
          <p:sp>
            <p:nvSpPr>
              <p:cNvPr id="8" name="Freeform 8"/>
              <p:cNvSpPr/>
              <p:nvPr/>
            </p:nvSpPr>
            <p:spPr>
              <a:xfrm>
                <a:off x="0" y="0"/>
                <a:ext cx="4224016" cy="1102569"/>
              </a:xfrm>
              <a:custGeom>
                <a:avLst/>
                <a:gdLst/>
                <a:ahLst/>
                <a:cxnLst/>
                <a:rect l="l" t="t" r="r" b="b"/>
                <a:pathLst>
                  <a:path w="4224016" h="1102569">
                    <a:moveTo>
                      <a:pt x="19309" y="0"/>
                    </a:moveTo>
                    <a:lnTo>
                      <a:pt x="4204707" y="0"/>
                    </a:lnTo>
                    <a:cubicBezTo>
                      <a:pt x="4209828" y="0"/>
                      <a:pt x="4214740" y="2034"/>
                      <a:pt x="4218361" y="5655"/>
                    </a:cubicBezTo>
                    <a:cubicBezTo>
                      <a:pt x="4221982" y="9277"/>
                      <a:pt x="4224016" y="14188"/>
                      <a:pt x="4224016" y="19309"/>
                    </a:cubicBezTo>
                    <a:lnTo>
                      <a:pt x="4224016" y="1083260"/>
                    </a:lnTo>
                    <a:cubicBezTo>
                      <a:pt x="4224016" y="1088381"/>
                      <a:pt x="4221982" y="1093292"/>
                      <a:pt x="4218361" y="1096913"/>
                    </a:cubicBezTo>
                    <a:cubicBezTo>
                      <a:pt x="4214740" y="1100535"/>
                      <a:pt x="4209828" y="1102569"/>
                      <a:pt x="4204707" y="1102569"/>
                    </a:cubicBezTo>
                    <a:lnTo>
                      <a:pt x="19309" y="1102569"/>
                    </a:lnTo>
                    <a:cubicBezTo>
                      <a:pt x="14188" y="1102569"/>
                      <a:pt x="9277" y="1100535"/>
                      <a:pt x="5655" y="1096913"/>
                    </a:cubicBezTo>
                    <a:cubicBezTo>
                      <a:pt x="2034" y="1093292"/>
                      <a:pt x="0" y="1088381"/>
                      <a:pt x="0" y="1083260"/>
                    </a:cubicBezTo>
                    <a:lnTo>
                      <a:pt x="0" y="19309"/>
                    </a:lnTo>
                    <a:cubicBezTo>
                      <a:pt x="0" y="14188"/>
                      <a:pt x="2034" y="9277"/>
                      <a:pt x="5655" y="5655"/>
                    </a:cubicBezTo>
                    <a:cubicBezTo>
                      <a:pt x="9277" y="2034"/>
                      <a:pt x="14188" y="0"/>
                      <a:pt x="19309" y="0"/>
                    </a:cubicBezTo>
                    <a:close/>
                  </a:path>
                </a:pathLst>
              </a:custGeom>
              <a:solidFill>
                <a:srgbClr val="E66947"/>
              </a:solidFill>
              <a:ln w="57150">
                <a:solidFill>
                  <a:srgbClr val="383838"/>
                </a:solidFill>
              </a:ln>
            </p:spPr>
            <p:txBody>
              <a:bodyPr/>
              <a:lstStyle/>
              <a:p>
                <a:endParaRPr lang="en-US"/>
              </a:p>
            </p:txBody>
          </p:sp>
          <p:sp>
            <p:nvSpPr>
              <p:cNvPr id="9" name="TextBox 9"/>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a:off x="1028700" y="2974142"/>
              <a:ext cx="8782888" cy="1929735"/>
              <a:chOff x="0" y="0"/>
              <a:chExt cx="4234588" cy="1102569"/>
            </a:xfrm>
          </p:grpSpPr>
          <p:sp>
            <p:nvSpPr>
              <p:cNvPr id="11" name="Freeform 11"/>
              <p:cNvSpPr/>
              <p:nvPr/>
            </p:nvSpPr>
            <p:spPr>
              <a:xfrm>
                <a:off x="0" y="0"/>
                <a:ext cx="4234588" cy="1102569"/>
              </a:xfrm>
              <a:custGeom>
                <a:avLst/>
                <a:gdLst/>
                <a:ahLst/>
                <a:cxnLst/>
                <a:rect l="l" t="t" r="r" b="b"/>
                <a:pathLst>
                  <a:path w="4234588" h="1102569">
                    <a:moveTo>
                      <a:pt x="19261" y="0"/>
                    </a:moveTo>
                    <a:lnTo>
                      <a:pt x="4215327" y="0"/>
                    </a:lnTo>
                    <a:cubicBezTo>
                      <a:pt x="4225965" y="0"/>
                      <a:pt x="4234588" y="8623"/>
                      <a:pt x="4234588" y="19261"/>
                    </a:cubicBezTo>
                    <a:lnTo>
                      <a:pt x="4234588" y="1083308"/>
                    </a:lnTo>
                    <a:cubicBezTo>
                      <a:pt x="4234588" y="1093946"/>
                      <a:pt x="4225965" y="1102569"/>
                      <a:pt x="4215327" y="1102569"/>
                    </a:cubicBezTo>
                    <a:lnTo>
                      <a:pt x="19261" y="1102569"/>
                    </a:lnTo>
                    <a:cubicBezTo>
                      <a:pt x="8623" y="1102569"/>
                      <a:pt x="0" y="1093946"/>
                      <a:pt x="0" y="1083308"/>
                    </a:cubicBezTo>
                    <a:lnTo>
                      <a:pt x="0" y="19261"/>
                    </a:lnTo>
                    <a:cubicBezTo>
                      <a:pt x="0" y="8623"/>
                      <a:pt x="8623" y="0"/>
                      <a:pt x="19261" y="0"/>
                    </a:cubicBezTo>
                    <a:close/>
                  </a:path>
                </a:pathLst>
              </a:custGeom>
              <a:solidFill>
                <a:srgbClr val="B1E1D2"/>
              </a:solidFill>
              <a:ln w="57150">
                <a:solidFill>
                  <a:srgbClr val="383838"/>
                </a:solidFill>
              </a:ln>
            </p:spPr>
            <p:txBody>
              <a:bodyPr/>
              <a:lstStyle/>
              <a:p>
                <a:endParaRPr lang="en-US"/>
              </a:p>
            </p:txBody>
          </p:sp>
          <p:sp>
            <p:nvSpPr>
              <p:cNvPr id="12" name="TextBox 12"/>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19301">
            <a:off x="16780183" y="87623"/>
            <a:ext cx="1382238" cy="1382238"/>
          </a:xfrm>
          <a:prstGeom prst="rect">
            <a:avLst/>
          </a:prstGeom>
        </p:spPr>
      </p:pic>
      <p:pic>
        <p:nvPicPr>
          <p:cNvPr id="16"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717660" y="2345545"/>
            <a:ext cx="1163556" cy="1409595"/>
          </a:xfrm>
          <a:prstGeom prst="rect">
            <a:avLst/>
          </a:prstGeom>
        </p:spPr>
      </p:pic>
      <p:sp>
        <p:nvSpPr>
          <p:cNvPr id="18" name="TextBox 17">
            <a:extLst>
              <a:ext uri="{FF2B5EF4-FFF2-40B4-BE49-F238E27FC236}">
                <a16:creationId xmlns:a16="http://schemas.microsoft.com/office/drawing/2014/main" id="{CBDC615B-46C3-40C7-B589-1CF2A490C9BD}"/>
              </a:ext>
            </a:extLst>
          </p:cNvPr>
          <p:cNvSpPr txBox="1"/>
          <p:nvPr/>
        </p:nvSpPr>
        <p:spPr>
          <a:xfrm>
            <a:off x="5029200" y="1028700"/>
            <a:ext cx="7848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21" name="TextBox 20">
            <a:extLst>
              <a:ext uri="{FF2B5EF4-FFF2-40B4-BE49-F238E27FC236}">
                <a16:creationId xmlns:a16="http://schemas.microsoft.com/office/drawing/2014/main" id="{E0399013-3C45-4C68-B389-834603C4B617}"/>
              </a:ext>
            </a:extLst>
          </p:cNvPr>
          <p:cNvSpPr txBox="1"/>
          <p:nvPr/>
        </p:nvSpPr>
        <p:spPr>
          <a:xfrm>
            <a:off x="1468786" y="3296584"/>
            <a:ext cx="7016484" cy="6441572"/>
          </a:xfrm>
          <a:prstGeom prst="rect">
            <a:avLst/>
          </a:prstGeom>
          <a:noFill/>
        </p:spPr>
        <p:txBody>
          <a:bodyPr wrap="square">
            <a:spAutoFit/>
          </a:bodyPr>
          <a:lstStyle/>
          <a:p>
            <a:pPr marL="0" marR="0" algn="just">
              <a:lnSpc>
                <a:spcPct val="150000"/>
              </a:lnSpc>
              <a:spcBef>
                <a:spcPts val="60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Quan sát hai chiếc cột dựng thẳng đứng, cạnh nhau và cao bằng nhau. Vì Mặt Trời rất xa Trái Đất, nên vào buổi chiều các tia nắng Mặt Trời tạo với hai chiếc cột các góc xem như bằng nhau.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AB9A6FD-94C3-4CEE-80FD-C0747798EB16}"/>
              </a:ext>
            </a:extLst>
          </p:cNvPr>
          <p:cNvPicPr>
            <a:picLocks noChangeAspect="1"/>
          </p:cNvPicPr>
          <p:nvPr/>
        </p:nvPicPr>
        <p:blipFill>
          <a:blip r:embed="rId2"/>
          <a:stretch>
            <a:fillRect/>
          </a:stretch>
        </p:blipFill>
        <p:spPr>
          <a:xfrm>
            <a:off x="10591800" y="2074181"/>
            <a:ext cx="5655373" cy="5791200"/>
          </a:xfrm>
          <a:prstGeom prst="rect">
            <a:avLst/>
          </a:prstGeom>
        </p:spPr>
      </p:pic>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19200" y="5792069"/>
            <a:ext cx="7546257" cy="5666553"/>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607841">
            <a:off x="14525919" y="5377695"/>
            <a:ext cx="6548488" cy="7519141"/>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385800" y="5067106"/>
            <a:ext cx="2590800" cy="5052979"/>
          </a:xfrm>
          <a:prstGeom prst="rect">
            <a:avLst/>
          </a:prstGeom>
        </p:spPr>
      </p:pic>
      <p:pic>
        <p:nvPicPr>
          <p:cNvPr id="22" name="Picture 2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0" y="1814"/>
            <a:ext cx="704605" cy="2072367"/>
          </a:xfrm>
          <a:prstGeom prst="rect">
            <a:avLst/>
          </a:prstGeom>
        </p:spPr>
      </p:pic>
      <p:sp>
        <p:nvSpPr>
          <p:cNvPr id="18" name="Speech Bubble: Oval 17">
            <a:extLst>
              <a:ext uri="{FF2B5EF4-FFF2-40B4-BE49-F238E27FC236}">
                <a16:creationId xmlns:a16="http://schemas.microsoft.com/office/drawing/2014/main" id="{CD0A4DD6-150F-4E51-AD02-9671CCAAF4CF}"/>
              </a:ext>
            </a:extLst>
          </p:cNvPr>
          <p:cNvSpPr/>
          <p:nvPr/>
        </p:nvSpPr>
        <p:spPr>
          <a:xfrm>
            <a:off x="7848600" y="190500"/>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A61E305-7169-4014-8BE5-53C3CC570376}"/>
                  </a:ext>
                </a:extLst>
              </p:cNvPr>
              <p:cNvSpPr txBox="1"/>
              <p:nvPr/>
            </p:nvSpPr>
            <p:spPr>
              <a:xfrm>
                <a:off x="1069257" y="2421619"/>
                <a:ext cx="10515600" cy="462588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Hai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𝐷𝐴𝐶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chung</a:t>
                </a:r>
                <a:r>
                  <a:rPr lang="en-US" sz="4000" dirty="0">
                    <a:latin typeface="Arial" panose="020B0604020202020204" pitchFamily="34" charset="0"/>
                    <a:cs typeface="Arial" panose="020B0604020202020204" pitchFamily="34" charset="0"/>
                  </a:rPr>
                  <a:t>;</a:t>
                </a:r>
              </a:p>
              <a:p>
                <a:pPr algn="just">
                  <a:lnSpc>
                    <a:spcPct val="150000"/>
                  </a:lnSpc>
                </a:pPr>
                <a:r>
                  <a:rPr lang="en-US" sz="4000" dirty="0"/>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𝐵𝐴𝐶</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𝐷𝐴𝐶</m:t>
                        </m:r>
                      </m:e>
                    </m:acc>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gt</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Vậy</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𝐵𝐴𝐶</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𝐷𝐴𝐶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huyền</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nhọn</a:t>
                </a:r>
                <a:r>
                  <a:rPr lang="en-US" sz="4000" dirty="0">
                    <a:latin typeface="Arial" panose="020B0604020202020204" pitchFamily="34" charset="0"/>
                    <a:cs typeface="Arial" panose="020B0604020202020204" pitchFamily="34" charset="0"/>
                  </a:rPr>
                  <a:t>).</a:t>
                </a:r>
              </a:p>
            </p:txBody>
          </p:sp>
        </mc:Choice>
        <mc:Fallback xmlns="">
          <p:sp>
            <p:nvSpPr>
              <p:cNvPr id="19" name="TextBox 18">
                <a:extLst>
                  <a:ext uri="{FF2B5EF4-FFF2-40B4-BE49-F238E27FC236}">
                    <a16:creationId xmlns:a16="http://schemas.microsoft.com/office/drawing/2014/main" id="{CA61E305-7169-4014-8BE5-53C3CC570376}"/>
                  </a:ext>
                </a:extLst>
              </p:cNvPr>
              <p:cNvSpPr txBox="1">
                <a:spLocks noRot="1" noChangeAspect="1" noMove="1" noResize="1" noEditPoints="1" noAdjustHandles="1" noChangeArrowheads="1" noChangeShapeType="1" noTextEdit="1"/>
              </p:cNvSpPr>
              <p:nvPr/>
            </p:nvSpPr>
            <p:spPr>
              <a:xfrm>
                <a:off x="1069257" y="2421619"/>
                <a:ext cx="10515600" cy="4625882"/>
              </a:xfrm>
              <a:prstGeom prst="rect">
                <a:avLst/>
              </a:prstGeom>
              <a:blipFill>
                <a:blip r:embed="rId11"/>
                <a:stretch>
                  <a:fillRect l="-2029" r="-3478" b="-4743"/>
                </a:stretch>
              </a:blipFill>
            </p:spPr>
            <p:txBody>
              <a:bodyPr/>
              <a:lstStyle/>
              <a:p>
                <a:r>
                  <a:rPr lang="en-US">
                    <a:noFill/>
                  </a:rPr>
                  <a:t> </a:t>
                </a:r>
              </a:p>
            </p:txBody>
          </p:sp>
        </mc:Fallback>
      </mc:AlternateContent>
    </p:spTree>
    <p:extLst>
      <p:ext uri="{BB962C8B-B14F-4D97-AF65-F5344CB8AC3E}">
        <p14:creationId xmlns:p14="http://schemas.microsoft.com/office/powerpoint/2010/main" val="3119806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 calcmode="lin" valueType="num">
                                      <p:cBhvr additive="base">
                                        <p:cTn id="19" dur="500"/>
                                        <p:tgtEl>
                                          <p:spTgt spid="19">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 calcmode="lin" valueType="num">
                                      <p:cBhvr additive="base">
                                        <p:cTn id="25" dur="500"/>
                                        <p:tgtEl>
                                          <p:spTgt spid="19">
                                            <p:txEl>
                                              <p:pRg st="1" end="1"/>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9">
                                            <p:txEl>
                                              <p:pRg st="2" end="2"/>
                                            </p:txEl>
                                          </p:spTgt>
                                        </p:tgtEl>
                                        <p:attrNameLst>
                                          <p:attrName>style.visibility</p:attrName>
                                        </p:attrNameLst>
                                      </p:cBhvr>
                                      <p:to>
                                        <p:strVal val="visible"/>
                                      </p:to>
                                    </p:set>
                                    <p:anim calcmode="lin" valueType="num">
                                      <p:cBhvr additive="base">
                                        <p:cTn id="31" dur="500"/>
                                        <p:tgtEl>
                                          <p:spTgt spid="19">
                                            <p:txEl>
                                              <p:pRg st="2" end="2"/>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9">
                                            <p:txEl>
                                              <p:pRg st="3" end="3"/>
                                            </p:txEl>
                                          </p:spTgt>
                                        </p:tgtEl>
                                        <p:attrNameLst>
                                          <p:attrName>style.visibility</p:attrName>
                                        </p:attrNameLst>
                                      </p:cBhvr>
                                      <p:to>
                                        <p:strVal val="visible"/>
                                      </p:to>
                                    </p:set>
                                    <p:anim calcmode="lin" valueType="num">
                                      <p:cBhvr additive="base">
                                        <p:cTn id="37" dur="500"/>
                                        <p:tgtEl>
                                          <p:spTgt spid="19">
                                            <p:txEl>
                                              <p:pRg st="3" end="3"/>
                                            </p:txEl>
                                          </p:spTgt>
                                        </p:tgtEl>
                                        <p:attrNameLst>
                                          <p:attrName>ppt_y</p:attrName>
                                        </p:attrNameLst>
                                      </p:cBhvr>
                                      <p:tavLst>
                                        <p:tav tm="0">
                                          <p:val>
                                            <p:strVal val="#ppt_y+#ppt_h*1.125000"/>
                                          </p:val>
                                        </p:tav>
                                        <p:tav tm="100000">
                                          <p:val>
                                            <p:strVal val="#ppt_y"/>
                                          </p:val>
                                        </p:tav>
                                      </p:tavLst>
                                    </p:anim>
                                    <p:animEffect transition="in" filter="wipe(up)">
                                      <p:cBhvr>
                                        <p:cTn id="38"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488686" y="6184807"/>
            <a:ext cx="6299218" cy="61469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639" y="5811624"/>
            <a:ext cx="3581124" cy="1812944"/>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99454" y="5143500"/>
            <a:ext cx="6552792" cy="6446309"/>
          </a:xfrm>
          <a:prstGeom prst="rect">
            <a:avLst/>
          </a:prstGeom>
        </p:spPr>
      </p:pic>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B0B08D8-BFA5-429F-A0EB-2C41CA258D26}"/>
                  </a:ext>
                </a:extLst>
              </p:cNvPr>
              <p:cNvSpPr txBox="1"/>
              <p:nvPr/>
            </p:nvSpPr>
            <p:spPr>
              <a:xfrm>
                <a:off x="4267200" y="1253361"/>
                <a:ext cx="10896600" cy="745781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Hai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𝐵𝐴𝐸</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𝐷𝐴𝐸</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𝐴𝐸</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chung</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u="none" strike="noStrike" kern="1200" cap="none" spc="0" normalizeH="0" baseline="0" noProof="0" dirty="0">
                    <a:ln>
                      <a:noFill/>
                    </a:ln>
                    <a:solidFill>
                      <a:prstClr val="black"/>
                    </a:solidFill>
                    <a:effectLst/>
                    <a:uLnTx/>
                    <a:uFillTx/>
                    <a:ea typeface="+mn-ea"/>
                    <a:cs typeface="+mn-cs"/>
                  </a:rPr>
                  <a:t>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𝐵𝐴𝐸</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𝐵𝐴𝐶</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𝐷𝐴𝐶</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𝐷𝐴𝐸</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𝐴𝐵</m:t>
                    </m:r>
                    <m:r>
                      <a:rPr kumimoji="0" lang="en-US" sz="4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4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𝐴𝐷</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𝐵𝐴𝐶</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𝐷𝐴𝐶</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𝐵𝐴𝐸</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𝐷𝐴𝐸</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c.g.c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ra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𝐵𝐸𝐴</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𝐷𝐸𝐴</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tương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𝐵𝐸𝐴</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𝐷𝐸𝐴</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=180</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𝐵𝐸𝐴</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𝐷𝐸𝐴</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=90</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𝐴𝐶</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𝐵𝐷</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31" name="TextBox 30">
                <a:extLst>
                  <a:ext uri="{FF2B5EF4-FFF2-40B4-BE49-F238E27FC236}">
                    <a16:creationId xmlns:a16="http://schemas.microsoft.com/office/drawing/2014/main" id="{BB0B08D8-BFA5-429F-A0EB-2C41CA258D26}"/>
                  </a:ext>
                </a:extLst>
              </p:cNvPr>
              <p:cNvSpPr txBox="1">
                <a:spLocks noRot="1" noChangeAspect="1" noMove="1" noResize="1" noEditPoints="1" noAdjustHandles="1" noChangeArrowheads="1" noChangeShapeType="1" noTextEdit="1"/>
              </p:cNvSpPr>
              <p:nvPr/>
            </p:nvSpPr>
            <p:spPr>
              <a:xfrm>
                <a:off x="4267200" y="1253361"/>
                <a:ext cx="10896600" cy="7457811"/>
              </a:xfrm>
              <a:prstGeom prst="rect">
                <a:avLst/>
              </a:prstGeom>
              <a:blipFill>
                <a:blip r:embed="rId8"/>
                <a:stretch>
                  <a:fillRect l="-1957" b="-2617"/>
                </a:stretch>
              </a:blipFill>
            </p:spPr>
            <p:txBody>
              <a:bodyPr/>
              <a:lstStyle/>
              <a:p>
                <a:r>
                  <a:rPr lang="en-US">
                    <a:noFill/>
                  </a:rPr>
                  <a:t> </a:t>
                </a:r>
              </a:p>
            </p:txBody>
          </p:sp>
        </mc:Fallback>
      </mc:AlternateContent>
    </p:spTree>
    <p:extLst>
      <p:ext uri="{BB962C8B-B14F-4D97-AF65-F5344CB8AC3E}">
        <p14:creationId xmlns:p14="http://schemas.microsoft.com/office/powerpoint/2010/main" val="328097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1">
                                            <p:txEl>
                                              <p:pRg st="1" end="1"/>
                                            </p:txEl>
                                          </p:spTgt>
                                        </p:tgtEl>
                                        <p:attrNameLst>
                                          <p:attrName>style.visibility</p:attrName>
                                        </p:attrNameLst>
                                      </p:cBhvr>
                                      <p:to>
                                        <p:strVal val="visible"/>
                                      </p:to>
                                    </p:set>
                                    <p:animEffect transition="in" filter="randombar(horizontal)">
                                      <p:cBhvr>
                                        <p:cTn id="12" dur="500"/>
                                        <p:tgtEl>
                                          <p:spTgt spid="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randombar(horizontal)">
                                      <p:cBhvr>
                                        <p:cTn id="17" dur="500"/>
                                        <p:tgtEl>
                                          <p:spTgt spid="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xEl>
                                              <p:pRg st="3" end="3"/>
                                            </p:txEl>
                                          </p:spTgt>
                                        </p:tgtEl>
                                        <p:attrNameLst>
                                          <p:attrName>style.visibility</p:attrName>
                                        </p:attrNameLst>
                                      </p:cBhvr>
                                      <p:to>
                                        <p:strVal val="visible"/>
                                      </p:to>
                                    </p:set>
                                    <p:animEffect transition="in" filter="randombar(horizontal)">
                                      <p:cBhvr>
                                        <p:cTn id="22" dur="500"/>
                                        <p:tgtEl>
                                          <p:spTgt spid="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1">
                                            <p:txEl>
                                              <p:pRg st="4" end="4"/>
                                            </p:txEl>
                                          </p:spTgt>
                                        </p:tgtEl>
                                        <p:attrNameLst>
                                          <p:attrName>style.visibility</p:attrName>
                                        </p:attrNameLst>
                                      </p:cBhvr>
                                      <p:to>
                                        <p:strVal val="visible"/>
                                      </p:to>
                                    </p:set>
                                    <p:animEffect transition="in" filter="randombar(horizontal)">
                                      <p:cBhvr>
                                        <p:cTn id="27" dur="500"/>
                                        <p:tgtEl>
                                          <p:spTgt spid="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1">
                                            <p:txEl>
                                              <p:pRg st="5" end="5"/>
                                            </p:txEl>
                                          </p:spTgt>
                                        </p:tgtEl>
                                        <p:attrNameLst>
                                          <p:attrName>style.visibility</p:attrName>
                                        </p:attrNameLst>
                                      </p:cBhvr>
                                      <p:to>
                                        <p:strVal val="visible"/>
                                      </p:to>
                                    </p:set>
                                    <p:animEffect transition="in" filter="randombar(horizontal)">
                                      <p:cBhvr>
                                        <p:cTn id="32" dur="500"/>
                                        <p:tgtEl>
                                          <p:spTgt spid="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1">
                                            <p:txEl>
                                              <p:pRg st="6" end="6"/>
                                            </p:txEl>
                                          </p:spTgt>
                                        </p:tgtEl>
                                        <p:attrNameLst>
                                          <p:attrName>style.visibility</p:attrName>
                                        </p:attrNameLst>
                                      </p:cBhvr>
                                      <p:to>
                                        <p:strVal val="visible"/>
                                      </p:to>
                                    </p:set>
                                    <p:animEffect transition="in" filter="randombar(horizontal)">
                                      <p:cBhvr>
                                        <p:cTn id="37" dur="500"/>
                                        <p:tgtEl>
                                          <p:spTgt spid="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1">
                                            <p:txEl>
                                              <p:pRg st="7" end="7"/>
                                            </p:txEl>
                                          </p:spTgt>
                                        </p:tgtEl>
                                        <p:attrNameLst>
                                          <p:attrName>style.visibility</p:attrName>
                                        </p:attrNameLst>
                                      </p:cBhvr>
                                      <p:to>
                                        <p:strVal val="visible"/>
                                      </p:to>
                                    </p:set>
                                    <p:animEffect transition="in" filter="randombar(horizontal)">
                                      <p:cBhvr>
                                        <p:cTn id="42" dur="500"/>
                                        <p:tgtEl>
                                          <p:spTgt spid="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82011" y="7475502"/>
            <a:ext cx="9826011" cy="3260796"/>
          </a:xfrm>
          <a:prstGeom prst="rect">
            <a:avLst/>
          </a:prstGeom>
        </p:spPr>
      </p:pic>
      <p:grpSp>
        <p:nvGrpSpPr>
          <p:cNvPr id="14" name="Group 13">
            <a:extLst>
              <a:ext uri="{FF2B5EF4-FFF2-40B4-BE49-F238E27FC236}">
                <a16:creationId xmlns:a16="http://schemas.microsoft.com/office/drawing/2014/main" id="{16DEC5B5-F297-4596-AFF5-15E89E42F0D1}"/>
              </a:ext>
            </a:extLst>
          </p:cNvPr>
          <p:cNvGrpSpPr/>
          <p:nvPr/>
        </p:nvGrpSpPr>
        <p:grpSpPr>
          <a:xfrm>
            <a:off x="1035957" y="723900"/>
            <a:ext cx="12344400" cy="8075722"/>
            <a:chOff x="1028700" y="3837303"/>
            <a:chExt cx="8794592" cy="5420997"/>
          </a:xfrm>
        </p:grpSpPr>
        <p:grpSp>
          <p:nvGrpSpPr>
            <p:cNvPr id="6" name="Group 6"/>
            <p:cNvGrpSpPr/>
            <p:nvPr/>
          </p:nvGrpSpPr>
          <p:grpSpPr>
            <a:xfrm>
              <a:off x="1181100" y="3837303"/>
              <a:ext cx="8642192" cy="5420997"/>
              <a:chOff x="0" y="-57150"/>
              <a:chExt cx="2276133" cy="1427752"/>
            </a:xfrm>
          </p:grpSpPr>
          <p:sp>
            <p:nvSpPr>
              <p:cNvPr id="7" name="Freeform 7"/>
              <p:cNvSpPr/>
              <p:nvPr/>
            </p:nvSpPr>
            <p:spPr>
              <a:xfrm>
                <a:off x="0" y="0"/>
                <a:ext cx="2276133" cy="1370602"/>
              </a:xfrm>
              <a:custGeom>
                <a:avLst/>
                <a:gdLst/>
                <a:ahLst/>
                <a:cxnLst/>
                <a:rect l="l" t="t" r="r" b="b"/>
                <a:pathLst>
                  <a:path w="2276133" h="1370602">
                    <a:moveTo>
                      <a:pt x="35833" y="0"/>
                    </a:moveTo>
                    <a:lnTo>
                      <a:pt x="2240300" y="0"/>
                    </a:lnTo>
                    <a:cubicBezTo>
                      <a:pt x="2260090" y="0"/>
                      <a:pt x="2276133" y="16043"/>
                      <a:pt x="2276133" y="35833"/>
                    </a:cubicBezTo>
                    <a:lnTo>
                      <a:pt x="2276133" y="1334769"/>
                    </a:lnTo>
                    <a:cubicBezTo>
                      <a:pt x="2276133" y="1354559"/>
                      <a:pt x="2260090" y="1370602"/>
                      <a:pt x="2240300" y="1370602"/>
                    </a:cubicBezTo>
                    <a:lnTo>
                      <a:pt x="35833" y="1370602"/>
                    </a:lnTo>
                    <a:cubicBezTo>
                      <a:pt x="16043" y="1370602"/>
                      <a:pt x="0" y="1354559"/>
                      <a:pt x="0" y="1334769"/>
                    </a:cubicBezTo>
                    <a:lnTo>
                      <a:pt x="0" y="35833"/>
                    </a:lnTo>
                    <a:cubicBezTo>
                      <a:pt x="0" y="16043"/>
                      <a:pt x="16043" y="0"/>
                      <a:pt x="35833" y="0"/>
                    </a:cubicBezTo>
                    <a:close/>
                  </a:path>
                </a:pathLst>
              </a:custGeom>
              <a:solidFill>
                <a:srgbClr val="B1E1D2"/>
              </a:solidFill>
              <a:ln w="57150">
                <a:solidFill>
                  <a:srgbClr val="383838"/>
                </a:solidFill>
              </a:ln>
            </p:spPr>
            <p:txBody>
              <a:bodyPr/>
              <a:lstStyle/>
              <a:p>
                <a:endParaRPr lang="en-US"/>
              </a:p>
            </p:txBody>
          </p:sp>
          <p:sp>
            <p:nvSpPr>
              <p:cNvPr id="8" name="TextBox 8"/>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0"/>
            <p:cNvSpPr/>
            <p:nvPr/>
          </p:nvSpPr>
          <p:spPr>
            <a:xfrm>
              <a:off x="1028700" y="3901894"/>
              <a:ext cx="8642192" cy="5204006"/>
            </a:xfrm>
            <a:custGeom>
              <a:avLst/>
              <a:gdLst/>
              <a:ahLst/>
              <a:cxnLst/>
              <a:rect l="l" t="t" r="r" b="b"/>
              <a:pathLst>
                <a:path w="2276133" h="1370602">
                  <a:moveTo>
                    <a:pt x="35833" y="0"/>
                  </a:moveTo>
                  <a:lnTo>
                    <a:pt x="2240300" y="0"/>
                  </a:lnTo>
                  <a:cubicBezTo>
                    <a:pt x="2260090" y="0"/>
                    <a:pt x="2276133" y="16043"/>
                    <a:pt x="2276133" y="35833"/>
                  </a:cubicBezTo>
                  <a:lnTo>
                    <a:pt x="2276133" y="1334769"/>
                  </a:lnTo>
                  <a:cubicBezTo>
                    <a:pt x="2276133" y="1354559"/>
                    <a:pt x="2260090" y="1370602"/>
                    <a:pt x="2240300" y="1370602"/>
                  </a:cubicBezTo>
                  <a:lnTo>
                    <a:pt x="35833" y="1370602"/>
                  </a:lnTo>
                  <a:cubicBezTo>
                    <a:pt x="16043" y="1370602"/>
                    <a:pt x="0" y="1354559"/>
                    <a:pt x="0" y="1334769"/>
                  </a:cubicBezTo>
                  <a:lnTo>
                    <a:pt x="0" y="35833"/>
                  </a:lnTo>
                  <a:cubicBezTo>
                    <a:pt x="0" y="16043"/>
                    <a:pt x="16043" y="0"/>
                    <a:pt x="35833" y="0"/>
                  </a:cubicBezTo>
                  <a:close/>
                </a:path>
              </a:pathLst>
            </a:custGeom>
            <a:solidFill>
              <a:srgbClr val="EFEFEF"/>
            </a:solidFill>
            <a:ln w="57150">
              <a:solidFill>
                <a:srgbClr val="383838"/>
              </a:solidFill>
            </a:ln>
          </p:spPr>
          <p:txBody>
            <a:bodyPr/>
            <a:lstStyle/>
            <a:p>
              <a:endParaRPr lang="en-US"/>
            </a:p>
          </p:txBody>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flipV="1">
            <a:off x="11334142" y="4528166"/>
            <a:ext cx="8075721" cy="7880558"/>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31723" y="7876062"/>
            <a:ext cx="1382238" cy="1382238"/>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511876" y="1175357"/>
            <a:ext cx="1494847" cy="1313597"/>
          </a:xfrm>
          <a:prstGeom prst="rect">
            <a:avLst/>
          </a:prstGeom>
        </p:spPr>
      </p:pic>
      <p:grpSp>
        <p:nvGrpSpPr>
          <p:cNvPr id="17" name="Group 16">
            <a:extLst>
              <a:ext uri="{FF2B5EF4-FFF2-40B4-BE49-F238E27FC236}">
                <a16:creationId xmlns:a16="http://schemas.microsoft.com/office/drawing/2014/main" id="{96ABBA26-06DB-40D4-89CA-E9A09DB8CF32}"/>
              </a:ext>
            </a:extLst>
          </p:cNvPr>
          <p:cNvGrpSpPr/>
          <p:nvPr/>
        </p:nvGrpSpPr>
        <p:grpSpPr>
          <a:xfrm>
            <a:off x="4876714" y="345115"/>
            <a:ext cx="4876800" cy="1599115"/>
            <a:chOff x="1676400" y="1182185"/>
            <a:chExt cx="4876800" cy="1599115"/>
          </a:xfrm>
        </p:grpSpPr>
        <p:grpSp>
          <p:nvGrpSpPr>
            <p:cNvPr id="19" name="Group 18">
              <a:extLst>
                <a:ext uri="{FF2B5EF4-FFF2-40B4-BE49-F238E27FC236}">
                  <a16:creationId xmlns:a16="http://schemas.microsoft.com/office/drawing/2014/main" id="{A8F2A9AF-E271-4582-834D-01005098E910}"/>
                </a:ext>
              </a:extLst>
            </p:cNvPr>
            <p:cNvGrpSpPr/>
            <p:nvPr/>
          </p:nvGrpSpPr>
          <p:grpSpPr>
            <a:xfrm>
              <a:off x="1676400" y="1182185"/>
              <a:ext cx="4876800" cy="1599115"/>
              <a:chOff x="457200" y="693112"/>
              <a:chExt cx="5638800" cy="1840156"/>
            </a:xfrm>
          </p:grpSpPr>
          <p:grpSp>
            <p:nvGrpSpPr>
              <p:cNvPr id="21" name="Group 6">
                <a:extLst>
                  <a:ext uri="{FF2B5EF4-FFF2-40B4-BE49-F238E27FC236}">
                    <a16:creationId xmlns:a16="http://schemas.microsoft.com/office/drawing/2014/main" id="{92062EEF-3F91-4C1D-B4C9-ABC12776AFC1}"/>
                  </a:ext>
                </a:extLst>
              </p:cNvPr>
              <p:cNvGrpSpPr/>
              <p:nvPr/>
            </p:nvGrpSpPr>
            <p:grpSpPr>
              <a:xfrm>
                <a:off x="706691" y="903621"/>
                <a:ext cx="5389309" cy="1629647"/>
                <a:chOff x="0" y="0"/>
                <a:chExt cx="2015407" cy="675160"/>
              </a:xfrm>
            </p:grpSpPr>
            <p:sp>
              <p:nvSpPr>
                <p:cNvPr id="23" name="Freeform 7">
                  <a:extLst>
                    <a:ext uri="{FF2B5EF4-FFF2-40B4-BE49-F238E27FC236}">
                      <a16:creationId xmlns:a16="http://schemas.microsoft.com/office/drawing/2014/main" id="{C434B299-AAB0-4575-AAE4-16730CADBA40}"/>
                    </a:ext>
                  </a:extLst>
                </p:cNvPr>
                <p:cNvSpPr/>
                <p:nvPr/>
              </p:nvSpPr>
              <p:spPr>
                <a:xfrm>
                  <a:off x="0" y="0"/>
                  <a:ext cx="2015407" cy="675160"/>
                </a:xfrm>
                <a:custGeom>
                  <a:avLst/>
                  <a:gdLst/>
                  <a:ahLst/>
                  <a:cxnLst/>
                  <a:rect l="l" t="t" r="r" b="b"/>
                  <a:pathLst>
                    <a:path w="2015407" h="675160">
                      <a:moveTo>
                        <a:pt x="42266" y="0"/>
                      </a:moveTo>
                      <a:lnTo>
                        <a:pt x="1973142" y="0"/>
                      </a:lnTo>
                      <a:cubicBezTo>
                        <a:pt x="1996484" y="0"/>
                        <a:pt x="2015407" y="18923"/>
                        <a:pt x="2015407" y="42266"/>
                      </a:cubicBezTo>
                      <a:lnTo>
                        <a:pt x="2015407" y="632894"/>
                      </a:lnTo>
                      <a:cubicBezTo>
                        <a:pt x="2015407" y="656237"/>
                        <a:pt x="1996484" y="675160"/>
                        <a:pt x="1973142" y="675160"/>
                      </a:cubicBezTo>
                      <a:lnTo>
                        <a:pt x="42266" y="675160"/>
                      </a:lnTo>
                      <a:cubicBezTo>
                        <a:pt x="18923" y="675160"/>
                        <a:pt x="0" y="656237"/>
                        <a:pt x="0" y="632894"/>
                      </a:cubicBezTo>
                      <a:lnTo>
                        <a:pt x="0" y="42266"/>
                      </a:lnTo>
                      <a:cubicBezTo>
                        <a:pt x="0" y="18923"/>
                        <a:pt x="18923" y="0"/>
                        <a:pt x="42266" y="0"/>
                      </a:cubicBezTo>
                      <a:close/>
                    </a:path>
                  </a:pathLst>
                </a:custGeom>
                <a:solidFill>
                  <a:srgbClr val="F4BA92"/>
                </a:solidFill>
                <a:ln w="57150">
                  <a:solidFill>
                    <a:srgbClr val="383838"/>
                  </a:solidFill>
                </a:ln>
              </p:spPr>
              <p:txBody>
                <a:bodyPr/>
                <a:lstStyle/>
                <a:p>
                  <a:endParaRPr lang="en-US" dirty="0"/>
                </a:p>
              </p:txBody>
            </p:sp>
            <p:sp>
              <p:nvSpPr>
                <p:cNvPr id="24" name="TextBox 8">
                  <a:extLst>
                    <a:ext uri="{FF2B5EF4-FFF2-40B4-BE49-F238E27FC236}">
                      <a16:creationId xmlns:a16="http://schemas.microsoft.com/office/drawing/2014/main" id="{85929CB9-5C34-4EEC-A6C5-407977637CEB}"/>
                    </a:ext>
                  </a:extLst>
                </p:cNvPr>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22" name="Picture 26">
                <a:extLst>
                  <a:ext uri="{FF2B5EF4-FFF2-40B4-BE49-F238E27FC236}">
                    <a16:creationId xmlns:a16="http://schemas.microsoft.com/office/drawing/2014/main" id="{98220FF3-AEBF-494D-BADD-661B240EECC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7200" y="693112"/>
                <a:ext cx="804787" cy="804787"/>
              </a:xfrm>
              <a:prstGeom prst="rect">
                <a:avLst/>
              </a:prstGeom>
            </p:spPr>
          </p:pic>
        </p:grpSp>
        <p:sp>
          <p:nvSpPr>
            <p:cNvPr id="20" name="TextBox 19">
              <a:extLst>
                <a:ext uri="{FF2B5EF4-FFF2-40B4-BE49-F238E27FC236}">
                  <a16:creationId xmlns:a16="http://schemas.microsoft.com/office/drawing/2014/main" id="{04B4E498-4D41-40A0-A141-45FE2CB27415}"/>
                </a:ext>
              </a:extLst>
            </p:cNvPr>
            <p:cNvSpPr txBox="1"/>
            <p:nvPr/>
          </p:nvSpPr>
          <p:spPr>
            <a:xfrm>
              <a:off x="2120312" y="1706338"/>
              <a:ext cx="4204751"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Luyện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2</a:t>
              </a: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38E9E3B-F12F-48D0-9D2E-E09F1FE04ED3}"/>
                  </a:ext>
                </a:extLst>
              </p:cNvPr>
              <p:cNvSpPr txBox="1"/>
              <p:nvPr/>
            </p:nvSpPr>
            <p:spPr>
              <a:xfrm>
                <a:off x="1450178" y="2488954"/>
                <a:ext cx="11289961" cy="5045164"/>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𝑂𝑧</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𝑥𝑂𝑦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Lấy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𝑂𝑧</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lượt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𝑂𝑥</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cho</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𝑂𝑥</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𝑀𝐵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𝑀𝐵</m:t>
                    </m:r>
                  </m:oMath>
                </a14:m>
                <a:r>
                  <a:rPr lang="en-US" sz="4400" dirty="0">
                    <a:latin typeface="Arial" panose="020B0604020202020204" pitchFamily="34" charset="0"/>
                    <a:cs typeface="Arial" panose="020B0604020202020204" pitchFamily="34" charset="0"/>
                  </a:rPr>
                  <a:t>. </a:t>
                </a:r>
              </a:p>
            </p:txBody>
          </p:sp>
        </mc:Choice>
        <mc:Fallback xmlns="">
          <p:sp>
            <p:nvSpPr>
              <p:cNvPr id="15" name="TextBox 14">
                <a:extLst>
                  <a:ext uri="{FF2B5EF4-FFF2-40B4-BE49-F238E27FC236}">
                    <a16:creationId xmlns:a16="http://schemas.microsoft.com/office/drawing/2014/main" id="{238E9E3B-F12F-48D0-9D2E-E09F1FE04ED3}"/>
                  </a:ext>
                </a:extLst>
              </p:cNvPr>
              <p:cNvSpPr txBox="1">
                <a:spLocks noRot="1" noChangeAspect="1" noMove="1" noResize="1" noEditPoints="1" noAdjustHandles="1" noChangeArrowheads="1" noChangeShapeType="1" noTextEdit="1"/>
              </p:cNvSpPr>
              <p:nvPr/>
            </p:nvSpPr>
            <p:spPr>
              <a:xfrm>
                <a:off x="1450178" y="2488954"/>
                <a:ext cx="11289961" cy="5045164"/>
              </a:xfrm>
              <a:prstGeom prst="rect">
                <a:avLst/>
              </a:prstGeom>
              <a:blipFill>
                <a:blip r:embed="rId12"/>
                <a:stretch>
                  <a:fillRect l="-2214" r="-2160" b="-4710"/>
                </a:stretch>
              </a:blipFill>
            </p:spPr>
            <p:txBody>
              <a:bodyPr/>
              <a:lstStyle/>
              <a:p>
                <a:r>
                  <a:rPr lang="en-US">
                    <a:noFill/>
                  </a:rPr>
                  <a:t> </a:t>
                </a:r>
              </a:p>
            </p:txBody>
          </p:sp>
        </mc:Fallback>
      </mc:AlternateContent>
    </p:spTree>
    <p:extLst>
      <p:ext uri="{BB962C8B-B14F-4D97-AF65-F5344CB8AC3E}">
        <p14:creationId xmlns:p14="http://schemas.microsoft.com/office/powerpoint/2010/main" val="15714961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p:cTn id="11"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8F0696D4-B48C-4138-9A51-1F2E257F8FFB}"/>
              </a:ext>
            </a:extLst>
          </p:cNvPr>
          <p:cNvPicPr>
            <a:picLocks noChangeAspect="1"/>
          </p:cNvPicPr>
          <p:nvPr/>
        </p:nvPicPr>
        <p:blipFill>
          <a:blip r:embed="rId2"/>
          <a:stretch>
            <a:fillRect/>
          </a:stretch>
        </p:blipFill>
        <p:spPr>
          <a:xfrm>
            <a:off x="8986497" y="3162300"/>
            <a:ext cx="6715806" cy="4244501"/>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355286" y="5143500"/>
            <a:ext cx="6552792" cy="6446309"/>
          </a:xfrm>
          <a:prstGeom prst="rect">
            <a:avLst/>
          </a:prstGeom>
        </p:spPr>
      </p:pic>
      <p:pic>
        <p:nvPicPr>
          <p:cNvPr id="36" name="Picture 3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739099" y="5894117"/>
            <a:ext cx="1306778" cy="1148331"/>
          </a:xfrm>
          <a:prstGeom prst="rect">
            <a:avLst/>
          </a:prstGeom>
        </p:spPr>
      </p:pic>
      <p:pic>
        <p:nvPicPr>
          <p:cNvPr id="37" name="Picture 3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582424" y="-607587"/>
            <a:ext cx="2515896" cy="3047892"/>
          </a:xfrm>
          <a:prstGeom prst="rect">
            <a:avLst/>
          </a:prstGeom>
        </p:spPr>
      </p:pic>
      <p:sp>
        <p:nvSpPr>
          <p:cNvPr id="32" name="Speech Bubble: Oval 31">
            <a:extLst>
              <a:ext uri="{FF2B5EF4-FFF2-40B4-BE49-F238E27FC236}">
                <a16:creationId xmlns:a16="http://schemas.microsoft.com/office/drawing/2014/main" id="{A1DCDB64-E5F4-4688-B0F2-E4504237F287}"/>
              </a:ext>
            </a:extLst>
          </p:cNvPr>
          <p:cNvSpPr/>
          <p:nvPr/>
        </p:nvSpPr>
        <p:spPr>
          <a:xfrm>
            <a:off x="8763000" y="1178357"/>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EC80195-1BE8-45B0-85D3-C57EB018AD7A}"/>
                  </a:ext>
                </a:extLst>
              </p:cNvPr>
              <p:cNvSpPr txBox="1"/>
              <p:nvPr/>
            </p:nvSpPr>
            <p:spPr>
              <a:xfrm>
                <a:off x="2286000" y="2927151"/>
                <a:ext cx="6003046" cy="5933932"/>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Xét hai tam giác vuông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𝑂𝑀𝐴</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là cạnh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en-US" sz="4000" dirty="0">
                    <a:effectLst/>
                    <a:ea typeface="Cambria Math" panose="02040503050406030204" pitchFamily="18" charset="0"/>
                    <a:cs typeface="Cambria Math" panose="02040503050406030204" pitchFamily="18"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𝑀𝑂𝐵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𝑀𝑂𝐴</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𝑂𝑀𝐴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𝑂𝑀𝐵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(cạnh huyền – góc nhọn).</a:t>
                </a:r>
                <a:endParaRPr lang="en-US" sz="4000" dirty="0">
                  <a:latin typeface="Arial" panose="020B0604020202020204" pitchFamily="34" charset="0"/>
                  <a:cs typeface="Arial" panose="020B0604020202020204" pitchFamily="34" charset="0"/>
                </a:endParaRPr>
              </a:p>
            </p:txBody>
          </p:sp>
        </mc:Choice>
        <mc:Fallback xmlns="">
          <p:sp>
            <p:nvSpPr>
              <p:cNvPr id="35" name="TextBox 34">
                <a:extLst>
                  <a:ext uri="{FF2B5EF4-FFF2-40B4-BE49-F238E27FC236}">
                    <a16:creationId xmlns:a16="http://schemas.microsoft.com/office/drawing/2014/main" id="{8EC80195-1BE8-45B0-85D3-C57EB018AD7A}"/>
                  </a:ext>
                </a:extLst>
              </p:cNvPr>
              <p:cNvSpPr txBox="1">
                <a:spLocks noRot="1" noChangeAspect="1" noMove="1" noResize="1" noEditPoints="1" noAdjustHandles="1" noChangeArrowheads="1" noChangeShapeType="1" noTextEdit="1"/>
              </p:cNvSpPr>
              <p:nvPr/>
            </p:nvSpPr>
            <p:spPr>
              <a:xfrm>
                <a:off x="2286000" y="2927151"/>
                <a:ext cx="6003046" cy="5933932"/>
              </a:xfrm>
              <a:prstGeom prst="rect">
                <a:avLst/>
              </a:prstGeom>
              <a:blipFill>
                <a:blip r:embed="rId9"/>
                <a:stretch>
                  <a:fillRect l="-3553" r="-3553" b="-3388"/>
                </a:stretch>
              </a:blipFill>
            </p:spPr>
            <p:txBody>
              <a:bodyPr/>
              <a:lstStyle/>
              <a:p>
                <a:r>
                  <a:rPr lang="en-US">
                    <a:noFill/>
                  </a:rPr>
                  <a:t> </a:t>
                </a:r>
              </a:p>
            </p:txBody>
          </p:sp>
        </mc:Fallback>
      </mc:AlternateContent>
    </p:spTree>
    <p:extLst>
      <p:ext uri="{BB962C8B-B14F-4D97-AF65-F5344CB8AC3E}">
        <p14:creationId xmlns:p14="http://schemas.microsoft.com/office/powerpoint/2010/main" val="5466649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animEffect transition="in" filter="wipe(down)">
                                      <p:cBhvr>
                                        <p:cTn id="19" dur="500"/>
                                        <p:tgtEl>
                                          <p:spTgt spid="3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5">
                                            <p:txEl>
                                              <p:pRg st="1" end="1"/>
                                            </p:txEl>
                                          </p:spTgt>
                                        </p:tgtEl>
                                        <p:attrNameLst>
                                          <p:attrName>style.visibility</p:attrName>
                                        </p:attrNameLst>
                                      </p:cBhvr>
                                      <p:to>
                                        <p:strVal val="visible"/>
                                      </p:to>
                                    </p:set>
                                    <p:animEffect transition="in" filter="wipe(down)">
                                      <p:cBhvr>
                                        <p:cTn id="24" dur="500"/>
                                        <p:tgtEl>
                                          <p:spTgt spid="3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5">
                                            <p:txEl>
                                              <p:pRg st="2" end="2"/>
                                            </p:txEl>
                                          </p:spTgt>
                                        </p:tgtEl>
                                        <p:attrNameLst>
                                          <p:attrName>style.visibility</p:attrName>
                                        </p:attrNameLst>
                                      </p:cBhvr>
                                      <p:to>
                                        <p:strVal val="visible"/>
                                      </p:to>
                                    </p:set>
                                    <p:animEffect transition="in" filter="wipe(down)">
                                      <p:cBhvr>
                                        <p:cTn id="29" dur="500"/>
                                        <p:tgtEl>
                                          <p:spTgt spid="3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5">
                                            <p:txEl>
                                              <p:pRg st="3" end="3"/>
                                            </p:txEl>
                                          </p:spTgt>
                                        </p:tgtEl>
                                        <p:attrNameLst>
                                          <p:attrName>style.visibility</p:attrName>
                                        </p:attrNameLst>
                                      </p:cBhvr>
                                      <p:to>
                                        <p:strVal val="visible"/>
                                      </p:to>
                                    </p:set>
                                    <p:animEffect transition="in" filter="wipe(down)">
                                      <p:cBhvr>
                                        <p:cTn id="34" dur="500"/>
                                        <p:tgtEl>
                                          <p:spTgt spid="3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5">
                                            <p:txEl>
                                              <p:pRg st="4" end="4"/>
                                            </p:txEl>
                                          </p:spTgt>
                                        </p:tgtEl>
                                        <p:attrNameLst>
                                          <p:attrName>style.visibility</p:attrName>
                                        </p:attrNameLst>
                                      </p:cBhvr>
                                      <p:to>
                                        <p:strVal val="visible"/>
                                      </p:to>
                                    </p:set>
                                    <p:animEffect transition="in" filter="wipe(down)">
                                      <p:cBhvr>
                                        <p:cTn id="39" dur="500"/>
                                        <p:tgtEl>
                                          <p:spTgt spid="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811000" y="150958"/>
            <a:ext cx="10499663" cy="1032904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602415" y="6224408"/>
            <a:ext cx="5286989" cy="607065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401800" y="2564289"/>
            <a:ext cx="4247399" cy="7892126"/>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231395" y="257577"/>
            <a:ext cx="1856410" cy="1631320"/>
          </a:xfrm>
          <a:prstGeom prst="rect">
            <a:avLst/>
          </a:prstGeom>
        </p:spPr>
      </p:pic>
      <p:sp>
        <p:nvSpPr>
          <p:cNvPr id="27" name="TextBox 26">
            <a:extLst>
              <a:ext uri="{FF2B5EF4-FFF2-40B4-BE49-F238E27FC236}">
                <a16:creationId xmlns:a16="http://schemas.microsoft.com/office/drawing/2014/main" id="{6DA9788A-2ED9-413C-A160-570B8F2A73B7}"/>
              </a:ext>
            </a:extLst>
          </p:cNvPr>
          <p:cNvSpPr txBox="1"/>
          <p:nvPr/>
        </p:nvSpPr>
        <p:spPr>
          <a:xfrm>
            <a:off x="413901" y="152772"/>
            <a:ext cx="12205574" cy="2171428"/>
          </a:xfrm>
          <a:prstGeom prst="rect">
            <a:avLst/>
          </a:prstGeom>
          <a:noFill/>
        </p:spPr>
        <p:txBody>
          <a:bodyPr wrap="square" rtlCol="0">
            <a:spAutoFit/>
          </a:bodyPr>
          <a:lstStyle/>
          <a:p>
            <a:pPr algn="just">
              <a:lnSpc>
                <a:spcPct val="150000"/>
              </a:lnSpc>
            </a:pPr>
            <a:r>
              <a:rPr lang="en-US" sz="4800" b="1" dirty="0">
                <a:solidFill>
                  <a:schemeClr val="accent2">
                    <a:lumMod val="75000"/>
                  </a:schemeClr>
                </a:solidFill>
                <a:latin typeface="Arial" panose="020B0604020202020204" pitchFamily="34" charset="0"/>
                <a:cs typeface="Arial" panose="020B0604020202020204" pitchFamily="34" charset="0"/>
              </a:rPr>
              <a:t>II. TRƯỜNG HỢP BẰNG NHAU ĐẶC BIỆT CỦA TAM GIÁC VUÔNG</a:t>
            </a:r>
          </a:p>
        </p:txBody>
      </p:sp>
      <p:sp>
        <p:nvSpPr>
          <p:cNvPr id="28" name="Rectangle: Rounded Corners 27">
            <a:extLst>
              <a:ext uri="{FF2B5EF4-FFF2-40B4-BE49-F238E27FC236}">
                <a16:creationId xmlns:a16="http://schemas.microsoft.com/office/drawing/2014/main" id="{D6168169-EF93-4420-865F-3D09ADEC1481}"/>
              </a:ext>
            </a:extLst>
          </p:cNvPr>
          <p:cNvSpPr/>
          <p:nvPr/>
        </p:nvSpPr>
        <p:spPr>
          <a:xfrm>
            <a:off x="6469432" y="2477035"/>
            <a:ext cx="2031609" cy="103587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HĐ4</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04CCA15-F010-467B-9871-0D360192705B}"/>
                  </a:ext>
                </a:extLst>
              </p:cNvPr>
              <p:cNvSpPr txBox="1"/>
              <p:nvPr/>
            </p:nvSpPr>
            <p:spPr>
              <a:xfrm>
                <a:off x="568675" y="3543300"/>
                <a:ext cx="13833125" cy="6472926"/>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Vẽ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𝐴</m:t>
                        </m:r>
                      </m:e>
                    </m:acc>
                    <m:r>
                      <a:rPr lang="en-US" sz="4000" b="0" i="1" smtClean="0">
                        <a:latin typeface="Cambria Math" panose="02040503050406030204" pitchFamily="18" charset="0"/>
                      </a:rPr>
                      <m:t>=90</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=3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=5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endParaRPr lang="en-US" sz="4000" dirty="0">
                  <a:latin typeface="Arial" panose="020B0604020202020204" pitchFamily="34" charset="0"/>
                  <a:cs typeface="Arial" panose="020B0604020202020204" pitchFamily="34" charset="0"/>
                </a:endParaRP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vạch</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=3 </m:t>
                    </m:r>
                    <m:r>
                      <a:rPr lang="en-US" sz="4000" i="1" dirty="0" smtClean="0">
                        <a:latin typeface="Cambria Math" panose="02040503050406030204" pitchFamily="18" charset="0"/>
                        <a:cs typeface="Arial" panose="020B0604020202020204" pitchFamily="34" charset="0"/>
                      </a:rPr>
                      <m:t>𝑐𝑚</m:t>
                    </m:r>
                  </m:oMath>
                </a14:m>
                <a:endParaRPr lang="en-US" sz="4000" dirty="0">
                  <a:latin typeface="Arial" panose="020B0604020202020204" pitchFamily="34" charset="0"/>
                  <a:cs typeface="Arial" panose="020B0604020202020204" pitchFamily="34" charset="0"/>
                </a:endParaRP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𝐴𝑥</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tâm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5 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𝐴𝑥</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m:t>
                    </m:r>
                  </m:oMath>
                </a14:m>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oMath>
                </a14:m>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a:t>
                </a:r>
              </a:p>
            </p:txBody>
          </p:sp>
        </mc:Choice>
        <mc:Fallback xmlns="">
          <p:sp>
            <p:nvSpPr>
              <p:cNvPr id="6" name="TextBox 5">
                <a:extLst>
                  <a:ext uri="{FF2B5EF4-FFF2-40B4-BE49-F238E27FC236}">
                    <a16:creationId xmlns:a16="http://schemas.microsoft.com/office/drawing/2014/main" id="{D04CCA15-F010-467B-9871-0D360192705B}"/>
                  </a:ext>
                </a:extLst>
              </p:cNvPr>
              <p:cNvSpPr txBox="1">
                <a:spLocks noRot="1" noChangeAspect="1" noMove="1" noResize="1" noEditPoints="1" noAdjustHandles="1" noChangeArrowheads="1" noChangeShapeType="1" noTextEdit="1"/>
              </p:cNvSpPr>
              <p:nvPr/>
            </p:nvSpPr>
            <p:spPr>
              <a:xfrm>
                <a:off x="568675" y="3543300"/>
                <a:ext cx="13833125" cy="6472926"/>
              </a:xfrm>
              <a:prstGeom prst="rect">
                <a:avLst/>
              </a:prstGeom>
              <a:blipFill>
                <a:blip r:embed="rId10"/>
                <a:stretch>
                  <a:fillRect l="-1586" r="-1542" b="-3107"/>
                </a:stretch>
              </a:blipFill>
            </p:spPr>
            <p:txBody>
              <a:bodyPr/>
              <a:lstStyle/>
              <a:p>
                <a:r>
                  <a:rPr lang="en-US">
                    <a:noFill/>
                  </a:rPr>
                  <a:t> </a:t>
                </a:r>
              </a:p>
            </p:txBody>
          </p:sp>
        </mc:Fallback>
      </mc:AlternateContent>
    </p:spTree>
    <p:extLst>
      <p:ext uri="{BB962C8B-B14F-4D97-AF65-F5344CB8AC3E}">
        <p14:creationId xmlns:p14="http://schemas.microsoft.com/office/powerpoint/2010/main" val="120346925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arn(inVertical)">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1" dur="5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194809" y="7286956"/>
            <a:ext cx="9826011" cy="3260796"/>
          </a:xfrm>
          <a:prstGeom prst="rect">
            <a:avLst/>
          </a:prstGeom>
        </p:spPr>
      </p:pic>
      <p:pic>
        <p:nvPicPr>
          <p:cNvPr id="25" name="Picture 2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400" y="2930682"/>
            <a:ext cx="7909734" cy="8614561"/>
          </a:xfrm>
          <a:prstGeom prst="rect">
            <a:avLst/>
          </a:prstGeom>
        </p:spPr>
      </p:pic>
      <p:pic>
        <p:nvPicPr>
          <p:cNvPr id="26" name="Picture 2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1000" y="872996"/>
            <a:ext cx="1222504" cy="1222504"/>
          </a:xfrm>
          <a:prstGeom prst="rect">
            <a:avLst/>
          </a:prstGeom>
        </p:spPr>
      </p:pic>
      <p:pic>
        <p:nvPicPr>
          <p:cNvPr id="15" name="Picture 14">
            <a:extLst>
              <a:ext uri="{FF2B5EF4-FFF2-40B4-BE49-F238E27FC236}">
                <a16:creationId xmlns:a16="http://schemas.microsoft.com/office/drawing/2014/main" id="{7F12079C-D4EB-428E-88B1-E8184B3E65A4}"/>
              </a:ext>
            </a:extLst>
          </p:cNvPr>
          <p:cNvPicPr>
            <a:picLocks noChangeAspect="1"/>
          </p:cNvPicPr>
          <p:nvPr/>
        </p:nvPicPr>
        <p:blipFill>
          <a:blip r:embed="rId8"/>
          <a:stretch>
            <a:fillRect/>
          </a:stretch>
        </p:blipFill>
        <p:spPr>
          <a:xfrm>
            <a:off x="10251268" y="2095500"/>
            <a:ext cx="5776132" cy="6854587"/>
          </a:xfrm>
          <a:prstGeom prst="rect">
            <a:avLst/>
          </a:prstGeom>
        </p:spPr>
      </p:pic>
      <p:sp>
        <p:nvSpPr>
          <p:cNvPr id="19" name="TextBox 18">
            <a:extLst>
              <a:ext uri="{FF2B5EF4-FFF2-40B4-BE49-F238E27FC236}">
                <a16:creationId xmlns:a16="http://schemas.microsoft.com/office/drawing/2014/main" id="{6D2CD885-7725-45CC-BE85-02E8F766CFDB}"/>
              </a:ext>
            </a:extLst>
          </p:cNvPr>
          <p:cNvSpPr txBox="1"/>
          <p:nvPr/>
        </p:nvSpPr>
        <p:spPr>
          <a:xfrm>
            <a:off x="5562600" y="759788"/>
            <a:ext cx="5776132" cy="769441"/>
          </a:xfrm>
          <a:prstGeom prst="rect">
            <a:avLst/>
          </a:prstGeom>
          <a:noFill/>
        </p:spPr>
        <p:txBody>
          <a:bodyPr wrap="square" rtlCol="0">
            <a:spAutoFit/>
          </a:bodyPr>
          <a:lstStyle/>
          <a:p>
            <a:pPr algn="ctr"/>
            <a:r>
              <a:rPr lang="en-US" sz="4400" b="1" dirty="0">
                <a:solidFill>
                  <a:srgbClr val="FF0000"/>
                </a:solidFill>
                <a:latin typeface="Arial" panose="020B0604020202020204" pitchFamily="34" charset="0"/>
                <a:cs typeface="Arial" panose="020B0604020202020204" pitchFamily="34" charset="0"/>
              </a:rPr>
              <a:t>KẾT QUẢ</a:t>
            </a:r>
          </a:p>
        </p:txBody>
      </p:sp>
    </p:spTree>
    <p:extLst>
      <p:ext uri="{BB962C8B-B14F-4D97-AF65-F5344CB8AC3E}">
        <p14:creationId xmlns:p14="http://schemas.microsoft.com/office/powerpoint/2010/main" val="243558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15081" y="-84149"/>
            <a:ext cx="5155197" cy="360035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86570" flipH="1">
            <a:off x="13803557" y="6716645"/>
            <a:ext cx="5560046" cy="492420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51664" y="-1712231"/>
            <a:ext cx="5240901" cy="548186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18965" y="5284998"/>
            <a:ext cx="3087137" cy="492152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666604" y="7337403"/>
            <a:ext cx="1549387" cy="2840543"/>
          </a:xfrm>
          <a:prstGeom prst="rect">
            <a:avLst/>
          </a:prstGeom>
        </p:spPr>
      </p:pic>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68786" y="383726"/>
            <a:ext cx="1206448" cy="1088820"/>
          </a:xfrm>
          <a:prstGeom prst="rect">
            <a:avLst/>
          </a:prstGeom>
        </p:spPr>
      </p:pic>
      <p:pic>
        <p:nvPicPr>
          <p:cNvPr id="21" name="Picture 2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9050" y="3961712"/>
            <a:ext cx="988307" cy="868474"/>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7068800" y="880891"/>
            <a:ext cx="988307" cy="868474"/>
          </a:xfrm>
          <a:prstGeom prst="rect">
            <a:avLst/>
          </a:prstGeom>
        </p:spPr>
      </p:pic>
      <p:sp>
        <p:nvSpPr>
          <p:cNvPr id="23" name="Rectangle: Rounded Corners 22">
            <a:extLst>
              <a:ext uri="{FF2B5EF4-FFF2-40B4-BE49-F238E27FC236}">
                <a16:creationId xmlns:a16="http://schemas.microsoft.com/office/drawing/2014/main" id="{509209D5-4044-48AD-A6C7-799DBFEEEB19}"/>
              </a:ext>
            </a:extLst>
          </p:cNvPr>
          <p:cNvSpPr/>
          <p:nvPr/>
        </p:nvSpPr>
        <p:spPr>
          <a:xfrm>
            <a:off x="8128195" y="1505361"/>
            <a:ext cx="2031609" cy="103587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HĐ5</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0BE9F31-8984-4540-A74D-D7A05F3D82F9}"/>
                  </a:ext>
                </a:extLst>
              </p:cNvPr>
              <p:cNvSpPr txBox="1"/>
              <p:nvPr/>
            </p:nvSpPr>
            <p:spPr>
              <a:xfrm>
                <a:off x="2399603" y="2795453"/>
                <a:ext cx="14183977" cy="4696094"/>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Tương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thêm</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𝐴</m:t>
                        </m:r>
                        <m:r>
                          <a:rPr lang="en-US" sz="4000" b="0" i="1" smtClean="0">
                            <a:latin typeface="Cambria Math" panose="02040503050406030204" pitchFamily="18" charset="0"/>
                          </a:rPr>
                          <m:t>′</m:t>
                        </m:r>
                      </m:e>
                    </m:acc>
                    <m:r>
                      <a:rPr lang="en-US" sz="4000" b="0" i="1" smtClean="0">
                        <a:latin typeface="Cambria Math" panose="02040503050406030204" pitchFamily="18" charset="0"/>
                      </a:rPr>
                      <m:t>=90</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’=3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’=5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vạch</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hoặc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compa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Hai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mc:Choice>
        <mc:Fallback xmlns="">
          <p:sp>
            <p:nvSpPr>
              <p:cNvPr id="19" name="TextBox 18">
                <a:extLst>
                  <a:ext uri="{FF2B5EF4-FFF2-40B4-BE49-F238E27FC236}">
                    <a16:creationId xmlns:a16="http://schemas.microsoft.com/office/drawing/2014/main" id="{40BE9F31-8984-4540-A74D-D7A05F3D82F9}"/>
                  </a:ext>
                </a:extLst>
              </p:cNvPr>
              <p:cNvSpPr txBox="1">
                <a:spLocks noRot="1" noChangeAspect="1" noMove="1" noResize="1" noEditPoints="1" noAdjustHandles="1" noChangeArrowheads="1" noChangeShapeType="1" noTextEdit="1"/>
              </p:cNvSpPr>
              <p:nvPr/>
            </p:nvSpPr>
            <p:spPr>
              <a:xfrm>
                <a:off x="2399603" y="2795453"/>
                <a:ext cx="14183977" cy="4696094"/>
              </a:xfrm>
              <a:prstGeom prst="rect">
                <a:avLst/>
              </a:prstGeom>
              <a:blipFill>
                <a:blip r:embed="rId16"/>
                <a:stretch>
                  <a:fillRect l="-1548" r="-1548" b="-4675"/>
                </a:stretch>
              </a:blipFill>
            </p:spPr>
            <p:txBody>
              <a:bodyPr/>
              <a:lstStyle/>
              <a:p>
                <a:r>
                  <a:rPr lang="en-US">
                    <a:noFill/>
                  </a:rPr>
                  <a:t> </a:t>
                </a:r>
              </a:p>
            </p:txBody>
          </p:sp>
        </mc:Fallback>
      </mc:AlternateContent>
    </p:spTree>
    <p:extLst>
      <p:ext uri="{BB962C8B-B14F-4D97-AF65-F5344CB8AC3E}">
        <p14:creationId xmlns:p14="http://schemas.microsoft.com/office/powerpoint/2010/main" val="28464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 calcmode="lin" valueType="num">
                                      <p:cBhvr additive="base">
                                        <p:cTn id="12" dur="500"/>
                                        <p:tgtEl>
                                          <p:spTgt spid="19">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1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 calcmode="lin" valueType="num">
                                      <p:cBhvr additive="base">
                                        <p:cTn id="18" dur="500"/>
                                        <p:tgtEl>
                                          <p:spTgt spid="19">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1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9">
                                            <p:txEl>
                                              <p:pRg st="2" end="2"/>
                                            </p:txEl>
                                          </p:spTgt>
                                        </p:tgtEl>
                                        <p:attrNameLst>
                                          <p:attrName>style.visibility</p:attrName>
                                        </p:attrNameLst>
                                      </p:cBhvr>
                                      <p:to>
                                        <p:strVal val="visible"/>
                                      </p:to>
                                    </p:set>
                                    <p:anim calcmode="lin" valueType="num">
                                      <p:cBhvr additive="base">
                                        <p:cTn id="24" dur="500"/>
                                        <p:tgtEl>
                                          <p:spTgt spid="19">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317840" y="5725157"/>
            <a:ext cx="6200914" cy="6317712"/>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60457" y="5725157"/>
            <a:ext cx="6200914" cy="6317712"/>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2722667" y="6017394"/>
            <a:ext cx="6015581" cy="4517154"/>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3187" y="6017394"/>
            <a:ext cx="6015581" cy="4517154"/>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028700" y="1014255"/>
            <a:ext cx="1792437" cy="1575104"/>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15466863" y="1014255"/>
            <a:ext cx="1792437" cy="1575104"/>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3BF03FA-E9BB-4505-87CB-1295D96A4C0D}"/>
                  </a:ext>
                </a:extLst>
              </p:cNvPr>
              <p:cNvSpPr txBox="1"/>
              <p:nvPr/>
            </p:nvSpPr>
            <p:spPr>
              <a:xfrm>
                <a:off x="9753600" y="3484260"/>
                <a:ext cx="6874328" cy="3774175"/>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Hai tam giác vuông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bằng nhau (cặp cạnh góc vuông bằng nhau).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A3BF03FA-E9BB-4505-87CB-1295D96A4C0D}"/>
                  </a:ext>
                </a:extLst>
              </p:cNvPr>
              <p:cNvSpPr txBox="1">
                <a:spLocks noRot="1" noChangeAspect="1" noMove="1" noResize="1" noEditPoints="1" noAdjustHandles="1" noChangeArrowheads="1" noChangeShapeType="1" noTextEdit="1"/>
              </p:cNvSpPr>
              <p:nvPr/>
            </p:nvSpPr>
            <p:spPr>
              <a:xfrm>
                <a:off x="9753600" y="3484260"/>
                <a:ext cx="6874328" cy="3774175"/>
              </a:xfrm>
              <a:prstGeom prst="rect">
                <a:avLst/>
              </a:prstGeom>
              <a:blipFill>
                <a:blip r:embed="rId8"/>
                <a:stretch>
                  <a:fillRect l="-3103" r="-3103" b="-5977"/>
                </a:stretch>
              </a:blipFill>
            </p:spPr>
            <p:txBody>
              <a:bodyPr/>
              <a:lstStyle/>
              <a:p>
                <a:r>
                  <a:rPr lang="en-US">
                    <a:noFill/>
                  </a:rPr>
                  <a:t> </a:t>
                </a:r>
              </a:p>
            </p:txBody>
          </p:sp>
        </mc:Fallback>
      </mc:AlternateContent>
      <p:pic>
        <p:nvPicPr>
          <p:cNvPr id="20" name="Picture 19">
            <a:extLst>
              <a:ext uri="{FF2B5EF4-FFF2-40B4-BE49-F238E27FC236}">
                <a16:creationId xmlns:a16="http://schemas.microsoft.com/office/drawing/2014/main" id="{BB7F138D-E362-40B2-AFAB-739F04FA471C}"/>
              </a:ext>
            </a:extLst>
          </p:cNvPr>
          <p:cNvPicPr>
            <a:picLocks noChangeAspect="1"/>
          </p:cNvPicPr>
          <p:nvPr/>
        </p:nvPicPr>
        <p:blipFill>
          <a:blip r:embed="rId9"/>
          <a:stretch>
            <a:fillRect/>
          </a:stretch>
        </p:blipFill>
        <p:spPr>
          <a:xfrm>
            <a:off x="1957575" y="3109272"/>
            <a:ext cx="7010400" cy="4524153"/>
          </a:xfrm>
          <a:prstGeom prst="rect">
            <a:avLst/>
          </a:prstGeom>
        </p:spPr>
      </p:pic>
      <p:sp>
        <p:nvSpPr>
          <p:cNvPr id="21" name="Speech Bubble: Oval 20">
            <a:extLst>
              <a:ext uri="{FF2B5EF4-FFF2-40B4-BE49-F238E27FC236}">
                <a16:creationId xmlns:a16="http://schemas.microsoft.com/office/drawing/2014/main" id="{555BFFCE-BB2F-468B-AA50-CBA862C3C208}"/>
              </a:ext>
            </a:extLst>
          </p:cNvPr>
          <p:cNvSpPr/>
          <p:nvPr/>
        </p:nvSpPr>
        <p:spPr>
          <a:xfrm>
            <a:off x="7848600" y="1223318"/>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595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circle(in)">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
                                            <p:txEl>
                                              <p:pRg st="0" end="0"/>
                                            </p:txEl>
                                          </p:spTgt>
                                        </p:tgtEl>
                                        <p:attrNameLst>
                                          <p:attrName>style.visibility</p:attrName>
                                        </p:attrNameLst>
                                      </p:cBhvr>
                                      <p:to>
                                        <p:strVal val="visible"/>
                                      </p:to>
                                    </p:set>
                                    <p:animEffect transition="in" filter="fade">
                                      <p:cBhvr>
                                        <p:cTn id="16" dur="500"/>
                                        <p:tgtEl>
                                          <p:spTgt spid="1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xEl>
                                              <p:pRg st="1" end="1"/>
                                            </p:txEl>
                                          </p:spTgt>
                                        </p:tgtEl>
                                        <p:attrNameLst>
                                          <p:attrName>style.visibility</p:attrName>
                                        </p:attrNameLst>
                                      </p:cBhvr>
                                      <p:to>
                                        <p:strVal val="visible"/>
                                      </p:to>
                                    </p:set>
                                    <p:animEffect transition="in" filter="fade">
                                      <p:cBhvr>
                                        <p:cTn id="21"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78338" y="-425585"/>
            <a:ext cx="22444676" cy="11138170"/>
          </a:xfrm>
          <a:prstGeom prst="rect">
            <a:avLst/>
          </a:prstGeom>
        </p:spPr>
      </p:pic>
      <p:grpSp>
        <p:nvGrpSpPr>
          <p:cNvPr id="3" name="Group 3"/>
          <p:cNvGrpSpPr/>
          <p:nvPr/>
        </p:nvGrpSpPr>
        <p:grpSpPr>
          <a:xfrm>
            <a:off x="4656365" y="648897"/>
            <a:ext cx="9415198" cy="9083308"/>
            <a:chOff x="0" y="0"/>
            <a:chExt cx="2479723" cy="2392311"/>
          </a:xfrm>
        </p:grpSpPr>
        <p:sp>
          <p:nvSpPr>
            <p:cNvPr id="4" name="Freeform 4"/>
            <p:cNvSpPr/>
            <p:nvPr/>
          </p:nvSpPr>
          <p:spPr>
            <a:xfrm>
              <a:off x="0" y="0"/>
              <a:ext cx="2479723" cy="2392312"/>
            </a:xfrm>
            <a:custGeom>
              <a:avLst/>
              <a:gdLst/>
              <a:ahLst/>
              <a:cxnLst/>
              <a:rect l="l" t="t" r="r" b="b"/>
              <a:pathLst>
                <a:path w="2479723" h="2392312">
                  <a:moveTo>
                    <a:pt x="32891" y="0"/>
                  </a:moveTo>
                  <a:lnTo>
                    <a:pt x="2446832" y="0"/>
                  </a:lnTo>
                  <a:cubicBezTo>
                    <a:pt x="2464997" y="0"/>
                    <a:pt x="2479723" y="14726"/>
                    <a:pt x="2479723" y="32891"/>
                  </a:cubicBezTo>
                  <a:lnTo>
                    <a:pt x="2479723" y="2359420"/>
                  </a:lnTo>
                  <a:cubicBezTo>
                    <a:pt x="2479723" y="2377586"/>
                    <a:pt x="2464997" y="2392312"/>
                    <a:pt x="2446832" y="2392312"/>
                  </a:cubicBezTo>
                  <a:lnTo>
                    <a:pt x="32891" y="2392312"/>
                  </a:lnTo>
                  <a:cubicBezTo>
                    <a:pt x="14726" y="2392312"/>
                    <a:pt x="0" y="2377586"/>
                    <a:pt x="0" y="2359420"/>
                  </a:cubicBezTo>
                  <a:lnTo>
                    <a:pt x="0" y="32891"/>
                  </a:lnTo>
                  <a:cubicBezTo>
                    <a:pt x="0" y="14726"/>
                    <a:pt x="14726" y="0"/>
                    <a:pt x="32891" y="0"/>
                  </a:cubicBezTo>
                  <a:close/>
                </a:path>
              </a:pathLst>
            </a:custGeom>
            <a:solidFill>
              <a:srgbClr val="E66947"/>
            </a:solidFill>
            <a:ln w="57150">
              <a:solidFill>
                <a:srgbClr val="383838"/>
              </a:solidFill>
            </a:ln>
          </p:spPr>
          <p:txBody>
            <a:bodyPr/>
            <a:lstStyle/>
            <a:p>
              <a:endParaRPr lang="en-US"/>
            </a:p>
          </p:txBody>
        </p:sp>
        <p:sp>
          <p:nvSpPr>
            <p:cNvPr id="5" name="TextBox 5"/>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4436401" y="394051"/>
            <a:ext cx="9415198" cy="9158365"/>
            <a:chOff x="0" y="0"/>
            <a:chExt cx="2479723" cy="2412080"/>
          </a:xfrm>
        </p:grpSpPr>
        <p:sp>
          <p:nvSpPr>
            <p:cNvPr id="7" name="Freeform 7"/>
            <p:cNvSpPr/>
            <p:nvPr/>
          </p:nvSpPr>
          <p:spPr>
            <a:xfrm>
              <a:off x="0" y="0"/>
              <a:ext cx="2479723" cy="2412080"/>
            </a:xfrm>
            <a:custGeom>
              <a:avLst/>
              <a:gdLst/>
              <a:ahLst/>
              <a:cxnLst/>
              <a:rect l="l" t="t" r="r" b="b"/>
              <a:pathLst>
                <a:path w="2479723" h="2412080">
                  <a:moveTo>
                    <a:pt x="32891" y="0"/>
                  </a:moveTo>
                  <a:lnTo>
                    <a:pt x="2446832" y="0"/>
                  </a:lnTo>
                  <a:cubicBezTo>
                    <a:pt x="2464997" y="0"/>
                    <a:pt x="2479723" y="14726"/>
                    <a:pt x="2479723" y="32891"/>
                  </a:cubicBezTo>
                  <a:lnTo>
                    <a:pt x="2479723" y="2379188"/>
                  </a:lnTo>
                  <a:cubicBezTo>
                    <a:pt x="2479723" y="2397354"/>
                    <a:pt x="2464997" y="2412080"/>
                    <a:pt x="2446832" y="2412080"/>
                  </a:cubicBezTo>
                  <a:lnTo>
                    <a:pt x="32891" y="2412080"/>
                  </a:lnTo>
                  <a:cubicBezTo>
                    <a:pt x="14726" y="2412080"/>
                    <a:pt x="0" y="2397354"/>
                    <a:pt x="0" y="2379188"/>
                  </a:cubicBezTo>
                  <a:lnTo>
                    <a:pt x="0" y="32891"/>
                  </a:lnTo>
                  <a:cubicBezTo>
                    <a:pt x="0" y="14726"/>
                    <a:pt x="14726" y="0"/>
                    <a:pt x="32891" y="0"/>
                  </a:cubicBezTo>
                  <a:close/>
                </a:path>
              </a:pathLst>
            </a:custGeom>
            <a:solidFill>
              <a:srgbClr val="B1E1D2"/>
            </a:solidFill>
            <a:ln w="57150">
              <a:solidFill>
                <a:srgbClr val="383838"/>
              </a:solidFill>
            </a:ln>
          </p:spPr>
          <p:txBody>
            <a:bodyPr/>
            <a:lstStyle/>
            <a:p>
              <a:endParaRPr lang="en-US"/>
            </a:p>
          </p:txBody>
        </p:sp>
        <p:sp>
          <p:nvSpPr>
            <p:cNvPr id="8" name="TextBox 8"/>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21702" y="5267107"/>
            <a:ext cx="5734967" cy="5005062"/>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194941" y="1269631"/>
            <a:ext cx="1816518" cy="1596265"/>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11596" y="6980688"/>
            <a:ext cx="5082217" cy="3816283"/>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09509" y="-1248904"/>
            <a:ext cx="5659536" cy="411480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V="1">
            <a:off x="13019435" y="6682170"/>
            <a:ext cx="5891811" cy="4114800"/>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07672" y="-1028700"/>
            <a:ext cx="4784227" cy="4461332"/>
          </a:xfrm>
          <a:prstGeom prst="rect">
            <a:avLst/>
          </a:prstGeom>
        </p:spPr>
      </p:pic>
      <p:grpSp>
        <p:nvGrpSpPr>
          <p:cNvPr id="15" name="Group 15"/>
          <p:cNvGrpSpPr/>
          <p:nvPr/>
        </p:nvGrpSpPr>
        <p:grpSpPr>
          <a:xfrm>
            <a:off x="7785062" y="162011"/>
            <a:ext cx="2998285" cy="1145146"/>
            <a:chOff x="0" y="0"/>
            <a:chExt cx="911283" cy="348050"/>
          </a:xfrm>
        </p:grpSpPr>
        <p:sp>
          <p:nvSpPr>
            <p:cNvPr id="16" name="Freeform 16"/>
            <p:cNvSpPr/>
            <p:nvPr/>
          </p:nvSpPr>
          <p:spPr>
            <a:xfrm>
              <a:off x="0" y="0"/>
              <a:ext cx="911283" cy="348050"/>
            </a:xfrm>
            <a:custGeom>
              <a:avLst/>
              <a:gdLst/>
              <a:ahLst/>
              <a:cxnLst/>
              <a:rect l="l" t="t" r="r" b="b"/>
              <a:pathLst>
                <a:path w="911283" h="348050">
                  <a:moveTo>
                    <a:pt x="174025" y="0"/>
                  </a:moveTo>
                  <a:lnTo>
                    <a:pt x="737258" y="0"/>
                  </a:lnTo>
                  <a:cubicBezTo>
                    <a:pt x="833369" y="0"/>
                    <a:pt x="911283" y="77914"/>
                    <a:pt x="911283" y="174025"/>
                  </a:cubicBezTo>
                  <a:lnTo>
                    <a:pt x="911283" y="174025"/>
                  </a:lnTo>
                  <a:cubicBezTo>
                    <a:pt x="911283" y="220179"/>
                    <a:pt x="892948" y="264443"/>
                    <a:pt x="860312" y="297079"/>
                  </a:cubicBezTo>
                  <a:cubicBezTo>
                    <a:pt x="827676" y="329715"/>
                    <a:pt x="783412" y="348050"/>
                    <a:pt x="737258" y="348050"/>
                  </a:cubicBezTo>
                  <a:lnTo>
                    <a:pt x="174025" y="348050"/>
                  </a:lnTo>
                  <a:cubicBezTo>
                    <a:pt x="77914" y="348050"/>
                    <a:pt x="0" y="270136"/>
                    <a:pt x="0" y="174025"/>
                  </a:cubicBezTo>
                  <a:lnTo>
                    <a:pt x="0" y="174025"/>
                  </a:lnTo>
                  <a:cubicBezTo>
                    <a:pt x="0" y="77914"/>
                    <a:pt x="77914" y="0"/>
                    <a:pt x="174025" y="0"/>
                  </a:cubicBezTo>
                  <a:close/>
                </a:path>
              </a:pathLst>
            </a:custGeom>
            <a:solidFill>
              <a:srgbClr val="F4BA92"/>
            </a:solidFill>
            <a:ln w="57150">
              <a:solidFill>
                <a:srgbClr val="383838"/>
              </a:solidFill>
            </a:ln>
          </p:spPr>
          <p:txBody>
            <a:bodyPr/>
            <a:lstStyle/>
            <a:p>
              <a:endParaRPr lang="en-US"/>
            </a:p>
          </p:txBody>
        </p:sp>
        <p:sp>
          <p:nvSpPr>
            <p:cNvPr id="17" name="TextBox 17"/>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477266" y="344137"/>
            <a:ext cx="1613875" cy="762923"/>
          </a:xfrm>
          <a:prstGeom prst="rect">
            <a:avLst/>
          </a:prstGeom>
        </p:spPr>
      </p:pic>
      <p:sp>
        <p:nvSpPr>
          <p:cNvPr id="21" name="TextBox 20">
            <a:extLst>
              <a:ext uri="{FF2B5EF4-FFF2-40B4-BE49-F238E27FC236}">
                <a16:creationId xmlns:a16="http://schemas.microsoft.com/office/drawing/2014/main" id="{23DC4DC9-D397-43DA-88D6-2754161EA413}"/>
              </a:ext>
            </a:extLst>
          </p:cNvPr>
          <p:cNvSpPr txBox="1"/>
          <p:nvPr/>
        </p:nvSpPr>
        <p:spPr>
          <a:xfrm>
            <a:off x="5231939" y="2458042"/>
            <a:ext cx="8093430" cy="5713167"/>
          </a:xfrm>
          <a:prstGeom prst="rect">
            <a:avLst/>
          </a:prstGeom>
          <a:noFill/>
        </p:spPr>
        <p:txBody>
          <a:bodyPr wrap="square">
            <a:spAutoFit/>
          </a:bodyPr>
          <a:lstStyle/>
          <a:p>
            <a:pPr marL="0" marR="0" algn="ctr">
              <a:lnSpc>
                <a:spcPct val="150000"/>
              </a:lnSpc>
              <a:spcBef>
                <a:spcPts val="0"/>
              </a:spcBef>
              <a:spcAft>
                <a:spcPts val="800"/>
              </a:spcAft>
            </a:pPr>
            <a:r>
              <a:rPr lang="nl-NL" sz="4400" b="1" dirty="0">
                <a:effectLst/>
                <a:latin typeface="Arial" panose="020B0604020202020204" pitchFamily="34" charset="0"/>
                <a:ea typeface="Times New Roman" panose="02020603050405020304" pitchFamily="18" charset="0"/>
                <a:cs typeface="Arial" panose="020B0604020202020204" pitchFamily="34" charset="0"/>
              </a:rPr>
              <a:t>Định lí:</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Nếu cạnh huyền và một góc vuông của tam giác vuông này bằng cạnh huyền và một cạnh góc vuông của tam giác vuông kia thì hai tam giác vuông đó bằng nhau.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552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315698" y="-84149"/>
            <a:ext cx="5155197" cy="360035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86570" flipH="1">
            <a:off x="13803557" y="6716645"/>
            <a:ext cx="5560046" cy="492420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51664" y="-1712231"/>
            <a:ext cx="5240901" cy="548186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38606" y="8229600"/>
            <a:ext cx="4282533" cy="411480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25223" y="6604692"/>
            <a:ext cx="5000597" cy="5268828"/>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19301">
            <a:off x="16628904" y="171772"/>
            <a:ext cx="1382238" cy="1382238"/>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7320023" y="-122314"/>
            <a:ext cx="1163556" cy="1409595"/>
          </a:xfrm>
          <a:prstGeom prst="rect">
            <a:avLst/>
          </a:prstGeom>
        </p:spPr>
      </p:pic>
      <p:pic>
        <p:nvPicPr>
          <p:cNvPr id="17" name="Picture 16">
            <a:extLst>
              <a:ext uri="{FF2B5EF4-FFF2-40B4-BE49-F238E27FC236}">
                <a16:creationId xmlns:a16="http://schemas.microsoft.com/office/drawing/2014/main" id="{25123E1A-E2F8-4ACD-ADC6-D842F72CE70B}"/>
              </a:ext>
            </a:extLst>
          </p:cNvPr>
          <p:cNvPicPr>
            <a:picLocks noChangeAspect="1"/>
          </p:cNvPicPr>
          <p:nvPr/>
        </p:nvPicPr>
        <p:blipFill>
          <a:blip r:embed="rId16"/>
          <a:stretch>
            <a:fillRect/>
          </a:stretch>
        </p:blipFill>
        <p:spPr>
          <a:xfrm>
            <a:off x="10668000" y="2765197"/>
            <a:ext cx="7010400" cy="4524153"/>
          </a:xfrm>
          <a:prstGeom prst="rect">
            <a:avLst/>
          </a:prstGeom>
        </p:spPr>
      </p:pic>
      <p:grpSp>
        <p:nvGrpSpPr>
          <p:cNvPr id="18" name="Group 17">
            <a:extLst>
              <a:ext uri="{FF2B5EF4-FFF2-40B4-BE49-F238E27FC236}">
                <a16:creationId xmlns:a16="http://schemas.microsoft.com/office/drawing/2014/main" id="{F8F1453E-9BE5-4ADF-A321-826A508ED271}"/>
              </a:ext>
            </a:extLst>
          </p:cNvPr>
          <p:cNvGrpSpPr/>
          <p:nvPr/>
        </p:nvGrpSpPr>
        <p:grpSpPr>
          <a:xfrm>
            <a:off x="2972223" y="3008965"/>
            <a:ext cx="6667699" cy="3747206"/>
            <a:chOff x="6436553" y="5448300"/>
            <a:chExt cx="6667699" cy="3747206"/>
          </a:xfrm>
        </p:grpSpPr>
        <p:cxnSp>
          <p:nvCxnSpPr>
            <p:cNvPr id="19" name="Straight Connector 18">
              <a:extLst>
                <a:ext uri="{FF2B5EF4-FFF2-40B4-BE49-F238E27FC236}">
                  <a16:creationId xmlns:a16="http://schemas.microsoft.com/office/drawing/2014/main" id="{6FB38522-284D-409C-B62B-43AE1B94392C}"/>
                </a:ext>
              </a:extLst>
            </p:cNvPr>
            <p:cNvCxnSpPr>
              <a:cxnSpLocks/>
            </p:cNvCxnSpPr>
            <p:nvPr/>
          </p:nvCxnSpPr>
          <p:spPr>
            <a:xfrm flipH="1">
              <a:off x="7598764" y="5448300"/>
              <a:ext cx="20607" cy="3747206"/>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BE20A5C-6B0E-4A7A-B76F-48575FB428BF}"/>
                </a:ext>
              </a:extLst>
            </p:cNvPr>
            <p:cNvCxnSpPr>
              <a:cxnSpLocks/>
            </p:cNvCxnSpPr>
            <p:nvPr/>
          </p:nvCxnSpPr>
          <p:spPr>
            <a:xfrm>
              <a:off x="6436553" y="8308471"/>
              <a:ext cx="6667699" cy="0"/>
            </a:xfrm>
            <a:prstGeom prst="line">
              <a:avLst/>
            </a:prstGeom>
            <a:ln w="3810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8A0B98F-31C9-4DC0-81C0-8E6483CB24D5}"/>
                </a:ext>
              </a:extLst>
            </p:cNvPr>
            <p:cNvSpPr txBox="1"/>
            <p:nvPr/>
          </p:nvSpPr>
          <p:spPr>
            <a:xfrm>
              <a:off x="6487828" y="658753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GT</a:t>
              </a:r>
            </a:p>
          </p:txBody>
        </p:sp>
        <p:sp>
          <p:nvSpPr>
            <p:cNvPr id="22" name="TextBox 21">
              <a:extLst>
                <a:ext uri="{FF2B5EF4-FFF2-40B4-BE49-F238E27FC236}">
                  <a16:creationId xmlns:a16="http://schemas.microsoft.com/office/drawing/2014/main" id="{3124DF23-E674-4039-868B-544417E0D1E3}"/>
                </a:ext>
              </a:extLst>
            </p:cNvPr>
            <p:cNvSpPr txBox="1"/>
            <p:nvPr/>
          </p:nvSpPr>
          <p:spPr>
            <a:xfrm>
              <a:off x="6487827" y="840530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KL</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26773E6-EFE0-4D47-87D9-023B95BDABC5}"/>
                  </a:ext>
                </a:extLst>
              </p:cNvPr>
              <p:cNvSpPr txBox="1"/>
              <p:nvPr/>
            </p:nvSpPr>
            <p:spPr>
              <a:xfrm>
                <a:off x="4234653" y="2673076"/>
                <a:ext cx="5921531" cy="3207032"/>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a:p>
                <a:pPr marL="0" marR="0" algn="just">
                  <a:lnSpc>
                    <a:spcPct val="150000"/>
                  </a:lnSpc>
                  <a:spcBef>
                    <a:spcPts val="600"/>
                  </a:spcBef>
                  <a:spcAft>
                    <a:spcPts val="800"/>
                  </a:spcAft>
                  <a:tabLst>
                    <a:tab pos="360045" algn="l"/>
                    <a:tab pos="720090" algn="l"/>
                  </a:tabLst>
                </a:pP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=90</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cs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b="0" i="1" smtClean="0">
                            <a:latin typeface="Cambria Math" panose="02040503050406030204" pitchFamily="18" charset="0"/>
                            <a:ea typeface="Cambria Math" panose="02040503050406030204" pitchFamily="18" charset="0"/>
                            <a:cs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cs typeface="Cambria Math" panose="02040503050406030204" pitchFamily="18" charset="0"/>
                          </a:rPr>
                          <m:t>𝐴</m:t>
                        </m:r>
                      </m:e>
                      <m:sup>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oMath>
                </a14:m>
                <a:endParaRPr lang="en-US" sz="4000" dirty="0">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326773E6-EFE0-4D47-87D9-023B95BDABC5}"/>
                  </a:ext>
                </a:extLst>
              </p:cNvPr>
              <p:cNvSpPr txBox="1">
                <a:spLocks noRot="1" noChangeAspect="1" noMove="1" noResize="1" noEditPoints="1" noAdjustHandles="1" noChangeArrowheads="1" noChangeShapeType="1" noTextEdit="1"/>
              </p:cNvSpPr>
              <p:nvPr/>
            </p:nvSpPr>
            <p:spPr>
              <a:xfrm>
                <a:off x="4234653" y="2673076"/>
                <a:ext cx="5921531" cy="3207032"/>
              </a:xfrm>
              <a:prstGeom prst="rect">
                <a:avLst/>
              </a:prstGeom>
              <a:blipFill>
                <a:blip r:embed="rId17"/>
                <a:stretch>
                  <a:fillRect b="-47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B2B839D-29B5-4935-8B4E-61ACA259926E}"/>
                  </a:ext>
                </a:extLst>
              </p:cNvPr>
              <p:cNvSpPr txBox="1"/>
              <p:nvPr/>
            </p:nvSpPr>
            <p:spPr>
              <a:xfrm>
                <a:off x="4404496" y="5874579"/>
                <a:ext cx="3961771" cy="90146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p:txBody>
          </p:sp>
        </mc:Choice>
        <mc:Fallback xmlns="">
          <p:sp>
            <p:nvSpPr>
              <p:cNvPr id="24" name="TextBox 23">
                <a:extLst>
                  <a:ext uri="{FF2B5EF4-FFF2-40B4-BE49-F238E27FC236}">
                    <a16:creationId xmlns:a16="http://schemas.microsoft.com/office/drawing/2014/main" id="{9B2B839D-29B5-4935-8B4E-61ACA259926E}"/>
                  </a:ext>
                </a:extLst>
              </p:cNvPr>
              <p:cNvSpPr txBox="1">
                <a:spLocks noRot="1" noChangeAspect="1" noMove="1" noResize="1" noEditPoints="1" noAdjustHandles="1" noChangeArrowheads="1" noChangeShapeType="1" noTextEdit="1"/>
              </p:cNvSpPr>
              <p:nvPr/>
            </p:nvSpPr>
            <p:spPr>
              <a:xfrm>
                <a:off x="4404496" y="5874579"/>
                <a:ext cx="3961771" cy="901465"/>
              </a:xfrm>
              <a:prstGeom prst="rect">
                <a:avLst/>
              </a:prstGeom>
              <a:blipFill>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5271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22" dur="500"/>
                                        <p:tgtEl>
                                          <p:spTgt spid="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strVal val="#ppt_w+.3"/>
                                          </p:val>
                                        </p:tav>
                                        <p:tav tm="100000">
                                          <p:val>
                                            <p:strVal val="#ppt_w"/>
                                          </p:val>
                                        </p:tav>
                                      </p:tavLst>
                                    </p:anim>
                                    <p:anim calcmode="lin" valueType="num">
                                      <p:cBhvr>
                                        <p:cTn id="33" dur="500" fill="hold"/>
                                        <p:tgtEl>
                                          <p:spTgt spid="17"/>
                                        </p:tgtEl>
                                        <p:attrNameLst>
                                          <p:attrName>ppt_h</p:attrName>
                                        </p:attrNameLst>
                                      </p:cBhvr>
                                      <p:tavLst>
                                        <p:tav tm="0">
                                          <p:val>
                                            <p:strVal val="#ppt_h"/>
                                          </p:val>
                                        </p:tav>
                                        <p:tav tm="100000">
                                          <p:val>
                                            <p:strVal val="#ppt_h"/>
                                          </p:val>
                                        </p:tav>
                                      </p:tavLst>
                                    </p:anim>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97393" y="-335791"/>
            <a:ext cx="22082785" cy="10958582"/>
          </a:xfrm>
          <a:prstGeom prst="rect">
            <a:avLst/>
          </a:prstGeom>
        </p:spPr>
      </p:pic>
      <p:grpSp>
        <p:nvGrpSpPr>
          <p:cNvPr id="11" name="Group 10">
            <a:extLst>
              <a:ext uri="{FF2B5EF4-FFF2-40B4-BE49-F238E27FC236}">
                <a16:creationId xmlns:a16="http://schemas.microsoft.com/office/drawing/2014/main" id="{1DB68B49-C0F8-4A3C-B4B2-3C0B631B05FF}"/>
              </a:ext>
            </a:extLst>
          </p:cNvPr>
          <p:cNvGrpSpPr/>
          <p:nvPr/>
        </p:nvGrpSpPr>
        <p:grpSpPr>
          <a:xfrm>
            <a:off x="1371600" y="853073"/>
            <a:ext cx="15544800" cy="8382000"/>
            <a:chOff x="2424604" y="1683011"/>
            <a:chExt cx="13591193" cy="7073378"/>
          </a:xfrm>
        </p:grpSpPr>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77004" y="1835411"/>
              <a:ext cx="13438793" cy="692097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24604" y="1683011"/>
              <a:ext cx="13438793" cy="6920978"/>
            </a:xfrm>
            <a:prstGeom prst="rect">
              <a:avLst/>
            </a:prstGeom>
          </p:spPr>
        </p:pic>
      </p:gr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683368" y="6222972"/>
            <a:ext cx="5286989" cy="6070655"/>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97294" y="1033668"/>
            <a:ext cx="3186482" cy="1613156"/>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3187" y="6572354"/>
            <a:ext cx="5550303" cy="4167773"/>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191964" y="7171715"/>
            <a:ext cx="1653126" cy="1452685"/>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399831" y="1113903"/>
            <a:ext cx="1653126" cy="1452685"/>
          </a:xfrm>
          <a:prstGeom prst="rect">
            <a:avLst/>
          </a:prstGeom>
        </p:spPr>
      </p:pic>
      <p:sp>
        <p:nvSpPr>
          <p:cNvPr id="12" name="TextBox 11">
            <a:extLst>
              <a:ext uri="{FF2B5EF4-FFF2-40B4-BE49-F238E27FC236}">
                <a16:creationId xmlns:a16="http://schemas.microsoft.com/office/drawing/2014/main" id="{4E73F614-9AA0-43E1-A2EA-35BFDBC85DC7}"/>
              </a:ext>
            </a:extLst>
          </p:cNvPr>
          <p:cNvSpPr txBox="1"/>
          <p:nvPr/>
        </p:nvSpPr>
        <p:spPr>
          <a:xfrm>
            <a:off x="1936677" y="2375852"/>
            <a:ext cx="14414643" cy="5935343"/>
          </a:xfrm>
          <a:prstGeom prst="rect">
            <a:avLst/>
          </a:prstGeom>
          <a:noFill/>
        </p:spPr>
        <p:txBody>
          <a:bodyPr wrap="square" rtlCol="0">
            <a:spAutoFit/>
          </a:bodyPr>
          <a:lstStyle/>
          <a:p>
            <a:pPr algn="ctr">
              <a:lnSpc>
                <a:spcPct val="150000"/>
              </a:lnSpc>
            </a:pPr>
            <a:r>
              <a:rPr lang="en-US" sz="8800" b="1" dirty="0">
                <a:latin typeface="Arial" panose="020B0604020202020204" pitchFamily="34" charset="0"/>
                <a:cs typeface="Arial" panose="020B0604020202020204" pitchFamily="34" charset="0"/>
              </a:rPr>
              <a:t>BÀI 15: CÁC TRƯỜNG HỢP BẰNG NHAU CỦA TAM GIÁC VUÔNG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82681">
            <a:off x="15658451" y="-1853840"/>
            <a:ext cx="4954495" cy="568887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6178" y="4844505"/>
            <a:ext cx="9004294" cy="917389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76200" y="4844505"/>
            <a:ext cx="4199410" cy="8460350"/>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880981" y="0"/>
            <a:ext cx="1816518" cy="1596265"/>
          </a:xfrm>
          <a:prstGeom prst="rect">
            <a:avLst/>
          </a:prstGeom>
        </p:spPr>
      </p:pic>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839026" y="8567181"/>
            <a:ext cx="1382238" cy="1382238"/>
          </a:xfrm>
          <a:prstGeom prst="rect">
            <a:avLst/>
          </a:prstGeom>
        </p:spPr>
      </p:pic>
      <p:sp>
        <p:nvSpPr>
          <p:cNvPr id="20" name="Speech Bubble: Rectangle with Corners Rounded 19">
            <a:extLst>
              <a:ext uri="{FF2B5EF4-FFF2-40B4-BE49-F238E27FC236}">
                <a16:creationId xmlns:a16="http://schemas.microsoft.com/office/drawing/2014/main" id="{0C442A80-1345-4EBF-939B-41FA6F984805}"/>
              </a:ext>
            </a:extLst>
          </p:cNvPr>
          <p:cNvSpPr/>
          <p:nvPr/>
        </p:nvSpPr>
        <p:spPr>
          <a:xfrm>
            <a:off x="533400" y="571500"/>
            <a:ext cx="1163556" cy="838200"/>
          </a:xfrm>
          <a:prstGeom prst="wedgeRoundRectCallout">
            <a:avLst>
              <a:gd name="adj1" fmla="val -1211"/>
              <a:gd name="adj2" fmla="val 69657"/>
              <a:gd name="adj3" fmla="val 16667"/>
            </a:avLst>
          </a:prstGeom>
          <a:solidFill>
            <a:srgbClr val="E66947"/>
          </a:solidFill>
          <a:ln>
            <a:solidFill>
              <a:srgbClr val="E66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1E3085B3-3F61-4F10-89DF-688AF8030F5B}"/>
              </a:ext>
            </a:extLst>
          </p:cNvPr>
          <p:cNvSpPr txBox="1"/>
          <p:nvPr/>
        </p:nvSpPr>
        <p:spPr>
          <a:xfrm>
            <a:off x="1858564" y="429578"/>
            <a:ext cx="12725400" cy="90159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ra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đây</a:t>
            </a:r>
            <a:endParaRPr lang="en-US" sz="4000" dirty="0">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6F1F0DED-1FC1-4732-9A07-4EA87872784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47800" y="1551986"/>
            <a:ext cx="14433181" cy="3558081"/>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67F5479-0F21-4924-8632-0C85A1D0E68C}"/>
                  </a:ext>
                </a:extLst>
              </p:cNvPr>
              <p:cNvSpPr txBox="1"/>
              <p:nvPr/>
            </p:nvSpPr>
            <p:spPr>
              <a:xfrm>
                <a:off x="9111343" y="7287275"/>
                <a:ext cx="5352143" cy="2144177"/>
              </a:xfrm>
              <a:prstGeom prst="rect">
                <a:avLst/>
              </a:prstGeom>
              <a:noFill/>
            </p:spPr>
            <p:txBody>
              <a:bodyPr wrap="square">
                <a:spAutoFit/>
              </a:bodyPr>
              <a:lstStyle/>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i="1" smtClean="0">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𝐺𝐻𝐾</m:t>
                      </m:r>
                    </m:oMath>
                  </m:oMathPara>
                </a14:m>
                <a:endPar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i="1">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𝐷𝐸𝐹</m:t>
                      </m:r>
                      <m:r>
                        <a:rPr lang="nl-NL" sz="4000" i="1">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𝑀𝑁𝑃</m:t>
                      </m:r>
                    </m:oMath>
                  </m:oMathPara>
                </a14:m>
                <a:endPar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5" name="TextBox 24">
                <a:extLst>
                  <a:ext uri="{FF2B5EF4-FFF2-40B4-BE49-F238E27FC236}">
                    <a16:creationId xmlns:a16="http://schemas.microsoft.com/office/drawing/2014/main" id="{B67F5479-0F21-4924-8632-0C85A1D0E68C}"/>
                  </a:ext>
                </a:extLst>
              </p:cNvPr>
              <p:cNvSpPr txBox="1">
                <a:spLocks noRot="1" noChangeAspect="1" noMove="1" noResize="1" noEditPoints="1" noAdjustHandles="1" noChangeArrowheads="1" noChangeShapeType="1" noTextEdit="1"/>
              </p:cNvSpPr>
              <p:nvPr/>
            </p:nvSpPr>
            <p:spPr>
              <a:xfrm>
                <a:off x="9111343" y="7287275"/>
                <a:ext cx="5352143" cy="2144177"/>
              </a:xfrm>
              <a:prstGeom prst="rect">
                <a:avLst/>
              </a:prstGeom>
              <a:blipFill>
                <a:blip r:embed="rId13"/>
                <a:stretch>
                  <a:fillRect/>
                </a:stretch>
              </a:blipFill>
            </p:spPr>
            <p:txBody>
              <a:bodyPr/>
              <a:lstStyle/>
              <a:p>
                <a:r>
                  <a:rPr lang="en-US">
                    <a:noFill/>
                  </a:rPr>
                  <a:t> </a:t>
                </a:r>
              </a:p>
            </p:txBody>
          </p:sp>
        </mc:Fallback>
      </mc:AlternateContent>
      <p:sp>
        <p:nvSpPr>
          <p:cNvPr id="26" name="Arrow: Down 25">
            <a:extLst>
              <a:ext uri="{FF2B5EF4-FFF2-40B4-BE49-F238E27FC236}">
                <a16:creationId xmlns:a16="http://schemas.microsoft.com/office/drawing/2014/main" id="{5FB28E4E-65A2-4E59-A9F2-2853B15E5D51}"/>
              </a:ext>
            </a:extLst>
          </p:cNvPr>
          <p:cNvSpPr/>
          <p:nvPr/>
        </p:nvSpPr>
        <p:spPr>
          <a:xfrm>
            <a:off x="11379777" y="5556694"/>
            <a:ext cx="1066800" cy="155198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67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4)">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strVal val="#ppt_x"/>
                                          </p:val>
                                        </p:tav>
                                        <p:tav tm="100000">
                                          <p:val>
                                            <p:strVal val="#ppt_x"/>
                                          </p:val>
                                        </p:tav>
                                      </p:tavLst>
                                    </p:anim>
                                    <p:anim calcmode="lin" valueType="num">
                                      <p:cBhvr>
                                        <p:cTn id="22" dur="500" fill="hold"/>
                                        <p:tgtEl>
                                          <p:spTgt spid="2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anim calcmode="lin" valueType="num">
                                      <p:cBhvr>
                                        <p:cTn id="26" dur="500" fill="hold"/>
                                        <p:tgtEl>
                                          <p:spTgt spid="25"/>
                                        </p:tgtEl>
                                        <p:attrNameLst>
                                          <p:attrName>ppt_x</p:attrName>
                                        </p:attrNameLst>
                                      </p:cBhvr>
                                      <p:tavLst>
                                        <p:tav tm="0">
                                          <p:val>
                                            <p:strVal val="#ppt_x"/>
                                          </p:val>
                                        </p:tav>
                                        <p:tav tm="100000">
                                          <p:val>
                                            <p:strVal val="#ppt_x"/>
                                          </p:val>
                                        </p:tav>
                                      </p:tavLst>
                                    </p:anim>
                                    <p:anim calcmode="lin" valueType="num">
                                      <p:cBhvr>
                                        <p:cTn id="27"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p:bldP spid="25" grpId="0"/>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53813" y="4813722"/>
            <a:ext cx="9004294" cy="917389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682011" y="7501501"/>
            <a:ext cx="9826011" cy="326079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533042">
            <a:off x="5211436" y="8216243"/>
            <a:ext cx="5695369" cy="5149562"/>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028700" y="4134130"/>
            <a:ext cx="4573332" cy="11229163"/>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724097" y="4134130"/>
            <a:ext cx="1028451" cy="903751"/>
          </a:xfrm>
          <a:prstGeom prst="rect">
            <a:avLst/>
          </a:prstGeom>
        </p:spPr>
      </p:pic>
      <p:sp>
        <p:nvSpPr>
          <p:cNvPr id="21" name="Oval 20">
            <a:extLst>
              <a:ext uri="{FF2B5EF4-FFF2-40B4-BE49-F238E27FC236}">
                <a16:creationId xmlns:a16="http://schemas.microsoft.com/office/drawing/2014/main" id="{D9EEDB47-67AE-40C3-A5D5-D2E73317AC99}"/>
              </a:ext>
            </a:extLst>
          </p:cNvPr>
          <p:cNvSpPr/>
          <p:nvPr/>
        </p:nvSpPr>
        <p:spPr>
          <a:xfrm>
            <a:off x="381000" y="823774"/>
            <a:ext cx="3200400" cy="1447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ABA8B4A-888C-4CD8-9F06-C8668681675A}"/>
                  </a:ext>
                </a:extLst>
              </p:cNvPr>
              <p:cNvSpPr txBox="1"/>
              <p:nvPr/>
            </p:nvSpPr>
            <p:spPr>
              <a:xfrm>
                <a:off x="3882571" y="253524"/>
                <a:ext cx="13182600" cy="274825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đỉnh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𝐴𝐷𝐶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đỉnh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𝐴𝐷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minh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𝐴𝐷𝐶</m:t>
                    </m:r>
                  </m:oMath>
                </a14:m>
                <a:r>
                  <a:rPr lang="en-US" sz="4000" dirty="0">
                    <a:latin typeface="Arial" panose="020B0604020202020204" pitchFamily="34" charset="0"/>
                    <a:cs typeface="Arial" panose="020B0604020202020204" pitchFamily="34" charset="0"/>
                  </a:rPr>
                  <a:t>.</a:t>
                </a:r>
              </a:p>
            </p:txBody>
          </p:sp>
        </mc:Choice>
        <mc:Fallback xmlns="">
          <p:sp>
            <p:nvSpPr>
              <p:cNvPr id="18" name="TextBox 17">
                <a:extLst>
                  <a:ext uri="{FF2B5EF4-FFF2-40B4-BE49-F238E27FC236}">
                    <a16:creationId xmlns:a16="http://schemas.microsoft.com/office/drawing/2014/main" id="{EABA8B4A-888C-4CD8-9F06-C8668681675A}"/>
                  </a:ext>
                </a:extLst>
              </p:cNvPr>
              <p:cNvSpPr txBox="1">
                <a:spLocks noRot="1" noChangeAspect="1" noMove="1" noResize="1" noEditPoints="1" noAdjustHandles="1" noChangeArrowheads="1" noChangeShapeType="1" noTextEdit="1"/>
              </p:cNvSpPr>
              <p:nvPr/>
            </p:nvSpPr>
            <p:spPr>
              <a:xfrm>
                <a:off x="3882571" y="253524"/>
                <a:ext cx="13182600" cy="2748253"/>
              </a:xfrm>
              <a:prstGeom prst="rect">
                <a:avLst/>
              </a:prstGeom>
              <a:blipFill>
                <a:blip r:embed="rId12"/>
                <a:stretch>
                  <a:fillRect l="-1665" r="-1619" b="-8889"/>
                </a:stretch>
              </a:blipFill>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BB0F5A2A-FC45-4344-976E-E7D1BF94B4EB}"/>
              </a:ext>
            </a:extLst>
          </p:cNvPr>
          <p:cNvGrpSpPr/>
          <p:nvPr/>
        </p:nvGrpSpPr>
        <p:grpSpPr>
          <a:xfrm>
            <a:off x="9352120" y="3973149"/>
            <a:ext cx="6667699" cy="3747206"/>
            <a:chOff x="6436553" y="5448300"/>
            <a:chExt cx="6667699" cy="3747206"/>
          </a:xfrm>
        </p:grpSpPr>
        <p:cxnSp>
          <p:nvCxnSpPr>
            <p:cNvPr id="25" name="Straight Connector 24">
              <a:extLst>
                <a:ext uri="{FF2B5EF4-FFF2-40B4-BE49-F238E27FC236}">
                  <a16:creationId xmlns:a16="http://schemas.microsoft.com/office/drawing/2014/main" id="{5F195E27-DB82-40CD-B2FC-14BDDEC3B8DB}"/>
                </a:ext>
              </a:extLst>
            </p:cNvPr>
            <p:cNvCxnSpPr>
              <a:cxnSpLocks/>
            </p:cNvCxnSpPr>
            <p:nvPr/>
          </p:nvCxnSpPr>
          <p:spPr>
            <a:xfrm flipH="1">
              <a:off x="7598764" y="5448300"/>
              <a:ext cx="20607" cy="3747206"/>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0838C2DF-FDE6-4F39-A0BC-83CA3C6892CC}"/>
                </a:ext>
              </a:extLst>
            </p:cNvPr>
            <p:cNvCxnSpPr>
              <a:cxnSpLocks/>
            </p:cNvCxnSpPr>
            <p:nvPr/>
          </p:nvCxnSpPr>
          <p:spPr>
            <a:xfrm>
              <a:off x="6436553" y="8308471"/>
              <a:ext cx="6667699" cy="0"/>
            </a:xfrm>
            <a:prstGeom prst="line">
              <a:avLst/>
            </a:prstGeom>
            <a:ln w="38100"/>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53B3305E-A900-4179-851C-E235F483D5C1}"/>
                </a:ext>
              </a:extLst>
            </p:cNvPr>
            <p:cNvSpPr txBox="1"/>
            <p:nvPr/>
          </p:nvSpPr>
          <p:spPr>
            <a:xfrm>
              <a:off x="6487828" y="658753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GT</a:t>
              </a:r>
            </a:p>
          </p:txBody>
        </p:sp>
        <p:sp>
          <p:nvSpPr>
            <p:cNvPr id="28" name="TextBox 27">
              <a:extLst>
                <a:ext uri="{FF2B5EF4-FFF2-40B4-BE49-F238E27FC236}">
                  <a16:creationId xmlns:a16="http://schemas.microsoft.com/office/drawing/2014/main" id="{91D0D85B-AA80-4068-BCD1-50AE732885C5}"/>
                </a:ext>
              </a:extLst>
            </p:cNvPr>
            <p:cNvSpPr txBox="1"/>
            <p:nvPr/>
          </p:nvSpPr>
          <p:spPr>
            <a:xfrm>
              <a:off x="6487827" y="840530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KL</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D6A7C7C-ED11-49F5-8754-DAABFDC861EB}"/>
                  </a:ext>
                </a:extLst>
              </p:cNvPr>
              <p:cNvSpPr txBox="1"/>
              <p:nvPr/>
            </p:nvSpPr>
            <p:spPr>
              <a:xfrm>
                <a:off x="10933315" y="3626774"/>
                <a:ext cx="4148057" cy="3165931"/>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b="0" i="1" smtClean="0">
                            <a:effectLst/>
                            <a:latin typeface="Cambria Math" panose="02040503050406030204" pitchFamily="18" charset="0"/>
                            <a:ea typeface="Cambria Math" panose="02040503050406030204" pitchFamily="18" charset="0"/>
                          </a:rPr>
                        </m:ctrlPr>
                      </m:accPr>
                      <m:e>
                        <m:r>
                          <a:rPr lang="en-US" sz="4000" b="0" i="1" smtClean="0">
                            <a:effectLst/>
                            <a:latin typeface="Cambria Math" panose="02040503050406030204" pitchFamily="18" charset="0"/>
                            <a:ea typeface="Cambria Math" panose="02040503050406030204" pitchFamily="18" charset="0"/>
                          </a:rPr>
                          <m:t>𝐵</m:t>
                        </m:r>
                      </m:e>
                    </m:acc>
                    <m:r>
                      <a:rPr lang="en-US" sz="4000" b="0" i="1" smtClean="0">
                        <a:effectLst/>
                        <a:latin typeface="Cambria Math" panose="02040503050406030204" pitchFamily="18" charset="0"/>
                        <a:ea typeface="Cambria Math" panose="02040503050406030204" pitchFamily="18" charset="0"/>
                      </a:rPr>
                      <m:t>=90°</m:t>
                    </m:r>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a:p>
                <a:pPr marL="0" marR="0" algn="just">
                  <a:lnSpc>
                    <a:spcPct val="150000"/>
                  </a:lnSpc>
                  <a:spcBef>
                    <a:spcPts val="600"/>
                  </a:spcBef>
                  <a:spcAft>
                    <a:spcPts val="800"/>
                  </a:spcAft>
                  <a:tabLst>
                    <a:tab pos="360045" algn="l"/>
                    <a:tab pos="720090" algn="l"/>
                  </a:tabLst>
                </a:pPr>
                <a14:m>
                  <m:oMath xmlns:m="http://schemas.openxmlformats.org/officeDocument/2006/math">
                    <m:r>
                      <a:rPr lang="en-US"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𝐴𝐷𝐶</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b="0" i="1" smtClean="0">
                            <a:effectLst/>
                            <a:latin typeface="Cambria Math" panose="02040503050406030204" pitchFamily="18" charset="0"/>
                            <a:ea typeface="Cambria Math" panose="02040503050406030204" pitchFamily="18" charset="0"/>
                          </a:rPr>
                        </m:ctrlPr>
                      </m:accPr>
                      <m:e>
                        <m:r>
                          <a:rPr lang="en-US" sz="4000" b="0" i="1" smtClean="0">
                            <a:effectLst/>
                            <a:latin typeface="Cambria Math" panose="02040503050406030204" pitchFamily="18" charset="0"/>
                            <a:ea typeface="Cambria Math" panose="02040503050406030204" pitchFamily="18" charset="0"/>
                          </a:rPr>
                          <m:t>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en-US" sz="4000" i="1" smtClean="0">
                        <a:latin typeface="Cambria Math" panose="02040503050406030204" pitchFamily="18" charset="0"/>
                        <a:ea typeface="Cambria Math" panose="02040503050406030204" pitchFamily="18" charset="0"/>
                        <a:cs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𝐴𝐷</m:t>
                    </m:r>
                  </m:oMath>
                </a14:m>
                <a:r>
                  <a:rPr lang="en-US" sz="4000" dirty="0">
                    <a:latin typeface="Arial" panose="020B0604020202020204" pitchFamily="34" charset="0"/>
                    <a:cs typeface="Arial" panose="020B0604020202020204" pitchFamily="34" charset="0"/>
                  </a:rPr>
                  <a:t>.</a:t>
                </a:r>
              </a:p>
            </p:txBody>
          </p:sp>
        </mc:Choice>
        <mc:Fallback xmlns="">
          <p:sp>
            <p:nvSpPr>
              <p:cNvPr id="29" name="TextBox 28">
                <a:extLst>
                  <a:ext uri="{FF2B5EF4-FFF2-40B4-BE49-F238E27FC236}">
                    <a16:creationId xmlns:a16="http://schemas.microsoft.com/office/drawing/2014/main" id="{AD6A7C7C-ED11-49F5-8754-DAABFDC861EB}"/>
                  </a:ext>
                </a:extLst>
              </p:cNvPr>
              <p:cNvSpPr txBox="1">
                <a:spLocks noRot="1" noChangeAspect="1" noMove="1" noResize="1" noEditPoints="1" noAdjustHandles="1" noChangeArrowheads="1" noChangeShapeType="1" noTextEdit="1"/>
              </p:cNvSpPr>
              <p:nvPr/>
            </p:nvSpPr>
            <p:spPr>
              <a:xfrm>
                <a:off x="10933315" y="3626774"/>
                <a:ext cx="4148057" cy="3165931"/>
              </a:xfrm>
              <a:prstGeom prst="rect">
                <a:avLst/>
              </a:prstGeom>
              <a:blipFill>
                <a:blip r:embed="rId13"/>
                <a:stretch>
                  <a:fillRect b="-46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DC619F2-5277-41D4-9413-1C4A6D4CCF8B}"/>
                  </a:ext>
                </a:extLst>
              </p:cNvPr>
              <p:cNvSpPr txBox="1"/>
              <p:nvPr/>
            </p:nvSpPr>
            <p:spPr>
              <a:xfrm>
                <a:off x="10686547" y="6833320"/>
                <a:ext cx="3776316" cy="111825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Para xmlns:m="http://schemas.openxmlformats.org/officeDocument/2006/math">
                    <m:oMathParaPr>
                      <m:jc m:val="centerGroup"/>
                    </m:oMathParaPr>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𝐴𝐷𝐶</m:t>
                      </m:r>
                    </m:oMath>
                  </m:oMathPara>
                </a14:m>
                <a:endParaRPr lang="en-US" sz="4000" i="1" dirty="0">
                  <a:effectLst/>
                  <a:latin typeface="Cambria Math" panose="02040503050406030204" pitchFamily="18" charset="0"/>
                  <a:ea typeface="Cambria Math" panose="02040503050406030204" pitchFamily="18" charset="0"/>
                  <a:cs typeface="Cambria Math" panose="02040503050406030204" pitchFamily="18" charset="0"/>
                </a:endParaRPr>
              </a:p>
            </p:txBody>
          </p:sp>
        </mc:Choice>
        <mc:Fallback xmlns="">
          <p:sp>
            <p:nvSpPr>
              <p:cNvPr id="30" name="TextBox 29">
                <a:extLst>
                  <a:ext uri="{FF2B5EF4-FFF2-40B4-BE49-F238E27FC236}">
                    <a16:creationId xmlns:a16="http://schemas.microsoft.com/office/drawing/2014/main" id="{DDC619F2-5277-41D4-9413-1C4A6D4CCF8B}"/>
                  </a:ext>
                </a:extLst>
              </p:cNvPr>
              <p:cNvSpPr txBox="1">
                <a:spLocks noRot="1" noChangeAspect="1" noMove="1" noResize="1" noEditPoints="1" noAdjustHandles="1" noChangeArrowheads="1" noChangeShapeType="1" noTextEdit="1"/>
              </p:cNvSpPr>
              <p:nvPr/>
            </p:nvSpPr>
            <p:spPr>
              <a:xfrm>
                <a:off x="10686547" y="6833320"/>
                <a:ext cx="3776316" cy="1118255"/>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009138"/>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Effect transition="in" filter="wipe(left)">
                                      <p:cBhvr>
                                        <p:cTn id="18" dur="500"/>
                                        <p:tgtEl>
                                          <p:spTgt spid="2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9">
                                            <p:txEl>
                                              <p:pRg st="1" end="1"/>
                                            </p:txEl>
                                          </p:spTgt>
                                        </p:tgtEl>
                                        <p:attrNameLst>
                                          <p:attrName>style.visibility</p:attrName>
                                        </p:attrNameLst>
                                      </p:cBhvr>
                                      <p:to>
                                        <p:strVal val="visible"/>
                                      </p:to>
                                    </p:set>
                                    <p:animEffect transition="in" filter="wipe(left)">
                                      <p:cBhvr>
                                        <p:cTn id="23" dur="500"/>
                                        <p:tgtEl>
                                          <p:spTgt spid="2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9">
                                            <p:txEl>
                                              <p:pRg st="2" end="2"/>
                                            </p:txEl>
                                          </p:spTgt>
                                        </p:tgtEl>
                                        <p:attrNameLst>
                                          <p:attrName>style.visibility</p:attrName>
                                        </p:attrNameLst>
                                      </p:cBhvr>
                                      <p:to>
                                        <p:strVal val="visible"/>
                                      </p:to>
                                    </p:set>
                                    <p:animEffect transition="in" filter="wipe(left)">
                                      <p:cBhvr>
                                        <p:cTn id="28" dur="500"/>
                                        <p:tgtEl>
                                          <p:spTgt spid="2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0">
                                            <p:txEl>
                                              <p:pRg st="0" end="0"/>
                                            </p:txEl>
                                          </p:spTgt>
                                        </p:tgtEl>
                                        <p:attrNameLst>
                                          <p:attrName>style.visibility</p:attrName>
                                        </p:attrNameLst>
                                      </p:cBhvr>
                                      <p:to>
                                        <p:strVal val="visible"/>
                                      </p:to>
                                    </p:set>
                                    <p:animEffect transition="in" filter="wipe(up)">
                                      <p:cBhvr>
                                        <p:cTn id="33"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97393" y="-335791"/>
            <a:ext cx="22082785" cy="10958582"/>
          </a:xfrm>
          <a:prstGeom prst="rect">
            <a:avLst/>
          </a:prstGeom>
        </p:spPr>
      </p:pic>
      <p:grpSp>
        <p:nvGrpSpPr>
          <p:cNvPr id="5" name="Group 4">
            <a:extLst>
              <a:ext uri="{FF2B5EF4-FFF2-40B4-BE49-F238E27FC236}">
                <a16:creationId xmlns:a16="http://schemas.microsoft.com/office/drawing/2014/main" id="{E38BE150-965A-40DA-B59A-710B5B357A4F}"/>
              </a:ext>
            </a:extLst>
          </p:cNvPr>
          <p:cNvGrpSpPr/>
          <p:nvPr/>
        </p:nvGrpSpPr>
        <p:grpSpPr>
          <a:xfrm>
            <a:off x="1165022" y="414793"/>
            <a:ext cx="15957954" cy="9533635"/>
            <a:chOff x="2424604" y="1683011"/>
            <a:chExt cx="13591193" cy="7073378"/>
          </a:xfrm>
        </p:grpSpPr>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77004" y="1835411"/>
              <a:ext cx="13438793" cy="692097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24604" y="1683011"/>
              <a:ext cx="13438793" cy="6920978"/>
            </a:xfrm>
            <a:prstGeom prst="rect">
              <a:avLst/>
            </a:prstGeom>
          </p:spPr>
        </p:pic>
      </p:gr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325600" y="7607801"/>
            <a:ext cx="3771670" cy="4330727"/>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97149" y="414793"/>
            <a:ext cx="3186482" cy="1613156"/>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3187" y="6572354"/>
            <a:ext cx="5550303" cy="4167773"/>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986150" y="7492516"/>
            <a:ext cx="1653126" cy="1452685"/>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635221" y="1157616"/>
            <a:ext cx="1653126" cy="1452685"/>
          </a:xfrm>
          <a:prstGeom prst="rect">
            <a:avLst/>
          </a:prstGeom>
        </p:spPr>
      </p:pic>
      <p:pic>
        <p:nvPicPr>
          <p:cNvPr id="11" name="Picture 10">
            <a:extLst>
              <a:ext uri="{FF2B5EF4-FFF2-40B4-BE49-F238E27FC236}">
                <a16:creationId xmlns:a16="http://schemas.microsoft.com/office/drawing/2014/main" id="{9BE48730-162C-494F-B577-F6F17410DA9E}"/>
              </a:ext>
            </a:extLst>
          </p:cNvPr>
          <p:cNvPicPr>
            <a:picLocks noChangeAspect="1"/>
          </p:cNvPicPr>
          <p:nvPr/>
        </p:nvPicPr>
        <p:blipFill>
          <a:blip r:embed="rId16"/>
          <a:stretch>
            <a:fillRect/>
          </a:stretch>
        </p:blipFill>
        <p:spPr>
          <a:xfrm>
            <a:off x="1800424" y="2871555"/>
            <a:ext cx="5438575" cy="4827262"/>
          </a:xfrm>
          <a:prstGeom prst="rect">
            <a:avLst/>
          </a:prstGeom>
        </p:spPr>
      </p:pic>
      <p:sp>
        <p:nvSpPr>
          <p:cNvPr id="12" name="Speech Bubble: Oval 11">
            <a:extLst>
              <a:ext uri="{FF2B5EF4-FFF2-40B4-BE49-F238E27FC236}">
                <a16:creationId xmlns:a16="http://schemas.microsoft.com/office/drawing/2014/main" id="{7F05A5AD-9883-49FF-BB9D-5B181655E93D}"/>
              </a:ext>
            </a:extLst>
          </p:cNvPr>
          <p:cNvSpPr/>
          <p:nvPr/>
        </p:nvSpPr>
        <p:spPr>
          <a:xfrm>
            <a:off x="7759129" y="800100"/>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AAAF214-BEAF-42C1-B6E9-CA9452C5C72A}"/>
                  </a:ext>
                </a:extLst>
              </p:cNvPr>
              <p:cNvSpPr txBox="1"/>
              <p:nvPr/>
            </p:nvSpPr>
            <p:spPr>
              <a:xfrm>
                <a:off x="7360844" y="2610301"/>
                <a:ext cx="9184908" cy="551824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Hai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𝐴𝐷𝐶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𝐴𝐷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gt</a:t>
                </a:r>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chung</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Vậy</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𝐴𝐷𝐶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huyền</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8AAAF214-BEAF-42C1-B6E9-CA9452C5C72A}"/>
                  </a:ext>
                </a:extLst>
              </p:cNvPr>
              <p:cNvSpPr txBox="1">
                <a:spLocks noRot="1" noChangeAspect="1" noMove="1" noResize="1" noEditPoints="1" noAdjustHandles="1" noChangeArrowheads="1" noChangeShapeType="1" noTextEdit="1"/>
              </p:cNvSpPr>
              <p:nvPr/>
            </p:nvSpPr>
            <p:spPr>
              <a:xfrm>
                <a:off x="7360844" y="2610301"/>
                <a:ext cx="9184908" cy="5518242"/>
              </a:xfrm>
              <a:prstGeom prst="rect">
                <a:avLst/>
              </a:prstGeom>
              <a:blipFill>
                <a:blip r:embed="rId17"/>
                <a:stretch>
                  <a:fillRect l="-2322" r="-2389" b="-3867"/>
                </a:stretch>
              </a:blipFill>
            </p:spPr>
            <p:txBody>
              <a:bodyPr/>
              <a:lstStyle/>
              <a:p>
                <a:r>
                  <a:rPr lang="en-US">
                    <a:noFill/>
                  </a:rPr>
                  <a:t> </a:t>
                </a:r>
              </a:p>
            </p:txBody>
          </p:sp>
        </mc:Fallback>
      </mc:AlternateContent>
    </p:spTree>
    <p:extLst>
      <p:ext uri="{BB962C8B-B14F-4D97-AF65-F5344CB8AC3E}">
        <p14:creationId xmlns:p14="http://schemas.microsoft.com/office/powerpoint/2010/main" val="1527822839"/>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fade">
                                      <p:cBhvr>
                                        <p:cTn id="24" dur="500"/>
                                        <p:tgtEl>
                                          <p:spTgt spid="1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animEffect transition="in" filter="fade">
                                      <p:cBhvr>
                                        <p:cTn id="29" dur="500"/>
                                        <p:tgtEl>
                                          <p:spTgt spid="1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xEl>
                                              <p:pRg st="3" end="3"/>
                                            </p:txEl>
                                          </p:spTgt>
                                        </p:tgtEl>
                                        <p:attrNameLst>
                                          <p:attrName>style.visibility</p:attrName>
                                        </p:attrNameLst>
                                      </p:cBhvr>
                                      <p:to>
                                        <p:strVal val="visible"/>
                                      </p:to>
                                    </p:set>
                                    <p:animEffect transition="in" filter="fade">
                                      <p:cBhvr>
                                        <p:cTn id="34"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00184" y="6682519"/>
            <a:ext cx="8287632" cy="8990528"/>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54202">
            <a:off x="-2001204" y="6489779"/>
            <a:ext cx="5989989" cy="6102815"/>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03315" y="7627902"/>
            <a:ext cx="9826011" cy="3260796"/>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207418" y="7627902"/>
            <a:ext cx="1806535" cy="1630398"/>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25561" y="7187344"/>
            <a:ext cx="2807372" cy="1421232"/>
          </a:xfrm>
          <a:prstGeom prst="rect">
            <a:avLst/>
          </a:prstGeom>
        </p:spPr>
      </p:pic>
      <p:grpSp>
        <p:nvGrpSpPr>
          <p:cNvPr id="14" name="Group 13">
            <a:extLst>
              <a:ext uri="{FF2B5EF4-FFF2-40B4-BE49-F238E27FC236}">
                <a16:creationId xmlns:a16="http://schemas.microsoft.com/office/drawing/2014/main" id="{DBE085E9-C704-4058-9629-D00DCE2BB4FF}"/>
              </a:ext>
            </a:extLst>
          </p:cNvPr>
          <p:cNvGrpSpPr/>
          <p:nvPr/>
        </p:nvGrpSpPr>
        <p:grpSpPr>
          <a:xfrm>
            <a:off x="6705600" y="1112390"/>
            <a:ext cx="4876800" cy="1599115"/>
            <a:chOff x="1676400" y="1182185"/>
            <a:chExt cx="4876800" cy="1599115"/>
          </a:xfrm>
        </p:grpSpPr>
        <p:grpSp>
          <p:nvGrpSpPr>
            <p:cNvPr id="15" name="Group 14">
              <a:extLst>
                <a:ext uri="{FF2B5EF4-FFF2-40B4-BE49-F238E27FC236}">
                  <a16:creationId xmlns:a16="http://schemas.microsoft.com/office/drawing/2014/main" id="{2A886FF8-B3A0-49AA-9C49-B56DA739CE2E}"/>
                </a:ext>
              </a:extLst>
            </p:cNvPr>
            <p:cNvGrpSpPr/>
            <p:nvPr/>
          </p:nvGrpSpPr>
          <p:grpSpPr>
            <a:xfrm>
              <a:off x="1676400" y="1182185"/>
              <a:ext cx="4876800" cy="1599115"/>
              <a:chOff x="457200" y="693112"/>
              <a:chExt cx="5638800" cy="1840156"/>
            </a:xfrm>
          </p:grpSpPr>
          <p:grpSp>
            <p:nvGrpSpPr>
              <p:cNvPr id="17" name="Group 6">
                <a:extLst>
                  <a:ext uri="{FF2B5EF4-FFF2-40B4-BE49-F238E27FC236}">
                    <a16:creationId xmlns:a16="http://schemas.microsoft.com/office/drawing/2014/main" id="{9F846A60-00CB-4C3E-9EF6-486614810E86}"/>
                  </a:ext>
                </a:extLst>
              </p:cNvPr>
              <p:cNvGrpSpPr/>
              <p:nvPr/>
            </p:nvGrpSpPr>
            <p:grpSpPr>
              <a:xfrm>
                <a:off x="706691" y="903621"/>
                <a:ext cx="5389309" cy="1629647"/>
                <a:chOff x="0" y="0"/>
                <a:chExt cx="2015407" cy="675160"/>
              </a:xfrm>
            </p:grpSpPr>
            <p:sp>
              <p:nvSpPr>
                <p:cNvPr id="19" name="Freeform 7">
                  <a:extLst>
                    <a:ext uri="{FF2B5EF4-FFF2-40B4-BE49-F238E27FC236}">
                      <a16:creationId xmlns:a16="http://schemas.microsoft.com/office/drawing/2014/main" id="{06D3CD6C-3DB0-4CC4-B683-900E046AE0FC}"/>
                    </a:ext>
                  </a:extLst>
                </p:cNvPr>
                <p:cNvSpPr/>
                <p:nvPr/>
              </p:nvSpPr>
              <p:spPr>
                <a:xfrm>
                  <a:off x="0" y="0"/>
                  <a:ext cx="2015407" cy="675160"/>
                </a:xfrm>
                <a:custGeom>
                  <a:avLst/>
                  <a:gdLst/>
                  <a:ahLst/>
                  <a:cxnLst/>
                  <a:rect l="l" t="t" r="r" b="b"/>
                  <a:pathLst>
                    <a:path w="2015407" h="675160">
                      <a:moveTo>
                        <a:pt x="42266" y="0"/>
                      </a:moveTo>
                      <a:lnTo>
                        <a:pt x="1973142" y="0"/>
                      </a:lnTo>
                      <a:cubicBezTo>
                        <a:pt x="1996484" y="0"/>
                        <a:pt x="2015407" y="18923"/>
                        <a:pt x="2015407" y="42266"/>
                      </a:cubicBezTo>
                      <a:lnTo>
                        <a:pt x="2015407" y="632894"/>
                      </a:lnTo>
                      <a:cubicBezTo>
                        <a:pt x="2015407" y="656237"/>
                        <a:pt x="1996484" y="675160"/>
                        <a:pt x="1973142" y="675160"/>
                      </a:cubicBezTo>
                      <a:lnTo>
                        <a:pt x="42266" y="675160"/>
                      </a:lnTo>
                      <a:cubicBezTo>
                        <a:pt x="18923" y="675160"/>
                        <a:pt x="0" y="656237"/>
                        <a:pt x="0" y="632894"/>
                      </a:cubicBezTo>
                      <a:lnTo>
                        <a:pt x="0" y="42266"/>
                      </a:lnTo>
                      <a:cubicBezTo>
                        <a:pt x="0" y="18923"/>
                        <a:pt x="18923" y="0"/>
                        <a:pt x="42266" y="0"/>
                      </a:cubicBezTo>
                      <a:close/>
                    </a:path>
                  </a:pathLst>
                </a:custGeom>
                <a:solidFill>
                  <a:srgbClr val="F4BA92"/>
                </a:solidFill>
                <a:ln w="57150">
                  <a:solidFill>
                    <a:srgbClr val="383838"/>
                  </a:solidFill>
                </a:ln>
              </p:spPr>
              <p:txBody>
                <a:bodyPr/>
                <a:lstStyle/>
                <a:p>
                  <a:endParaRPr lang="en-US" dirty="0"/>
                </a:p>
              </p:txBody>
            </p:sp>
            <p:sp>
              <p:nvSpPr>
                <p:cNvPr id="20" name="TextBox 8">
                  <a:extLst>
                    <a:ext uri="{FF2B5EF4-FFF2-40B4-BE49-F238E27FC236}">
                      <a16:creationId xmlns:a16="http://schemas.microsoft.com/office/drawing/2014/main" id="{F1328F5F-6EA0-42A0-85D2-9618E698627A}"/>
                    </a:ext>
                  </a:extLst>
                </p:cNvPr>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18" name="Picture 26">
                <a:extLst>
                  <a:ext uri="{FF2B5EF4-FFF2-40B4-BE49-F238E27FC236}">
                    <a16:creationId xmlns:a16="http://schemas.microsoft.com/office/drawing/2014/main" id="{FB33A0F1-BB56-4598-9AF6-DF96A42999E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57200" y="693112"/>
                <a:ext cx="804787" cy="804787"/>
              </a:xfrm>
              <a:prstGeom prst="rect">
                <a:avLst/>
              </a:prstGeom>
            </p:spPr>
          </p:pic>
        </p:grpSp>
        <p:sp>
          <p:nvSpPr>
            <p:cNvPr id="16" name="TextBox 15">
              <a:extLst>
                <a:ext uri="{FF2B5EF4-FFF2-40B4-BE49-F238E27FC236}">
                  <a16:creationId xmlns:a16="http://schemas.microsoft.com/office/drawing/2014/main" id="{4C08365D-4B64-4BB3-A837-F14C4DDB879A}"/>
                </a:ext>
              </a:extLst>
            </p:cNvPr>
            <p:cNvSpPr txBox="1"/>
            <p:nvPr/>
          </p:nvSpPr>
          <p:spPr>
            <a:xfrm>
              <a:off x="2120312" y="1706338"/>
              <a:ext cx="4204751"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Luyện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3</a:t>
              </a: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E74361B-FD88-4255-899A-B8AAFB5BE156}"/>
                  </a:ext>
                </a:extLst>
              </p:cNvPr>
              <p:cNvSpPr txBox="1"/>
              <p:nvPr/>
            </p:nvSpPr>
            <p:spPr>
              <a:xfrm>
                <a:off x="2986095" y="3030564"/>
                <a:ext cx="12315810" cy="3013838"/>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ba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nằm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𝑁</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như</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4.54.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chỉ</a:t>
                </a:r>
                <a:r>
                  <a:rPr lang="en-US" sz="4400" dirty="0">
                    <a:latin typeface="Arial" panose="020B0604020202020204" pitchFamily="34" charset="0"/>
                    <a:cs typeface="Arial" panose="020B0604020202020204" pitchFamily="34" charset="0"/>
                  </a:rPr>
                  <a:t> ra </a:t>
                </a:r>
                <a:r>
                  <a:rPr lang="en-US" sz="4400" dirty="0" err="1">
                    <a:latin typeface="Arial" panose="020B0604020202020204" pitchFamily="34" charset="0"/>
                    <a:cs typeface="Arial" panose="020B0604020202020204" pitchFamily="34" charset="0"/>
                  </a:rPr>
                  <a:t>ba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a:t>
                </a:r>
              </a:p>
            </p:txBody>
          </p:sp>
        </mc:Choice>
        <mc:Fallback xmlns="">
          <p:sp>
            <p:nvSpPr>
              <p:cNvPr id="12" name="TextBox 11">
                <a:extLst>
                  <a:ext uri="{FF2B5EF4-FFF2-40B4-BE49-F238E27FC236}">
                    <a16:creationId xmlns:a16="http://schemas.microsoft.com/office/drawing/2014/main" id="{3E74361B-FD88-4255-899A-B8AAFB5BE156}"/>
                  </a:ext>
                </a:extLst>
              </p:cNvPr>
              <p:cNvSpPr txBox="1">
                <a:spLocks noRot="1" noChangeAspect="1" noMove="1" noResize="1" noEditPoints="1" noAdjustHandles="1" noChangeArrowheads="1" noChangeShapeType="1" noTextEdit="1"/>
              </p:cNvSpPr>
              <p:nvPr/>
            </p:nvSpPr>
            <p:spPr>
              <a:xfrm>
                <a:off x="2986095" y="3030564"/>
                <a:ext cx="12315810" cy="3013838"/>
              </a:xfrm>
              <a:prstGeom prst="rect">
                <a:avLst/>
              </a:prstGeom>
              <a:blipFill>
                <a:blip r:embed="rId14"/>
                <a:stretch>
                  <a:fillRect l="-2030" r="-1980" b="-8485"/>
                </a:stretch>
              </a:blipFill>
            </p:spPr>
            <p:txBody>
              <a:bodyPr/>
              <a:lstStyle/>
              <a:p>
                <a:r>
                  <a:rPr lang="en-US">
                    <a:noFill/>
                  </a:rPr>
                  <a:t> </a:t>
                </a:r>
              </a:p>
            </p:txBody>
          </p:sp>
        </mc:Fallback>
      </mc:AlternateContent>
    </p:spTree>
    <p:extLst>
      <p:ext uri="{BB962C8B-B14F-4D97-AF65-F5344CB8AC3E}">
        <p14:creationId xmlns:p14="http://schemas.microsoft.com/office/powerpoint/2010/main" val="761158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p:cTn id="12"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91651" y="5974838"/>
            <a:ext cx="7546257" cy="5666553"/>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07841">
            <a:off x="14192141" y="8921235"/>
            <a:ext cx="4921374" cy="5650847"/>
          </a:xfrm>
          <a:prstGeom prst="rect">
            <a:avLst/>
          </a:prstGeom>
        </p:spPr>
      </p:pic>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259300" y="39914"/>
            <a:ext cx="704605" cy="2072367"/>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56574" y="27214"/>
            <a:ext cx="704605" cy="2072367"/>
          </a:xfrm>
          <a:prstGeom prst="rect">
            <a:avLst/>
          </a:prstGeom>
        </p:spPr>
      </p:pic>
      <p:pic>
        <p:nvPicPr>
          <p:cNvPr id="11" name="Picture 10">
            <a:extLst>
              <a:ext uri="{FF2B5EF4-FFF2-40B4-BE49-F238E27FC236}">
                <a16:creationId xmlns:a16="http://schemas.microsoft.com/office/drawing/2014/main" id="{FF2ABCAE-9B20-4609-BDFB-81BC01154F00}"/>
              </a:ext>
            </a:extLst>
          </p:cNvPr>
          <p:cNvPicPr>
            <a:picLocks noChangeAspect="1"/>
          </p:cNvPicPr>
          <p:nvPr/>
        </p:nvPicPr>
        <p:blipFill>
          <a:blip r:embed="rId8"/>
          <a:stretch>
            <a:fillRect/>
          </a:stretch>
        </p:blipFill>
        <p:spPr>
          <a:xfrm>
            <a:off x="457200" y="2776537"/>
            <a:ext cx="5314950" cy="4733925"/>
          </a:xfrm>
          <a:prstGeom prst="rect">
            <a:avLst/>
          </a:prstGeom>
        </p:spPr>
      </p:pic>
      <p:sp>
        <p:nvSpPr>
          <p:cNvPr id="20" name="Speech Bubble: Oval 19">
            <a:extLst>
              <a:ext uri="{FF2B5EF4-FFF2-40B4-BE49-F238E27FC236}">
                <a16:creationId xmlns:a16="http://schemas.microsoft.com/office/drawing/2014/main" id="{EB70BAB3-EA6E-422E-83C9-9D735C56CFE3}"/>
              </a:ext>
            </a:extLst>
          </p:cNvPr>
          <p:cNvSpPr/>
          <p:nvPr/>
        </p:nvSpPr>
        <p:spPr>
          <a:xfrm>
            <a:off x="7848600" y="673778"/>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CD36244-90BB-441B-8583-622EEB888D6C}"/>
                  </a:ext>
                </a:extLst>
              </p:cNvPr>
              <p:cNvSpPr txBox="1"/>
              <p:nvPr/>
            </p:nvSpPr>
            <p:spPr>
              <a:xfrm>
                <a:off x="6653301" y="2548868"/>
                <a:ext cx="11634699" cy="6851940"/>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𝑂𝐴𝑃</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𝑂𝐵𝑃</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𝑂𝑃</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a:effectLst/>
                        <a:latin typeface="Cambria Math" panose="02040503050406030204" pitchFamily="18" charset="0"/>
                        <a:ea typeface="Times New Roman" panose="02020603050405020304" pitchFamily="18" charset="0"/>
                      </a:rPr>
                      <m:t>⇒</m:t>
                    </m:r>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𝑂𝐴𝑃</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𝑂𝐵𝑃</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Tương tự có </a:t>
                </a:r>
                <a14:m>
                  <m:oMath xmlns:m="http://schemas.openxmlformats.org/officeDocument/2006/math">
                    <m:r>
                      <m:rPr>
                        <m:sty m:val="p"/>
                      </m:rPr>
                      <a:rPr lang="nl-NL" sz="4000" i="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𝑂𝐴𝑁</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𝑂𝐶𝑁</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 vì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𝑂𝑁</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nl-NL" sz="4000" i="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𝑂𝐵𝑀</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𝑂𝐶𝑀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 vì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CCD36244-90BB-441B-8583-622EEB888D6C}"/>
                  </a:ext>
                </a:extLst>
              </p:cNvPr>
              <p:cNvSpPr txBox="1">
                <a:spLocks noRot="1" noChangeAspect="1" noMove="1" noResize="1" noEditPoints="1" noAdjustHandles="1" noChangeArrowheads="1" noChangeShapeType="1" noTextEdit="1"/>
              </p:cNvSpPr>
              <p:nvPr/>
            </p:nvSpPr>
            <p:spPr>
              <a:xfrm>
                <a:off x="6653301" y="2548868"/>
                <a:ext cx="11634699" cy="6851940"/>
              </a:xfrm>
              <a:prstGeom prst="rect">
                <a:avLst/>
              </a:prstGeom>
              <a:blipFill>
                <a:blip r:embed="rId9"/>
                <a:stretch>
                  <a:fillRect l="-1833" r="-1833" b="-2847"/>
                </a:stretch>
              </a:blipFill>
            </p:spPr>
            <p:txBody>
              <a:bodyPr/>
              <a:lstStyle/>
              <a:p>
                <a:r>
                  <a:rPr lang="en-US">
                    <a:noFill/>
                  </a:rPr>
                  <a:t> </a:t>
                </a:r>
              </a:p>
            </p:txBody>
          </p:sp>
        </mc:Fallback>
      </mc:AlternateContent>
    </p:spTree>
    <p:extLst>
      <p:ext uri="{BB962C8B-B14F-4D97-AF65-F5344CB8AC3E}">
        <p14:creationId xmlns:p14="http://schemas.microsoft.com/office/powerpoint/2010/main" val="931646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22" dur="500"/>
                                        <p:tgtEl>
                                          <p:spTgt spid="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27" dur="500"/>
                                        <p:tgtEl>
                                          <p:spTgt spid="2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32" dur="500"/>
                                        <p:tgtEl>
                                          <p:spTgt spid="2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3">
                                            <p:txEl>
                                              <p:pRg st="4" end="4"/>
                                            </p:txEl>
                                          </p:spTgt>
                                        </p:tgtEl>
                                        <p:attrNameLst>
                                          <p:attrName>style.visibility</p:attrName>
                                        </p:attrNameLst>
                                      </p:cBhvr>
                                      <p:to>
                                        <p:strVal val="visible"/>
                                      </p:to>
                                    </p:set>
                                    <p:animEffect transition="in" filter="randombar(horizontal)">
                                      <p:cBhvr>
                                        <p:cTn id="37"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488686" y="6184807"/>
            <a:ext cx="6299218" cy="61469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639" y="5811624"/>
            <a:ext cx="3581124" cy="1812944"/>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99454" y="5143500"/>
            <a:ext cx="6552792" cy="6446309"/>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DEDA4C1-FFC1-4E41-A2A5-6BAD11A3B509}"/>
                  </a:ext>
                </a:extLst>
              </p:cNvPr>
              <p:cNvSpPr txBox="1"/>
              <p:nvPr/>
            </p:nvSpPr>
            <p:spPr>
              <a:xfrm>
                <a:off x="1295400" y="576943"/>
                <a:ext cx="8839200" cy="4594912"/>
              </a:xfrm>
              <a:prstGeom prst="rect">
                <a:avLst/>
              </a:prstGeom>
              <a:noFill/>
            </p:spPr>
            <p:txBody>
              <a:bodyPr wrap="square" rtlCol="0">
                <a:spAutoFit/>
              </a:bodyPr>
              <a:lstStyle/>
              <a:p>
                <a:pPr algn="just">
                  <a:lnSpc>
                    <a:spcPct val="150000"/>
                  </a:lnSpc>
                </a:pPr>
                <a:r>
                  <a:rPr lang="en-US" sz="4000" b="1" i="1" dirty="0" err="1">
                    <a:latin typeface="Arial" panose="020B0604020202020204" pitchFamily="34" charset="0"/>
                    <a:cs typeface="Arial" panose="020B0604020202020204" pitchFamily="34" charset="0"/>
                  </a:rPr>
                  <a:t>Thử</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thách</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nhỏ</a:t>
                </a:r>
                <a:r>
                  <a:rPr lang="en-US" sz="4000" b="1" i="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chiếc</a:t>
                </a:r>
                <a:r>
                  <a:rPr lang="en-US" sz="4000" dirty="0">
                    <a:latin typeface="Arial" panose="020B0604020202020204" pitchFamily="34" charset="0"/>
                    <a:cs typeface="Arial" panose="020B0604020202020204" pitchFamily="34" charset="0"/>
                  </a:rPr>
                  <a:t> thang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𝐵𝐻</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𝐻</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4.55.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𝐵𝐴𝐻</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𝐻</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mc:Choice>
        <mc:Fallback xmlns="">
          <p:sp>
            <p:nvSpPr>
              <p:cNvPr id="29" name="TextBox 28">
                <a:extLst>
                  <a:ext uri="{FF2B5EF4-FFF2-40B4-BE49-F238E27FC236}">
                    <a16:creationId xmlns:a16="http://schemas.microsoft.com/office/drawing/2014/main" id="{BDEDA4C1-FFC1-4E41-A2A5-6BAD11A3B509}"/>
                  </a:ext>
                </a:extLst>
              </p:cNvPr>
              <p:cNvSpPr txBox="1">
                <a:spLocks noRot="1" noChangeAspect="1" noMove="1" noResize="1" noEditPoints="1" noAdjustHandles="1" noChangeArrowheads="1" noChangeShapeType="1" noTextEdit="1"/>
              </p:cNvSpPr>
              <p:nvPr/>
            </p:nvSpPr>
            <p:spPr>
              <a:xfrm>
                <a:off x="1295400" y="576943"/>
                <a:ext cx="8839200" cy="4594912"/>
              </a:xfrm>
              <a:prstGeom prst="rect">
                <a:avLst/>
              </a:prstGeom>
              <a:blipFill>
                <a:blip r:embed="rId8"/>
                <a:stretch>
                  <a:fillRect l="-2483" r="-2414" b="-49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D69C1FE-9CC2-4CBD-9A1D-0609D6DBD34E}"/>
                  </a:ext>
                </a:extLst>
              </p:cNvPr>
              <p:cNvSpPr txBox="1"/>
              <p:nvPr/>
            </p:nvSpPr>
            <p:spPr>
              <a:xfrm>
                <a:off x="4267200" y="6888316"/>
                <a:ext cx="11963400" cy="2827184"/>
              </a:xfrm>
              <a:prstGeom prst="rect">
                <a:avLst/>
              </a:prstGeom>
              <a:noFill/>
            </p:spPr>
            <p:txBody>
              <a:bodyPr wrap="square">
                <a:spAutoFit/>
              </a:bodyPr>
              <a:lstStyle/>
              <a:p>
                <a:pPr marL="0" marR="0" algn="just">
                  <a:lnSpc>
                    <a:spcPct val="150000"/>
                  </a:lnSpc>
                  <a:spcBef>
                    <a:spcPts val="0"/>
                  </a:spcBef>
                  <a:spcAft>
                    <a:spcPts val="800"/>
                  </a:spcAft>
                </a:pP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𝐻𝐴𝐵</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𝐻</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 vì:</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𝐻𝐵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𝐻</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r>
                  <a:rPr lang="nl-NL" sz="4000" dirty="0">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𝐻𝐴𝐵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𝐻</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33" name="TextBox 32">
                <a:extLst>
                  <a:ext uri="{FF2B5EF4-FFF2-40B4-BE49-F238E27FC236}">
                    <a16:creationId xmlns:a16="http://schemas.microsoft.com/office/drawing/2014/main" id="{5D69C1FE-9CC2-4CBD-9A1D-0609D6DBD34E}"/>
                  </a:ext>
                </a:extLst>
              </p:cNvPr>
              <p:cNvSpPr txBox="1">
                <a:spLocks noRot="1" noChangeAspect="1" noMove="1" noResize="1" noEditPoints="1" noAdjustHandles="1" noChangeArrowheads="1" noChangeShapeType="1" noTextEdit="1"/>
              </p:cNvSpPr>
              <p:nvPr/>
            </p:nvSpPr>
            <p:spPr>
              <a:xfrm>
                <a:off x="4267200" y="6888316"/>
                <a:ext cx="11963400" cy="2827184"/>
              </a:xfrm>
              <a:prstGeom prst="rect">
                <a:avLst/>
              </a:prstGeom>
              <a:blipFill>
                <a:blip r:embed="rId9"/>
                <a:stretch>
                  <a:fillRect l="-1783" r="-866" b="-819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270DD6E9-EDD6-C4E8-3696-111D4EF9ECB9}"/>
              </a:ext>
            </a:extLst>
          </p:cNvPr>
          <p:cNvPicPr>
            <a:picLocks noChangeAspect="1"/>
          </p:cNvPicPr>
          <p:nvPr/>
        </p:nvPicPr>
        <p:blipFill>
          <a:blip r:embed="rId10"/>
          <a:stretch>
            <a:fillRect/>
          </a:stretch>
        </p:blipFill>
        <p:spPr>
          <a:xfrm>
            <a:off x="11811000" y="419100"/>
            <a:ext cx="5072063" cy="5204378"/>
          </a:xfrm>
          <a:prstGeom prst="rect">
            <a:avLst/>
          </a:prstGeom>
        </p:spPr>
      </p:pic>
      <p:sp>
        <p:nvSpPr>
          <p:cNvPr id="5" name="TextBox 4">
            <a:extLst>
              <a:ext uri="{FF2B5EF4-FFF2-40B4-BE49-F238E27FC236}">
                <a16:creationId xmlns:a16="http://schemas.microsoft.com/office/drawing/2014/main" id="{695B383A-0585-BDEB-22E1-A6469541B8E5}"/>
              </a:ext>
            </a:extLst>
          </p:cNvPr>
          <p:cNvSpPr txBox="1"/>
          <p:nvPr/>
        </p:nvSpPr>
        <p:spPr>
          <a:xfrm>
            <a:off x="7620000" y="5790618"/>
            <a:ext cx="3581124"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9369047"/>
      </p:ext>
    </p:extLst>
  </p:cSld>
  <p:clrMapOvr>
    <a:masterClrMapping/>
  </p:clrMapOvr>
  <mc:AlternateContent xmlns:mc="http://schemas.openxmlformats.org/markup-compatibility/2006" xmlns:p14="http://schemas.microsoft.com/office/powerpoint/2010/main">
    <mc:Choice Requires="p14">
      <p:transition spd="slow" p14:dur="9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22" dur="500"/>
                                        <p:tgtEl>
                                          <p:spTgt spid="3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3">
                                            <p:txEl>
                                              <p:pRg st="1" end="1"/>
                                            </p:txEl>
                                          </p:spTgt>
                                        </p:tgtEl>
                                        <p:attrNameLst>
                                          <p:attrName>style.visibility</p:attrName>
                                        </p:attrNameLst>
                                      </p:cBhvr>
                                      <p:to>
                                        <p:strVal val="visible"/>
                                      </p:to>
                                    </p:set>
                                    <p:animEffect transition="in" filter="randombar(horizontal)">
                                      <p:cBhvr>
                                        <p:cTn id="27" dur="500"/>
                                        <p:tgtEl>
                                          <p:spTgt spid="3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3">
                                            <p:txEl>
                                              <p:pRg st="2" end="2"/>
                                            </p:txEl>
                                          </p:spTgt>
                                        </p:tgtEl>
                                        <p:attrNameLst>
                                          <p:attrName>style.visibility</p:attrName>
                                        </p:attrNameLst>
                                      </p:cBhvr>
                                      <p:to>
                                        <p:strVal val="visible"/>
                                      </p:to>
                                    </p:set>
                                    <p:animEffect transition="in" filter="randombar(horizontal)">
                                      <p:cBhvr>
                                        <p:cTn id="32" dur="500"/>
                                        <p:tgtEl>
                                          <p:spTgt spid="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5203720" y="280413"/>
            <a:ext cx="7880559" cy="1765326"/>
            <a:chOff x="0" y="0"/>
            <a:chExt cx="2276133" cy="696892"/>
          </a:xfrm>
        </p:grpSpPr>
        <p:sp>
          <p:nvSpPr>
            <p:cNvPr id="3" name="Freeform 3"/>
            <p:cNvSpPr/>
            <p:nvPr/>
          </p:nvSpPr>
          <p:spPr>
            <a:xfrm>
              <a:off x="0" y="0"/>
              <a:ext cx="2276133" cy="696892"/>
            </a:xfrm>
            <a:custGeom>
              <a:avLst/>
              <a:gdLst/>
              <a:ahLst/>
              <a:cxnLst/>
              <a:rect l="l" t="t" r="r" b="b"/>
              <a:pathLst>
                <a:path w="2276133" h="696892">
                  <a:moveTo>
                    <a:pt x="35833" y="0"/>
                  </a:moveTo>
                  <a:lnTo>
                    <a:pt x="2240300" y="0"/>
                  </a:lnTo>
                  <a:cubicBezTo>
                    <a:pt x="2260090" y="0"/>
                    <a:pt x="2276133" y="16043"/>
                    <a:pt x="2276133" y="35833"/>
                  </a:cubicBezTo>
                  <a:lnTo>
                    <a:pt x="2276133" y="661059"/>
                  </a:lnTo>
                  <a:cubicBezTo>
                    <a:pt x="2276133" y="670563"/>
                    <a:pt x="2272357" y="679677"/>
                    <a:pt x="2265637" y="686397"/>
                  </a:cubicBezTo>
                  <a:cubicBezTo>
                    <a:pt x="2258918" y="693117"/>
                    <a:pt x="2249803" y="696892"/>
                    <a:pt x="2240300" y="696892"/>
                  </a:cubicBezTo>
                  <a:lnTo>
                    <a:pt x="35833" y="696892"/>
                  </a:lnTo>
                  <a:cubicBezTo>
                    <a:pt x="16043" y="696892"/>
                    <a:pt x="0" y="680849"/>
                    <a:pt x="0" y="661059"/>
                  </a:cubicBezTo>
                  <a:lnTo>
                    <a:pt x="0" y="35833"/>
                  </a:lnTo>
                  <a:cubicBezTo>
                    <a:pt x="0" y="16043"/>
                    <a:pt x="16043" y="0"/>
                    <a:pt x="35833" y="0"/>
                  </a:cubicBezTo>
                  <a:close/>
                </a:path>
              </a:pathLst>
            </a:custGeom>
            <a:solidFill>
              <a:srgbClr val="B1E1D2"/>
            </a:solidFill>
            <a:ln w="57150">
              <a:solidFill>
                <a:srgbClr val="383838"/>
              </a:solidFill>
            </a:ln>
          </p:spPr>
          <p:txBody>
            <a:bodyPr/>
            <a:lstStyle/>
            <a:p>
              <a:endParaRPr lang="en-US"/>
            </a:p>
          </p:txBody>
        </p:sp>
        <p:sp>
          <p:nvSpPr>
            <p:cNvPr id="4" name="TextBox 4"/>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914400" y="8051106"/>
            <a:ext cx="9826011" cy="3260796"/>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89512" y="337581"/>
            <a:ext cx="1382238" cy="1382238"/>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03641" y="822955"/>
            <a:ext cx="1494847" cy="1313597"/>
          </a:xfrm>
          <a:prstGeom prst="rect">
            <a:avLst/>
          </a:prstGeom>
        </p:spPr>
      </p:pic>
      <p:sp>
        <p:nvSpPr>
          <p:cNvPr id="14" name="TextBox 13">
            <a:extLst>
              <a:ext uri="{FF2B5EF4-FFF2-40B4-BE49-F238E27FC236}">
                <a16:creationId xmlns:a16="http://schemas.microsoft.com/office/drawing/2014/main" id="{6D9CAEE2-7364-7BD3-BA4B-90EC1DD2B074}"/>
              </a:ext>
            </a:extLst>
          </p:cNvPr>
          <p:cNvSpPr txBox="1"/>
          <p:nvPr/>
        </p:nvSpPr>
        <p:spPr>
          <a:xfrm>
            <a:off x="5608597" y="605496"/>
            <a:ext cx="7070804"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p:sp>
        <p:nvSpPr>
          <p:cNvPr id="15" name="TextBox 14">
            <a:extLst>
              <a:ext uri="{FF2B5EF4-FFF2-40B4-BE49-F238E27FC236}">
                <a16:creationId xmlns:a16="http://schemas.microsoft.com/office/drawing/2014/main" id="{562B5A3B-F641-4429-5843-449B28D6BD8D}"/>
              </a:ext>
            </a:extLst>
          </p:cNvPr>
          <p:cNvSpPr txBox="1"/>
          <p:nvPr/>
        </p:nvSpPr>
        <p:spPr>
          <a:xfrm>
            <a:off x="1904999" y="2370822"/>
            <a:ext cx="14478000" cy="182492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4.20 (SGK – tr.79)</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19" name="Picture 18">
            <a:extLst>
              <a:ext uri="{FF2B5EF4-FFF2-40B4-BE49-F238E27FC236}">
                <a16:creationId xmlns:a16="http://schemas.microsoft.com/office/drawing/2014/main" id="{75423136-D544-EB0D-FB2E-019A8A205C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8400" y="4520828"/>
            <a:ext cx="12605651" cy="3876762"/>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flipV="1">
            <a:off x="11713418" y="5088681"/>
            <a:ext cx="8075721" cy="7880558"/>
          </a:xfrm>
          <a:prstGeom prst="rect">
            <a:avLst/>
          </a:prstGeom>
        </p:spPr>
      </p:pic>
    </p:spTree>
    <p:extLst>
      <p:ext uri="{BB962C8B-B14F-4D97-AF65-F5344CB8AC3E}">
        <p14:creationId xmlns:p14="http://schemas.microsoft.com/office/powerpoint/2010/main" val="835542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 calcmode="lin" valueType="num">
                                      <p:cBhvr>
                                        <p:cTn id="21" dur="500" fill="hold"/>
                                        <p:tgtEl>
                                          <p:spTgt spid="19"/>
                                        </p:tgtEl>
                                        <p:attrNameLst>
                                          <p:attrName>style.rotation</p:attrName>
                                        </p:attrNameLst>
                                      </p:cBhvr>
                                      <p:tavLst>
                                        <p:tav tm="0">
                                          <p:val>
                                            <p:fltVal val="90"/>
                                          </p:val>
                                        </p:tav>
                                        <p:tav tm="100000">
                                          <p:val>
                                            <p:fltVal val="0"/>
                                          </p:val>
                                        </p:tav>
                                      </p:tavLst>
                                    </p:anim>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299454" y="5143500"/>
            <a:ext cx="6552792" cy="6446309"/>
          </a:xfrm>
          <a:prstGeom prst="rect">
            <a:avLst/>
          </a:prstGeom>
        </p:spPr>
      </p:pic>
      <p:sp>
        <p:nvSpPr>
          <p:cNvPr id="11" name="TextBox 11"/>
          <p:cNvSpPr txBox="1"/>
          <p:nvPr/>
        </p:nvSpPr>
        <p:spPr>
          <a:xfrm>
            <a:off x="10045262" y="6637038"/>
            <a:ext cx="2909372" cy="3113937"/>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6" name="Picture 3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739099" y="5894117"/>
            <a:ext cx="1306778" cy="1148331"/>
          </a:xfrm>
          <a:prstGeom prst="rect">
            <a:avLst/>
          </a:prstGeom>
        </p:spPr>
      </p:pic>
      <p:pic>
        <p:nvPicPr>
          <p:cNvPr id="37" name="Picture 3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228600" y="-190500"/>
            <a:ext cx="2515896" cy="3047892"/>
          </a:xfrm>
          <a:prstGeom prst="rect">
            <a:avLst/>
          </a:prstGeom>
        </p:spPr>
      </p:pic>
      <p:pic>
        <p:nvPicPr>
          <p:cNvPr id="31" name="Picture 30">
            <a:extLst>
              <a:ext uri="{FF2B5EF4-FFF2-40B4-BE49-F238E27FC236}">
                <a16:creationId xmlns:a16="http://schemas.microsoft.com/office/drawing/2014/main" id="{742F6EEA-9F11-87AE-045D-327447035C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06349" y="1926741"/>
            <a:ext cx="12605651" cy="3876762"/>
          </a:xfrm>
          <a:prstGeom prst="rect">
            <a:avLst/>
          </a:prstGeom>
        </p:spPr>
      </p:pic>
      <p:sp>
        <p:nvSpPr>
          <p:cNvPr id="30" name="Speech Bubble: Oval 29">
            <a:extLst>
              <a:ext uri="{FF2B5EF4-FFF2-40B4-BE49-F238E27FC236}">
                <a16:creationId xmlns:a16="http://schemas.microsoft.com/office/drawing/2014/main" id="{7C588674-1D4A-700A-1FD0-391F2611BD3C}"/>
              </a:ext>
            </a:extLst>
          </p:cNvPr>
          <p:cNvSpPr/>
          <p:nvPr/>
        </p:nvSpPr>
        <p:spPr>
          <a:xfrm>
            <a:off x="8013777" y="548670"/>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D69F408-0DC4-CF10-8B9C-AEB440A8F869}"/>
                  </a:ext>
                </a:extLst>
              </p:cNvPr>
              <p:cNvSpPr txBox="1"/>
              <p:nvPr/>
            </p:nvSpPr>
            <p:spPr>
              <a:xfrm>
                <a:off x="3411581" y="5894117"/>
                <a:ext cx="11795189" cy="4133247"/>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𝐴𝐶𝐵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𝐴𝐶𝐷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góc vuông – góc nhọn),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𝐸𝐻𝐺</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𝐹𝐺𝐻</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𝑀𝐾𝑄</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𝑀𝑃𝑁</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góc nhọn),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𝑆𝑉𝑇</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𝑇𝑈𝑆</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(hai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4" name="TextBox 33">
                <a:extLst>
                  <a:ext uri="{FF2B5EF4-FFF2-40B4-BE49-F238E27FC236}">
                    <a16:creationId xmlns:a16="http://schemas.microsoft.com/office/drawing/2014/main" id="{FD69F408-0DC4-CF10-8B9C-AEB440A8F869}"/>
                  </a:ext>
                </a:extLst>
              </p:cNvPr>
              <p:cNvSpPr txBox="1">
                <a:spLocks noRot="1" noChangeAspect="1" noMove="1" noResize="1" noEditPoints="1" noAdjustHandles="1" noChangeArrowheads="1" noChangeShapeType="1" noTextEdit="1"/>
              </p:cNvSpPr>
              <p:nvPr/>
            </p:nvSpPr>
            <p:spPr>
              <a:xfrm>
                <a:off x="3411581" y="5894117"/>
                <a:ext cx="11795189" cy="4133247"/>
              </a:xfrm>
              <a:prstGeom prst="rect">
                <a:avLst/>
              </a:prstGeom>
              <a:blipFill>
                <a:blip r:embed="rId9"/>
                <a:stretch>
                  <a:fillRect l="-1860" b="-5457"/>
                </a:stretch>
              </a:blipFill>
            </p:spPr>
            <p:txBody>
              <a:bodyPr/>
              <a:lstStyle/>
              <a:p>
                <a:r>
                  <a:rPr lang="en-US">
                    <a:noFill/>
                  </a:rPr>
                  <a:t> </a:t>
                </a:r>
              </a:p>
            </p:txBody>
          </p:sp>
        </mc:Fallback>
      </mc:AlternateContent>
    </p:spTree>
    <p:extLst>
      <p:ext uri="{BB962C8B-B14F-4D97-AF65-F5344CB8AC3E}">
        <p14:creationId xmlns:p14="http://schemas.microsoft.com/office/powerpoint/2010/main" val="719276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circle(i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xEl>
                                              <p:pRg st="0" end="0"/>
                                            </p:txEl>
                                          </p:spTgt>
                                        </p:tgtEl>
                                        <p:attrNameLst>
                                          <p:attrName>style.visibility</p:attrName>
                                        </p:attrNameLst>
                                      </p:cBhvr>
                                      <p:to>
                                        <p:strVal val="visible"/>
                                      </p:to>
                                    </p:set>
                                    <p:animEffect transition="in" filter="fade">
                                      <p:cBhvr>
                                        <p:cTn id="17" dur="500"/>
                                        <p:tgtEl>
                                          <p:spTgt spid="3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xEl>
                                              <p:pRg st="1" end="1"/>
                                            </p:txEl>
                                          </p:spTgt>
                                        </p:tgtEl>
                                        <p:attrNameLst>
                                          <p:attrName>style.visibility</p:attrName>
                                        </p:attrNameLst>
                                      </p:cBhvr>
                                      <p:to>
                                        <p:strVal val="visible"/>
                                      </p:to>
                                    </p:set>
                                    <p:animEffect transition="in" filter="fade">
                                      <p:cBhvr>
                                        <p:cTn id="22" dur="500"/>
                                        <p:tgtEl>
                                          <p:spTgt spid="3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xEl>
                                              <p:pRg st="2" end="2"/>
                                            </p:txEl>
                                          </p:spTgt>
                                        </p:tgtEl>
                                        <p:attrNameLst>
                                          <p:attrName>style.visibility</p:attrName>
                                        </p:attrNameLst>
                                      </p:cBhvr>
                                      <p:to>
                                        <p:strVal val="visible"/>
                                      </p:to>
                                    </p:set>
                                    <p:animEffect transition="in" filter="fade">
                                      <p:cBhvr>
                                        <p:cTn id="27" dur="500"/>
                                        <p:tgtEl>
                                          <p:spTgt spid="3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
                                            <p:txEl>
                                              <p:pRg st="3" end="3"/>
                                            </p:txEl>
                                          </p:spTgt>
                                        </p:tgtEl>
                                        <p:attrNameLst>
                                          <p:attrName>style.visibility</p:attrName>
                                        </p:attrNameLst>
                                      </p:cBhvr>
                                      <p:to>
                                        <p:strVal val="visible"/>
                                      </p:to>
                                    </p:set>
                                    <p:animEffect transition="in" filter="fade">
                                      <p:cBhvr>
                                        <p:cTn id="32" dur="500"/>
                                        <p:tgtEl>
                                          <p:spTgt spid="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52584" y="1260766"/>
            <a:ext cx="10499663" cy="1032904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9935984" y="1260766"/>
            <a:ext cx="10582770" cy="1078210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602415" y="6224408"/>
            <a:ext cx="5286989" cy="607065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862397" y="682052"/>
            <a:ext cx="4959050" cy="921445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46272" y="408981"/>
            <a:ext cx="1856410" cy="1631320"/>
          </a:xfrm>
          <a:prstGeom prst="rect">
            <a:avLst/>
          </a:prstGeom>
        </p:spPr>
      </p:pic>
      <p:grpSp>
        <p:nvGrpSpPr>
          <p:cNvPr id="8" name="Group 7">
            <a:extLst>
              <a:ext uri="{FF2B5EF4-FFF2-40B4-BE49-F238E27FC236}">
                <a16:creationId xmlns:a16="http://schemas.microsoft.com/office/drawing/2014/main" id="{69876B27-EFC9-FAFF-D12F-A80611CEEFFD}"/>
              </a:ext>
            </a:extLst>
          </p:cNvPr>
          <p:cNvGrpSpPr/>
          <p:nvPr/>
        </p:nvGrpSpPr>
        <p:grpSpPr>
          <a:xfrm>
            <a:off x="672479" y="2247900"/>
            <a:ext cx="10761431" cy="5334000"/>
            <a:chOff x="1174477" y="5524500"/>
            <a:chExt cx="9493523" cy="4038600"/>
          </a:xfrm>
        </p:grpSpPr>
        <p:sp>
          <p:nvSpPr>
            <p:cNvPr id="10" name="Freeform 10"/>
            <p:cNvSpPr/>
            <p:nvPr/>
          </p:nvSpPr>
          <p:spPr>
            <a:xfrm>
              <a:off x="1260882" y="5668717"/>
              <a:ext cx="9407118" cy="3894383"/>
            </a:xfrm>
            <a:custGeom>
              <a:avLst/>
              <a:gdLst/>
              <a:ahLst/>
              <a:cxnLst/>
              <a:rect l="l" t="t" r="r" b="b"/>
              <a:pathLst>
                <a:path w="1626253" h="297618">
                  <a:moveTo>
                    <a:pt x="52431" y="0"/>
                  </a:moveTo>
                  <a:lnTo>
                    <a:pt x="1573822" y="0"/>
                  </a:lnTo>
                  <a:cubicBezTo>
                    <a:pt x="1587728" y="0"/>
                    <a:pt x="1601064" y="5524"/>
                    <a:pt x="1610896" y="15357"/>
                  </a:cubicBezTo>
                  <a:cubicBezTo>
                    <a:pt x="1620729" y="25190"/>
                    <a:pt x="1626253" y="38526"/>
                    <a:pt x="1626253" y="52431"/>
                  </a:cubicBezTo>
                  <a:lnTo>
                    <a:pt x="1626253" y="245187"/>
                  </a:lnTo>
                  <a:cubicBezTo>
                    <a:pt x="1626253" y="274144"/>
                    <a:pt x="1602779" y="297618"/>
                    <a:pt x="1573822" y="297618"/>
                  </a:cubicBezTo>
                  <a:lnTo>
                    <a:pt x="52431" y="297618"/>
                  </a:lnTo>
                  <a:cubicBezTo>
                    <a:pt x="38526" y="297618"/>
                    <a:pt x="25190" y="292094"/>
                    <a:pt x="15357" y="282262"/>
                  </a:cubicBezTo>
                  <a:cubicBezTo>
                    <a:pt x="5524" y="272429"/>
                    <a:pt x="0" y="259093"/>
                    <a:pt x="0" y="245187"/>
                  </a:cubicBezTo>
                  <a:lnTo>
                    <a:pt x="0" y="52431"/>
                  </a:lnTo>
                  <a:cubicBezTo>
                    <a:pt x="0" y="38526"/>
                    <a:pt x="5524" y="25190"/>
                    <a:pt x="15357" y="15357"/>
                  </a:cubicBezTo>
                  <a:cubicBezTo>
                    <a:pt x="25190" y="5524"/>
                    <a:pt x="38526" y="0"/>
                    <a:pt x="52431" y="0"/>
                  </a:cubicBezTo>
                  <a:close/>
                </a:path>
              </a:pathLst>
            </a:custGeom>
            <a:solidFill>
              <a:srgbClr val="F4BA92"/>
            </a:solidFill>
            <a:ln w="57150">
              <a:solidFill>
                <a:srgbClr val="383838"/>
              </a:solidFill>
            </a:ln>
          </p:spPr>
          <p:txBody>
            <a:bodyPr/>
            <a:lstStyle/>
            <a:p>
              <a:endParaRPr lang="en-US"/>
            </a:p>
          </p:txBody>
        </p:sp>
        <p:sp>
          <p:nvSpPr>
            <p:cNvPr id="19" name="Freeform 19"/>
            <p:cNvSpPr/>
            <p:nvPr/>
          </p:nvSpPr>
          <p:spPr>
            <a:xfrm>
              <a:off x="1174477" y="5524500"/>
              <a:ext cx="9407118" cy="3894383"/>
            </a:xfrm>
            <a:custGeom>
              <a:avLst/>
              <a:gdLst/>
              <a:ahLst/>
              <a:cxnLst/>
              <a:rect l="l" t="t" r="r" b="b"/>
              <a:pathLst>
                <a:path w="1626253" h="297618">
                  <a:moveTo>
                    <a:pt x="52431" y="0"/>
                  </a:moveTo>
                  <a:lnTo>
                    <a:pt x="1573822" y="0"/>
                  </a:lnTo>
                  <a:cubicBezTo>
                    <a:pt x="1587728" y="0"/>
                    <a:pt x="1601064" y="5524"/>
                    <a:pt x="1610896" y="15357"/>
                  </a:cubicBezTo>
                  <a:cubicBezTo>
                    <a:pt x="1620729" y="25190"/>
                    <a:pt x="1626253" y="38526"/>
                    <a:pt x="1626253" y="52431"/>
                  </a:cubicBezTo>
                  <a:lnTo>
                    <a:pt x="1626253" y="245187"/>
                  </a:lnTo>
                  <a:cubicBezTo>
                    <a:pt x="1626253" y="274144"/>
                    <a:pt x="1602779" y="297618"/>
                    <a:pt x="1573822" y="297618"/>
                  </a:cubicBezTo>
                  <a:lnTo>
                    <a:pt x="52431" y="297618"/>
                  </a:lnTo>
                  <a:cubicBezTo>
                    <a:pt x="38526" y="297618"/>
                    <a:pt x="25190" y="292094"/>
                    <a:pt x="15357" y="282262"/>
                  </a:cubicBezTo>
                  <a:cubicBezTo>
                    <a:pt x="5524" y="272429"/>
                    <a:pt x="0" y="259093"/>
                    <a:pt x="0" y="245187"/>
                  </a:cubicBezTo>
                  <a:lnTo>
                    <a:pt x="0" y="52431"/>
                  </a:lnTo>
                  <a:cubicBezTo>
                    <a:pt x="0" y="38526"/>
                    <a:pt x="5524" y="25190"/>
                    <a:pt x="15357" y="15357"/>
                  </a:cubicBezTo>
                  <a:cubicBezTo>
                    <a:pt x="25190" y="5524"/>
                    <a:pt x="38526" y="0"/>
                    <a:pt x="52431" y="0"/>
                  </a:cubicBezTo>
                  <a:close/>
                </a:path>
              </a:pathLst>
            </a:custGeom>
            <a:solidFill>
              <a:srgbClr val="EFEFEF"/>
            </a:solidFill>
            <a:ln w="57150">
              <a:solidFill>
                <a:srgbClr val="383838"/>
              </a:solidFill>
            </a:ln>
          </p:spPr>
          <p:txBody>
            <a:bodyPr/>
            <a:lstStyle/>
            <a:p>
              <a:endParaRPr lang="en-US" dirty="0"/>
            </a:p>
          </p:txBody>
        </p: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E91A8AE-2976-749D-6112-D1E1EBB5AA0C}"/>
                  </a:ext>
                </a:extLst>
              </p:cNvPr>
              <p:cNvSpPr txBox="1"/>
              <p:nvPr/>
            </p:nvSpPr>
            <p:spPr>
              <a:xfrm>
                <a:off x="1448410" y="3551864"/>
                <a:ext cx="9121779" cy="2779222"/>
              </a:xfrm>
              <a:prstGeom prst="rect">
                <a:avLst/>
              </a:prstGeom>
              <a:noFill/>
            </p:spPr>
            <p:txBody>
              <a:bodyPr wrap="square" rtlCol="0">
                <a:spAutoFit/>
              </a:bodyPr>
              <a:lstStyle/>
              <a:p>
                <a:pPr algn="just">
                  <a:lnSpc>
                    <a:spcPct val="150000"/>
                  </a:lnSpc>
                </a:pPr>
                <a:r>
                  <a:rPr lang="en-US" sz="4000" b="1" dirty="0">
                    <a:latin typeface="Arial" panose="020B0604020202020204" pitchFamily="34" charset="0"/>
                    <a:cs typeface="Arial" panose="020B0604020202020204" pitchFamily="34" charset="0"/>
                  </a:rPr>
                  <a:t>Bài 4.21 (SGK – tr.79)</a:t>
                </a:r>
                <a:r>
                  <a:rPr lang="en-US" sz="4000" dirty="0">
                    <a:latin typeface="Arial" panose="020B0604020202020204" pitchFamily="34" charset="0"/>
                    <a:cs typeface="Arial" panose="020B0604020202020204" pitchFamily="34" charset="0"/>
                  </a:rPr>
                  <a:t> Cho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4.56,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𝐶𝐷</m:t>
                    </m:r>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𝐵𝐴𝐶</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𝐵𝐷𝐶</m:t>
                        </m:r>
                      </m:e>
                    </m:acc>
                    <m:r>
                      <a:rPr lang="en-US" sz="4000" b="0" i="1" smtClean="0">
                        <a:latin typeface="Cambria Math" panose="02040503050406030204" pitchFamily="18" charset="0"/>
                      </a:rPr>
                      <m:t>=90</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𝐴𝐵𝐸</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𝐷𝐶𝐸</m:t>
                    </m:r>
                  </m:oMath>
                </a14:m>
                <a:r>
                  <a:rPr lang="en-US" sz="4000" dirty="0">
                    <a:latin typeface="Arial" panose="020B0604020202020204" pitchFamily="34" charset="0"/>
                    <a:cs typeface="Arial" panose="020B0604020202020204" pitchFamily="34" charset="0"/>
                  </a:rPr>
                  <a:t>.</a:t>
                </a:r>
              </a:p>
            </p:txBody>
          </p:sp>
        </mc:Choice>
        <mc:Fallback xmlns="">
          <p:sp>
            <p:nvSpPr>
              <p:cNvPr id="27" name="TextBox 26">
                <a:extLst>
                  <a:ext uri="{FF2B5EF4-FFF2-40B4-BE49-F238E27FC236}">
                    <a16:creationId xmlns:a16="http://schemas.microsoft.com/office/drawing/2014/main" id="{5E91A8AE-2976-749D-6112-D1E1EBB5AA0C}"/>
                  </a:ext>
                </a:extLst>
              </p:cNvPr>
              <p:cNvSpPr txBox="1">
                <a:spLocks noRot="1" noChangeAspect="1" noMove="1" noResize="1" noEditPoints="1" noAdjustHandles="1" noChangeArrowheads="1" noChangeShapeType="1" noTextEdit="1"/>
              </p:cNvSpPr>
              <p:nvPr/>
            </p:nvSpPr>
            <p:spPr>
              <a:xfrm>
                <a:off x="1448410" y="3551864"/>
                <a:ext cx="9121779" cy="2779222"/>
              </a:xfrm>
              <a:prstGeom prst="rect">
                <a:avLst/>
              </a:prstGeom>
              <a:blipFill>
                <a:blip r:embed="rId12"/>
                <a:stretch>
                  <a:fillRect l="-2406" r="-2340" b="-8553"/>
                </a:stretch>
              </a:blipFill>
            </p:spPr>
            <p:txBody>
              <a:bodyPr/>
              <a:lstStyle/>
              <a:p>
                <a:r>
                  <a:rPr lang="en-US">
                    <a:noFill/>
                  </a:rPr>
                  <a:t> </a:t>
                </a:r>
              </a:p>
            </p:txBody>
          </p:sp>
        </mc:Fallback>
      </mc:AlternateContent>
    </p:spTree>
    <p:extLst>
      <p:ext uri="{BB962C8B-B14F-4D97-AF65-F5344CB8AC3E}">
        <p14:creationId xmlns:p14="http://schemas.microsoft.com/office/powerpoint/2010/main" val="1072313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heel(3)">
                                      <p:cBhvr>
                                        <p:cTn id="7"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194809" y="7286956"/>
            <a:ext cx="9826011" cy="3260796"/>
          </a:xfrm>
          <a:prstGeom prst="rect">
            <a:avLst/>
          </a:prstGeom>
        </p:spPr>
      </p:pic>
      <p:pic>
        <p:nvPicPr>
          <p:cNvPr id="26" name="Picture 2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256560" y="216187"/>
            <a:ext cx="804787" cy="804787"/>
          </a:xfrm>
          <a:prstGeom prst="rect">
            <a:avLst/>
          </a:prstGeom>
        </p:spPr>
      </p:pic>
      <p:pic>
        <p:nvPicPr>
          <p:cNvPr id="2" name="Picture 1">
            <a:extLst>
              <a:ext uri="{FF2B5EF4-FFF2-40B4-BE49-F238E27FC236}">
                <a16:creationId xmlns:a16="http://schemas.microsoft.com/office/drawing/2014/main" id="{B4D16CCD-B980-0E0E-B2EE-4523EEEE473F}"/>
              </a:ext>
            </a:extLst>
          </p:cNvPr>
          <p:cNvPicPr>
            <a:picLocks noChangeAspect="1"/>
          </p:cNvPicPr>
          <p:nvPr/>
        </p:nvPicPr>
        <p:blipFill>
          <a:blip r:embed="rId6"/>
          <a:stretch>
            <a:fillRect/>
          </a:stretch>
        </p:blipFill>
        <p:spPr>
          <a:xfrm>
            <a:off x="163602" y="2324100"/>
            <a:ext cx="7467600" cy="3672366"/>
          </a:xfrm>
          <a:prstGeom prst="rect">
            <a:avLst/>
          </a:prstGeom>
        </p:spPr>
      </p:pic>
      <p:sp>
        <p:nvSpPr>
          <p:cNvPr id="15" name="Speech Bubble: Oval 14">
            <a:extLst>
              <a:ext uri="{FF2B5EF4-FFF2-40B4-BE49-F238E27FC236}">
                <a16:creationId xmlns:a16="http://schemas.microsoft.com/office/drawing/2014/main" id="{451F5363-4790-A994-F619-EA3658B80B99}"/>
              </a:ext>
            </a:extLst>
          </p:cNvPr>
          <p:cNvSpPr/>
          <p:nvPr/>
        </p:nvSpPr>
        <p:spPr>
          <a:xfrm>
            <a:off x="8001000" y="495300"/>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pic>
        <p:nvPicPr>
          <p:cNvPr id="25" name="Picture 2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58678" y="5791488"/>
            <a:ext cx="4465722" cy="4863657"/>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C82E9D6-2748-46AB-C1E2-339C8F1CE460}"/>
                  </a:ext>
                </a:extLst>
              </p:cNvPr>
              <p:cNvSpPr txBox="1"/>
              <p:nvPr/>
            </p:nvSpPr>
            <p:spPr>
              <a:xfrm>
                <a:off x="7861749" y="2036728"/>
                <a:ext cx="10199598" cy="7919476"/>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acc>
                      <m:accPr>
                        <m:chr m:val="̂"/>
                        <m:ctrlPr>
                          <a:rPr lang="en-US" sz="4000" i="1" smtClean="0">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𝐴𝐵𝐸</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90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𝐴𝐸𝐵</m:t>
                        </m:r>
                      </m:e>
                    </m:acc>
                  </m:oMath>
                </a14:m>
                <a:r>
                  <a:rPr lang="en-US" sz="4000" b="0" i="0" dirty="0">
                    <a:effectLst/>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𝐷𝐶𝐸</m:t>
                        </m:r>
                      </m:e>
                    </m:acc>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latin typeface="Cambria Math" panose="02040503050406030204" pitchFamily="18" charset="0"/>
                            <a:ea typeface="Cambria Math" panose="02040503050406030204" pitchFamily="18" charset="0"/>
                            <a:cs typeface="Cambria Math" panose="02040503050406030204" pitchFamily="18" charset="0"/>
                          </a:rPr>
                          <m:t>90</m:t>
                        </m:r>
                      </m:e>
                      <m:sup>
                        <m:r>
                          <a:rPr lang="nl-NL" sz="4000" i="1">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latin typeface="Cambria Math" panose="02040503050406030204" pitchFamily="18" charset="0"/>
                            <a:ea typeface="Cambria Math" panose="02040503050406030204" pitchFamily="18" charset="0"/>
                            <a:cs typeface="Cambria Math" panose="02040503050406030204" pitchFamily="18" charset="0"/>
                          </a:rPr>
                          <m:t>𝐷𝐸𝐶</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1200"/>
                  </a:spcAft>
                </a:pPr>
                <a:r>
                  <a:rPr lang="nl-NL" sz="4000" dirty="0">
                    <a:latin typeface="Arial" panose="020B0604020202020204" pitchFamily="34" charset="0"/>
                    <a:ea typeface="Times New Roman" panose="02020603050405020304" pitchFamily="18" charset="0"/>
                    <a:cs typeface="Arial" panose="020B0604020202020204" pitchFamily="34" charset="0"/>
                  </a:rPr>
                  <a:t>Mà </a:t>
                </a:r>
                <a14:m>
                  <m:oMath xmlns:m="http://schemas.openxmlformats.org/officeDocument/2006/math">
                    <m:acc>
                      <m:accPr>
                        <m:chr m:val="̂"/>
                        <m:ctrlPr>
                          <a:rPr lang="en-US" sz="4000" i="1" smtClean="0">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𝐴𝐸𝐵</m:t>
                        </m:r>
                      </m:e>
                    </m:acc>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latin typeface="Cambria Math" panose="02040503050406030204" pitchFamily="18" charset="0"/>
                            <a:ea typeface="Cambria Math" panose="02040503050406030204" pitchFamily="18" charset="0"/>
                            <a:cs typeface="Cambria Math" panose="02040503050406030204" pitchFamily="18" charset="0"/>
                          </a:rPr>
                          <m:t>𝐷𝐸𝐶</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(hai góc đối đỉnh)</a:t>
                </a: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Xét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𝐴𝐵𝐸</m:t>
                    </m:r>
                  </m:oMath>
                </a14:m>
                <a:r>
                  <a:rPr lang="en-US" sz="4000" b="0" i="0" dirty="0">
                    <a:effectLst/>
                    <a:latin typeface="Arial" panose="020B0604020202020204" pitchFamily="34" charset="0"/>
                    <a:ea typeface="Cambria Math" panose="02040503050406030204" pitchFamily="18" charset="0"/>
                    <a:cs typeface="Arial" panose="020B0604020202020204" pitchFamily="34" charset="0"/>
                  </a:rPr>
                  <a:t>(</a:t>
                </a:r>
                <a:r>
                  <a:rPr lang="en-US" sz="4000" b="0" i="0" dirty="0" err="1">
                    <a:effectLst/>
                    <a:latin typeface="Arial" panose="020B0604020202020204" pitchFamily="34" charset="0"/>
                    <a:ea typeface="Cambria Math" panose="02040503050406030204" pitchFamily="18" charset="0"/>
                    <a:cs typeface="Arial" panose="020B0604020202020204" pitchFamily="34" charset="0"/>
                  </a:rPr>
                  <a:t>vuông</a:t>
                </a:r>
                <a:r>
                  <a:rPr lang="en-US" sz="4000" b="0" i="0" dirty="0">
                    <a:effectLst/>
                    <a:latin typeface="Arial" panose="020B0604020202020204" pitchFamily="34" charset="0"/>
                    <a:ea typeface="Cambria Math" panose="02040503050406030204" pitchFamily="18" charset="0"/>
                    <a:cs typeface="Arial" panose="020B0604020202020204" pitchFamily="34" charset="0"/>
                  </a:rPr>
                  <a:t> </a:t>
                </a:r>
                <a:r>
                  <a:rPr lang="en-US" sz="4000" b="0" i="0" dirty="0" err="1">
                    <a:effectLst/>
                    <a:latin typeface="Arial" panose="020B0604020202020204" pitchFamily="34" charset="0"/>
                    <a:ea typeface="Cambria Math" panose="02040503050406030204" pitchFamily="18" charset="0"/>
                    <a:cs typeface="Arial" panose="020B0604020202020204" pitchFamily="34" charset="0"/>
                  </a:rPr>
                  <a:t>tại</a:t>
                </a:r>
                <a:r>
                  <a:rPr lang="en-US" sz="4000" b="0" i="0" dirty="0">
                    <a:effectLst/>
                    <a:latin typeface="Arial" panose="020B0604020202020204" pitchFamily="34" charset="0"/>
                    <a:ea typeface="Cambria Math" panose="02040503050406030204" pitchFamily="18" charset="0"/>
                    <a:cs typeface="Arial" panose="020B0604020202020204" pitchFamily="34" charset="0"/>
                  </a:rPr>
                  <a:t> A) và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𝐷𝐶𝐸</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(vuông tại D)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000" dirty="0">
                    <a:effectLst/>
                    <a:ea typeface="Cambria Math" panose="02040503050406030204" pitchFamily="18" charset="0"/>
                    <a:cs typeface="Cambria Math" panose="02040503050406030204" pitchFamily="18" charset="0"/>
                  </a:rPr>
                  <a: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(theo giả thiết),</a:t>
                </a:r>
              </a:p>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𝐴𝐵𝐸</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𝐷𝐶𝐸</m:t>
                        </m:r>
                      </m:e>
                    </m:acc>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Do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𝐴𝐵𝐸</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latin typeface="Cambria Math" panose="02040503050406030204" pitchFamily="18" charset="0"/>
                        <a:ea typeface="Cambria Math" panose="02040503050406030204" pitchFamily="18" charset="0"/>
                        <a:cs typeface="Cambria Math" panose="02040503050406030204" pitchFamily="18" charset="0"/>
                      </a:rPr>
                      <m:t>∆</m:t>
                    </m:r>
                    <m:r>
                      <a:rPr lang="nl-NL" sz="4000" i="1">
                        <a:latin typeface="Cambria Math" panose="02040503050406030204" pitchFamily="18" charset="0"/>
                        <a:ea typeface="Cambria Math" panose="02040503050406030204" pitchFamily="18" charset="0"/>
                        <a:cs typeface="Cambria Math" panose="02040503050406030204" pitchFamily="18" charset="0"/>
                      </a:rPr>
                      <m:t>𝐷𝐶𝐸</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nhọn</a:t>
                </a:r>
                <a:r>
                  <a:rPr lang="en-US" sz="4000" dirty="0">
                    <a:latin typeface="Arial" panose="020B0604020202020204" pitchFamily="34" charset="0"/>
                    <a:cs typeface="Arial" panose="020B0604020202020204" pitchFamily="34" charset="0"/>
                  </a:rPr>
                  <a:t>)</a:t>
                </a:r>
              </a:p>
            </p:txBody>
          </p:sp>
        </mc:Choice>
        <mc:Fallback xmlns="">
          <p:sp>
            <p:nvSpPr>
              <p:cNvPr id="29" name="TextBox 28">
                <a:extLst>
                  <a:ext uri="{FF2B5EF4-FFF2-40B4-BE49-F238E27FC236}">
                    <a16:creationId xmlns:a16="http://schemas.microsoft.com/office/drawing/2014/main" id="{CC82E9D6-2748-46AB-C1E2-339C8F1CE460}"/>
                  </a:ext>
                </a:extLst>
              </p:cNvPr>
              <p:cNvSpPr txBox="1">
                <a:spLocks noRot="1" noChangeAspect="1" noMove="1" noResize="1" noEditPoints="1" noAdjustHandles="1" noChangeArrowheads="1" noChangeShapeType="1" noTextEdit="1"/>
              </p:cNvSpPr>
              <p:nvPr/>
            </p:nvSpPr>
            <p:spPr>
              <a:xfrm>
                <a:off x="7861749" y="2036728"/>
                <a:ext cx="10199598" cy="7919476"/>
              </a:xfrm>
              <a:prstGeom prst="rect">
                <a:avLst/>
              </a:prstGeom>
              <a:blipFill>
                <a:blip r:embed="rId9"/>
                <a:stretch>
                  <a:fillRect l="-2152" r="-2092" b="-2386"/>
                </a:stretch>
              </a:blipFill>
            </p:spPr>
            <p:txBody>
              <a:bodyPr/>
              <a:lstStyle/>
              <a:p>
                <a:r>
                  <a:rPr lang="en-US">
                    <a:noFill/>
                  </a:rPr>
                  <a:t> </a:t>
                </a:r>
              </a:p>
            </p:txBody>
          </p:sp>
        </mc:Fallback>
      </mc:AlternateContent>
    </p:spTree>
    <p:extLst>
      <p:ext uri="{BB962C8B-B14F-4D97-AF65-F5344CB8AC3E}">
        <p14:creationId xmlns:p14="http://schemas.microsoft.com/office/powerpoint/2010/main" val="26959902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strVal val="#ppt_w*0.70"/>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21" dur="500"/>
                                        <p:tgtEl>
                                          <p:spTgt spid="2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9">
                                            <p:txEl>
                                              <p:pRg st="1" end="1"/>
                                            </p:txEl>
                                          </p:spTgt>
                                        </p:tgtEl>
                                        <p:attrNameLst>
                                          <p:attrName>style.visibility</p:attrName>
                                        </p:attrNameLst>
                                      </p:cBhvr>
                                      <p:to>
                                        <p:strVal val="visible"/>
                                      </p:to>
                                    </p:set>
                                    <p:animEffect transition="in" filter="randombar(horizontal)">
                                      <p:cBhvr>
                                        <p:cTn id="26" dur="500"/>
                                        <p:tgtEl>
                                          <p:spTgt spid="2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9">
                                            <p:txEl>
                                              <p:pRg st="2" end="2"/>
                                            </p:txEl>
                                          </p:spTgt>
                                        </p:tgtEl>
                                        <p:attrNameLst>
                                          <p:attrName>style.visibility</p:attrName>
                                        </p:attrNameLst>
                                      </p:cBhvr>
                                      <p:to>
                                        <p:strVal val="visible"/>
                                      </p:to>
                                    </p:set>
                                    <p:animEffect transition="in" filter="randombar(horizontal)">
                                      <p:cBhvr>
                                        <p:cTn id="31" dur="500"/>
                                        <p:tgtEl>
                                          <p:spTgt spid="2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9">
                                            <p:txEl>
                                              <p:pRg st="3" end="3"/>
                                            </p:txEl>
                                          </p:spTgt>
                                        </p:tgtEl>
                                        <p:attrNameLst>
                                          <p:attrName>style.visibility</p:attrName>
                                        </p:attrNameLst>
                                      </p:cBhvr>
                                      <p:to>
                                        <p:strVal val="visible"/>
                                      </p:to>
                                    </p:set>
                                    <p:animEffect transition="in" filter="randombar(horizontal)">
                                      <p:cBhvr>
                                        <p:cTn id="36" dur="500"/>
                                        <p:tgtEl>
                                          <p:spTgt spid="29">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9">
                                            <p:txEl>
                                              <p:pRg st="4" end="4"/>
                                            </p:txEl>
                                          </p:spTgt>
                                        </p:tgtEl>
                                        <p:attrNameLst>
                                          <p:attrName>style.visibility</p:attrName>
                                        </p:attrNameLst>
                                      </p:cBhvr>
                                      <p:to>
                                        <p:strVal val="visible"/>
                                      </p:to>
                                    </p:set>
                                    <p:animEffect transition="in" filter="randombar(horizontal)">
                                      <p:cBhvr>
                                        <p:cTn id="41" dur="500"/>
                                        <p:tgtEl>
                                          <p:spTgt spid="29">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9">
                                            <p:txEl>
                                              <p:pRg st="5" end="5"/>
                                            </p:txEl>
                                          </p:spTgt>
                                        </p:tgtEl>
                                        <p:attrNameLst>
                                          <p:attrName>style.visibility</p:attrName>
                                        </p:attrNameLst>
                                      </p:cBhvr>
                                      <p:to>
                                        <p:strVal val="visible"/>
                                      </p:to>
                                    </p:set>
                                    <p:animEffect transition="in" filter="randombar(horizontal)">
                                      <p:cBhvr>
                                        <p:cTn id="46" dur="500"/>
                                        <p:tgtEl>
                                          <p:spTgt spid="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82681">
            <a:off x="14782052" y="251669"/>
            <a:ext cx="4954495" cy="568887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6178" y="4844505"/>
            <a:ext cx="9004294" cy="917389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028700" y="3929381"/>
            <a:ext cx="4703218" cy="9475348"/>
          </a:xfrm>
          <a:prstGeom prst="rect">
            <a:avLst/>
          </a:prstGeom>
        </p:spPr>
      </p:pic>
      <p:grpSp>
        <p:nvGrpSpPr>
          <p:cNvPr id="5" name="Group 5"/>
          <p:cNvGrpSpPr/>
          <p:nvPr/>
        </p:nvGrpSpPr>
        <p:grpSpPr>
          <a:xfrm>
            <a:off x="7682545" y="3111103"/>
            <a:ext cx="9467354" cy="2184797"/>
            <a:chOff x="0" y="0"/>
            <a:chExt cx="2493459" cy="575420"/>
          </a:xfrm>
        </p:grpSpPr>
        <p:sp>
          <p:nvSpPr>
            <p:cNvPr id="6" name="Freeform 6"/>
            <p:cNvSpPr/>
            <p:nvPr/>
          </p:nvSpPr>
          <p:spPr>
            <a:xfrm>
              <a:off x="0" y="0"/>
              <a:ext cx="2493459" cy="575420"/>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F4BA92"/>
            </a:solidFill>
            <a:ln w="57150">
              <a:solidFill>
                <a:srgbClr val="383838"/>
              </a:solidFill>
            </a:ln>
          </p:spPr>
          <p:txBody>
            <a:bodyPr/>
            <a:lstStyle/>
            <a:p>
              <a:endParaRPr lang="en-US"/>
            </a:p>
          </p:txBody>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8" name="Group 8"/>
          <p:cNvGrpSpPr/>
          <p:nvPr/>
        </p:nvGrpSpPr>
        <p:grpSpPr>
          <a:xfrm>
            <a:off x="7530145" y="2958703"/>
            <a:ext cx="9467354" cy="2184797"/>
            <a:chOff x="0" y="0"/>
            <a:chExt cx="2493459" cy="575420"/>
          </a:xfrm>
        </p:grpSpPr>
        <p:sp>
          <p:nvSpPr>
            <p:cNvPr id="9" name="Freeform 9"/>
            <p:cNvSpPr/>
            <p:nvPr/>
          </p:nvSpPr>
          <p:spPr>
            <a:xfrm>
              <a:off x="0" y="0"/>
              <a:ext cx="2493459" cy="575420"/>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EFEFEF"/>
            </a:solidFill>
            <a:ln w="57150">
              <a:solidFill>
                <a:srgbClr val="383838"/>
              </a:solidFill>
            </a:ln>
          </p:spPr>
          <p:txBody>
            <a:bodyPr/>
            <a:lstStyle/>
            <a:p>
              <a:endParaRPr lang="en-US"/>
            </a:p>
          </p:txBody>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11" name="Group 11"/>
          <p:cNvGrpSpPr/>
          <p:nvPr/>
        </p:nvGrpSpPr>
        <p:grpSpPr>
          <a:xfrm>
            <a:off x="7682545" y="5953125"/>
            <a:ext cx="9467354" cy="2184797"/>
            <a:chOff x="0" y="0"/>
            <a:chExt cx="2493459" cy="575420"/>
          </a:xfrm>
        </p:grpSpPr>
        <p:sp>
          <p:nvSpPr>
            <p:cNvPr id="12" name="Freeform 12"/>
            <p:cNvSpPr/>
            <p:nvPr/>
          </p:nvSpPr>
          <p:spPr>
            <a:xfrm>
              <a:off x="0" y="0"/>
              <a:ext cx="2493459" cy="575420"/>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F4BA92"/>
            </a:solidFill>
            <a:ln w="57150">
              <a:solidFill>
                <a:srgbClr val="383838"/>
              </a:solidFill>
            </a:ln>
          </p:spPr>
          <p:txBody>
            <a:bodyPr/>
            <a:lstStyle/>
            <a:p>
              <a:endParaRPr lang="en-US"/>
            </a:p>
          </p:txBody>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14" name="Group 14"/>
          <p:cNvGrpSpPr/>
          <p:nvPr/>
        </p:nvGrpSpPr>
        <p:grpSpPr>
          <a:xfrm>
            <a:off x="7530145" y="5800725"/>
            <a:ext cx="9467354" cy="2184797"/>
            <a:chOff x="0" y="0"/>
            <a:chExt cx="2493459" cy="575420"/>
          </a:xfrm>
        </p:grpSpPr>
        <p:sp>
          <p:nvSpPr>
            <p:cNvPr id="15" name="Freeform 15"/>
            <p:cNvSpPr/>
            <p:nvPr/>
          </p:nvSpPr>
          <p:spPr>
            <a:xfrm>
              <a:off x="0" y="0"/>
              <a:ext cx="2493459" cy="575420"/>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EFEFEF"/>
            </a:solidFill>
            <a:ln w="57150">
              <a:solidFill>
                <a:srgbClr val="383838"/>
              </a:solidFill>
            </a:ln>
          </p:spPr>
          <p:txBody>
            <a:bodyPr/>
            <a:lstStyle/>
            <a:p>
              <a:endParaRPr lang="en-US"/>
            </a:p>
          </p:txBody>
        </p:sp>
        <p:sp>
          <p:nvSpPr>
            <p:cNvPr id="16" name="TextBox 16"/>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823659" y="4345368"/>
            <a:ext cx="1816518" cy="1596265"/>
          </a:xfrm>
          <a:prstGeom prst="rect">
            <a:avLst/>
          </a:prstGeom>
        </p:spPr>
      </p:pic>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839026" y="8567181"/>
            <a:ext cx="1382238" cy="1382238"/>
          </a:xfrm>
          <a:prstGeom prst="rect">
            <a:avLst/>
          </a:prstGeom>
        </p:spPr>
      </p:pic>
      <p:sp>
        <p:nvSpPr>
          <p:cNvPr id="22" name="TextBox 21">
            <a:extLst>
              <a:ext uri="{FF2B5EF4-FFF2-40B4-BE49-F238E27FC236}">
                <a16:creationId xmlns:a16="http://schemas.microsoft.com/office/drawing/2014/main" id="{1D479E97-6932-43BD-9BC9-B0AF7D1D91D1}"/>
              </a:ext>
            </a:extLst>
          </p:cNvPr>
          <p:cNvSpPr txBox="1"/>
          <p:nvPr/>
        </p:nvSpPr>
        <p:spPr>
          <a:xfrm>
            <a:off x="457200" y="890304"/>
            <a:ext cx="9930446"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NỘI DUNG BÀI HỌC</a:t>
            </a:r>
          </a:p>
        </p:txBody>
      </p:sp>
      <p:sp>
        <p:nvSpPr>
          <p:cNvPr id="23" name="TextBox 22">
            <a:extLst>
              <a:ext uri="{FF2B5EF4-FFF2-40B4-BE49-F238E27FC236}">
                <a16:creationId xmlns:a16="http://schemas.microsoft.com/office/drawing/2014/main" id="{035509E2-FDCF-455E-B762-53CB9E35C202}"/>
              </a:ext>
            </a:extLst>
          </p:cNvPr>
          <p:cNvSpPr txBox="1"/>
          <p:nvPr/>
        </p:nvSpPr>
        <p:spPr>
          <a:xfrm>
            <a:off x="7965180" y="2965387"/>
            <a:ext cx="8597284" cy="2171428"/>
          </a:xfrm>
          <a:prstGeom prst="rect">
            <a:avLst/>
          </a:prstGeom>
          <a:noFill/>
        </p:spPr>
        <p:txBody>
          <a:bodyPr wrap="square" rtlCol="0">
            <a:spAutoFit/>
          </a:bodyPr>
          <a:lstStyle/>
          <a:p>
            <a:pPr algn="just">
              <a:lnSpc>
                <a:spcPct val="150000"/>
              </a:lnSpc>
            </a:pPr>
            <a:r>
              <a:rPr lang="en-US" sz="4800" dirty="0">
                <a:latin typeface="Arial" panose="020B0604020202020204" pitchFamily="34" charset="0"/>
                <a:cs typeface="Arial" panose="020B0604020202020204" pitchFamily="34" charset="0"/>
              </a:rPr>
              <a:t>Ba </a:t>
            </a:r>
            <a:r>
              <a:rPr lang="en-US" sz="4800" dirty="0" err="1">
                <a:latin typeface="Arial" panose="020B0604020202020204" pitchFamily="34" charset="0"/>
                <a:cs typeface="Arial" panose="020B0604020202020204" pitchFamily="34" charset="0"/>
              </a:rPr>
              <a:t>trường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hợp</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bằng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nhau</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của</a:t>
            </a:r>
            <a:r>
              <a:rPr lang="en-US" sz="4800" dirty="0">
                <a:latin typeface="Arial" panose="020B0604020202020204" pitchFamily="34" charset="0"/>
                <a:cs typeface="Arial" panose="020B0604020202020204" pitchFamily="34" charset="0"/>
              </a:rPr>
              <a:t> tam </a:t>
            </a:r>
            <a:r>
              <a:rPr lang="en-US" sz="4800" dirty="0" err="1">
                <a:latin typeface="Arial" panose="020B0604020202020204" pitchFamily="34" charset="0"/>
                <a:cs typeface="Arial" panose="020B0604020202020204" pitchFamily="34" charset="0"/>
              </a:rPr>
              <a:t>giác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vuông</a:t>
            </a:r>
            <a:endParaRPr lang="en-US" sz="48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CF07FAF-FA31-4EF3-AA16-663D5A2C4D9C}"/>
              </a:ext>
            </a:extLst>
          </p:cNvPr>
          <p:cNvSpPr txBox="1"/>
          <p:nvPr/>
        </p:nvSpPr>
        <p:spPr>
          <a:xfrm>
            <a:off x="7826796" y="5800725"/>
            <a:ext cx="8902084" cy="2171428"/>
          </a:xfrm>
          <a:prstGeom prst="rect">
            <a:avLst/>
          </a:prstGeom>
          <a:noFill/>
        </p:spPr>
        <p:txBody>
          <a:bodyPr wrap="square" rtlCol="0">
            <a:spAutoFit/>
          </a:bodyPr>
          <a:lstStyle/>
          <a:p>
            <a:pPr algn="just">
              <a:lnSpc>
                <a:spcPct val="150000"/>
              </a:lnSpc>
            </a:pPr>
            <a:r>
              <a:rPr lang="en-US" sz="4800" dirty="0" err="1">
                <a:latin typeface="Arial" panose="020B0604020202020204" pitchFamily="34" charset="0"/>
                <a:cs typeface="Arial" panose="020B0604020202020204" pitchFamily="34" charset="0"/>
              </a:rPr>
              <a:t>Trường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hợp</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bằng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nhau</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đặc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biệt</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của</a:t>
            </a:r>
            <a:r>
              <a:rPr lang="en-US" sz="4800" dirty="0">
                <a:latin typeface="Arial" panose="020B0604020202020204" pitchFamily="34" charset="0"/>
                <a:cs typeface="Arial" panose="020B0604020202020204" pitchFamily="34" charset="0"/>
              </a:rPr>
              <a:t> tam </a:t>
            </a:r>
            <a:r>
              <a:rPr lang="en-US" sz="4800" dirty="0" err="1">
                <a:latin typeface="Arial" panose="020B0604020202020204" pitchFamily="34" charset="0"/>
                <a:cs typeface="Arial" panose="020B0604020202020204" pitchFamily="34" charset="0"/>
              </a:rPr>
              <a:t>giác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vuông</a:t>
            </a:r>
            <a:endParaRPr lang="en-US" sz="48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15081" y="-84149"/>
            <a:ext cx="5155197" cy="360035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86570" flipH="1">
            <a:off x="13803557" y="6716645"/>
            <a:ext cx="5560046" cy="492420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51664" y="-1712231"/>
            <a:ext cx="5240901" cy="548186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804501" y="1853862"/>
            <a:ext cx="6454799" cy="10290259"/>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990657" y="3845363"/>
            <a:ext cx="4319510" cy="7919101"/>
          </a:xfrm>
          <a:prstGeom prst="rect">
            <a:avLst/>
          </a:prstGeom>
        </p:spPr>
      </p:pic>
      <p:sp>
        <p:nvSpPr>
          <p:cNvPr id="17" name="Freeform 17"/>
          <p:cNvSpPr/>
          <p:nvPr/>
        </p:nvSpPr>
        <p:spPr>
          <a:xfrm>
            <a:off x="1054100" y="2476500"/>
            <a:ext cx="8961957" cy="5333999"/>
          </a:xfrm>
          <a:custGeom>
            <a:avLst/>
            <a:gdLst/>
            <a:ahLst/>
            <a:cxnLst/>
            <a:rect l="l" t="t" r="r" b="b"/>
            <a:pathLst>
              <a:path w="2017093" h="477711">
                <a:moveTo>
                  <a:pt x="40435" y="0"/>
                </a:moveTo>
                <a:lnTo>
                  <a:pt x="1976658" y="0"/>
                </a:lnTo>
                <a:cubicBezTo>
                  <a:pt x="1987382" y="0"/>
                  <a:pt x="1997667" y="4260"/>
                  <a:pt x="2005250" y="11843"/>
                </a:cubicBezTo>
                <a:cubicBezTo>
                  <a:pt x="2012833" y="19426"/>
                  <a:pt x="2017093" y="29711"/>
                  <a:pt x="2017093" y="40435"/>
                </a:cubicBezTo>
                <a:lnTo>
                  <a:pt x="2017093" y="437276"/>
                </a:lnTo>
                <a:cubicBezTo>
                  <a:pt x="2017093" y="448000"/>
                  <a:pt x="2012833" y="458285"/>
                  <a:pt x="2005250" y="465868"/>
                </a:cubicBezTo>
                <a:cubicBezTo>
                  <a:pt x="1997667" y="473451"/>
                  <a:pt x="1987382" y="477711"/>
                  <a:pt x="1976658" y="477711"/>
                </a:cubicBezTo>
                <a:lnTo>
                  <a:pt x="40435" y="477711"/>
                </a:lnTo>
                <a:cubicBezTo>
                  <a:pt x="29711" y="477711"/>
                  <a:pt x="19426" y="473451"/>
                  <a:pt x="11843" y="465868"/>
                </a:cubicBezTo>
                <a:cubicBezTo>
                  <a:pt x="4260" y="458285"/>
                  <a:pt x="0" y="448000"/>
                  <a:pt x="0" y="437276"/>
                </a:cubicBezTo>
                <a:lnTo>
                  <a:pt x="0" y="40435"/>
                </a:lnTo>
                <a:cubicBezTo>
                  <a:pt x="0" y="29711"/>
                  <a:pt x="4260" y="19426"/>
                  <a:pt x="11843" y="11843"/>
                </a:cubicBezTo>
                <a:cubicBezTo>
                  <a:pt x="19426" y="4260"/>
                  <a:pt x="29711" y="0"/>
                  <a:pt x="40435" y="0"/>
                </a:cubicBezTo>
                <a:close/>
              </a:path>
            </a:pathLst>
          </a:custGeom>
          <a:solidFill>
            <a:srgbClr val="EFEFEF"/>
          </a:solidFill>
          <a:ln w="57150">
            <a:solidFill>
              <a:srgbClr val="383838"/>
            </a:solidFill>
          </a:ln>
        </p:spPr>
        <p:txBody>
          <a:bodyPr/>
          <a:lstStyle/>
          <a:p>
            <a:endParaRPr lang="en-US"/>
          </a:p>
        </p:txBody>
      </p:sp>
      <p:pic>
        <p:nvPicPr>
          <p:cNvPr id="21" name="Picture 2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496503" y="4117806"/>
            <a:ext cx="988307" cy="868474"/>
          </a:xfrm>
          <a:prstGeom prst="rect">
            <a:avLst/>
          </a:prstGeom>
        </p:spPr>
      </p:pic>
      <p:pic>
        <p:nvPicPr>
          <p:cNvPr id="22" name="Picture 2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462729" y="985388"/>
            <a:ext cx="988307" cy="868474"/>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F72E8A5-C6A6-576F-A66A-50745DFD04C9}"/>
                  </a:ext>
                </a:extLst>
              </p:cNvPr>
              <p:cNvSpPr txBox="1"/>
              <p:nvPr/>
            </p:nvSpPr>
            <p:spPr>
              <a:xfrm>
                <a:off x="1441674" y="2817240"/>
                <a:ext cx="8185191" cy="4626266"/>
              </a:xfrm>
              <a:prstGeom prst="rect">
                <a:avLst/>
              </a:prstGeom>
              <a:noFill/>
            </p:spPr>
            <p:txBody>
              <a:bodyPr wrap="square">
                <a:spAutoFit/>
              </a:bodyPr>
              <a:lstStyle/>
              <a:p>
                <a:pPr marL="0" marR="0" algn="just">
                  <a:lnSpc>
                    <a:spcPct val="150000"/>
                  </a:lnSpc>
                  <a:spcBef>
                    <a:spcPts val="600"/>
                  </a:spcBef>
                  <a:spcAft>
                    <a:spcPts val="800"/>
                  </a:spcAft>
                </a:pPr>
                <a:r>
                  <a:rPr lang="nl-NL"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 1:</a:t>
                </a: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Các tam giác vuông </a:t>
                </a:r>
                <a14:m>
                  <m:oMath xmlns:m="http://schemas.openxmlformats.org/officeDocument/2006/math">
                    <m:r>
                      <a:rPr lang="nl-NL"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𝐷𝐸𝐹</m:t>
                    </m:r>
                  </m:oMath>
                </a14:m>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acc>
                      <m:accPr>
                        <m:chr m:val="̂"/>
                        <m:ctrlPr>
                          <a:rPr lang="en-US"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𝐴</m:t>
                        </m:r>
                      </m:e>
                    </m:acc>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𝐷</m:t>
                        </m:r>
                      </m:e>
                    </m:acc>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=9</m:t>
                    </m:r>
                    <m:sSup>
                      <m:sSupPr>
                        <m:ctrlPr>
                          <a:rPr lang="en-US"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0</m:t>
                        </m:r>
                      </m:e>
                      <m:sup>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𝐴𝐶</m:t>
                    </m:r>
                    <m:r>
                      <a:rPr lang="nl-NL"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m:t>
                    </m:r>
                    <m:r>
                      <a:rPr lang="nl-NL"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𝐷𝐹</m:t>
                    </m:r>
                  </m:oMath>
                </a14:m>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Hãy bổ sung thêm một điều kiện bằng nhau (về cạnh hay về góc) để </a:t>
                </a:r>
                <a14:m>
                  <m:oMath xmlns:m="http://schemas.openxmlformats.org/officeDocument/2006/math">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𝐷𝐸𝐹</m:t>
                    </m:r>
                  </m:oMath>
                </a14:m>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4" name="TextBox 23">
                <a:extLst>
                  <a:ext uri="{FF2B5EF4-FFF2-40B4-BE49-F238E27FC236}">
                    <a16:creationId xmlns:a16="http://schemas.microsoft.com/office/drawing/2014/main" id="{4F72E8A5-C6A6-576F-A66A-50745DFD04C9}"/>
                  </a:ext>
                </a:extLst>
              </p:cNvPr>
              <p:cNvSpPr txBox="1">
                <a:spLocks noRot="1" noChangeAspect="1" noMove="1" noResize="1" noEditPoints="1" noAdjustHandles="1" noChangeArrowheads="1" noChangeShapeType="1" noTextEdit="1"/>
              </p:cNvSpPr>
              <p:nvPr/>
            </p:nvSpPr>
            <p:spPr>
              <a:xfrm>
                <a:off x="1441674" y="2817240"/>
                <a:ext cx="8185191" cy="4626266"/>
              </a:xfrm>
              <a:prstGeom prst="rect">
                <a:avLst/>
              </a:prstGeom>
              <a:blipFill>
                <a:blip r:embed="rId14"/>
                <a:stretch>
                  <a:fillRect l="-2606" r="-2681" b="-4743"/>
                </a:stretch>
              </a:blipFill>
            </p:spPr>
            <p:txBody>
              <a:bodyPr/>
              <a:lstStyle/>
              <a:p>
                <a:r>
                  <a:rPr lang="en-US">
                    <a:noFill/>
                  </a:rPr>
                  <a:t> </a:t>
                </a:r>
              </a:p>
            </p:txBody>
          </p:sp>
        </mc:Fallback>
      </mc:AlternateContent>
    </p:spTree>
    <p:extLst>
      <p:ext uri="{BB962C8B-B14F-4D97-AF65-F5344CB8AC3E}">
        <p14:creationId xmlns:p14="http://schemas.microsoft.com/office/powerpoint/2010/main" val="36215154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circle(in)">
                                      <p:cBhvr>
                                        <p:cTn id="7"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315698" y="-84149"/>
            <a:ext cx="5155197" cy="360035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86570" flipH="1">
            <a:off x="13677108" y="6581767"/>
            <a:ext cx="5560046" cy="492420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51664" y="-1712231"/>
            <a:ext cx="5240901" cy="548186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38606" y="8229600"/>
            <a:ext cx="4282533" cy="411480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88264" y="8229600"/>
            <a:ext cx="5000597" cy="5268828"/>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19301">
            <a:off x="16628904" y="171772"/>
            <a:ext cx="1382238" cy="1382238"/>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7320023" y="-122314"/>
            <a:ext cx="1163556" cy="1409595"/>
          </a:xfrm>
          <a:prstGeom prst="rect">
            <a:avLst/>
          </a:prstGeom>
        </p:spPr>
      </p:pic>
      <p:sp>
        <p:nvSpPr>
          <p:cNvPr id="2" name="Speech Bubble: Oval 1">
            <a:extLst>
              <a:ext uri="{FF2B5EF4-FFF2-40B4-BE49-F238E27FC236}">
                <a16:creationId xmlns:a16="http://schemas.microsoft.com/office/drawing/2014/main" id="{AFE11BA0-ABF3-6838-7B71-E6D6EDAAFD38}"/>
              </a:ext>
            </a:extLst>
          </p:cNvPr>
          <p:cNvSpPr/>
          <p:nvPr/>
        </p:nvSpPr>
        <p:spPr>
          <a:xfrm>
            <a:off x="8602653" y="321750"/>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50B6AB4-B2C6-5997-C52D-95D0EADF6FEF}"/>
                  </a:ext>
                </a:extLst>
              </p:cNvPr>
              <p:cNvSpPr txBox="1"/>
              <p:nvPr/>
            </p:nvSpPr>
            <p:spPr>
              <a:xfrm>
                <a:off x="3393886" y="1760253"/>
                <a:ext cx="12471400" cy="693459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Các cách để thêm điều kiện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1200"/>
                  </a:spcAft>
                  <a:buFont typeface="Symbol" panose="05050102010706020507" pitchFamily="18" charset="2"/>
                  <a:buChar char="-"/>
                </a:pPr>
                <a:r>
                  <a:rPr lang="nl-NL"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Cách 1:</a:t>
                </a:r>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𝐷𝐸</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Hai tam giác bằng nhau theo trường hợp hai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1200"/>
                  </a:spcAft>
                  <a:buFont typeface="Symbol" panose="05050102010706020507" pitchFamily="18" charset="2"/>
                  <a:buChar char="-"/>
                </a:pPr>
                <a:r>
                  <a:rPr lang="nl-NL"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Cách 2:</a:t>
                </a:r>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𝐸</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hoặc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𝐹</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Hai tam giác bằng nhau theo trường hợp cạnh góc vuông – góc nhọn.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1200"/>
                  </a:spcAft>
                  <a:buFont typeface="Symbol" panose="05050102010706020507" pitchFamily="18" charset="2"/>
                  <a:buChar char="-"/>
                </a:pPr>
                <a:r>
                  <a:rPr lang="nl-NL"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Cách 3:</a:t>
                </a:r>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𝐸𝐹</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Hai tam giác bằng nhau theo trường hợp cạnh huyền –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350B6AB4-B2C6-5997-C52D-95D0EADF6FEF}"/>
                  </a:ext>
                </a:extLst>
              </p:cNvPr>
              <p:cNvSpPr txBox="1">
                <a:spLocks noRot="1" noChangeAspect="1" noMove="1" noResize="1" noEditPoints="1" noAdjustHandles="1" noChangeArrowheads="1" noChangeShapeType="1" noTextEdit="1"/>
              </p:cNvSpPr>
              <p:nvPr/>
            </p:nvSpPr>
            <p:spPr>
              <a:xfrm>
                <a:off x="3393886" y="1760253"/>
                <a:ext cx="12471400" cy="6934591"/>
              </a:xfrm>
              <a:prstGeom prst="rect">
                <a:avLst/>
              </a:prstGeom>
              <a:blipFill>
                <a:blip r:embed="rId16"/>
                <a:stretch>
                  <a:fillRect l="-1760" r="-1711" b="-2902"/>
                </a:stretch>
              </a:blipFill>
            </p:spPr>
            <p:txBody>
              <a:bodyPr/>
              <a:lstStyle/>
              <a:p>
                <a:r>
                  <a:rPr lang="en-US">
                    <a:noFill/>
                  </a:rPr>
                  <a:t> </a:t>
                </a:r>
              </a:p>
            </p:txBody>
          </p:sp>
        </mc:Fallback>
      </mc:AlternateContent>
    </p:spTree>
    <p:extLst>
      <p:ext uri="{BB962C8B-B14F-4D97-AF65-F5344CB8AC3E}">
        <p14:creationId xmlns:p14="http://schemas.microsoft.com/office/powerpoint/2010/main" val="42630170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9" dur="5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randombar(horizontal)">
                                      <p:cBhvr>
                                        <p:cTn id="24" dur="500"/>
                                        <p:tgtEl>
                                          <p:spTgt spid="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82681">
            <a:off x="15658451" y="-1853840"/>
            <a:ext cx="4954495" cy="568887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6178" y="4844505"/>
            <a:ext cx="9004294" cy="917389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76200" y="4844505"/>
            <a:ext cx="4199410" cy="8460350"/>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880981" y="0"/>
            <a:ext cx="1816518" cy="1596265"/>
          </a:xfrm>
          <a:prstGeom prst="rect">
            <a:avLst/>
          </a:prstGeom>
        </p:spPr>
      </p:pic>
      <p:grpSp>
        <p:nvGrpSpPr>
          <p:cNvPr id="5" name="Group 2">
            <a:extLst>
              <a:ext uri="{FF2B5EF4-FFF2-40B4-BE49-F238E27FC236}">
                <a16:creationId xmlns:a16="http://schemas.microsoft.com/office/drawing/2014/main" id="{DFED9FF8-44CE-FD69-5DAB-2EB93B118560}"/>
              </a:ext>
            </a:extLst>
          </p:cNvPr>
          <p:cNvGrpSpPr/>
          <p:nvPr/>
        </p:nvGrpSpPr>
        <p:grpSpPr>
          <a:xfrm>
            <a:off x="5203719" y="1007468"/>
            <a:ext cx="7880559" cy="1765326"/>
            <a:chOff x="0" y="0"/>
            <a:chExt cx="2276133" cy="696892"/>
          </a:xfrm>
        </p:grpSpPr>
        <p:sp>
          <p:nvSpPr>
            <p:cNvPr id="6" name="Freeform 3">
              <a:extLst>
                <a:ext uri="{FF2B5EF4-FFF2-40B4-BE49-F238E27FC236}">
                  <a16:creationId xmlns:a16="http://schemas.microsoft.com/office/drawing/2014/main" id="{ED962182-93CD-EEF9-A106-F15B834F6D96}"/>
                </a:ext>
              </a:extLst>
            </p:cNvPr>
            <p:cNvSpPr/>
            <p:nvPr/>
          </p:nvSpPr>
          <p:spPr>
            <a:xfrm>
              <a:off x="0" y="0"/>
              <a:ext cx="2276133" cy="696892"/>
            </a:xfrm>
            <a:custGeom>
              <a:avLst/>
              <a:gdLst/>
              <a:ahLst/>
              <a:cxnLst/>
              <a:rect l="l" t="t" r="r" b="b"/>
              <a:pathLst>
                <a:path w="2276133" h="696892">
                  <a:moveTo>
                    <a:pt x="35833" y="0"/>
                  </a:moveTo>
                  <a:lnTo>
                    <a:pt x="2240300" y="0"/>
                  </a:lnTo>
                  <a:cubicBezTo>
                    <a:pt x="2260090" y="0"/>
                    <a:pt x="2276133" y="16043"/>
                    <a:pt x="2276133" y="35833"/>
                  </a:cubicBezTo>
                  <a:lnTo>
                    <a:pt x="2276133" y="661059"/>
                  </a:lnTo>
                  <a:cubicBezTo>
                    <a:pt x="2276133" y="670563"/>
                    <a:pt x="2272357" y="679677"/>
                    <a:pt x="2265637" y="686397"/>
                  </a:cubicBezTo>
                  <a:cubicBezTo>
                    <a:pt x="2258918" y="693117"/>
                    <a:pt x="2249803" y="696892"/>
                    <a:pt x="2240300" y="696892"/>
                  </a:cubicBezTo>
                  <a:lnTo>
                    <a:pt x="35833" y="696892"/>
                  </a:lnTo>
                  <a:cubicBezTo>
                    <a:pt x="16043" y="696892"/>
                    <a:pt x="0" y="680849"/>
                    <a:pt x="0" y="661059"/>
                  </a:cubicBezTo>
                  <a:lnTo>
                    <a:pt x="0" y="35833"/>
                  </a:lnTo>
                  <a:cubicBezTo>
                    <a:pt x="0" y="16043"/>
                    <a:pt x="16043" y="0"/>
                    <a:pt x="35833" y="0"/>
                  </a:cubicBezTo>
                  <a:close/>
                </a:path>
              </a:pathLst>
            </a:custGeom>
            <a:solidFill>
              <a:srgbClr val="B1E1D2"/>
            </a:solidFill>
            <a:ln w="57150">
              <a:solidFill>
                <a:srgbClr val="383838"/>
              </a:solidFill>
            </a:ln>
          </p:spPr>
          <p:txBody>
            <a:bodyPr/>
            <a:lstStyle/>
            <a:p>
              <a:endParaRPr lang="en-US"/>
            </a:p>
          </p:txBody>
        </p:sp>
        <p:sp>
          <p:nvSpPr>
            <p:cNvPr id="7" name="TextBox 4">
              <a:extLst>
                <a:ext uri="{FF2B5EF4-FFF2-40B4-BE49-F238E27FC236}">
                  <a16:creationId xmlns:a16="http://schemas.microsoft.com/office/drawing/2014/main" id="{09D6D9C8-A818-5360-2153-3BA1F10D7BDD}"/>
                </a:ext>
              </a:extLst>
            </p:cNvPr>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7">
            <a:extLst>
              <a:ext uri="{FF2B5EF4-FFF2-40B4-BE49-F238E27FC236}">
                <a16:creationId xmlns:a16="http://schemas.microsoft.com/office/drawing/2014/main" id="{2089706F-9954-FC76-9B6E-A86F205F867F}"/>
              </a:ext>
            </a:extLst>
          </p:cNvPr>
          <p:cNvSpPr txBox="1"/>
          <p:nvPr/>
        </p:nvSpPr>
        <p:spPr>
          <a:xfrm>
            <a:off x="5608596" y="1251473"/>
            <a:ext cx="7070804"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20D5DD8-5833-4B58-2D83-9E73F2476479}"/>
                  </a:ext>
                </a:extLst>
              </p:cNvPr>
              <p:cNvSpPr txBox="1"/>
              <p:nvPr/>
            </p:nvSpPr>
            <p:spPr>
              <a:xfrm>
                <a:off x="6802128" y="3949322"/>
                <a:ext cx="10012512" cy="2748253"/>
              </a:xfrm>
              <a:prstGeom prst="rect">
                <a:avLst/>
              </a:prstGeom>
              <a:noFill/>
            </p:spPr>
            <p:txBody>
              <a:bodyPr wrap="square" rtlCol="0">
                <a:spAutoFit/>
              </a:bodyPr>
              <a:lstStyle/>
              <a:p>
                <a:pPr algn="just">
                  <a:lnSpc>
                    <a:spcPct val="150000"/>
                  </a:lnSpc>
                </a:pPr>
                <a:r>
                  <a:rPr lang="en-US" sz="4000" b="1" dirty="0">
                    <a:latin typeface="Arial" panose="020B0604020202020204" pitchFamily="34" charset="0"/>
                    <a:cs typeface="Arial" panose="020B0604020202020204" pitchFamily="34" charset="0"/>
                  </a:rPr>
                  <a:t>Bài 4.22 (SGK – tr.79)</a:t>
                </a:r>
                <a:r>
                  <a:rPr lang="en-US" sz="4000" dirty="0">
                    <a:latin typeface="Arial" panose="020B0604020202020204" pitchFamily="34" charset="0"/>
                    <a:cs typeface="Arial" panose="020B0604020202020204" pitchFamily="34" charset="0"/>
                  </a:rPr>
                  <a:t> Cho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𝐴𝐵𝐶𝐷</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𝐴𝐵𝑀</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𝐷𝐶𝑀</m:t>
                    </m:r>
                  </m:oMath>
                </a14:m>
                <a:r>
                  <a:rPr lang="en-US" sz="4000" dirty="0">
                    <a:latin typeface="Arial" panose="020B0604020202020204" pitchFamily="34" charset="0"/>
                    <a:cs typeface="Arial" panose="020B0604020202020204" pitchFamily="34" charset="0"/>
                  </a:rPr>
                  <a:t>.</a:t>
                </a:r>
              </a:p>
            </p:txBody>
          </p:sp>
        </mc:Choice>
        <mc:Fallback xmlns="">
          <p:sp>
            <p:nvSpPr>
              <p:cNvPr id="9" name="TextBox 8">
                <a:extLst>
                  <a:ext uri="{FF2B5EF4-FFF2-40B4-BE49-F238E27FC236}">
                    <a16:creationId xmlns:a16="http://schemas.microsoft.com/office/drawing/2014/main" id="{C20D5DD8-5833-4B58-2D83-9E73F2476479}"/>
                  </a:ext>
                </a:extLst>
              </p:cNvPr>
              <p:cNvSpPr txBox="1">
                <a:spLocks noRot="1" noChangeAspect="1" noMove="1" noResize="1" noEditPoints="1" noAdjustHandles="1" noChangeArrowheads="1" noChangeShapeType="1" noTextEdit="1"/>
              </p:cNvSpPr>
              <p:nvPr/>
            </p:nvSpPr>
            <p:spPr>
              <a:xfrm>
                <a:off x="6802128" y="3949322"/>
                <a:ext cx="10012512" cy="2748253"/>
              </a:xfrm>
              <a:prstGeom prst="rect">
                <a:avLst/>
              </a:prstGeom>
              <a:blipFill>
                <a:blip r:embed="rId10"/>
                <a:stretch>
                  <a:fillRect l="-2192" r="-2132" b="-8647"/>
                </a:stretch>
              </a:blipFill>
            </p:spPr>
            <p:txBody>
              <a:bodyPr/>
              <a:lstStyle/>
              <a:p>
                <a:r>
                  <a:rPr lang="en-US">
                    <a:noFill/>
                  </a:rPr>
                  <a:t> </a:t>
                </a:r>
              </a:p>
            </p:txBody>
          </p:sp>
        </mc:Fallback>
      </mc:AlternateContent>
    </p:spTree>
    <p:extLst>
      <p:ext uri="{BB962C8B-B14F-4D97-AF65-F5344CB8AC3E}">
        <p14:creationId xmlns:p14="http://schemas.microsoft.com/office/powerpoint/2010/main" val="26341267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91651" y="5974838"/>
            <a:ext cx="7546257" cy="5666553"/>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07841">
            <a:off x="14192141" y="8921235"/>
            <a:ext cx="4921374" cy="5650847"/>
          </a:xfrm>
          <a:prstGeom prst="rect">
            <a:avLst/>
          </a:prstGeom>
        </p:spPr>
      </p:pic>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259300" y="39914"/>
            <a:ext cx="704605" cy="2072367"/>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56574" y="27214"/>
            <a:ext cx="704605" cy="2072367"/>
          </a:xfrm>
          <a:prstGeom prst="rect">
            <a:avLst/>
          </a:prstGeom>
        </p:spPr>
      </p:pic>
      <p:sp>
        <p:nvSpPr>
          <p:cNvPr id="3" name="Speech Bubble: Oval 2">
            <a:extLst>
              <a:ext uri="{FF2B5EF4-FFF2-40B4-BE49-F238E27FC236}">
                <a16:creationId xmlns:a16="http://schemas.microsoft.com/office/drawing/2014/main" id="{5DFA71B7-ECA5-80FA-011D-CDBB6A27A410}"/>
              </a:ext>
            </a:extLst>
          </p:cNvPr>
          <p:cNvSpPr/>
          <p:nvPr/>
        </p:nvSpPr>
        <p:spPr>
          <a:xfrm>
            <a:off x="7848600" y="344145"/>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13B0EE92-2F02-9207-910B-CCF55026033F}"/>
              </a:ext>
            </a:extLst>
          </p:cNvPr>
          <p:cNvPicPr>
            <a:picLocks noChangeAspect="1"/>
          </p:cNvPicPr>
          <p:nvPr/>
        </p:nvPicPr>
        <p:blipFill>
          <a:blip r:embed="rId8"/>
          <a:stretch>
            <a:fillRect/>
          </a:stretch>
        </p:blipFill>
        <p:spPr>
          <a:xfrm>
            <a:off x="459085" y="3238500"/>
            <a:ext cx="5924550" cy="4024505"/>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C7DFCB6-6D48-712F-9550-CC23A1BB8587}"/>
                  </a:ext>
                </a:extLst>
              </p:cNvPr>
              <p:cNvSpPr txBox="1"/>
              <p:nvPr/>
            </p:nvSpPr>
            <p:spPr>
              <a:xfrm>
                <a:off x="6791202" y="2933700"/>
                <a:ext cx="10820400" cy="5056577"/>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Xét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𝐴𝐵𝑀</m:t>
                    </m:r>
                  </m:oMath>
                </a14:m>
                <a:r>
                  <a:rPr lang="en-US" sz="4000" b="0" i="0" dirty="0">
                    <a:effectLst/>
                    <a:latin typeface="Arial" panose="020B0604020202020204" pitchFamily="34" charset="0"/>
                    <a:ea typeface="Cambria Math" panose="02040503050406030204" pitchFamily="18" charset="0"/>
                    <a:cs typeface="Arial" panose="020B0604020202020204" pitchFamily="34" charset="0"/>
                  </a:rPr>
                  <a:t> (</a:t>
                </a:r>
                <a:r>
                  <a:rPr lang="en-US" sz="4000" b="0" i="0" dirty="0" err="1">
                    <a:effectLst/>
                    <a:latin typeface="Arial" panose="020B0604020202020204" pitchFamily="34" charset="0"/>
                    <a:ea typeface="Cambria Math" panose="02040503050406030204" pitchFamily="18" charset="0"/>
                    <a:cs typeface="Arial" panose="020B0604020202020204" pitchFamily="34" charset="0"/>
                  </a:rPr>
                  <a:t>vuông</a:t>
                </a:r>
                <a:r>
                  <a:rPr lang="en-US" sz="4000" b="0" i="0" dirty="0">
                    <a:effectLst/>
                    <a:latin typeface="Arial" panose="020B0604020202020204" pitchFamily="34" charset="0"/>
                    <a:ea typeface="Cambria Math" panose="02040503050406030204" pitchFamily="18" charset="0"/>
                    <a:cs typeface="Arial" panose="020B0604020202020204" pitchFamily="34" charset="0"/>
                  </a:rPr>
                  <a:t> </a:t>
                </a:r>
                <a:r>
                  <a:rPr lang="en-US" sz="4000" b="0" i="0" dirty="0" err="1">
                    <a:effectLst/>
                    <a:latin typeface="Arial" panose="020B0604020202020204" pitchFamily="34" charset="0"/>
                    <a:ea typeface="Cambria Math" panose="02040503050406030204" pitchFamily="18" charset="0"/>
                    <a:cs typeface="Arial" panose="020B0604020202020204" pitchFamily="34" charset="0"/>
                  </a:rPr>
                  <a:t>tại</a:t>
                </a:r>
                <a:r>
                  <a:rPr lang="en-US" sz="4000" b="0" i="0" dirty="0">
                    <a:effectLst/>
                    <a:latin typeface="Arial" panose="020B0604020202020204" pitchFamily="34" charset="0"/>
                    <a:ea typeface="Cambria Math" panose="02040503050406030204" pitchFamily="18" charset="0"/>
                    <a:cs typeface="Arial" panose="020B0604020202020204" pitchFamily="34" charset="0"/>
                  </a:rPr>
                  <a:t> B) </a:t>
                </a:r>
                <a:r>
                  <a:rPr lang="en-US" sz="4000" b="0" i="0" dirty="0" err="1">
                    <a:effectLst/>
                    <a:latin typeface="Arial" panose="020B0604020202020204" pitchFamily="34" charset="0"/>
                    <a:ea typeface="Cambria Math" panose="02040503050406030204" pitchFamily="18" charset="0"/>
                    <a:cs typeface="Arial" panose="020B0604020202020204" pitchFamily="34" charset="0"/>
                  </a:rPr>
                  <a:t>và</a:t>
                </a:r>
                <a:r>
                  <a:rPr lang="en-US" sz="4000" b="0" i="0" dirty="0">
                    <a:effectLst/>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(vuông tại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ea typeface="Cambria Math" panose="02040503050406030204" pitchFamily="18" charset="0"/>
                    <a:cs typeface="Cambria Math" panose="02040503050406030204" pitchFamily="18" charset="0"/>
                  </a:rPr>
                  <a: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hai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đối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hình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chữ</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nhật</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50000"/>
                  </a:lnSpc>
                  <a:spcBef>
                    <a:spcPts val="0"/>
                  </a:spcBef>
                  <a:spcAft>
                    <a:spcPts val="1200"/>
                  </a:spcAft>
                </a:pPr>
                <a:r>
                  <a:rPr lang="nl-NL" sz="4000" dirty="0">
                    <a:effectLst/>
                    <a:ea typeface="Cambria Math" panose="02040503050406030204" pitchFamily="18" charset="0"/>
                    <a:cs typeface="Cambria Math" panose="02040503050406030204" pitchFamily="18" charset="0"/>
                  </a:rPr>
                  <a: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𝐵𝑀</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𝐶𝑀</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là trung điểm của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1200"/>
                  </a:spcAft>
                </a:pPr>
                <a:r>
                  <a:rPr lang="nl-NL" sz="4000" dirty="0">
                    <a:latin typeface="Arial" panose="020B0604020202020204" pitchFamily="34" charset="0"/>
                    <a:ea typeface="Times New Roman" panose="02020603050405020304" pitchFamily="18" charset="0"/>
                    <a:cs typeface="Arial" panose="020B0604020202020204" pitchFamily="34" charset="0"/>
                  </a:rPr>
                  <a:t>Do đó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𝐴𝐵𝑀</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latin typeface="Cambria Math" panose="02040503050406030204" pitchFamily="18" charset="0"/>
                        <a:ea typeface="Cambria Math" panose="02040503050406030204" pitchFamily="18" charset="0"/>
                        <a:cs typeface="Cambria Math" panose="02040503050406030204" pitchFamily="18" charset="0"/>
                      </a:rPr>
                      <m:t>∆</m:t>
                    </m:r>
                    <m:r>
                      <a:rPr lang="nl-NL" sz="4000" i="1">
                        <a:latin typeface="Cambria Math" panose="02040503050406030204" pitchFamily="18" charset="0"/>
                        <a:ea typeface="Cambria Math" panose="02040503050406030204" pitchFamily="18" charset="0"/>
                        <a:cs typeface="Cambria Math" panose="02040503050406030204" pitchFamily="18" charset="0"/>
                      </a:rPr>
                      <m:t>𝐷𝐶𝑀</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hai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góc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vuông</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7" name="TextBox 6">
                <a:extLst>
                  <a:ext uri="{FF2B5EF4-FFF2-40B4-BE49-F238E27FC236}">
                    <a16:creationId xmlns:a16="http://schemas.microsoft.com/office/drawing/2014/main" id="{EC7DFCB6-6D48-712F-9550-CC23A1BB8587}"/>
                  </a:ext>
                </a:extLst>
              </p:cNvPr>
              <p:cNvSpPr txBox="1">
                <a:spLocks noRot="1" noChangeAspect="1" noMove="1" noResize="1" noEditPoints="1" noAdjustHandles="1" noChangeArrowheads="1" noChangeShapeType="1" noTextEdit="1"/>
              </p:cNvSpPr>
              <p:nvPr/>
            </p:nvSpPr>
            <p:spPr>
              <a:xfrm>
                <a:off x="6791202" y="2933700"/>
                <a:ext cx="10820400" cy="5056577"/>
              </a:xfrm>
              <a:prstGeom prst="rect">
                <a:avLst/>
              </a:prstGeom>
              <a:blipFill>
                <a:blip r:embed="rId9"/>
                <a:stretch>
                  <a:fillRect l="-1972" r="-2028" b="-4217"/>
                </a:stretch>
              </a:blipFill>
            </p:spPr>
            <p:txBody>
              <a:bodyPr/>
              <a:lstStyle/>
              <a:p>
                <a:r>
                  <a:rPr lang="en-US">
                    <a:noFill/>
                  </a:rPr>
                  <a:t> </a:t>
                </a:r>
              </a:p>
            </p:txBody>
          </p:sp>
        </mc:Fallback>
      </mc:AlternateContent>
    </p:spTree>
    <p:extLst>
      <p:ext uri="{BB962C8B-B14F-4D97-AF65-F5344CB8AC3E}">
        <p14:creationId xmlns:p14="http://schemas.microsoft.com/office/powerpoint/2010/main" val="3541414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strips(downRight)">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strips(downRight)">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strips(downRight)">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strips(downRight)">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488686" y="6184807"/>
            <a:ext cx="6299218" cy="61469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639" y="5811624"/>
            <a:ext cx="3581124" cy="1812944"/>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99454" y="5143500"/>
            <a:ext cx="6552792" cy="6446309"/>
          </a:xfrm>
          <a:prstGeom prst="rect">
            <a:avLst/>
          </a:prstGeom>
        </p:spPr>
      </p:pic>
      <p:sp>
        <p:nvSpPr>
          <p:cNvPr id="6" name="TextBox 5">
            <a:extLst>
              <a:ext uri="{FF2B5EF4-FFF2-40B4-BE49-F238E27FC236}">
                <a16:creationId xmlns:a16="http://schemas.microsoft.com/office/drawing/2014/main" id="{88ABA6BB-CDB0-AC02-784C-935CA8799053}"/>
              </a:ext>
            </a:extLst>
          </p:cNvPr>
          <p:cNvSpPr txBox="1"/>
          <p:nvPr/>
        </p:nvSpPr>
        <p:spPr>
          <a:xfrm>
            <a:off x="4648200" y="770063"/>
            <a:ext cx="8991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13" name="TextBox 12">
            <a:extLst>
              <a:ext uri="{FF2B5EF4-FFF2-40B4-BE49-F238E27FC236}">
                <a16:creationId xmlns:a16="http://schemas.microsoft.com/office/drawing/2014/main" id="{3C5578BE-FACB-8EE5-E06B-11F85B926679}"/>
              </a:ext>
            </a:extLst>
          </p:cNvPr>
          <p:cNvSpPr txBox="1"/>
          <p:nvPr/>
        </p:nvSpPr>
        <p:spPr>
          <a:xfrm>
            <a:off x="3841050" y="3067575"/>
            <a:ext cx="11734800" cy="5299079"/>
          </a:xfrm>
          <a:prstGeom prst="rect">
            <a:avLst/>
          </a:prstGeom>
          <a:noFill/>
        </p:spPr>
        <p:txBody>
          <a:bodyPr wrap="square">
            <a:spAutoFit/>
          </a:bodyPr>
          <a:lstStyle/>
          <a:p>
            <a:pPr marL="571500" marR="0" lvl="0" indent="-571500" algn="just">
              <a:lnSpc>
                <a:spcPct val="200000"/>
              </a:lnSpc>
              <a:spcBef>
                <a:spcPts val="600"/>
              </a:spcBef>
              <a:spcAft>
                <a:spcPts val="0"/>
              </a:spcAft>
              <a:buFont typeface="Wingdings" panose="05000000000000000000" pitchFamily="2" charset="2"/>
              <a:buChar char="v"/>
            </a:pPr>
            <a:r>
              <a:rPr lang="nl-NL" sz="4400" dirty="0">
                <a:solidFill>
                  <a:srgbClr val="000000"/>
                </a:solidFill>
                <a:effectLst/>
                <a:latin typeface="Arial" panose="020B0604020202020204" pitchFamily="34" charset="0"/>
                <a:ea typeface="Noto Sans Symbols"/>
                <a:cs typeface="Arial" panose="020B0604020202020204" pitchFamily="34" charset="0"/>
              </a:rPr>
              <a:t>Ghi nhớ kiến thức trong bài. </a:t>
            </a:r>
            <a:endParaRPr lang="en-US" sz="4400" dirty="0">
              <a:effectLst/>
              <a:latin typeface="Arial" panose="020B0604020202020204" pitchFamily="34" charset="0"/>
              <a:ea typeface="Noto Sans Symbols"/>
              <a:cs typeface="Arial" panose="020B0604020202020204" pitchFamily="34" charset="0"/>
            </a:endParaRPr>
          </a:p>
          <a:p>
            <a:pPr marL="571500" marR="0" lvl="0" indent="-571500" algn="just">
              <a:lnSpc>
                <a:spcPct val="200000"/>
              </a:lnSpc>
              <a:spcBef>
                <a:spcPts val="0"/>
              </a:spcBef>
              <a:spcAft>
                <a:spcPts val="0"/>
              </a:spcAft>
              <a:buFont typeface="Wingdings" panose="05000000000000000000" pitchFamily="2" charset="2"/>
              <a:buChar char="v"/>
            </a:pPr>
            <a:r>
              <a:rPr lang="nl-NL" sz="4400" dirty="0">
                <a:solidFill>
                  <a:srgbClr val="000000"/>
                </a:solidFill>
                <a:effectLst/>
                <a:latin typeface="Arial" panose="020B0604020202020204" pitchFamily="34" charset="0"/>
                <a:ea typeface="Noto Sans Symbols"/>
                <a:cs typeface="Arial" panose="020B0604020202020204" pitchFamily="34" charset="0"/>
              </a:rPr>
              <a:t>Hoàn thành các bài tập trong SBT.</a:t>
            </a:r>
            <a:endParaRPr lang="en-US" sz="4400" dirty="0">
              <a:effectLst/>
              <a:latin typeface="Arial" panose="020B0604020202020204" pitchFamily="34" charset="0"/>
              <a:ea typeface="Noto Sans Symbols"/>
              <a:cs typeface="Arial" panose="020B0604020202020204" pitchFamily="34" charset="0"/>
            </a:endParaRPr>
          </a:p>
          <a:p>
            <a:pPr marL="571500" marR="0" lvl="0" indent="-571500" algn="just">
              <a:lnSpc>
                <a:spcPct val="200000"/>
              </a:lnSpc>
              <a:spcBef>
                <a:spcPts val="0"/>
              </a:spcBef>
              <a:spcAft>
                <a:spcPts val="600"/>
              </a:spcAft>
              <a:buFont typeface="Wingdings" panose="05000000000000000000" pitchFamily="2" charset="2"/>
              <a:buChar char="v"/>
            </a:pPr>
            <a:r>
              <a:rPr lang="nl-NL" sz="4400" dirty="0">
                <a:solidFill>
                  <a:srgbClr val="000000"/>
                </a:solidFill>
                <a:effectLst/>
                <a:latin typeface="Arial" panose="020B0604020202020204" pitchFamily="34" charset="0"/>
                <a:ea typeface="Noto Sans Symbols"/>
                <a:cs typeface="Arial" panose="020B0604020202020204" pitchFamily="34" charset="0"/>
              </a:rPr>
              <a:t>Chuẩn bị bài mới “Bài 16. Tam giác cân. Đường trung trực của đoạn thẳng”.</a:t>
            </a:r>
            <a:endParaRPr lang="en-US" sz="4400" dirty="0">
              <a:effectLst/>
              <a:latin typeface="Arial" panose="020B0604020202020204" pitchFamily="34" charset="0"/>
              <a:ea typeface="Noto Sans Symbols"/>
              <a:cs typeface="Arial" panose="020B0604020202020204" pitchFamily="34" charset="0"/>
            </a:endParaRPr>
          </a:p>
        </p:txBody>
      </p:sp>
    </p:spTree>
    <p:extLst>
      <p:ext uri="{BB962C8B-B14F-4D97-AF65-F5344CB8AC3E}">
        <p14:creationId xmlns:p14="http://schemas.microsoft.com/office/powerpoint/2010/main" val="81165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2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80652" y="-790374"/>
            <a:ext cx="23914859" cy="1186774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4317840" y="5725157"/>
            <a:ext cx="6200914" cy="631771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60457" y="5725157"/>
            <a:ext cx="6200914" cy="6317712"/>
          </a:xfrm>
          <a:prstGeom prst="rect">
            <a:avLst/>
          </a:prstGeom>
        </p:spPr>
      </p:pic>
      <p:grpSp>
        <p:nvGrpSpPr>
          <p:cNvPr id="11" name="Group 10">
            <a:extLst>
              <a:ext uri="{FF2B5EF4-FFF2-40B4-BE49-F238E27FC236}">
                <a16:creationId xmlns:a16="http://schemas.microsoft.com/office/drawing/2014/main" id="{763BE368-F66C-AE82-3863-992091106549}"/>
              </a:ext>
            </a:extLst>
          </p:cNvPr>
          <p:cNvGrpSpPr/>
          <p:nvPr/>
        </p:nvGrpSpPr>
        <p:grpSpPr>
          <a:xfrm>
            <a:off x="1940583" y="736628"/>
            <a:ext cx="14480480" cy="5170578"/>
            <a:chOff x="5462202" y="3332308"/>
            <a:chExt cx="7260465" cy="1482435"/>
          </a:xfrm>
        </p:grpSpPr>
        <p:grpSp>
          <p:nvGrpSpPr>
            <p:cNvPr id="5" name="Group 5"/>
            <p:cNvGrpSpPr/>
            <p:nvPr/>
          </p:nvGrpSpPr>
          <p:grpSpPr>
            <a:xfrm>
              <a:off x="5538241" y="3453561"/>
              <a:ext cx="7184426" cy="1361182"/>
              <a:chOff x="0" y="0"/>
              <a:chExt cx="2378244" cy="450589"/>
            </a:xfrm>
          </p:grpSpPr>
          <p:sp>
            <p:nvSpPr>
              <p:cNvPr id="6" name="Freeform 6"/>
              <p:cNvSpPr/>
              <p:nvPr/>
            </p:nvSpPr>
            <p:spPr>
              <a:xfrm>
                <a:off x="0" y="0"/>
                <a:ext cx="2378244" cy="450589"/>
              </a:xfrm>
              <a:custGeom>
                <a:avLst/>
                <a:gdLst/>
                <a:ahLst/>
                <a:cxnLst/>
                <a:rect l="l" t="t" r="r" b="b"/>
                <a:pathLst>
                  <a:path w="2378244" h="450589">
                    <a:moveTo>
                      <a:pt x="43104" y="0"/>
                    </a:moveTo>
                    <a:lnTo>
                      <a:pt x="2335140" y="0"/>
                    </a:lnTo>
                    <a:cubicBezTo>
                      <a:pt x="2358946" y="0"/>
                      <a:pt x="2378244" y="19298"/>
                      <a:pt x="2378244" y="43104"/>
                    </a:cubicBezTo>
                    <a:lnTo>
                      <a:pt x="2378244" y="407485"/>
                    </a:lnTo>
                    <a:cubicBezTo>
                      <a:pt x="2378244" y="418917"/>
                      <a:pt x="2373703" y="429881"/>
                      <a:pt x="2365619" y="437964"/>
                    </a:cubicBezTo>
                    <a:cubicBezTo>
                      <a:pt x="2357536" y="446048"/>
                      <a:pt x="2346572" y="450589"/>
                      <a:pt x="2335140" y="450589"/>
                    </a:cubicBezTo>
                    <a:lnTo>
                      <a:pt x="43104" y="450589"/>
                    </a:lnTo>
                    <a:cubicBezTo>
                      <a:pt x="19298" y="450589"/>
                      <a:pt x="0" y="431291"/>
                      <a:pt x="0" y="407485"/>
                    </a:cubicBezTo>
                    <a:lnTo>
                      <a:pt x="0" y="43104"/>
                    </a:lnTo>
                    <a:cubicBezTo>
                      <a:pt x="0" y="31672"/>
                      <a:pt x="4541" y="20708"/>
                      <a:pt x="12625" y="12625"/>
                    </a:cubicBezTo>
                    <a:cubicBezTo>
                      <a:pt x="20708" y="4541"/>
                      <a:pt x="31672" y="0"/>
                      <a:pt x="43104" y="0"/>
                    </a:cubicBezTo>
                    <a:close/>
                  </a:path>
                </a:pathLst>
              </a:custGeom>
              <a:solidFill>
                <a:srgbClr val="63B5DF"/>
              </a:solidFill>
              <a:ln w="57150">
                <a:solidFill>
                  <a:srgbClr val="383838"/>
                </a:solidFill>
              </a:ln>
            </p:spPr>
            <p:txBody>
              <a:bodyPr/>
              <a:lstStyle/>
              <a:p>
                <a:endParaRPr lang="en-US"/>
              </a:p>
            </p:txBody>
          </p:sp>
          <p:sp>
            <p:nvSpPr>
              <p:cNvPr id="7" name="TextBox 7"/>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5462202" y="3332308"/>
              <a:ext cx="7093996" cy="1361182"/>
              <a:chOff x="0" y="0"/>
              <a:chExt cx="2348309" cy="450589"/>
            </a:xfrm>
          </p:grpSpPr>
          <p:sp>
            <p:nvSpPr>
              <p:cNvPr id="9" name="Freeform 9"/>
              <p:cNvSpPr/>
              <p:nvPr/>
            </p:nvSpPr>
            <p:spPr>
              <a:xfrm>
                <a:off x="0" y="0"/>
                <a:ext cx="2348309" cy="450589"/>
              </a:xfrm>
              <a:custGeom>
                <a:avLst/>
                <a:gdLst/>
                <a:ahLst/>
                <a:cxnLst/>
                <a:rect l="l" t="t" r="r" b="b"/>
                <a:pathLst>
                  <a:path w="2348309" h="450589">
                    <a:moveTo>
                      <a:pt x="43653" y="0"/>
                    </a:moveTo>
                    <a:lnTo>
                      <a:pt x="2304656" y="0"/>
                    </a:lnTo>
                    <a:cubicBezTo>
                      <a:pt x="2328765" y="0"/>
                      <a:pt x="2348309" y="19544"/>
                      <a:pt x="2348309" y="43653"/>
                    </a:cubicBezTo>
                    <a:lnTo>
                      <a:pt x="2348309" y="406936"/>
                    </a:lnTo>
                    <a:cubicBezTo>
                      <a:pt x="2348309" y="431045"/>
                      <a:pt x="2328765" y="450589"/>
                      <a:pt x="2304656" y="450589"/>
                    </a:cubicBezTo>
                    <a:lnTo>
                      <a:pt x="43653" y="450589"/>
                    </a:lnTo>
                    <a:cubicBezTo>
                      <a:pt x="19544" y="450589"/>
                      <a:pt x="0" y="431045"/>
                      <a:pt x="0" y="406936"/>
                    </a:cubicBezTo>
                    <a:lnTo>
                      <a:pt x="0" y="43653"/>
                    </a:lnTo>
                    <a:cubicBezTo>
                      <a:pt x="0" y="19544"/>
                      <a:pt x="19544" y="0"/>
                      <a:pt x="43653" y="0"/>
                    </a:cubicBezTo>
                    <a:close/>
                  </a:path>
                </a:pathLst>
              </a:custGeom>
              <a:solidFill>
                <a:srgbClr val="EFEFEF"/>
              </a:solidFill>
              <a:ln w="57150">
                <a:solidFill>
                  <a:srgbClr val="383838"/>
                </a:solidFill>
              </a:ln>
            </p:spPr>
            <p:txBody>
              <a:bodyPr/>
              <a:lstStyle/>
              <a:p>
                <a:endParaRPr lang="en-US"/>
              </a:p>
            </p:txBody>
          </p:sp>
          <p:sp>
            <p:nvSpPr>
              <p:cNvPr id="10" name="TextBox 10"/>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2722667" y="6017394"/>
            <a:ext cx="6015581" cy="4517154"/>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776778" y="5504781"/>
            <a:ext cx="6160902" cy="6491372"/>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83187" y="6017394"/>
            <a:ext cx="6015581" cy="4517154"/>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350320" y="5143500"/>
            <a:ext cx="6316900" cy="6852653"/>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flipV="1">
            <a:off x="1028700" y="1014255"/>
            <a:ext cx="1792437" cy="1575104"/>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V="1">
            <a:off x="15466863" y="1014255"/>
            <a:ext cx="1792437" cy="1575104"/>
          </a:xfrm>
          <a:prstGeom prst="rect">
            <a:avLst/>
          </a:prstGeom>
        </p:spPr>
      </p:pic>
      <p:sp>
        <p:nvSpPr>
          <p:cNvPr id="12" name="TextBox 11">
            <a:extLst>
              <a:ext uri="{FF2B5EF4-FFF2-40B4-BE49-F238E27FC236}">
                <a16:creationId xmlns:a16="http://schemas.microsoft.com/office/drawing/2014/main" id="{2A7D741F-2402-D43C-B6C0-32146BF95C72}"/>
              </a:ext>
            </a:extLst>
          </p:cNvPr>
          <p:cNvSpPr txBox="1"/>
          <p:nvPr/>
        </p:nvSpPr>
        <p:spPr>
          <a:xfrm>
            <a:off x="2534928" y="1404442"/>
            <a:ext cx="12463883"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HẸN GẶP LẠI CÁC EM TRONG BUỔI HỌC SAU</a:t>
            </a:r>
          </a:p>
        </p:txBody>
      </p:sp>
    </p:spTree>
    <p:extLst>
      <p:ext uri="{BB962C8B-B14F-4D97-AF65-F5344CB8AC3E}">
        <p14:creationId xmlns:p14="http://schemas.microsoft.com/office/powerpoint/2010/main" val="1647050584"/>
      </p:ext>
    </p:extLst>
  </p:cSld>
  <p:clrMapOvr>
    <a:masterClrMapping/>
  </p:clrMapOvr>
  <mc:AlternateContent xmlns:mc="http://schemas.openxmlformats.org/markup-compatibility/2006" xmlns:p14="http://schemas.microsoft.com/office/powerpoint/2010/main">
    <mc:Choice Requires="p14">
      <p:transition spd="slow" p14:dur="8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54202">
            <a:off x="-2001204" y="6489779"/>
            <a:ext cx="5989989" cy="6102815"/>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03315" y="7627902"/>
            <a:ext cx="9826011" cy="3260796"/>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55904" y="7897960"/>
            <a:ext cx="1806535" cy="1630398"/>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28600" y="8348342"/>
            <a:ext cx="2807372" cy="1421232"/>
          </a:xfrm>
          <a:prstGeom prst="rect">
            <a:avLst/>
          </a:prstGeom>
        </p:spPr>
      </p:pic>
      <p:sp>
        <p:nvSpPr>
          <p:cNvPr id="15" name="TextBox 14">
            <a:extLst>
              <a:ext uri="{FF2B5EF4-FFF2-40B4-BE49-F238E27FC236}">
                <a16:creationId xmlns:a16="http://schemas.microsoft.com/office/drawing/2014/main" id="{32059E50-B97F-49EE-B252-B52AAA0CDDBE}"/>
              </a:ext>
            </a:extLst>
          </p:cNvPr>
          <p:cNvSpPr txBox="1"/>
          <p:nvPr/>
        </p:nvSpPr>
        <p:spPr>
          <a:xfrm>
            <a:off x="525561" y="517426"/>
            <a:ext cx="17236878" cy="830997"/>
          </a:xfrm>
          <a:prstGeom prst="rect">
            <a:avLst/>
          </a:prstGeom>
          <a:noFill/>
        </p:spPr>
        <p:txBody>
          <a:bodyPr wrap="square" rtlCol="0">
            <a:spAutoFit/>
          </a:bodyPr>
          <a:lstStyle/>
          <a:p>
            <a:pPr algn="just"/>
            <a:r>
              <a:rPr lang="en-US" sz="4800" b="1" dirty="0">
                <a:solidFill>
                  <a:schemeClr val="accent2">
                    <a:lumMod val="75000"/>
                  </a:schemeClr>
                </a:solidFill>
                <a:latin typeface="Arial" panose="020B0604020202020204" pitchFamily="34" charset="0"/>
                <a:cs typeface="Arial" panose="020B0604020202020204" pitchFamily="34" charset="0"/>
              </a:rPr>
              <a:t>I. BA TRƯỜNG HỢP BẰNG NHAU CỦA TAM GIÁC VUÔNG</a:t>
            </a:r>
          </a:p>
        </p:txBody>
      </p:sp>
      <p:sp>
        <p:nvSpPr>
          <p:cNvPr id="16" name="Rectangle: Rounded Corners 15">
            <a:extLst>
              <a:ext uri="{FF2B5EF4-FFF2-40B4-BE49-F238E27FC236}">
                <a16:creationId xmlns:a16="http://schemas.microsoft.com/office/drawing/2014/main" id="{27B09D54-6AE0-4B02-9B73-0B30FAD42D9C}"/>
              </a:ext>
            </a:extLst>
          </p:cNvPr>
          <p:cNvSpPr/>
          <p:nvPr/>
        </p:nvSpPr>
        <p:spPr>
          <a:xfrm>
            <a:off x="8182159" y="1766437"/>
            <a:ext cx="1920082" cy="107675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2987C71-882C-4754-8033-5A1EE47606BE}"/>
                  </a:ext>
                </a:extLst>
              </p:cNvPr>
              <p:cNvSpPr txBox="1"/>
              <p:nvPr/>
            </p:nvSpPr>
            <p:spPr>
              <a:xfrm>
                <a:off x="1255500" y="3168149"/>
                <a:ext cx="15773400" cy="5045164"/>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đỉnh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đỉnh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Dựa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hợp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thích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p>
            </p:txBody>
          </p:sp>
        </mc:Choice>
        <mc:Fallback xmlns="">
          <p:sp>
            <p:nvSpPr>
              <p:cNvPr id="17" name="TextBox 16">
                <a:extLst>
                  <a:ext uri="{FF2B5EF4-FFF2-40B4-BE49-F238E27FC236}">
                    <a16:creationId xmlns:a16="http://schemas.microsoft.com/office/drawing/2014/main" id="{D2987C71-882C-4754-8033-5A1EE47606BE}"/>
                  </a:ext>
                </a:extLst>
              </p:cNvPr>
              <p:cNvSpPr txBox="1">
                <a:spLocks noRot="1" noChangeAspect="1" noMove="1" noResize="1" noEditPoints="1" noAdjustHandles="1" noChangeArrowheads="1" noChangeShapeType="1" noTextEdit="1"/>
              </p:cNvSpPr>
              <p:nvPr/>
            </p:nvSpPr>
            <p:spPr>
              <a:xfrm>
                <a:off x="1255500" y="3168149"/>
                <a:ext cx="15773400" cy="5045164"/>
              </a:xfrm>
              <a:prstGeom prst="rect">
                <a:avLst/>
              </a:prstGeom>
              <a:blipFill>
                <a:blip r:embed="rId10"/>
                <a:stretch>
                  <a:fillRect l="-1585" r="-1546" b="-4837"/>
                </a:stretch>
              </a:blipFill>
            </p:spPr>
            <p:txBody>
              <a:bodyPr/>
              <a:lstStyle/>
              <a:p>
                <a:r>
                  <a:rPr lang="en-US">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circle(in)">
                                      <p:cBhvr>
                                        <p:cTn id="1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91651" y="5974838"/>
            <a:ext cx="7546257" cy="5666553"/>
          </a:xfrm>
          <a:prstGeom prst="rect">
            <a:avLst/>
          </a:prstGeom>
        </p:spPr>
      </p:pic>
      <p:grpSp>
        <p:nvGrpSpPr>
          <p:cNvPr id="23" name="Group 22">
            <a:extLst>
              <a:ext uri="{FF2B5EF4-FFF2-40B4-BE49-F238E27FC236}">
                <a16:creationId xmlns:a16="http://schemas.microsoft.com/office/drawing/2014/main" id="{8DE20AC7-6B2C-43A4-AC97-4FE01E3F5EFF}"/>
              </a:ext>
            </a:extLst>
          </p:cNvPr>
          <p:cNvGrpSpPr/>
          <p:nvPr/>
        </p:nvGrpSpPr>
        <p:grpSpPr>
          <a:xfrm>
            <a:off x="1276350" y="812177"/>
            <a:ext cx="15735300" cy="8662646"/>
            <a:chOff x="1028700" y="976654"/>
            <a:chExt cx="14439900" cy="6153116"/>
          </a:xfrm>
        </p:grpSpPr>
        <p:grpSp>
          <p:nvGrpSpPr>
            <p:cNvPr id="3" name="Group 3"/>
            <p:cNvGrpSpPr/>
            <p:nvPr/>
          </p:nvGrpSpPr>
          <p:grpSpPr>
            <a:xfrm>
              <a:off x="1181100" y="1129054"/>
              <a:ext cx="14287500" cy="6000716"/>
              <a:chOff x="0" y="0"/>
              <a:chExt cx="2473295" cy="383360"/>
            </a:xfrm>
          </p:grpSpPr>
          <p:sp>
            <p:nvSpPr>
              <p:cNvPr id="4" name="Freeform 4"/>
              <p:cNvSpPr/>
              <p:nvPr/>
            </p:nvSpPr>
            <p:spPr>
              <a:xfrm>
                <a:off x="0" y="0"/>
                <a:ext cx="2473295" cy="383360"/>
              </a:xfrm>
              <a:custGeom>
                <a:avLst/>
                <a:gdLst/>
                <a:ahLst/>
                <a:cxnLst/>
                <a:rect l="l" t="t" r="r" b="b"/>
                <a:pathLst>
                  <a:path w="2473295" h="383360">
                    <a:moveTo>
                      <a:pt x="32977" y="0"/>
                    </a:moveTo>
                    <a:lnTo>
                      <a:pt x="2440319" y="0"/>
                    </a:lnTo>
                    <a:cubicBezTo>
                      <a:pt x="2449065" y="0"/>
                      <a:pt x="2457452" y="3474"/>
                      <a:pt x="2463637" y="9659"/>
                    </a:cubicBezTo>
                    <a:cubicBezTo>
                      <a:pt x="2469821" y="15843"/>
                      <a:pt x="2473295" y="24231"/>
                      <a:pt x="2473295" y="32977"/>
                    </a:cubicBezTo>
                    <a:lnTo>
                      <a:pt x="2473295" y="350384"/>
                    </a:lnTo>
                    <a:cubicBezTo>
                      <a:pt x="2473295" y="368596"/>
                      <a:pt x="2458531" y="383360"/>
                      <a:pt x="2440319" y="383360"/>
                    </a:cubicBezTo>
                    <a:lnTo>
                      <a:pt x="32977" y="383360"/>
                    </a:lnTo>
                    <a:cubicBezTo>
                      <a:pt x="14764" y="383360"/>
                      <a:pt x="0" y="368596"/>
                      <a:pt x="0" y="350384"/>
                    </a:cubicBezTo>
                    <a:lnTo>
                      <a:pt x="0" y="32977"/>
                    </a:lnTo>
                    <a:cubicBezTo>
                      <a:pt x="0" y="14764"/>
                      <a:pt x="14764" y="0"/>
                      <a:pt x="32977" y="0"/>
                    </a:cubicBezTo>
                    <a:close/>
                  </a:path>
                </a:pathLst>
              </a:custGeom>
              <a:solidFill>
                <a:srgbClr val="E66947"/>
              </a:solidFill>
              <a:ln w="57150">
                <a:solidFill>
                  <a:srgbClr val="383838"/>
                </a:solidFill>
              </a:ln>
            </p:spPr>
            <p:txBody>
              <a:bodyPr/>
              <a:lstStyle/>
              <a:p>
                <a:endParaRPr lang="en-US"/>
              </a:p>
            </p:txBody>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sp>
          <p:nvSpPr>
            <p:cNvPr id="7" name="Freeform 7"/>
            <p:cNvSpPr/>
            <p:nvPr/>
          </p:nvSpPr>
          <p:spPr>
            <a:xfrm>
              <a:off x="1028700" y="976654"/>
              <a:ext cx="14287500" cy="6000716"/>
            </a:xfrm>
            <a:custGeom>
              <a:avLst/>
              <a:gdLst/>
              <a:ahLst/>
              <a:cxnLst/>
              <a:rect l="l" t="t" r="r" b="b"/>
              <a:pathLst>
                <a:path w="2473295" h="383360">
                  <a:moveTo>
                    <a:pt x="32977" y="0"/>
                  </a:moveTo>
                  <a:lnTo>
                    <a:pt x="2440319" y="0"/>
                  </a:lnTo>
                  <a:cubicBezTo>
                    <a:pt x="2449065" y="0"/>
                    <a:pt x="2457452" y="3474"/>
                    <a:pt x="2463637" y="9659"/>
                  </a:cubicBezTo>
                  <a:cubicBezTo>
                    <a:pt x="2469821" y="15843"/>
                    <a:pt x="2473295" y="24231"/>
                    <a:pt x="2473295" y="32977"/>
                  </a:cubicBezTo>
                  <a:lnTo>
                    <a:pt x="2473295" y="350384"/>
                  </a:lnTo>
                  <a:cubicBezTo>
                    <a:pt x="2473295" y="368596"/>
                    <a:pt x="2458531" y="383360"/>
                    <a:pt x="2440319" y="383360"/>
                  </a:cubicBezTo>
                  <a:lnTo>
                    <a:pt x="32977" y="383360"/>
                  </a:lnTo>
                  <a:cubicBezTo>
                    <a:pt x="14764" y="383360"/>
                    <a:pt x="0" y="368596"/>
                    <a:pt x="0" y="350384"/>
                  </a:cubicBezTo>
                  <a:lnTo>
                    <a:pt x="0" y="32977"/>
                  </a:lnTo>
                  <a:cubicBezTo>
                    <a:pt x="0" y="14764"/>
                    <a:pt x="14764" y="0"/>
                    <a:pt x="32977" y="0"/>
                  </a:cubicBezTo>
                  <a:close/>
                </a:path>
              </a:pathLst>
            </a:custGeom>
            <a:solidFill>
              <a:schemeClr val="bg1"/>
            </a:solidFill>
            <a:ln w="57150">
              <a:solidFill>
                <a:srgbClr val="383838"/>
              </a:solidFill>
            </a:ln>
          </p:spPr>
          <p:txBody>
            <a:bodyPr/>
            <a:lstStyle/>
            <a:p>
              <a:endParaRPr lang="en-US"/>
            </a:p>
          </p:txBody>
        </p:sp>
      </p:grpSp>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764000" y="876300"/>
            <a:ext cx="704605" cy="2072367"/>
          </a:xfrm>
          <a:prstGeom prst="rect">
            <a:avLst/>
          </a:prstGeom>
        </p:spPr>
      </p:pic>
      <p:pic>
        <p:nvPicPr>
          <p:cNvPr id="22"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69478" y="642916"/>
            <a:ext cx="704605" cy="2072367"/>
          </a:xfrm>
          <a:prstGeom prst="rect">
            <a:avLst/>
          </a:prstGeom>
        </p:spPr>
      </p:pic>
      <p:pic>
        <p:nvPicPr>
          <p:cNvPr id="24" name="Picture 23">
            <a:extLst>
              <a:ext uri="{FF2B5EF4-FFF2-40B4-BE49-F238E27FC236}">
                <a16:creationId xmlns:a16="http://schemas.microsoft.com/office/drawing/2014/main" id="{FD842DC1-1F1C-4E38-A3BC-C9A17DD6977D}"/>
              </a:ext>
            </a:extLst>
          </p:cNvPr>
          <p:cNvPicPr>
            <a:picLocks noChangeAspect="1"/>
          </p:cNvPicPr>
          <p:nvPr/>
        </p:nvPicPr>
        <p:blipFill>
          <a:blip r:embed="rId6"/>
          <a:stretch>
            <a:fillRect/>
          </a:stretch>
        </p:blipFill>
        <p:spPr>
          <a:xfrm>
            <a:off x="4339056" y="1682563"/>
            <a:ext cx="9707921" cy="6446214"/>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607841">
            <a:off x="15745119" y="5842833"/>
            <a:ext cx="6548488" cy="751914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488686" y="6184807"/>
            <a:ext cx="6299218" cy="61469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639" y="5811624"/>
            <a:ext cx="3581124" cy="1812944"/>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99454" y="5143500"/>
            <a:ext cx="6552792" cy="6446309"/>
          </a:xfrm>
          <a:prstGeom prst="rect">
            <a:avLst/>
          </a:prstGeom>
        </p:spPr>
      </p:pic>
      <p:grpSp>
        <p:nvGrpSpPr>
          <p:cNvPr id="33" name="Group 32">
            <a:extLst>
              <a:ext uri="{FF2B5EF4-FFF2-40B4-BE49-F238E27FC236}">
                <a16:creationId xmlns:a16="http://schemas.microsoft.com/office/drawing/2014/main" id="{0C917A18-5CE4-475A-9AA3-8A48D1AABDF3}"/>
              </a:ext>
            </a:extLst>
          </p:cNvPr>
          <p:cNvGrpSpPr/>
          <p:nvPr/>
        </p:nvGrpSpPr>
        <p:grpSpPr>
          <a:xfrm>
            <a:off x="952500" y="266700"/>
            <a:ext cx="16383000" cy="9265351"/>
            <a:chOff x="11994654" y="2228232"/>
            <a:chExt cx="4311211" cy="6797392"/>
          </a:xfrm>
        </p:grpSpPr>
        <p:grpSp>
          <p:nvGrpSpPr>
            <p:cNvPr id="11" name="Group 11"/>
            <p:cNvGrpSpPr/>
            <p:nvPr/>
          </p:nvGrpSpPr>
          <p:grpSpPr>
            <a:xfrm>
              <a:off x="12147054" y="2597623"/>
              <a:ext cx="4158811" cy="6428001"/>
              <a:chOff x="0" y="0"/>
              <a:chExt cx="1095325" cy="1692972"/>
            </a:xfrm>
          </p:grpSpPr>
          <p:sp>
            <p:nvSpPr>
              <p:cNvPr id="12" name="Freeform 12"/>
              <p:cNvSpPr/>
              <p:nvPr/>
            </p:nvSpPr>
            <p:spPr>
              <a:xfrm>
                <a:off x="0" y="0"/>
                <a:ext cx="1095325" cy="1692971"/>
              </a:xfrm>
              <a:custGeom>
                <a:avLst/>
                <a:gdLst/>
                <a:ahLst/>
                <a:cxnLst/>
                <a:rect l="l" t="t" r="r" b="b"/>
                <a:pathLst>
                  <a:path w="1095325" h="1692971">
                    <a:moveTo>
                      <a:pt x="74463" y="0"/>
                    </a:moveTo>
                    <a:lnTo>
                      <a:pt x="1020862" y="0"/>
                    </a:lnTo>
                    <a:cubicBezTo>
                      <a:pt x="1061986" y="0"/>
                      <a:pt x="1095325" y="33338"/>
                      <a:pt x="1095325" y="74463"/>
                    </a:cubicBezTo>
                    <a:lnTo>
                      <a:pt x="1095325" y="1618509"/>
                    </a:lnTo>
                    <a:cubicBezTo>
                      <a:pt x="1095325" y="1638257"/>
                      <a:pt x="1087479" y="1657197"/>
                      <a:pt x="1073515" y="1671162"/>
                    </a:cubicBezTo>
                    <a:cubicBezTo>
                      <a:pt x="1059550" y="1685126"/>
                      <a:pt x="1040611" y="1692971"/>
                      <a:pt x="1020862" y="1692971"/>
                    </a:cubicBezTo>
                    <a:lnTo>
                      <a:pt x="74463" y="1692971"/>
                    </a:lnTo>
                    <a:cubicBezTo>
                      <a:pt x="54714" y="1692971"/>
                      <a:pt x="35774" y="1685126"/>
                      <a:pt x="21810" y="1671162"/>
                    </a:cubicBezTo>
                    <a:cubicBezTo>
                      <a:pt x="7845" y="1657197"/>
                      <a:pt x="0" y="1638257"/>
                      <a:pt x="0" y="1618509"/>
                    </a:cubicBezTo>
                    <a:lnTo>
                      <a:pt x="0" y="74463"/>
                    </a:lnTo>
                    <a:cubicBezTo>
                      <a:pt x="0" y="54714"/>
                      <a:pt x="7845" y="35774"/>
                      <a:pt x="21810" y="21810"/>
                    </a:cubicBezTo>
                    <a:cubicBezTo>
                      <a:pt x="35774" y="7845"/>
                      <a:pt x="54714" y="0"/>
                      <a:pt x="74463" y="0"/>
                    </a:cubicBezTo>
                    <a:close/>
                  </a:path>
                </a:pathLst>
              </a:custGeom>
              <a:solidFill>
                <a:srgbClr val="B1E1D2"/>
              </a:solidFill>
              <a:ln w="57150">
                <a:solidFill>
                  <a:srgbClr val="383838"/>
                </a:solidFill>
              </a:ln>
            </p:spPr>
            <p:txBody>
              <a:bodyPr/>
              <a:lstStyle/>
              <a:p>
                <a:endParaRPr lang="en-US"/>
              </a:p>
            </p:txBody>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20" name="Group 20"/>
            <p:cNvGrpSpPr/>
            <p:nvPr/>
          </p:nvGrpSpPr>
          <p:grpSpPr>
            <a:xfrm>
              <a:off x="11994654" y="2228232"/>
              <a:ext cx="4253828" cy="6752562"/>
              <a:chOff x="0" y="-57150"/>
              <a:chExt cx="1120350" cy="1778453"/>
            </a:xfrm>
          </p:grpSpPr>
          <p:sp>
            <p:nvSpPr>
              <p:cNvPr id="21" name="Freeform 21"/>
              <p:cNvSpPr/>
              <p:nvPr/>
            </p:nvSpPr>
            <p:spPr>
              <a:xfrm>
                <a:off x="25025" y="28332"/>
                <a:ext cx="1095325" cy="1692971"/>
              </a:xfrm>
              <a:custGeom>
                <a:avLst/>
                <a:gdLst/>
                <a:ahLst/>
                <a:cxnLst/>
                <a:rect l="l" t="t" r="r" b="b"/>
                <a:pathLst>
                  <a:path w="1095325" h="1692971">
                    <a:moveTo>
                      <a:pt x="74463" y="0"/>
                    </a:moveTo>
                    <a:lnTo>
                      <a:pt x="1020862" y="0"/>
                    </a:lnTo>
                    <a:cubicBezTo>
                      <a:pt x="1061986" y="0"/>
                      <a:pt x="1095325" y="33338"/>
                      <a:pt x="1095325" y="74463"/>
                    </a:cubicBezTo>
                    <a:lnTo>
                      <a:pt x="1095325" y="1618509"/>
                    </a:lnTo>
                    <a:cubicBezTo>
                      <a:pt x="1095325" y="1638257"/>
                      <a:pt x="1087479" y="1657197"/>
                      <a:pt x="1073515" y="1671162"/>
                    </a:cubicBezTo>
                    <a:cubicBezTo>
                      <a:pt x="1059550" y="1685126"/>
                      <a:pt x="1040611" y="1692971"/>
                      <a:pt x="1020862" y="1692971"/>
                    </a:cubicBezTo>
                    <a:lnTo>
                      <a:pt x="74463" y="1692971"/>
                    </a:lnTo>
                    <a:cubicBezTo>
                      <a:pt x="54714" y="1692971"/>
                      <a:pt x="35774" y="1685126"/>
                      <a:pt x="21810" y="1671162"/>
                    </a:cubicBezTo>
                    <a:cubicBezTo>
                      <a:pt x="7845" y="1657197"/>
                      <a:pt x="0" y="1638257"/>
                      <a:pt x="0" y="1618509"/>
                    </a:cubicBezTo>
                    <a:lnTo>
                      <a:pt x="0" y="74463"/>
                    </a:lnTo>
                    <a:cubicBezTo>
                      <a:pt x="0" y="54714"/>
                      <a:pt x="7845" y="35774"/>
                      <a:pt x="21810" y="21810"/>
                    </a:cubicBezTo>
                    <a:cubicBezTo>
                      <a:pt x="35774" y="7845"/>
                      <a:pt x="54714" y="0"/>
                      <a:pt x="74463" y="0"/>
                    </a:cubicBezTo>
                    <a:close/>
                  </a:path>
                </a:pathLst>
              </a:custGeom>
              <a:solidFill>
                <a:srgbClr val="EFEFEF"/>
              </a:solidFill>
              <a:ln w="57150">
                <a:solidFill>
                  <a:srgbClr val="383838"/>
                </a:solidFill>
              </a:ln>
            </p:spPr>
            <p:txBody>
              <a:bodyPr/>
              <a:lstStyle/>
              <a:p>
                <a:endParaRPr lang="en-US"/>
              </a:p>
            </p:txBody>
          </p:sp>
          <p:sp>
            <p:nvSpPr>
              <p:cNvPr id="22" name="TextBox 22"/>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sp>
        <p:nvSpPr>
          <p:cNvPr id="30" name="Freeform 30"/>
          <p:cNvSpPr/>
          <p:nvPr/>
        </p:nvSpPr>
        <p:spPr>
          <a:xfrm>
            <a:off x="7619371" y="1088792"/>
            <a:ext cx="3049255" cy="1031447"/>
          </a:xfrm>
          <a:custGeom>
            <a:avLst/>
            <a:gdLst/>
            <a:ahLst/>
            <a:cxnLst/>
            <a:rect l="l" t="t" r="r" b="b"/>
            <a:pathLst>
              <a:path w="803096" h="271657">
                <a:moveTo>
                  <a:pt x="135828" y="0"/>
                </a:moveTo>
                <a:lnTo>
                  <a:pt x="667268" y="0"/>
                </a:lnTo>
                <a:cubicBezTo>
                  <a:pt x="703291" y="0"/>
                  <a:pt x="737840" y="14310"/>
                  <a:pt x="763313" y="39783"/>
                </a:cubicBezTo>
                <a:cubicBezTo>
                  <a:pt x="788785" y="65256"/>
                  <a:pt x="803096" y="99805"/>
                  <a:pt x="803096" y="135828"/>
                </a:cubicBezTo>
                <a:lnTo>
                  <a:pt x="803096" y="135828"/>
                </a:lnTo>
                <a:cubicBezTo>
                  <a:pt x="803096" y="210844"/>
                  <a:pt x="742283" y="271657"/>
                  <a:pt x="667268" y="271657"/>
                </a:cubicBezTo>
                <a:lnTo>
                  <a:pt x="135828" y="271657"/>
                </a:lnTo>
                <a:cubicBezTo>
                  <a:pt x="99805" y="271657"/>
                  <a:pt x="65256" y="257346"/>
                  <a:pt x="39783" y="231874"/>
                </a:cubicBezTo>
                <a:cubicBezTo>
                  <a:pt x="14310" y="206401"/>
                  <a:pt x="0" y="171852"/>
                  <a:pt x="0" y="135828"/>
                </a:cubicBezTo>
                <a:lnTo>
                  <a:pt x="0" y="135828"/>
                </a:lnTo>
                <a:cubicBezTo>
                  <a:pt x="0" y="99805"/>
                  <a:pt x="14310" y="65256"/>
                  <a:pt x="39783" y="39783"/>
                </a:cubicBezTo>
                <a:cubicBezTo>
                  <a:pt x="65256" y="14310"/>
                  <a:pt x="99805" y="0"/>
                  <a:pt x="135828" y="0"/>
                </a:cubicBezTo>
                <a:close/>
              </a:path>
            </a:pathLst>
          </a:custGeom>
          <a:solidFill>
            <a:srgbClr val="B1E1D2"/>
          </a:solidFill>
        </p:spPr>
        <p:txBody>
          <a:bodyPr/>
          <a:lstStyle/>
          <a:p>
            <a:endParaRPr lang="en-US" dirty="0"/>
          </a:p>
        </p:txBody>
      </p:sp>
      <p:sp>
        <p:nvSpPr>
          <p:cNvPr id="36" name="TextBox 35">
            <a:extLst>
              <a:ext uri="{FF2B5EF4-FFF2-40B4-BE49-F238E27FC236}">
                <a16:creationId xmlns:a16="http://schemas.microsoft.com/office/drawing/2014/main" id="{39D5F049-6C38-4AEC-92A4-693209D26137}"/>
              </a:ext>
            </a:extLst>
          </p:cNvPr>
          <p:cNvSpPr txBox="1"/>
          <p:nvPr/>
        </p:nvSpPr>
        <p:spPr>
          <a:xfrm>
            <a:off x="1891217" y="1028282"/>
            <a:ext cx="14505561" cy="4209037"/>
          </a:xfrm>
          <a:prstGeom prst="rect">
            <a:avLst/>
          </a:prstGeom>
          <a:noFill/>
        </p:spPr>
        <p:txBody>
          <a:bodyPr wrap="square">
            <a:spAutoFit/>
          </a:bodyPr>
          <a:lstStyle/>
          <a:p>
            <a:pPr marL="0" marR="0" algn="ctr">
              <a:lnSpc>
                <a:spcPct val="150000"/>
              </a:lnSpc>
              <a:spcBef>
                <a:spcPts val="600"/>
              </a:spcBef>
              <a:spcAft>
                <a:spcPts val="800"/>
              </a:spcAft>
              <a:tabLst>
                <a:tab pos="360045" algn="l"/>
                <a:tab pos="720090" algn="l"/>
              </a:tabLst>
            </a:pPr>
            <a:r>
              <a:rPr lang="nl-NL" sz="4400" b="1" dirty="0">
                <a:effectLst/>
                <a:latin typeface="Arial" panose="020B0604020202020204" pitchFamily="34" charset="0"/>
                <a:ea typeface="Times New Roman" panose="02020603050405020304" pitchFamily="18" charset="0"/>
                <a:cs typeface="Arial" panose="020B0604020202020204" pitchFamily="34" charset="0"/>
              </a:rPr>
              <a:t>Định lí 1: </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Nếu hai cạnh góc vuông của tam giác vuông này lần lượt bằng hai cạnh góc vuông của tam giác vuông kia thì hai tam giác vuông đó bằng nhau.</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51" name="Group 50">
            <a:extLst>
              <a:ext uri="{FF2B5EF4-FFF2-40B4-BE49-F238E27FC236}">
                <a16:creationId xmlns:a16="http://schemas.microsoft.com/office/drawing/2014/main" id="{A245A169-E51A-4DDD-89A9-26C695BE6973}"/>
              </a:ext>
            </a:extLst>
          </p:cNvPr>
          <p:cNvGrpSpPr/>
          <p:nvPr/>
        </p:nvGrpSpPr>
        <p:grpSpPr>
          <a:xfrm>
            <a:off x="1772992" y="5501649"/>
            <a:ext cx="6243409" cy="3747206"/>
            <a:chOff x="6436553" y="5448300"/>
            <a:chExt cx="6243409" cy="3747206"/>
          </a:xfrm>
        </p:grpSpPr>
        <p:cxnSp>
          <p:nvCxnSpPr>
            <p:cNvPr id="38" name="Straight Connector 37">
              <a:extLst>
                <a:ext uri="{FF2B5EF4-FFF2-40B4-BE49-F238E27FC236}">
                  <a16:creationId xmlns:a16="http://schemas.microsoft.com/office/drawing/2014/main" id="{B8B7D562-4006-4927-A564-BB6DF7A8202A}"/>
                </a:ext>
              </a:extLst>
            </p:cNvPr>
            <p:cNvCxnSpPr>
              <a:cxnSpLocks/>
            </p:cNvCxnSpPr>
            <p:nvPr/>
          </p:nvCxnSpPr>
          <p:spPr>
            <a:xfrm flipH="1">
              <a:off x="7598764" y="5448300"/>
              <a:ext cx="20607" cy="3747206"/>
            </a:xfrm>
            <a:prstGeom prst="line">
              <a:avLst/>
            </a:prstGeom>
            <a:ln w="381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CACB118B-5CD6-4B23-AF32-3A9A42BE9987}"/>
                </a:ext>
              </a:extLst>
            </p:cNvPr>
            <p:cNvCxnSpPr>
              <a:cxnSpLocks/>
            </p:cNvCxnSpPr>
            <p:nvPr/>
          </p:nvCxnSpPr>
          <p:spPr>
            <a:xfrm>
              <a:off x="6436553" y="8308471"/>
              <a:ext cx="6243409" cy="0"/>
            </a:xfrm>
            <a:prstGeom prst="line">
              <a:avLst/>
            </a:prstGeom>
            <a:ln w="38100"/>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25F69F8D-36ED-401D-A011-C39D89156F47}"/>
                </a:ext>
              </a:extLst>
            </p:cNvPr>
            <p:cNvSpPr txBox="1"/>
            <p:nvPr/>
          </p:nvSpPr>
          <p:spPr>
            <a:xfrm>
              <a:off x="6487828" y="658753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GT</a:t>
              </a:r>
            </a:p>
          </p:txBody>
        </p:sp>
        <p:sp>
          <p:nvSpPr>
            <p:cNvPr id="43" name="TextBox 42">
              <a:extLst>
                <a:ext uri="{FF2B5EF4-FFF2-40B4-BE49-F238E27FC236}">
                  <a16:creationId xmlns:a16="http://schemas.microsoft.com/office/drawing/2014/main" id="{D48F20D1-CFD4-4CF8-9D03-E63B0FF2EB0A}"/>
                </a:ext>
              </a:extLst>
            </p:cNvPr>
            <p:cNvSpPr txBox="1"/>
            <p:nvPr/>
          </p:nvSpPr>
          <p:spPr>
            <a:xfrm>
              <a:off x="6487827" y="840530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KL</a:t>
              </a:r>
            </a:p>
          </p:txBody>
        </p:sp>
      </p:grpSp>
      <mc:AlternateContent xmlns:mc="http://schemas.openxmlformats.org/markup-compatibility/2006">
        <mc:Choice xmlns:a14="http://schemas.microsoft.com/office/drawing/2010/main" Requires="a14">
          <p:sp>
            <p:nvSpPr>
              <p:cNvPr id="46" name="TextBox 45">
                <a:extLst>
                  <a:ext uri="{FF2B5EF4-FFF2-40B4-BE49-F238E27FC236}">
                    <a16:creationId xmlns:a16="http://schemas.microsoft.com/office/drawing/2014/main" id="{3272E1E7-4D2E-426F-AB1D-A74EA61F3DBE}"/>
                  </a:ext>
                </a:extLst>
              </p:cNvPr>
              <p:cNvSpPr txBox="1"/>
              <p:nvPr/>
            </p:nvSpPr>
            <p:spPr>
              <a:xfrm>
                <a:off x="3030669" y="5385804"/>
                <a:ext cx="5029197" cy="305461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a:p>
                <a:pPr marL="0" marR="0" algn="just">
                  <a:lnSpc>
                    <a:spcPct val="150000"/>
                  </a:lnSpc>
                  <a:spcBef>
                    <a:spcPts val="600"/>
                  </a:spcBef>
                  <a:spcAft>
                    <a:spcPts val="800"/>
                  </a:spcAft>
                  <a:tabLst>
                    <a:tab pos="360045" algn="l"/>
                    <a:tab pos="720090" algn="l"/>
                  </a:tabLst>
                </a:pPr>
                <a14:m>
                  <m:oMathPara xmlns:m="http://schemas.openxmlformats.org/officeDocument/2006/math">
                    <m:oMathParaPr>
                      <m:jc m:val="centerGroup"/>
                    </m:oMathParaPr>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=90</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oMath>
                  </m:oMathPara>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a:latin typeface="Arial" panose="020B0604020202020204" pitchFamily="34" charset="0"/>
                  <a:cs typeface="Arial" panose="020B0604020202020204" pitchFamily="34" charset="0"/>
                </a:endParaRPr>
              </a:p>
            </p:txBody>
          </p:sp>
        </mc:Choice>
        <mc:Fallback>
          <p:sp>
            <p:nvSpPr>
              <p:cNvPr id="46" name="TextBox 45">
                <a:extLst>
                  <a:ext uri="{FF2B5EF4-FFF2-40B4-BE49-F238E27FC236}">
                    <a16:creationId xmlns:a16="http://schemas.microsoft.com/office/drawing/2014/main" id="{3272E1E7-4D2E-426F-AB1D-A74EA61F3DBE}"/>
                  </a:ext>
                </a:extLst>
              </p:cNvPr>
              <p:cNvSpPr txBox="1">
                <a:spLocks noRot="1" noChangeAspect="1" noMove="1" noResize="1" noEditPoints="1" noAdjustHandles="1" noChangeArrowheads="1" noChangeShapeType="1" noTextEdit="1"/>
              </p:cNvSpPr>
              <p:nvPr/>
            </p:nvSpPr>
            <p:spPr>
              <a:xfrm>
                <a:off x="3030669" y="5385804"/>
                <a:ext cx="5029197" cy="3054619"/>
              </a:xfrm>
              <a:prstGeom prst="rect">
                <a:avLst/>
              </a:prstGeom>
              <a:blipFill>
                <a:blip r:embed="rId8"/>
                <a:stretch>
                  <a:fillRect b="-73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TextBox 48">
                <a:extLst>
                  <a:ext uri="{FF2B5EF4-FFF2-40B4-BE49-F238E27FC236}">
                    <a16:creationId xmlns:a16="http://schemas.microsoft.com/office/drawing/2014/main" id="{297DB93D-7124-48B3-8FAC-355DA66C3D06}"/>
                  </a:ext>
                </a:extLst>
              </p:cNvPr>
              <p:cNvSpPr txBox="1"/>
              <p:nvPr/>
            </p:nvSpPr>
            <p:spPr>
              <a:xfrm>
                <a:off x="3066332" y="8274381"/>
                <a:ext cx="3961771" cy="90146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p:txBody>
          </p:sp>
        </mc:Choice>
        <mc:Fallback>
          <p:sp>
            <p:nvSpPr>
              <p:cNvPr id="49" name="TextBox 48">
                <a:extLst>
                  <a:ext uri="{FF2B5EF4-FFF2-40B4-BE49-F238E27FC236}">
                    <a16:creationId xmlns:a16="http://schemas.microsoft.com/office/drawing/2014/main" id="{297DB93D-7124-48B3-8FAC-355DA66C3D06}"/>
                  </a:ext>
                </a:extLst>
              </p:cNvPr>
              <p:cNvSpPr txBox="1">
                <a:spLocks noRot="1" noChangeAspect="1" noMove="1" noResize="1" noEditPoints="1" noAdjustHandles="1" noChangeArrowheads="1" noChangeShapeType="1" noTextEdit="1"/>
              </p:cNvSpPr>
              <p:nvPr/>
            </p:nvSpPr>
            <p:spPr>
              <a:xfrm>
                <a:off x="3066332" y="8274381"/>
                <a:ext cx="3961771" cy="901465"/>
              </a:xfrm>
              <a:prstGeom prst="rect">
                <a:avLst/>
              </a:prstGeom>
              <a:blipFill>
                <a:blip r:embed="rId9"/>
                <a:stretch>
                  <a:fillRect/>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97EF4A8E-3355-E942-58F1-260E4695E75F}"/>
              </a:ext>
            </a:extLst>
          </p:cNvPr>
          <p:cNvPicPr>
            <a:picLocks noChangeAspect="1"/>
          </p:cNvPicPr>
          <p:nvPr/>
        </p:nvPicPr>
        <p:blipFill>
          <a:blip r:embed="rId10"/>
          <a:stretch>
            <a:fillRect/>
          </a:stretch>
        </p:blipFill>
        <p:spPr>
          <a:xfrm>
            <a:off x="9754247" y="5211464"/>
            <a:ext cx="4992146" cy="33148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fade">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
                                            <p:txEl>
                                              <p:pRg st="0" end="0"/>
                                            </p:txEl>
                                          </p:spTgt>
                                        </p:tgtEl>
                                        <p:attrNameLst>
                                          <p:attrName>style.visibility</p:attrName>
                                        </p:attrNameLst>
                                      </p:cBhvr>
                                      <p:to>
                                        <p:strVal val="visible"/>
                                      </p:to>
                                    </p:set>
                                    <p:animEffect transition="in" filter="fade">
                                      <p:cBhvr>
                                        <p:cTn id="22" dur="500"/>
                                        <p:tgtEl>
                                          <p:spTgt spid="4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
                                            <p:txEl>
                                              <p:pRg st="1" end="1"/>
                                            </p:txEl>
                                          </p:spTgt>
                                        </p:tgtEl>
                                        <p:attrNameLst>
                                          <p:attrName>style.visibility</p:attrName>
                                        </p:attrNameLst>
                                      </p:cBhvr>
                                      <p:to>
                                        <p:strVal val="visible"/>
                                      </p:to>
                                    </p:set>
                                    <p:animEffect transition="in" filter="fade">
                                      <p:cBhvr>
                                        <p:cTn id="27" dur="500"/>
                                        <p:tgtEl>
                                          <p:spTgt spid="4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
                                            <p:txEl>
                                              <p:pRg st="2" end="2"/>
                                            </p:txEl>
                                          </p:spTgt>
                                        </p:tgtEl>
                                        <p:attrNameLst>
                                          <p:attrName>style.visibility</p:attrName>
                                        </p:attrNameLst>
                                      </p:cBhvr>
                                      <p:to>
                                        <p:strVal val="visible"/>
                                      </p:to>
                                    </p:set>
                                    <p:animEffect transition="in" filter="fade">
                                      <p:cBhvr>
                                        <p:cTn id="32" dur="500"/>
                                        <p:tgtEl>
                                          <p:spTgt spid="4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9">
                                            <p:txEl>
                                              <p:pRg st="0" end="0"/>
                                            </p:txEl>
                                          </p:spTgt>
                                        </p:tgtEl>
                                        <p:attrNameLst>
                                          <p:attrName>style.visibility</p:attrName>
                                        </p:attrNameLst>
                                      </p:cBhvr>
                                      <p:to>
                                        <p:strVal val="visible"/>
                                      </p:to>
                                    </p:set>
                                    <p:animEffect transition="in" filter="fade">
                                      <p:cBhvr>
                                        <p:cTn id="37" dur="500"/>
                                        <p:tgtEl>
                                          <p:spTgt spid="4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ADA01-4A67-96EF-0FEF-D99C90D2ECA8}"/>
            </a:ext>
          </a:extLst>
        </p:cNvPr>
        <p:cNvGrpSpPr/>
        <p:nvPr/>
      </p:nvGrpSpPr>
      <p:grpSpPr>
        <a:xfrm>
          <a:off x="0" y="0"/>
          <a:ext cx="0" cy="0"/>
          <a:chOff x="0" y="0"/>
          <a:chExt cx="0" cy="0"/>
        </a:xfrm>
      </p:grpSpPr>
      <p:pic>
        <p:nvPicPr>
          <p:cNvPr id="5" name="Picture 5">
            <a:extLst>
              <a:ext uri="{FF2B5EF4-FFF2-40B4-BE49-F238E27FC236}">
                <a16:creationId xmlns:a16="http://schemas.microsoft.com/office/drawing/2014/main" id="{F7777C68-CC69-273F-FE73-B6B9BA84A9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82011" y="7475502"/>
            <a:ext cx="9826011" cy="3260796"/>
          </a:xfrm>
          <a:prstGeom prst="rect">
            <a:avLst/>
          </a:prstGeom>
        </p:spPr>
      </p:pic>
      <p:grpSp>
        <p:nvGrpSpPr>
          <p:cNvPr id="19" name="Group 18">
            <a:extLst>
              <a:ext uri="{FF2B5EF4-FFF2-40B4-BE49-F238E27FC236}">
                <a16:creationId xmlns:a16="http://schemas.microsoft.com/office/drawing/2014/main" id="{6F6AA147-31C8-BA21-62E7-E23F5A0300CF}"/>
              </a:ext>
            </a:extLst>
          </p:cNvPr>
          <p:cNvGrpSpPr/>
          <p:nvPr/>
        </p:nvGrpSpPr>
        <p:grpSpPr>
          <a:xfrm>
            <a:off x="762000" y="518301"/>
            <a:ext cx="15161792" cy="9250398"/>
            <a:chOff x="1028700" y="3901894"/>
            <a:chExt cx="8794592" cy="5356406"/>
          </a:xfrm>
        </p:grpSpPr>
        <p:grpSp>
          <p:nvGrpSpPr>
            <p:cNvPr id="6" name="Group 6">
              <a:extLst>
                <a:ext uri="{FF2B5EF4-FFF2-40B4-BE49-F238E27FC236}">
                  <a16:creationId xmlns:a16="http://schemas.microsoft.com/office/drawing/2014/main" id="{5082B939-A9D5-CC8B-D964-B66E123CE145}"/>
                </a:ext>
              </a:extLst>
            </p:cNvPr>
            <p:cNvGrpSpPr/>
            <p:nvPr/>
          </p:nvGrpSpPr>
          <p:grpSpPr>
            <a:xfrm>
              <a:off x="1181100" y="4054294"/>
              <a:ext cx="8642192" cy="5204006"/>
              <a:chOff x="0" y="0"/>
              <a:chExt cx="2276133" cy="1370602"/>
            </a:xfrm>
          </p:grpSpPr>
          <p:sp>
            <p:nvSpPr>
              <p:cNvPr id="7" name="Freeform 7">
                <a:extLst>
                  <a:ext uri="{FF2B5EF4-FFF2-40B4-BE49-F238E27FC236}">
                    <a16:creationId xmlns:a16="http://schemas.microsoft.com/office/drawing/2014/main" id="{D52030D7-81E7-C103-12E0-706DC21A8C13}"/>
                  </a:ext>
                </a:extLst>
              </p:cNvPr>
              <p:cNvSpPr/>
              <p:nvPr/>
            </p:nvSpPr>
            <p:spPr>
              <a:xfrm>
                <a:off x="0" y="0"/>
                <a:ext cx="2276133" cy="1370602"/>
              </a:xfrm>
              <a:custGeom>
                <a:avLst/>
                <a:gdLst/>
                <a:ahLst/>
                <a:cxnLst/>
                <a:rect l="l" t="t" r="r" b="b"/>
                <a:pathLst>
                  <a:path w="2276133" h="1370602">
                    <a:moveTo>
                      <a:pt x="35833" y="0"/>
                    </a:moveTo>
                    <a:lnTo>
                      <a:pt x="2240300" y="0"/>
                    </a:lnTo>
                    <a:cubicBezTo>
                      <a:pt x="2260090" y="0"/>
                      <a:pt x="2276133" y="16043"/>
                      <a:pt x="2276133" y="35833"/>
                    </a:cubicBezTo>
                    <a:lnTo>
                      <a:pt x="2276133" y="1334769"/>
                    </a:lnTo>
                    <a:cubicBezTo>
                      <a:pt x="2276133" y="1354559"/>
                      <a:pt x="2260090" y="1370602"/>
                      <a:pt x="2240300" y="1370602"/>
                    </a:cubicBezTo>
                    <a:lnTo>
                      <a:pt x="35833" y="1370602"/>
                    </a:lnTo>
                    <a:cubicBezTo>
                      <a:pt x="16043" y="1370602"/>
                      <a:pt x="0" y="1354559"/>
                      <a:pt x="0" y="1334769"/>
                    </a:cubicBezTo>
                    <a:lnTo>
                      <a:pt x="0" y="35833"/>
                    </a:lnTo>
                    <a:cubicBezTo>
                      <a:pt x="0" y="16043"/>
                      <a:pt x="16043" y="0"/>
                      <a:pt x="35833" y="0"/>
                    </a:cubicBezTo>
                    <a:close/>
                  </a:path>
                </a:pathLst>
              </a:custGeom>
              <a:solidFill>
                <a:srgbClr val="B1E1D2"/>
              </a:solidFill>
              <a:ln w="57150">
                <a:solidFill>
                  <a:srgbClr val="383838"/>
                </a:solidFill>
              </a:ln>
            </p:spPr>
            <p:txBody>
              <a:bodyPr/>
              <a:lstStyle/>
              <a:p>
                <a:endParaRPr lang="en-US" b="1"/>
              </a:p>
            </p:txBody>
          </p:sp>
          <p:sp>
            <p:nvSpPr>
              <p:cNvPr id="8" name="TextBox 8">
                <a:extLst>
                  <a:ext uri="{FF2B5EF4-FFF2-40B4-BE49-F238E27FC236}">
                    <a16:creationId xmlns:a16="http://schemas.microsoft.com/office/drawing/2014/main" id="{19EF964B-EA89-A243-4848-B024A6FD842D}"/>
                  </a:ext>
                </a:extLst>
              </p:cNvPr>
              <p:cNvSpPr txBox="1"/>
              <p:nvPr/>
            </p:nvSpPr>
            <p:spPr>
              <a:xfrm>
                <a:off x="0" y="-57150"/>
                <a:ext cx="812800" cy="869950"/>
              </a:xfrm>
              <a:prstGeom prst="rect">
                <a:avLst/>
              </a:prstGeom>
            </p:spPr>
            <p:txBody>
              <a:bodyPr lIns="50800" tIns="50800" rIns="50800" bIns="50800" rtlCol="0" anchor="ctr"/>
              <a:lstStyle/>
              <a:p>
                <a:pPr algn="ctr">
                  <a:lnSpc>
                    <a:spcPts val="3359"/>
                  </a:lnSpc>
                </a:pPr>
                <a:endParaRPr b="1"/>
              </a:p>
            </p:txBody>
          </p:sp>
        </p:grpSp>
        <p:grpSp>
          <p:nvGrpSpPr>
            <p:cNvPr id="9" name="Group 9">
              <a:extLst>
                <a:ext uri="{FF2B5EF4-FFF2-40B4-BE49-F238E27FC236}">
                  <a16:creationId xmlns:a16="http://schemas.microsoft.com/office/drawing/2014/main" id="{215291FD-59EB-9393-3CF2-89650F9AD22A}"/>
                </a:ext>
              </a:extLst>
            </p:cNvPr>
            <p:cNvGrpSpPr/>
            <p:nvPr/>
          </p:nvGrpSpPr>
          <p:grpSpPr>
            <a:xfrm>
              <a:off x="1028700" y="3901894"/>
              <a:ext cx="8642192" cy="5204006"/>
              <a:chOff x="0" y="0"/>
              <a:chExt cx="2276133" cy="1370602"/>
            </a:xfrm>
          </p:grpSpPr>
          <p:sp>
            <p:nvSpPr>
              <p:cNvPr id="10" name="Freeform 10">
                <a:extLst>
                  <a:ext uri="{FF2B5EF4-FFF2-40B4-BE49-F238E27FC236}">
                    <a16:creationId xmlns:a16="http://schemas.microsoft.com/office/drawing/2014/main" id="{9F1FB088-E48F-6749-C6AB-37673F24DF38}"/>
                  </a:ext>
                </a:extLst>
              </p:cNvPr>
              <p:cNvSpPr/>
              <p:nvPr/>
            </p:nvSpPr>
            <p:spPr>
              <a:xfrm>
                <a:off x="0" y="0"/>
                <a:ext cx="2276133" cy="1370602"/>
              </a:xfrm>
              <a:custGeom>
                <a:avLst/>
                <a:gdLst/>
                <a:ahLst/>
                <a:cxnLst/>
                <a:rect l="l" t="t" r="r" b="b"/>
                <a:pathLst>
                  <a:path w="2276133" h="1370602">
                    <a:moveTo>
                      <a:pt x="35833" y="0"/>
                    </a:moveTo>
                    <a:lnTo>
                      <a:pt x="2240300" y="0"/>
                    </a:lnTo>
                    <a:cubicBezTo>
                      <a:pt x="2260090" y="0"/>
                      <a:pt x="2276133" y="16043"/>
                      <a:pt x="2276133" y="35833"/>
                    </a:cubicBezTo>
                    <a:lnTo>
                      <a:pt x="2276133" y="1334769"/>
                    </a:lnTo>
                    <a:cubicBezTo>
                      <a:pt x="2276133" y="1354559"/>
                      <a:pt x="2260090" y="1370602"/>
                      <a:pt x="2240300" y="1370602"/>
                    </a:cubicBezTo>
                    <a:lnTo>
                      <a:pt x="35833" y="1370602"/>
                    </a:lnTo>
                    <a:cubicBezTo>
                      <a:pt x="16043" y="1370602"/>
                      <a:pt x="0" y="1354559"/>
                      <a:pt x="0" y="1334769"/>
                    </a:cubicBezTo>
                    <a:lnTo>
                      <a:pt x="0" y="35833"/>
                    </a:lnTo>
                    <a:cubicBezTo>
                      <a:pt x="0" y="16043"/>
                      <a:pt x="16043" y="0"/>
                      <a:pt x="35833" y="0"/>
                    </a:cubicBezTo>
                    <a:close/>
                  </a:path>
                </a:pathLst>
              </a:custGeom>
              <a:solidFill>
                <a:srgbClr val="EFEFEF"/>
              </a:solidFill>
              <a:ln w="57150">
                <a:solidFill>
                  <a:srgbClr val="383838"/>
                </a:solidFill>
              </a:ln>
            </p:spPr>
            <p:txBody>
              <a:bodyPr/>
              <a:lstStyle/>
              <a:p>
                <a:endParaRPr lang="en-US" b="1"/>
              </a:p>
            </p:txBody>
          </p:sp>
          <p:sp>
            <p:nvSpPr>
              <p:cNvPr id="11" name="TextBox 11">
                <a:extLst>
                  <a:ext uri="{FF2B5EF4-FFF2-40B4-BE49-F238E27FC236}">
                    <a16:creationId xmlns:a16="http://schemas.microsoft.com/office/drawing/2014/main" id="{3BD2BB76-1BE0-D3B9-2A27-6F6A3559DB66}"/>
                  </a:ext>
                </a:extLst>
              </p:cNvPr>
              <p:cNvSpPr txBox="1"/>
              <p:nvPr/>
            </p:nvSpPr>
            <p:spPr>
              <a:xfrm>
                <a:off x="0" y="-57150"/>
                <a:ext cx="812800" cy="869950"/>
              </a:xfrm>
              <a:prstGeom prst="rect">
                <a:avLst/>
              </a:prstGeom>
            </p:spPr>
            <p:txBody>
              <a:bodyPr lIns="50800" tIns="50800" rIns="50800" bIns="50800" rtlCol="0" anchor="ctr"/>
              <a:lstStyle/>
              <a:p>
                <a:pPr algn="ctr">
                  <a:lnSpc>
                    <a:spcPts val="3359"/>
                  </a:lnSpc>
                </a:pPr>
                <a:endParaRPr b="1"/>
              </a:p>
            </p:txBody>
          </p:sp>
        </p:grpSp>
      </p:grpSp>
      <p:pic>
        <p:nvPicPr>
          <p:cNvPr id="12" name="Picture 12">
            <a:extLst>
              <a:ext uri="{FF2B5EF4-FFF2-40B4-BE49-F238E27FC236}">
                <a16:creationId xmlns:a16="http://schemas.microsoft.com/office/drawing/2014/main" id="{1F6517B3-D8B7-6D35-DA01-004CB2A52C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flipV="1">
            <a:off x="11801014" y="4656998"/>
            <a:ext cx="8075721" cy="7880558"/>
          </a:xfrm>
          <a:prstGeom prst="rect">
            <a:avLst/>
          </a:prstGeom>
        </p:spPr>
      </p:pic>
      <p:pic>
        <p:nvPicPr>
          <p:cNvPr id="16" name="Picture 16">
            <a:extLst>
              <a:ext uri="{FF2B5EF4-FFF2-40B4-BE49-F238E27FC236}">
                <a16:creationId xmlns:a16="http://schemas.microsoft.com/office/drawing/2014/main" id="{937B63B5-23B0-59CA-A097-516F53BAC6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9335" y="258969"/>
            <a:ext cx="1382238" cy="1382238"/>
          </a:xfrm>
          <a:prstGeom prst="rect">
            <a:avLst/>
          </a:prstGeom>
        </p:spPr>
      </p:pic>
      <p:pic>
        <p:nvPicPr>
          <p:cNvPr id="18" name="Picture 18">
            <a:extLst>
              <a:ext uri="{FF2B5EF4-FFF2-40B4-BE49-F238E27FC236}">
                <a16:creationId xmlns:a16="http://schemas.microsoft.com/office/drawing/2014/main" id="{F64B90AC-9498-8E73-27D0-81650D99105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285349" y="765812"/>
            <a:ext cx="1494847" cy="1313597"/>
          </a:xfrm>
          <a:prstGeom prst="rect">
            <a:avLst/>
          </a:prstGeom>
        </p:spPr>
      </p:pic>
      <p:sp>
        <p:nvSpPr>
          <p:cNvPr id="20" name="Rectangle: Rounded Corners 19">
            <a:extLst>
              <a:ext uri="{FF2B5EF4-FFF2-40B4-BE49-F238E27FC236}">
                <a16:creationId xmlns:a16="http://schemas.microsoft.com/office/drawing/2014/main" id="{D9745557-9826-F2FA-6323-C21A34531B84}"/>
              </a:ext>
            </a:extLst>
          </p:cNvPr>
          <p:cNvSpPr/>
          <p:nvPr/>
        </p:nvSpPr>
        <p:spPr>
          <a:xfrm>
            <a:off x="6647054" y="1186064"/>
            <a:ext cx="3106546" cy="103587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err="1">
                <a:solidFill>
                  <a:schemeClr val="tx1"/>
                </a:solidFill>
                <a:latin typeface="Arial" panose="020B0604020202020204" pitchFamily="34" charset="0"/>
                <a:cs typeface="Arial" panose="020B0604020202020204" pitchFamily="34" charset="0"/>
              </a:rPr>
              <a:t>Bài</a:t>
            </a:r>
            <a:r>
              <a:rPr lang="en-US" sz="4800" b="1" dirty="0">
                <a:solidFill>
                  <a:schemeClr val="tx1"/>
                </a:solidFill>
                <a:latin typeface="Arial" panose="020B0604020202020204" pitchFamily="34" charset="0"/>
                <a:cs typeface="Arial" panose="020B0604020202020204" pitchFamily="34" charset="0"/>
              </a:rPr>
              <a:t> </a:t>
            </a:r>
            <a:r>
              <a:rPr lang="en-US" sz="4800" b="1" dirty="0" err="1">
                <a:solidFill>
                  <a:schemeClr val="tx1"/>
                </a:solidFill>
                <a:latin typeface="Arial" panose="020B0604020202020204" pitchFamily="34" charset="0"/>
                <a:cs typeface="Arial" panose="020B0604020202020204" pitchFamily="34" charset="0"/>
              </a:rPr>
              <a:t>tập</a:t>
            </a:r>
            <a:endParaRPr lang="en-US" sz="4800" b="1" dirty="0">
              <a:solidFill>
                <a:schemeClr val="tx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F30BB629-CDD8-4E49-203B-DBACC28F1D96}"/>
              </a:ext>
            </a:extLst>
          </p:cNvPr>
          <p:cNvPicPr>
            <a:picLocks noChangeAspect="1"/>
          </p:cNvPicPr>
          <p:nvPr/>
        </p:nvPicPr>
        <p:blipFill>
          <a:blip r:embed="rId10"/>
          <a:stretch>
            <a:fillRect/>
          </a:stretch>
        </p:blipFill>
        <p:spPr>
          <a:xfrm>
            <a:off x="1479846" y="2756473"/>
            <a:ext cx="5229955" cy="5277587"/>
          </a:xfrm>
          <a:prstGeom prst="rect">
            <a:avLst/>
          </a:prstGeom>
        </p:spPr>
      </p:pic>
      <p:sp>
        <p:nvSpPr>
          <p:cNvPr id="4" name="TextBox 3">
            <a:extLst>
              <a:ext uri="{FF2B5EF4-FFF2-40B4-BE49-F238E27FC236}">
                <a16:creationId xmlns:a16="http://schemas.microsoft.com/office/drawing/2014/main" id="{FE49196A-244B-3A8B-F1CB-0BE0FC121A75}"/>
              </a:ext>
            </a:extLst>
          </p:cNvPr>
          <p:cNvSpPr txBox="1"/>
          <p:nvPr/>
        </p:nvSpPr>
        <p:spPr>
          <a:xfrm>
            <a:off x="7239484" y="1958528"/>
            <a:ext cx="7880558" cy="2177712"/>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Cho hình vẽ bên, biết</a:t>
            </a:r>
          </a:p>
          <a:p>
            <a:pPr marL="0" marR="0" algn="just">
              <a:lnSpc>
                <a:spcPct val="150000"/>
              </a:lnSpc>
              <a:spcBef>
                <a:spcPts val="600"/>
              </a:spcBef>
              <a:spcAft>
                <a:spcPts val="800"/>
              </a:spcAft>
              <a:tabLst>
                <a:tab pos="360045" algn="l"/>
                <a:tab pos="720090" algn="l"/>
              </a:tabLst>
            </a:pPr>
            <a:r>
              <a:rPr lang="nl-NL" sz="4400" dirty="0">
                <a:latin typeface="Arial" panose="020B0604020202020204" pitchFamily="34" charset="0"/>
                <a:ea typeface="Times New Roman" panose="02020603050405020304" pitchFamily="18" charset="0"/>
                <a:cs typeface="Arial" panose="020B0604020202020204" pitchFamily="34" charset="0"/>
              </a:rPr>
              <a:t>Chứng minh rằng: </a:t>
            </a:r>
            <a:r>
              <a:rPr lang="nl-NL" sz="4400" dirty="0">
                <a:effectLst/>
                <a:latin typeface="Arial" panose="020B0604020202020204" pitchFamily="34" charset="0"/>
                <a:ea typeface="Times New Roman" panose="02020603050405020304" pitchFamily="18" charset="0"/>
                <a:cs typeface="Arial" panose="020B0604020202020204" pitchFamily="34" charset="0"/>
              </a:rPr>
              <a:t> </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5" name="Object 14">
            <a:extLst>
              <a:ext uri="{FF2B5EF4-FFF2-40B4-BE49-F238E27FC236}">
                <a16:creationId xmlns:a16="http://schemas.microsoft.com/office/drawing/2014/main" id="{83D96C70-433C-9837-CA8D-0DADA59B8D27}"/>
              </a:ext>
            </a:extLst>
          </p:cNvPr>
          <p:cNvGraphicFramePr>
            <a:graphicFrameLocks noChangeAspect="1"/>
          </p:cNvGraphicFramePr>
          <p:nvPr>
            <p:extLst>
              <p:ext uri="{D42A27DB-BD31-4B8C-83A1-F6EECF244321}">
                <p14:modId xmlns:p14="http://schemas.microsoft.com/office/powerpoint/2010/main" val="1027752825"/>
              </p:ext>
            </p:extLst>
          </p:nvPr>
        </p:nvGraphicFramePr>
        <p:xfrm>
          <a:off x="7659801" y="2794060"/>
          <a:ext cx="5149710" cy="792263"/>
        </p:xfrm>
        <a:graphic>
          <a:graphicData uri="http://schemas.openxmlformats.org/presentationml/2006/ole">
            <mc:AlternateContent xmlns:mc="http://schemas.openxmlformats.org/markup-compatibility/2006">
              <mc:Choice xmlns:v="urn:schemas-microsoft-com:vml" Requires="v">
                <p:oleObj name="Equation" r:id="rId11" imgW="1320480" imgH="203040" progId="Equation.DSMT4">
                  <p:embed/>
                </p:oleObj>
              </mc:Choice>
              <mc:Fallback>
                <p:oleObj name="Equation" r:id="rId11" imgW="1320480" imgH="203040" progId="Equation.DSMT4">
                  <p:embed/>
                  <p:pic>
                    <p:nvPicPr>
                      <p:cNvPr id="0" name=""/>
                      <p:cNvPicPr/>
                      <p:nvPr/>
                    </p:nvPicPr>
                    <p:blipFill>
                      <a:blip r:embed="rId12"/>
                      <a:stretch>
                        <a:fillRect/>
                      </a:stretch>
                    </p:blipFill>
                    <p:spPr>
                      <a:xfrm>
                        <a:off x="7659801" y="2794060"/>
                        <a:ext cx="5149710" cy="792263"/>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1F14519B-0353-B6F4-4A75-48AAB4933306}"/>
              </a:ext>
            </a:extLst>
          </p:cNvPr>
          <p:cNvGraphicFramePr>
            <a:graphicFrameLocks noChangeAspect="1"/>
          </p:cNvGraphicFramePr>
          <p:nvPr>
            <p:extLst>
              <p:ext uri="{D42A27DB-BD31-4B8C-83A1-F6EECF244321}">
                <p14:modId xmlns:p14="http://schemas.microsoft.com/office/powerpoint/2010/main" val="3213804883"/>
              </p:ext>
            </p:extLst>
          </p:nvPr>
        </p:nvGraphicFramePr>
        <p:xfrm>
          <a:off x="11930555" y="3504224"/>
          <a:ext cx="3314473" cy="587375"/>
        </p:xfrm>
        <a:graphic>
          <a:graphicData uri="http://schemas.openxmlformats.org/presentationml/2006/ole">
            <mc:AlternateContent xmlns:mc="http://schemas.openxmlformats.org/markup-compatibility/2006">
              <mc:Choice xmlns:v="urn:schemas-microsoft-com:vml" Requires="v">
                <p:oleObj name="Equation" r:id="rId13" imgW="1002960" imgH="177480" progId="Equation.DSMT4">
                  <p:embed/>
                </p:oleObj>
              </mc:Choice>
              <mc:Fallback>
                <p:oleObj name="Equation" r:id="rId13" imgW="1002960" imgH="177480" progId="Equation.DSMT4">
                  <p:embed/>
                  <p:pic>
                    <p:nvPicPr>
                      <p:cNvPr id="0" name=""/>
                      <p:cNvPicPr/>
                      <p:nvPr/>
                    </p:nvPicPr>
                    <p:blipFill>
                      <a:blip r:embed="rId14"/>
                      <a:stretch>
                        <a:fillRect/>
                      </a:stretch>
                    </p:blipFill>
                    <p:spPr>
                      <a:xfrm>
                        <a:off x="11930555" y="3504224"/>
                        <a:ext cx="3314473" cy="587375"/>
                      </a:xfrm>
                      <a:prstGeom prst="rect">
                        <a:avLst/>
                      </a:prstGeom>
                    </p:spPr>
                  </p:pic>
                </p:oleObj>
              </mc:Fallback>
            </mc:AlternateContent>
          </a:graphicData>
        </a:graphic>
      </p:graphicFrame>
    </p:spTree>
    <p:extLst>
      <p:ext uri="{BB962C8B-B14F-4D97-AF65-F5344CB8AC3E}">
        <p14:creationId xmlns:p14="http://schemas.microsoft.com/office/powerpoint/2010/main" val="38153023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82011" y="7475502"/>
            <a:ext cx="9826011" cy="3260796"/>
          </a:xfrm>
          <a:prstGeom prst="rect">
            <a:avLst/>
          </a:prstGeom>
        </p:spPr>
      </p:pic>
      <p:grpSp>
        <p:nvGrpSpPr>
          <p:cNvPr id="19" name="Group 18">
            <a:extLst>
              <a:ext uri="{FF2B5EF4-FFF2-40B4-BE49-F238E27FC236}">
                <a16:creationId xmlns:a16="http://schemas.microsoft.com/office/drawing/2014/main" id="{F86318C7-9ECC-4D04-8F11-0708AC32770A}"/>
              </a:ext>
            </a:extLst>
          </p:cNvPr>
          <p:cNvGrpSpPr/>
          <p:nvPr/>
        </p:nvGrpSpPr>
        <p:grpSpPr>
          <a:xfrm>
            <a:off x="698853" y="518301"/>
            <a:ext cx="15161792" cy="9250398"/>
            <a:chOff x="1028700" y="3901894"/>
            <a:chExt cx="8794592" cy="5356406"/>
          </a:xfrm>
        </p:grpSpPr>
        <p:grpSp>
          <p:nvGrpSpPr>
            <p:cNvPr id="6" name="Group 6"/>
            <p:cNvGrpSpPr/>
            <p:nvPr/>
          </p:nvGrpSpPr>
          <p:grpSpPr>
            <a:xfrm>
              <a:off x="1181100" y="4054294"/>
              <a:ext cx="8642192" cy="5204006"/>
              <a:chOff x="0" y="0"/>
              <a:chExt cx="2276133" cy="1370602"/>
            </a:xfrm>
          </p:grpSpPr>
          <p:sp>
            <p:nvSpPr>
              <p:cNvPr id="7" name="Freeform 7"/>
              <p:cNvSpPr/>
              <p:nvPr/>
            </p:nvSpPr>
            <p:spPr>
              <a:xfrm>
                <a:off x="0" y="0"/>
                <a:ext cx="2276133" cy="1370602"/>
              </a:xfrm>
              <a:custGeom>
                <a:avLst/>
                <a:gdLst/>
                <a:ahLst/>
                <a:cxnLst/>
                <a:rect l="l" t="t" r="r" b="b"/>
                <a:pathLst>
                  <a:path w="2276133" h="1370602">
                    <a:moveTo>
                      <a:pt x="35833" y="0"/>
                    </a:moveTo>
                    <a:lnTo>
                      <a:pt x="2240300" y="0"/>
                    </a:lnTo>
                    <a:cubicBezTo>
                      <a:pt x="2260090" y="0"/>
                      <a:pt x="2276133" y="16043"/>
                      <a:pt x="2276133" y="35833"/>
                    </a:cubicBezTo>
                    <a:lnTo>
                      <a:pt x="2276133" y="1334769"/>
                    </a:lnTo>
                    <a:cubicBezTo>
                      <a:pt x="2276133" y="1354559"/>
                      <a:pt x="2260090" y="1370602"/>
                      <a:pt x="2240300" y="1370602"/>
                    </a:cubicBezTo>
                    <a:lnTo>
                      <a:pt x="35833" y="1370602"/>
                    </a:lnTo>
                    <a:cubicBezTo>
                      <a:pt x="16043" y="1370602"/>
                      <a:pt x="0" y="1354559"/>
                      <a:pt x="0" y="1334769"/>
                    </a:cubicBezTo>
                    <a:lnTo>
                      <a:pt x="0" y="35833"/>
                    </a:lnTo>
                    <a:cubicBezTo>
                      <a:pt x="0" y="16043"/>
                      <a:pt x="16043" y="0"/>
                      <a:pt x="35833" y="0"/>
                    </a:cubicBezTo>
                    <a:close/>
                  </a:path>
                </a:pathLst>
              </a:custGeom>
              <a:solidFill>
                <a:srgbClr val="B1E1D2"/>
              </a:solidFill>
              <a:ln w="57150">
                <a:solidFill>
                  <a:srgbClr val="383838"/>
                </a:solidFill>
              </a:ln>
            </p:spPr>
            <p:txBody>
              <a:bodyPr/>
              <a:lstStyle/>
              <a:p>
                <a:endParaRPr lang="en-US"/>
              </a:p>
            </p:txBody>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9" name="Group 9"/>
            <p:cNvGrpSpPr/>
            <p:nvPr/>
          </p:nvGrpSpPr>
          <p:grpSpPr>
            <a:xfrm>
              <a:off x="1028700" y="3901894"/>
              <a:ext cx="8642192" cy="5204006"/>
              <a:chOff x="0" y="0"/>
              <a:chExt cx="2276133" cy="1370602"/>
            </a:xfrm>
          </p:grpSpPr>
          <p:sp>
            <p:nvSpPr>
              <p:cNvPr id="10" name="Freeform 10"/>
              <p:cNvSpPr/>
              <p:nvPr/>
            </p:nvSpPr>
            <p:spPr>
              <a:xfrm>
                <a:off x="0" y="0"/>
                <a:ext cx="2276133" cy="1370602"/>
              </a:xfrm>
              <a:custGeom>
                <a:avLst/>
                <a:gdLst/>
                <a:ahLst/>
                <a:cxnLst/>
                <a:rect l="l" t="t" r="r" b="b"/>
                <a:pathLst>
                  <a:path w="2276133" h="1370602">
                    <a:moveTo>
                      <a:pt x="35833" y="0"/>
                    </a:moveTo>
                    <a:lnTo>
                      <a:pt x="2240300" y="0"/>
                    </a:lnTo>
                    <a:cubicBezTo>
                      <a:pt x="2260090" y="0"/>
                      <a:pt x="2276133" y="16043"/>
                      <a:pt x="2276133" y="35833"/>
                    </a:cubicBezTo>
                    <a:lnTo>
                      <a:pt x="2276133" y="1334769"/>
                    </a:lnTo>
                    <a:cubicBezTo>
                      <a:pt x="2276133" y="1354559"/>
                      <a:pt x="2260090" y="1370602"/>
                      <a:pt x="2240300" y="1370602"/>
                    </a:cubicBezTo>
                    <a:lnTo>
                      <a:pt x="35833" y="1370602"/>
                    </a:lnTo>
                    <a:cubicBezTo>
                      <a:pt x="16043" y="1370602"/>
                      <a:pt x="0" y="1354559"/>
                      <a:pt x="0" y="1334769"/>
                    </a:cubicBezTo>
                    <a:lnTo>
                      <a:pt x="0" y="35833"/>
                    </a:lnTo>
                    <a:cubicBezTo>
                      <a:pt x="0" y="16043"/>
                      <a:pt x="16043" y="0"/>
                      <a:pt x="35833" y="0"/>
                    </a:cubicBezTo>
                    <a:close/>
                  </a:path>
                </a:pathLst>
              </a:custGeom>
              <a:solidFill>
                <a:srgbClr val="EFEFEF"/>
              </a:solidFill>
              <a:ln w="57150">
                <a:solidFill>
                  <a:srgbClr val="383838"/>
                </a:solidFill>
              </a:ln>
            </p:spPr>
            <p:txBody>
              <a:bodyPr/>
              <a:lstStyle/>
              <a:p>
                <a:endParaRPr lang="en-US"/>
              </a:p>
            </p:txBody>
          </p:sp>
          <p:sp>
            <p:nvSpPr>
              <p:cNvPr id="11" name="TextBox 11"/>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flipV="1">
            <a:off x="11801014" y="4656998"/>
            <a:ext cx="8075721" cy="7880558"/>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291927" y="2915046"/>
            <a:ext cx="3114281" cy="7821252"/>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335" y="258969"/>
            <a:ext cx="1382238" cy="1382238"/>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285349" y="765812"/>
            <a:ext cx="1494847" cy="1313597"/>
          </a:xfrm>
          <a:prstGeom prst="rect">
            <a:avLst/>
          </a:prstGeom>
        </p:spPr>
      </p:pic>
      <p:sp>
        <p:nvSpPr>
          <p:cNvPr id="20" name="Rectangle: Rounded Corners 19">
            <a:extLst>
              <a:ext uri="{FF2B5EF4-FFF2-40B4-BE49-F238E27FC236}">
                <a16:creationId xmlns:a16="http://schemas.microsoft.com/office/drawing/2014/main" id="{30EFCC23-9575-4E89-B69E-013B19921AF6}"/>
              </a:ext>
            </a:extLst>
          </p:cNvPr>
          <p:cNvSpPr/>
          <p:nvPr/>
        </p:nvSpPr>
        <p:spPr>
          <a:xfrm>
            <a:off x="7400123" y="1201303"/>
            <a:ext cx="2031609" cy="103587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600F5B7-C800-4DDA-82F3-F5119D0656A5}"/>
                  </a:ext>
                </a:extLst>
              </p:cNvPr>
              <p:cNvSpPr txBox="1"/>
              <p:nvPr/>
            </p:nvSpPr>
            <p:spPr>
              <a:xfrm>
                <a:off x="1252259" y="2582552"/>
                <a:ext cx="13908300" cy="618252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đỉnh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đỉnh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nhọn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kề</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ấy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dirty="0" smtClean="0">
                            <a:latin typeface="Cambria Math" panose="02040503050406030204" pitchFamily="18" charset="0"/>
                            <a:cs typeface="Arial" panose="020B0604020202020204" pitchFamily="34" charset="0"/>
                          </a:rPr>
                        </m:ctrlPr>
                      </m:accPr>
                      <m:e>
                        <m:r>
                          <a:rPr lang="en-US" sz="4400" b="0" i="1" dirty="0" smtClean="0">
                            <a:latin typeface="Cambria Math" panose="02040503050406030204" pitchFamily="18" charset="0"/>
                            <a:cs typeface="Arial" panose="020B0604020202020204" pitchFamily="34" charset="0"/>
                          </a:rPr>
                          <m:t>𝐵</m:t>
                        </m:r>
                      </m:e>
                    </m:acc>
                    <m:r>
                      <a:rPr lang="en-US" sz="4400" i="1" dirty="0" smtClean="0">
                        <a:latin typeface="Cambria Math" panose="02040503050406030204" pitchFamily="18" charset="0"/>
                        <a:cs typeface="Arial" panose="020B0604020202020204" pitchFamily="34" charset="0"/>
                      </a:rPr>
                      <m:t>=</m:t>
                    </m:r>
                    <m:acc>
                      <m:accPr>
                        <m:chr m:val="̂"/>
                        <m:ctrlPr>
                          <a:rPr lang="en-US" sz="4400" i="1" dirty="0" smtClean="0">
                            <a:latin typeface="Cambria Math" panose="02040503050406030204" pitchFamily="18" charset="0"/>
                            <a:cs typeface="Arial" panose="020B0604020202020204" pitchFamily="34" charset="0"/>
                          </a:rPr>
                        </m:ctrlPr>
                      </m:accPr>
                      <m:e>
                        <m:r>
                          <a:rPr lang="en-US" sz="4400" b="0" i="1" dirty="0" smtClean="0">
                            <a:latin typeface="Cambria Math" panose="02040503050406030204" pitchFamily="18" charset="0"/>
                            <a:cs typeface="Arial" panose="020B0604020202020204" pitchFamily="34" charset="0"/>
                          </a:rPr>
                          <m:t>𝐵</m:t>
                        </m:r>
                        <m:r>
                          <a:rPr lang="en-US" sz="4400" b="0" i="1" dirty="0" smtClean="0">
                            <a:latin typeface="Cambria Math" panose="02040503050406030204" pitchFamily="18" charset="0"/>
                            <a:cs typeface="Arial" panose="020B0604020202020204" pitchFamily="34" charset="0"/>
                          </a:rPr>
                          <m:t>′</m:t>
                        </m:r>
                      </m:e>
                    </m:acc>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Dựa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hợp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thích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p>
            </p:txBody>
          </p:sp>
        </mc:Choice>
        <mc:Fallback xmlns="">
          <p:sp>
            <p:nvSpPr>
              <p:cNvPr id="21" name="TextBox 20">
                <a:extLst>
                  <a:ext uri="{FF2B5EF4-FFF2-40B4-BE49-F238E27FC236}">
                    <a16:creationId xmlns:a16="http://schemas.microsoft.com/office/drawing/2014/main" id="{C600F5B7-C800-4DDA-82F3-F5119D0656A5}"/>
                  </a:ext>
                </a:extLst>
              </p:cNvPr>
              <p:cNvSpPr txBox="1">
                <a:spLocks noRot="1" noChangeAspect="1" noMove="1" noResize="1" noEditPoints="1" noAdjustHandles="1" noChangeArrowheads="1" noChangeShapeType="1" noTextEdit="1"/>
              </p:cNvSpPr>
              <p:nvPr/>
            </p:nvSpPr>
            <p:spPr>
              <a:xfrm>
                <a:off x="1252259" y="2582552"/>
                <a:ext cx="13908300" cy="6182526"/>
              </a:xfrm>
              <a:prstGeom prst="rect">
                <a:avLst/>
              </a:prstGeom>
              <a:blipFill>
                <a:blip r:embed="rId12"/>
                <a:stretch>
                  <a:fillRect l="-1753" r="-3944" b="-355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1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2947</TotalTime>
  <Words>2088</Words>
  <Application>Microsoft Office PowerPoint</Application>
  <PresentationFormat>Custom</PresentationFormat>
  <Paragraphs>168</Paragraphs>
  <Slides>45</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3" baseType="lpstr">
      <vt:lpstr>Arial</vt:lpstr>
      <vt:lpstr>Calibri</vt:lpstr>
      <vt:lpstr>Wingdings</vt:lpstr>
      <vt:lpstr>Cambria Math</vt:lpstr>
      <vt:lpstr>Symbol</vt:lpstr>
      <vt:lpstr>Times New Roman</vt:lpstr>
      <vt:lpstr>Office Theme</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Ivory Green Abstract Illustration Let's Learn English Presentation</dc:title>
  <dc:creator>Lê Thảo</dc:creator>
  <cp:lastModifiedBy>Administrator</cp:lastModifiedBy>
  <cp:revision>6</cp:revision>
  <dcterms:created xsi:type="dcterms:W3CDTF">2006-08-16T00:00:00Z</dcterms:created>
  <dcterms:modified xsi:type="dcterms:W3CDTF">2024-12-07T04:21:50Z</dcterms:modified>
  <dc:identifier>DAFPR94v7RQ</dc:identifier>
</cp:coreProperties>
</file>