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9">
  <p:sldMasterIdLst>
    <p:sldMasterId id="2147483648" r:id="rId1"/>
  </p:sldMasterIdLst>
  <p:notesMasterIdLst>
    <p:notesMasterId r:id="rId33"/>
  </p:notesMasterIdLst>
  <p:sldIdLst>
    <p:sldId id="256" r:id="rId2"/>
    <p:sldId id="3174" r:id="rId3"/>
    <p:sldId id="3175" r:id="rId4"/>
    <p:sldId id="3165" r:id="rId5"/>
    <p:sldId id="295" r:id="rId6"/>
    <p:sldId id="3133" r:id="rId7"/>
    <p:sldId id="3176" r:id="rId8"/>
    <p:sldId id="3107" r:id="rId9"/>
    <p:sldId id="3177" r:id="rId10"/>
    <p:sldId id="3095" r:id="rId11"/>
    <p:sldId id="3166" r:id="rId12"/>
    <p:sldId id="3178" r:id="rId13"/>
    <p:sldId id="3179" r:id="rId14"/>
    <p:sldId id="3180" r:id="rId15"/>
    <p:sldId id="3137" r:id="rId16"/>
    <p:sldId id="3181" r:id="rId17"/>
    <p:sldId id="3182" r:id="rId18"/>
    <p:sldId id="3183" r:id="rId19"/>
    <p:sldId id="3170" r:id="rId20"/>
    <p:sldId id="3088" r:id="rId21"/>
    <p:sldId id="3184" r:id="rId22"/>
    <p:sldId id="3186" r:id="rId23"/>
    <p:sldId id="3185" r:id="rId24"/>
    <p:sldId id="3142" r:id="rId25"/>
    <p:sldId id="3187" r:id="rId26"/>
    <p:sldId id="3188" r:id="rId27"/>
    <p:sldId id="3189" r:id="rId28"/>
    <p:sldId id="3190" r:id="rId29"/>
    <p:sldId id="3191" r:id="rId30"/>
    <p:sldId id="3171" r:id="rId31"/>
    <p:sldId id="3173" r:id="rId32"/>
  </p:sldIdLst>
  <p:sldSz cx="12192000" cy="6858000"/>
  <p:notesSz cx="6858000" cy="9144000"/>
  <p:embeddedFontLst>
    <p:embeddedFont>
      <p:font typeface="Arial Unicode MS" panose="020B0604020202020204" pitchFamily="34" charset="-128"/>
      <p:regular r:id="rId34"/>
    </p:embeddedFont>
    <p:embeddedFont>
      <p:font typeface="Microsoft YaHei" panose="020B0503020204020204" pitchFamily="34" charset="-122"/>
      <p:regular r:id="rId35"/>
      <p:bold r:id="rId36"/>
    </p:embeddedFont>
    <p:embeddedFont>
      <p:font typeface="Calibri" panose="020F0502020204030204" pitchFamily="34" charset="0"/>
      <p:regular r:id="rId37"/>
      <p:bold r:id="rId38"/>
      <p:italic r:id="rId39"/>
      <p:boldItalic r:id="rId40"/>
    </p:embeddedFont>
    <p:embeddedFont>
      <p:font typeface="Segoe Print" panose="02000600000000000000" pitchFamily="2" charset="0"/>
      <p:regular r:id="rId41"/>
      <p:bold r:id="rId42"/>
    </p:embeddedFont>
    <p:embeddedFont>
      <p:font typeface="UTM Avo" panose="02040603050506020204" pitchFamily="18" charset="0"/>
      <p:regular r:id="rId43"/>
      <p:bold r:id="rId44"/>
      <p:italic r:id="rId45"/>
      <p:boldItalic r:id="rId46"/>
    </p:embeddedFont>
    <p:embeddedFont>
      <p:font typeface="UTM Cookies" panose="02040603050506020204" pitchFamily="18" charset="0"/>
      <p:regular r:id="rId4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8E2DF"/>
    <a:srgbClr val="AD2851"/>
    <a:srgbClr val="FF6600"/>
    <a:srgbClr val="D34CD6"/>
    <a:srgbClr val="E46C0A"/>
    <a:srgbClr val="E07235"/>
    <a:srgbClr val="FFFBCD"/>
    <a:srgbClr val="FDDEEB"/>
    <a:srgbClr val="FFF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15" autoAdjust="0"/>
    <p:restoredTop sz="94660"/>
  </p:normalViewPr>
  <p:slideViewPr>
    <p:cSldViewPr snapToGrid="0">
      <p:cViewPr varScale="1">
        <p:scale>
          <a:sx n="68" d="100"/>
          <a:sy n="68" d="100"/>
        </p:scale>
        <p:origin x="40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14-Feb-23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580097"/>
            <a:ext cx="9867486" cy="4773078"/>
            <a:chOff x="623255" y="927125"/>
            <a:chExt cx="7691377" cy="3871901"/>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solidFill>
              <a:schemeClr val="accent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6"/>
              <a:ext cx="7691377" cy="3825650"/>
              <a:chOff x="623255" y="973376"/>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6"/>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chemeClr val="accent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solidFill>
                <a:schemeClr val="accent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solidFill>
                <a:schemeClr val="accent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a:t>
              </a:r>
              <a:r>
                <a:rPr lang="vi-VN" sz="3200">
                  <a:solidFill>
                    <a:schemeClr val="accent6">
                      <a:lumMod val="75000"/>
                    </a:schemeClr>
                  </a:solidFill>
                  <a:latin typeface="+mj-lt"/>
                </a:rPr>
                <a:t>ĐỀ </a:t>
              </a:r>
              <a:r>
                <a:rPr lang="en-US" sz="3200">
                  <a:solidFill>
                    <a:schemeClr val="accent6">
                      <a:lumMod val="75000"/>
                    </a:schemeClr>
                  </a:solidFill>
                  <a:latin typeface="+mj-lt"/>
                </a:rPr>
                <a:t>4</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3199297" y="251340"/>
            <a:ext cx="7998792" cy="707886"/>
          </a:xfrm>
          <a:prstGeom prst="rect">
            <a:avLst/>
          </a:prstGeom>
          <a:noFill/>
        </p:spPr>
        <p:txBody>
          <a:bodyPr wrap="square" rtlCol="0">
            <a:spAutoFit/>
          </a:bodyPr>
          <a:lstStyle/>
          <a:p>
            <a:pPr algn="ctr"/>
            <a:r>
              <a:rPr lang="en-US" sz="4000">
                <a:solidFill>
                  <a:schemeClr val="accent6">
                    <a:lumMod val="75000"/>
                  </a:schemeClr>
                </a:solidFill>
                <a:latin typeface="+mj-lt"/>
              </a:rPr>
              <a:t>ỨNG DỤNG TIN HỌC</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1535726" y="2427617"/>
            <a:ext cx="8533106" cy="1743362"/>
          </a:xfrm>
          <a:prstGeom prst="rect">
            <a:avLst/>
          </a:prstGeom>
          <a:noFill/>
          <a:ln>
            <a:noFill/>
          </a:ln>
        </p:spPr>
        <p:txBody>
          <a:bodyPr wrap="none" rtlCol="0">
            <a:spAutoFit/>
          </a:bodyPr>
          <a:lstStyle/>
          <a:p>
            <a:pPr algn="ctr">
              <a:lnSpc>
                <a:spcPct val="120000"/>
              </a:lnSpc>
            </a:pPr>
            <a:r>
              <a:rPr lang="vi-VN" sz="4800">
                <a:ln w="19050">
                  <a:solidFill>
                    <a:schemeClr val="bg1"/>
                  </a:solidFill>
                </a:ln>
                <a:solidFill>
                  <a:schemeClr val="accent6">
                    <a:lumMod val="50000"/>
                  </a:schemeClr>
                </a:solidFill>
                <a:latin typeface="+mj-lt"/>
              </a:rPr>
              <a:t>BÀI </a:t>
            </a:r>
            <a:r>
              <a:rPr lang="en-US" sz="4800">
                <a:ln w="19050">
                  <a:solidFill>
                    <a:schemeClr val="bg1"/>
                  </a:solidFill>
                </a:ln>
                <a:solidFill>
                  <a:schemeClr val="accent6">
                    <a:lumMod val="50000"/>
                  </a:schemeClr>
                </a:solidFill>
                <a:latin typeface="+mj-lt"/>
              </a:rPr>
              <a:t>5. SỬ DỤNG BẢNG TÍNH </a:t>
            </a:r>
          </a:p>
          <a:p>
            <a:pPr algn="ctr">
              <a:lnSpc>
                <a:spcPct val="120000"/>
              </a:lnSpc>
            </a:pPr>
            <a:r>
              <a:rPr lang="en-US" sz="4800">
                <a:ln w="19050">
                  <a:solidFill>
                    <a:schemeClr val="bg1"/>
                  </a:solidFill>
                </a:ln>
                <a:solidFill>
                  <a:schemeClr val="accent6">
                    <a:lumMod val="50000"/>
                  </a:schemeClr>
                </a:solidFill>
                <a:latin typeface="+mj-lt"/>
              </a:rPr>
              <a:t>GIẢI QUYẾT BÀI TOÁN THỰC TẾ</a:t>
            </a:r>
            <a:endParaRPr lang="vi-VN" sz="4800" dirty="0">
              <a:ln w="19050">
                <a:solidFill>
                  <a:schemeClr val="bg1"/>
                </a:solidFill>
              </a:ln>
              <a:solidFill>
                <a:schemeClr val="accent6">
                  <a:lumMod val="50000"/>
                </a:schemeClr>
              </a:solidFill>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519162" y="1016772"/>
            <a:ext cx="10587807" cy="1210385"/>
            <a:chOff x="524510" y="4286911"/>
            <a:chExt cx="10587807" cy="1210385"/>
          </a:xfrm>
        </p:grpSpPr>
        <p:grpSp>
          <p:nvGrpSpPr>
            <p:cNvPr id="6" name="Group 5">
              <a:extLst>
                <a:ext uri="{FF2B5EF4-FFF2-40B4-BE49-F238E27FC236}">
                  <a16:creationId xmlns:a16="http://schemas.microsoft.com/office/drawing/2014/main" id="{EAC95955-D97D-49E0-83D8-F785C4AE2088}"/>
                </a:ext>
              </a:extLst>
            </p:cNvPr>
            <p:cNvGrpSpPr/>
            <p:nvPr/>
          </p:nvGrpSpPr>
          <p:grpSpPr>
            <a:xfrm>
              <a:off x="524510" y="4286911"/>
              <a:ext cx="10567024" cy="1210385"/>
              <a:chOff x="524898" y="4338865"/>
              <a:chExt cx="10417023" cy="1210385"/>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30"/>
                <a:ext cx="9760387" cy="954820"/>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24898" y="4338865"/>
                <a:ext cx="994211" cy="954819"/>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531684"/>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Địa ch</a:t>
              </a:r>
              <a:r>
                <a:rPr lang="en-US" sz="2400" b="1">
                  <a:solidFill>
                    <a:prstClr val="black"/>
                  </a:solidFill>
                  <a:latin typeface="UTM Avo" panose="02040603050506020204" pitchFamily="18" charset="0"/>
                  <a:cs typeface="Times New Roman" panose="02020603050405020304" pitchFamily="18" charset="0"/>
                </a:rPr>
                <a:t>ỉ</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tương đối tự động thay đổi khi sao chép công thức</a:t>
              </a:r>
              <a:r>
                <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a:t>
              </a:r>
              <a:endPar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sp>
        <p:nvSpPr>
          <p:cNvPr id="4" name="Rectangle 6">
            <a:extLst>
              <a:ext uri="{FF2B5EF4-FFF2-40B4-BE49-F238E27FC236}">
                <a16:creationId xmlns:a16="http://schemas.microsoft.com/office/drawing/2014/main" id="{EB411771-5179-48C2-A196-50B31EABAC94}"/>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7">
            <a:extLst>
              <a:ext uri="{FF2B5EF4-FFF2-40B4-BE49-F238E27FC236}">
                <a16:creationId xmlns:a16="http://schemas.microsoft.com/office/drawing/2014/main" id="{8296FCAC-829E-4126-BBEA-1208121C08E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9">
            <a:extLst>
              <a:ext uri="{FF2B5EF4-FFF2-40B4-BE49-F238E27FC236}">
                <a16:creationId xmlns:a16="http://schemas.microsoft.com/office/drawing/2014/main" id="{E10F1E61-30C4-4862-A21D-8DB8DE29A156}"/>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grpSp>
        <p:nvGrpSpPr>
          <p:cNvPr id="14" name="Group 13">
            <a:extLst>
              <a:ext uri="{FF2B5EF4-FFF2-40B4-BE49-F238E27FC236}">
                <a16:creationId xmlns:a16="http://schemas.microsoft.com/office/drawing/2014/main" id="{F5A36C6C-CF2B-4F83-9E86-1A7D6DEF5BB0}"/>
              </a:ext>
            </a:extLst>
          </p:cNvPr>
          <p:cNvGrpSpPr/>
          <p:nvPr/>
        </p:nvGrpSpPr>
        <p:grpSpPr>
          <a:xfrm>
            <a:off x="559638" y="2598556"/>
            <a:ext cx="10545727" cy="1912049"/>
            <a:chOff x="557958" y="703735"/>
            <a:chExt cx="10545727" cy="1912049"/>
          </a:xfrm>
        </p:grpSpPr>
        <p:grpSp>
          <p:nvGrpSpPr>
            <p:cNvPr id="15" name="Group 14">
              <a:extLst>
                <a:ext uri="{FF2B5EF4-FFF2-40B4-BE49-F238E27FC236}">
                  <a16:creationId xmlns:a16="http://schemas.microsoft.com/office/drawing/2014/main" id="{E4BB802A-EF55-4F94-8474-FC07505EF596}"/>
                </a:ext>
              </a:extLst>
            </p:cNvPr>
            <p:cNvGrpSpPr/>
            <p:nvPr/>
          </p:nvGrpSpPr>
          <p:grpSpPr>
            <a:xfrm>
              <a:off x="1176323" y="817924"/>
              <a:ext cx="9927362" cy="1797860"/>
              <a:chOff x="1184955" y="4644163"/>
              <a:chExt cx="9927362" cy="1797860"/>
            </a:xfrm>
          </p:grpSpPr>
          <p:sp>
            <p:nvSpPr>
              <p:cNvPr id="18" name="Rectangle: Rounded Corners 17">
                <a:extLst>
                  <a:ext uri="{FF2B5EF4-FFF2-40B4-BE49-F238E27FC236}">
                    <a16:creationId xmlns:a16="http://schemas.microsoft.com/office/drawing/2014/main" id="{B718DEA7-E51D-4BB3-95E3-AE9F4E9382E3}"/>
                  </a:ext>
                </a:extLst>
              </p:cNvPr>
              <p:cNvSpPr/>
              <p:nvPr/>
            </p:nvSpPr>
            <p:spPr>
              <a:xfrm>
                <a:off x="1184955" y="4856324"/>
                <a:ext cx="9900933" cy="1585699"/>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6EF91A1-3D0A-4E7F-A1AE-5640CA7D954E}"/>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5EA4A7FE-FE22-4AC6-B37F-520FA205FD1E}"/>
                  </a:ext>
                </a:extLst>
              </p:cNvPr>
              <p:cNvSpPr/>
              <p:nvPr/>
            </p:nvSpPr>
            <p:spPr>
              <a:xfrm>
                <a:off x="1264394" y="5072919"/>
                <a:ext cx="9598058" cy="1127232"/>
              </a:xfrm>
              <a:prstGeom prst="rect">
                <a:avLst/>
              </a:prstGeom>
            </p:spPr>
            <p:txBody>
              <a:bodyPr wrap="square">
                <a:spAutoFit/>
              </a:bodyPr>
              <a:lstStyle/>
              <a:p>
                <a:pPr algn="just" defTabSz="342900">
                  <a:lnSpc>
                    <a:spcPct val="150000"/>
                  </a:lnSpc>
                </a:pPr>
                <a:r>
                  <a:rPr lang="en-US" sz="2400" b="1">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Nếu sao chép công thức từ ô E4 đến các ô E6, E7, E8 và E9 (Hình 5.2) thì công thức 5 trong các ô E6, E7, E8, E9 là gì?</a:t>
                </a:r>
                <a:endParaRPr lang="vi-VN" sz="2400">
                  <a:latin typeface="UTM Avo" panose="02040603050506020204" pitchFamily="18"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B3A6C10B-9B0E-472E-B8BF-DE8B6D6D99A3}"/>
                </a:ext>
              </a:extLst>
            </p:cNvPr>
            <p:cNvPicPr>
              <a:picLocks noChangeAspect="1"/>
            </p:cNvPicPr>
            <p:nvPr/>
          </p:nvPicPr>
          <p:blipFill>
            <a:blip r:embed="rId3"/>
            <a:stretch>
              <a:fillRect/>
            </a:stretch>
          </p:blipFill>
          <p:spPr>
            <a:xfrm>
              <a:off x="557958" y="703735"/>
              <a:ext cx="903656" cy="885726"/>
            </a:xfrm>
            <a:prstGeom prst="rect">
              <a:avLst/>
            </a:prstGeom>
          </p:spPr>
        </p:pic>
      </p:gr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99854" y="1055708"/>
            <a:ext cx="8856910" cy="1980288"/>
          </a:xfrm>
          <a:prstGeom prst="rect">
            <a:avLst/>
          </a:pr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512356" y="1364134"/>
            <a:ext cx="8356734" cy="1139543"/>
          </a:xfrm>
          <a:prstGeom prst="rect">
            <a:avLst/>
          </a:prstGeom>
          <a:noFill/>
        </p:spPr>
        <p:txBody>
          <a:bodyPr wrap="square" rtlCol="0">
            <a:spAutoFit/>
          </a:bodyPr>
          <a:lstStyle/>
          <a:p>
            <a:pPr algn="ctr">
              <a:lnSpc>
                <a:spcPct val="150000"/>
              </a:lnSpc>
            </a:pPr>
            <a:r>
              <a:rPr lang="vi-VN" sz="5400">
                <a:ln>
                  <a:solidFill>
                    <a:schemeClr val="bg1"/>
                  </a:solidFill>
                </a:ln>
                <a:solidFill>
                  <a:schemeClr val="accent6">
                    <a:lumMod val="50000"/>
                  </a:schemeClr>
                </a:solidFill>
                <a:latin typeface="+mj-lt"/>
              </a:rPr>
              <a:t>2.	ĐỊA CH</a:t>
            </a:r>
            <a:r>
              <a:rPr lang="en-US" sz="5400">
                <a:ln>
                  <a:solidFill>
                    <a:schemeClr val="bg1"/>
                  </a:solidFill>
                </a:ln>
                <a:solidFill>
                  <a:schemeClr val="accent6">
                    <a:lumMod val="50000"/>
                  </a:schemeClr>
                </a:solidFill>
                <a:latin typeface="+mj-lt"/>
              </a:rPr>
              <a:t>Ỉ</a:t>
            </a:r>
            <a:r>
              <a:rPr lang="vi-VN" sz="5400">
                <a:ln>
                  <a:solidFill>
                    <a:schemeClr val="bg1"/>
                  </a:solidFill>
                </a:ln>
                <a:solidFill>
                  <a:schemeClr val="accent6">
                    <a:lumMod val="50000"/>
                  </a:schemeClr>
                </a:solidFill>
                <a:latin typeface="+mj-lt"/>
              </a:rPr>
              <a:t> TUYỆT Đ</a:t>
            </a:r>
            <a:r>
              <a:rPr lang="en-US" sz="5400">
                <a:ln>
                  <a:solidFill>
                    <a:schemeClr val="bg1"/>
                  </a:solidFill>
                </a:ln>
                <a:solidFill>
                  <a:schemeClr val="accent6">
                    <a:lumMod val="50000"/>
                  </a:schemeClr>
                </a:solidFill>
                <a:latin typeface="+mj-lt"/>
              </a:rPr>
              <a:t>ỐI</a:t>
            </a:r>
            <a:endParaRPr lang="vi-VN" sz="5400">
              <a:ln>
                <a:solidFill>
                  <a:schemeClr val="bg1"/>
                </a:solidFill>
              </a:ln>
              <a:solidFill>
                <a:schemeClr val="accent6">
                  <a:lumMod val="50000"/>
                </a:schemeClr>
              </a:solidFill>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8568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787178" y="1072746"/>
            <a:ext cx="10567281" cy="3843149"/>
            <a:chOff x="1117599" y="3499627"/>
            <a:chExt cx="10824275" cy="2054706"/>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824275" cy="2054706"/>
              <a:chOff x="1493519" y="3862639"/>
              <a:chExt cx="10824275" cy="2054706"/>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6617152" cy="632409"/>
              </a:xfrm>
              <a:prstGeom prst="roundRect">
                <a:avLst>
                  <a:gd name="adj" fmla="val 24968"/>
                </a:avLst>
              </a:prstGeom>
              <a:solidFill>
                <a:schemeClr val="accent1">
                  <a:lumMod val="25000"/>
                  <a:lumOff val="75000"/>
                </a:schemeClr>
              </a:solidFill>
              <a:ln w="28575">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824275" cy="1709657"/>
              </a:xfrm>
              <a:prstGeom prst="roundRect">
                <a:avLst>
                  <a:gd name="adj" fmla="val 12944"/>
                </a:avLst>
              </a:prstGeom>
              <a:solidFill>
                <a:schemeClr val="bg1"/>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324129"/>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2</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3723522"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2" y="3504661"/>
              <a:ext cx="3945359" cy="324129"/>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Địa chỉ tuyệt đối</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922559" y="1896607"/>
            <a:ext cx="10121247" cy="3019288"/>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Bạn Khoa đã tính được </a:t>
            </a:r>
            <a:r>
              <a:rPr lang="vi-VN" sz="2400" b="1">
                <a:solidFill>
                  <a:srgbClr val="000000"/>
                </a:solidFill>
                <a:latin typeface="UTM Avo" panose="02040603050506020204" pitchFamily="18" charset="0"/>
                <a:cs typeface="Times New Roman" panose="02020603050405020304" pitchFamily="18" charset="0"/>
              </a:rPr>
              <a:t>Doanh thu </a:t>
            </a:r>
            <a:r>
              <a:rPr lang="vi-VN" sz="2400">
                <a:solidFill>
                  <a:srgbClr val="000000"/>
                </a:solidFill>
                <a:latin typeface="UTM Avo" panose="02040603050506020204" pitchFamily="18" charset="0"/>
                <a:cs typeface="Times New Roman" panose="02020603050405020304" pitchFamily="18" charset="0"/>
              </a:rPr>
              <a:t>của mỗi phần mềm. Tìm hiểu thêm, bạn được biết "Doanh thu</a:t>
            </a:r>
            <a:r>
              <a:rPr lang="en-US" sz="2400">
                <a:solidFill>
                  <a:srgbClr val="000000"/>
                </a:solidFill>
                <a:latin typeface="UTM Avo" panose="02040603050506020204" pitchFamily="18" charset="0"/>
                <a:cs typeface="Times New Roman" panose="02020603050405020304" pitchFamily="18" charset="0"/>
              </a:rPr>
              <a:t>”</a:t>
            </a:r>
            <a:r>
              <a:rPr lang="vi-VN" sz="2400">
                <a:solidFill>
                  <a:srgbClr val="000000"/>
                </a:solidFill>
                <a:latin typeface="UTM Avo" panose="02040603050506020204" pitchFamily="18" charset="0"/>
                <a:cs typeface="Times New Roman" panose="02020603050405020304" pitchFamily="18" charset="0"/>
              </a:rPr>
              <a:t> là số tiền thu được của đơn vị quản lí chợ ứng dụng khi người sử dụng trả tiền mua phần mềm. Công ti của bố Khoa được trả 70% của số tiền này và gọi là </a:t>
            </a:r>
            <a:r>
              <a:rPr lang="vi-VN" sz="2400" b="1">
                <a:solidFill>
                  <a:srgbClr val="000000"/>
                </a:solidFill>
                <a:latin typeface="UTM Avo" panose="02040603050506020204" pitchFamily="18" charset="0"/>
                <a:cs typeface="Times New Roman" panose="02020603050405020304" pitchFamily="18" charset="0"/>
              </a:rPr>
              <a:t>Doanh thu của công ti</a:t>
            </a:r>
            <a:r>
              <a:rPr lang="vi-VN" sz="2400">
                <a:solidFill>
                  <a:srgbClr val="000000"/>
                </a:solidFill>
                <a:latin typeface="UTM Avo" panose="02040603050506020204" pitchFamily="18" charset="0"/>
                <a:cs typeface="Times New Roman" panose="02020603050405020304" pitchFamily="18" charset="0"/>
              </a:rPr>
              <a:t>. Giả sử t</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 lệ phần trăm doanh thu mà công ti phần mềm được hưởng lưu ở ô F2 như minh hoạ trong Hình 5.3.</a:t>
            </a:r>
          </a:p>
        </p:txBody>
      </p:sp>
    </p:spTree>
    <p:extLst>
      <p:ext uri="{BB962C8B-B14F-4D97-AF65-F5344CB8AC3E}">
        <p14:creationId xmlns:p14="http://schemas.microsoft.com/office/powerpoint/2010/main" val="15081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F5F482D-5297-4D54-A5E7-C6D9E5C45177}"/>
              </a:ext>
            </a:extLst>
          </p:cNvPr>
          <p:cNvGraphicFramePr>
            <a:graphicFrameLocks noGrp="1"/>
          </p:cNvGraphicFramePr>
          <p:nvPr>
            <p:extLst>
              <p:ext uri="{D42A27DB-BD31-4B8C-83A1-F6EECF244321}">
                <p14:modId xmlns:p14="http://schemas.microsoft.com/office/powerpoint/2010/main" val="2669073250"/>
              </p:ext>
            </p:extLst>
          </p:nvPr>
        </p:nvGraphicFramePr>
        <p:xfrm>
          <a:off x="735839" y="955494"/>
          <a:ext cx="10287000" cy="4947012"/>
        </p:xfrm>
        <a:graphic>
          <a:graphicData uri="http://schemas.openxmlformats.org/drawingml/2006/table">
            <a:tbl>
              <a:tblPr>
                <a:tableStyleId>{5C22544A-7EE6-4342-B048-85BDC9FD1C3A}</a:tableStyleId>
              </a:tblPr>
              <a:tblGrid>
                <a:gridCol w="331224">
                  <a:extLst>
                    <a:ext uri="{9D8B030D-6E8A-4147-A177-3AD203B41FA5}">
                      <a16:colId xmlns:a16="http://schemas.microsoft.com/office/drawing/2014/main" val="1924700474"/>
                    </a:ext>
                  </a:extLst>
                </a:gridCol>
                <a:gridCol w="464667">
                  <a:extLst>
                    <a:ext uri="{9D8B030D-6E8A-4147-A177-3AD203B41FA5}">
                      <a16:colId xmlns:a16="http://schemas.microsoft.com/office/drawing/2014/main" val="226750226"/>
                    </a:ext>
                  </a:extLst>
                </a:gridCol>
                <a:gridCol w="2502050">
                  <a:extLst>
                    <a:ext uri="{9D8B030D-6E8A-4147-A177-3AD203B41FA5}">
                      <a16:colId xmlns:a16="http://schemas.microsoft.com/office/drawing/2014/main" val="1183536520"/>
                    </a:ext>
                  </a:extLst>
                </a:gridCol>
                <a:gridCol w="1382282">
                  <a:extLst>
                    <a:ext uri="{9D8B030D-6E8A-4147-A177-3AD203B41FA5}">
                      <a16:colId xmlns:a16="http://schemas.microsoft.com/office/drawing/2014/main" val="1784833641"/>
                    </a:ext>
                  </a:extLst>
                </a:gridCol>
                <a:gridCol w="1683325">
                  <a:extLst>
                    <a:ext uri="{9D8B030D-6E8A-4147-A177-3AD203B41FA5}">
                      <a16:colId xmlns:a16="http://schemas.microsoft.com/office/drawing/2014/main" val="1310422872"/>
                    </a:ext>
                  </a:extLst>
                </a:gridCol>
                <a:gridCol w="2315231">
                  <a:extLst>
                    <a:ext uri="{9D8B030D-6E8A-4147-A177-3AD203B41FA5}">
                      <a16:colId xmlns:a16="http://schemas.microsoft.com/office/drawing/2014/main" val="1269760244"/>
                    </a:ext>
                  </a:extLst>
                </a:gridCol>
                <a:gridCol w="1608221">
                  <a:extLst>
                    <a:ext uri="{9D8B030D-6E8A-4147-A177-3AD203B41FA5}">
                      <a16:colId xmlns:a16="http://schemas.microsoft.com/office/drawing/2014/main" val="474643868"/>
                    </a:ext>
                  </a:extLst>
                </a:gridCol>
              </a:tblGrid>
              <a:tr h="235411">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gridSpan="6">
                  <a:txBody>
                    <a:bodyPr/>
                    <a:lstStyle/>
                    <a:p>
                      <a:pPr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DANH SÁCH PHẦN M</a:t>
                      </a:r>
                      <a:r>
                        <a:rPr lang="en-US" sz="2400" b="1">
                          <a:effectLst/>
                          <a:latin typeface="Times New Roman" panose="02020603050405020304" pitchFamily="18" charset="0"/>
                          <a:cs typeface="Times New Roman" panose="02020603050405020304" pitchFamily="18" charset="0"/>
                        </a:rPr>
                        <a:t>Ề</a:t>
                      </a:r>
                      <a:r>
                        <a:rPr lang="vi-VN" sz="2400" b="1">
                          <a:effectLst/>
                          <a:latin typeface="Times New Roman" panose="02020603050405020304" pitchFamily="18" charset="0"/>
                          <a:cs typeface="Times New Roman" panose="02020603050405020304" pitchFamily="18" charset="0"/>
                        </a:rPr>
                        <a:t>M</a:t>
                      </a:r>
                      <a:r>
                        <a:rPr lang="en-US" sz="2400" b="1">
                          <a:effectLst/>
                          <a:latin typeface="Times New Roman" panose="02020603050405020304" pitchFamily="18" charset="0"/>
                          <a:cs typeface="Times New Roman" panose="02020603050405020304" pitchFamily="18" charset="0"/>
                        </a:rPr>
                        <a:t> ỨNG DỤNG</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2568562"/>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nSpc>
                          <a:spcPct val="120000"/>
                        </a:lnSpc>
                        <a:spcAft>
                          <a:spcPts val="400"/>
                        </a:spcAft>
                      </a:pPr>
                      <a:r>
                        <a:rPr lang="vi-VN" sz="2400" b="1" i="1">
                          <a:effectLst/>
                          <a:latin typeface="Times New Roman" panose="02020603050405020304" pitchFamily="18" charset="0"/>
                          <a:cs typeface="Times New Roman" panose="02020603050405020304" pitchFamily="18" charset="0"/>
                        </a:rPr>
                        <a:t>Tỉ lệ doanh thu của công ti</a:t>
                      </a:r>
                      <a:endParaRPr lang="en-US" sz="2400" b="1" i="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70%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9352164"/>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nSpc>
                          <a:spcPct val="120000"/>
                        </a:lnSpc>
                        <a:spcAft>
                          <a:spcPts val="400"/>
                        </a:spcAft>
                      </a:pPr>
                      <a:r>
                        <a:rPr lang="vi-VN" sz="2400" b="1">
                          <a:effectLst/>
                          <a:latin typeface="Times New Roman" panose="02020603050405020304" pitchFamily="18" charset="0"/>
                          <a:cs typeface="Times New Roman" panose="02020603050405020304" pitchFamily="18" charset="0"/>
                        </a:rPr>
                        <a:t>TT</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Sản phấm</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Đơn giá (đồng)</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01600"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Sô lượt mua</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52400"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Doanh thu</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Aft>
                          <a:spcPts val="400"/>
                        </a:spcAft>
                        <a:tabLst>
                          <a:tab pos="0" algn="l"/>
                        </a:tabLst>
                      </a:pPr>
                      <a:r>
                        <a:rPr lang="vi-VN" sz="2400" b="1">
                          <a:effectLst/>
                          <a:latin typeface="Times New Roman" panose="02020603050405020304" pitchFamily="18" charset="0"/>
                          <a:cs typeface="Times New Roman" panose="02020603050405020304" pitchFamily="18" charset="0"/>
                        </a:rPr>
                        <a:t>Doanh thu của công ti</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9762389"/>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Quản lí thời gian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39,999</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50,000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r">
                        <a:lnSpc>
                          <a:spcPct val="120000"/>
                        </a:lnSpc>
                        <a:spcAft>
                          <a:spcPts val="400"/>
                        </a:spcAft>
                      </a:pPr>
                      <a:r>
                        <a:rPr lang="vi-VN" sz="2400">
                          <a:effectLst/>
                          <a:latin typeface="Times New Roman" panose="02020603050405020304" pitchFamily="18" charset="0"/>
                          <a:cs typeface="Times New Roman" panose="02020603050405020304" pitchFamily="18" charset="0"/>
                        </a:rPr>
                        <a:t>1,999,950,000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8154163"/>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Trò chơi sáng tạo</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r">
                        <a:lnSpc>
                          <a:spcPct val="120000"/>
                        </a:lnSpc>
                        <a:spcAft>
                          <a:spcPts val="400"/>
                        </a:spcAft>
                      </a:pPr>
                      <a:r>
                        <a:rPr lang="vi-VN" sz="2400">
                          <a:effectLst/>
                          <a:latin typeface="Times New Roman" panose="02020603050405020304" pitchFamily="18" charset="0"/>
                          <a:cs typeface="Times New Roman" panose="02020603050405020304" pitchFamily="18" charset="0"/>
                        </a:rPr>
                        <a:t>109,000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50,000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r">
                        <a:lnSpc>
                          <a:spcPct val="120000"/>
                        </a:lnSpc>
                        <a:spcAft>
                          <a:spcPts val="400"/>
                        </a:spcAft>
                      </a:pPr>
                      <a:r>
                        <a:rPr lang="vi-VN" sz="2400">
                          <a:effectLst/>
                          <a:latin typeface="Times New Roman" panose="02020603050405020304" pitchFamily="18" charset="0"/>
                          <a:cs typeface="Times New Roman" panose="02020603050405020304" pitchFamily="18" charset="0"/>
                        </a:rPr>
                        <a:t>5,450,000,000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1421772"/>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Thiết kế đồ hoạ</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r">
                        <a:lnSpc>
                          <a:spcPct val="120000"/>
                        </a:lnSpc>
                        <a:spcAft>
                          <a:spcPts val="400"/>
                        </a:spcAft>
                      </a:pPr>
                      <a:r>
                        <a:rPr lang="vi-VN" sz="2400">
                          <a:effectLst/>
                          <a:latin typeface="Times New Roman" panose="02020603050405020304" pitchFamily="18" charset="0"/>
                          <a:cs typeface="Times New Roman" panose="02020603050405020304" pitchFamily="18" charset="0"/>
                        </a:rPr>
                        <a:t>211,000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10,000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r">
                        <a:lnSpc>
                          <a:spcPct val="120000"/>
                        </a:lnSpc>
                        <a:spcAft>
                          <a:spcPts val="400"/>
                        </a:spcAft>
                      </a:pPr>
                      <a:r>
                        <a:rPr lang="vi-VN" sz="2400">
                          <a:effectLst/>
                          <a:latin typeface="Times New Roman" panose="02020603050405020304" pitchFamily="18" charset="0"/>
                          <a:cs typeface="Times New Roman" panose="02020603050405020304" pitchFamily="18" charset="0"/>
                        </a:rPr>
                        <a:t>2,110 000 000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828110"/>
                  </a:ext>
                </a:extLst>
              </a:tr>
              <a:tr h="300423">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7</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Từ đi</a:t>
                      </a:r>
                      <a:r>
                        <a:rPr lang="en-US" sz="2400">
                          <a:effectLst/>
                          <a:latin typeface="Times New Roman" panose="02020603050405020304" pitchFamily="18" charset="0"/>
                          <a:cs typeface="Times New Roman" panose="02020603050405020304" pitchFamily="18" charset="0"/>
                        </a:rPr>
                        <a:t>ể</a:t>
                      </a:r>
                      <a:r>
                        <a:rPr lang="vi-VN" sz="2400">
                          <a:effectLst/>
                          <a:latin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20,000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4445894"/>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8</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Quản l</a:t>
                      </a:r>
                      <a:r>
                        <a:rPr lang="en-US" sz="2400">
                          <a:effectLst/>
                          <a:latin typeface="Times New Roman" panose="02020603050405020304" pitchFamily="18" charset="0"/>
                          <a:cs typeface="Times New Roman" panose="02020603050405020304" pitchFamily="18" charset="0"/>
                        </a:rPr>
                        <a:t>í</a:t>
                      </a:r>
                      <a:r>
                        <a:rPr lang="vi-VN" sz="2400">
                          <a:effectLst/>
                          <a:latin typeface="Times New Roman" panose="02020603050405020304" pitchFamily="18" charset="0"/>
                          <a:cs typeface="Times New Roman" panose="02020603050405020304" pitchFamily="18" charset="0"/>
                        </a:rPr>
                        <a:t> bán hàng cá nhân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r">
                        <a:lnSpc>
                          <a:spcPct val="120000"/>
                        </a:lnSpc>
                        <a:spcAft>
                          <a:spcPts val="400"/>
                        </a:spcAft>
                      </a:pPr>
                      <a:r>
                        <a:rPr lang="vi-VN" sz="2400">
                          <a:effectLst/>
                          <a:latin typeface="Times New Roman" panose="02020603050405020304" pitchFamily="18" charset="0"/>
                          <a:cs typeface="Times New Roman" panose="02020603050405020304" pitchFamily="18" charset="0"/>
                        </a:rPr>
                        <a:t>177,000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5,000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885,000,000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4388018"/>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9</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S</a:t>
                      </a:r>
                      <a:r>
                        <a:rPr lang="en-US" sz="2400">
                          <a:effectLst/>
                          <a:latin typeface="Times New Roman" panose="02020603050405020304" pitchFamily="18" charset="0"/>
                          <a:cs typeface="Times New Roman" panose="02020603050405020304" pitchFamily="18" charset="0"/>
                        </a:rPr>
                        <a:t>ổ</a:t>
                      </a:r>
                      <a:r>
                        <a:rPr lang="vi-VN" sz="2400">
                          <a:effectLst/>
                          <a:latin typeface="Times New Roman" panose="02020603050405020304" pitchFamily="18" charset="0"/>
                          <a:cs typeface="Times New Roman" panose="02020603050405020304" pitchFamily="18" charset="0"/>
                        </a:rPr>
                        <a:t> sức kh</a:t>
                      </a:r>
                      <a:r>
                        <a:rPr lang="en-US" sz="2400">
                          <a:effectLst/>
                          <a:latin typeface="Times New Roman" panose="02020603050405020304" pitchFamily="18" charset="0"/>
                          <a:cs typeface="Times New Roman" panose="02020603050405020304" pitchFamily="18" charset="0"/>
                        </a:rPr>
                        <a:t>ỏe</a:t>
                      </a:r>
                      <a:r>
                        <a:rPr lang="vi-VN" sz="2400">
                          <a:effectLst/>
                          <a:latin typeface="Times New Roman" panose="02020603050405020304" pitchFamily="18" charset="0"/>
                          <a:cs typeface="Times New Roman" panose="02020603050405020304" pitchFamily="18" charset="0"/>
                        </a:rPr>
                        <a:t> điện tử</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10,000,000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2459642"/>
                  </a:ext>
                </a:extLst>
              </a:tr>
            </a:tbl>
          </a:graphicData>
        </a:graphic>
      </p:graphicFrame>
      <p:sp>
        <p:nvSpPr>
          <p:cNvPr id="8" name="TextBox 7">
            <a:extLst>
              <a:ext uri="{FF2B5EF4-FFF2-40B4-BE49-F238E27FC236}">
                <a16:creationId xmlns:a16="http://schemas.microsoft.com/office/drawing/2014/main" id="{38C6A2DD-1A2E-489E-AE6D-42140B52B020}"/>
              </a:ext>
            </a:extLst>
          </p:cNvPr>
          <p:cNvSpPr txBox="1"/>
          <p:nvPr/>
        </p:nvSpPr>
        <p:spPr>
          <a:xfrm>
            <a:off x="2584352" y="6010336"/>
            <a:ext cx="7023296" cy="369332"/>
          </a:xfrm>
          <a:prstGeom prst="rect">
            <a:avLst/>
          </a:prstGeom>
          <a:noFill/>
        </p:spPr>
        <p:txBody>
          <a:bodyPr wrap="square">
            <a:spAutoFit/>
          </a:bodyPr>
          <a:lstStyle/>
          <a:p>
            <a:pPr algn="ctr"/>
            <a:r>
              <a:rPr lang="vi-VN" sz="1800" b="1" i="1">
                <a:effectLst/>
                <a:latin typeface="Arial" panose="020B0604020202020204" pitchFamily="34" charset="0"/>
                <a:ea typeface="Arial" panose="020B0604020202020204" pitchFamily="34" charset="0"/>
              </a:rPr>
              <a:t>Hình 5.3. Tỉ lệ doanh thu của công ti được lưu ờ ổ F2</a:t>
            </a:r>
            <a:endParaRPr lang="en-US" sz="1800" b="1">
              <a:effectLst/>
              <a:latin typeface="Arial" panose="020B0604020202020204" pitchFamily="34" charset="0"/>
              <a:ea typeface="Arial" panose="020B0604020202020204" pitchFamily="34" charset="0"/>
            </a:endParaRPr>
          </a:p>
        </p:txBody>
      </p:sp>
      <p:graphicFrame>
        <p:nvGraphicFramePr>
          <p:cNvPr id="5" name="Table 5">
            <a:extLst>
              <a:ext uri="{FF2B5EF4-FFF2-40B4-BE49-F238E27FC236}">
                <a16:creationId xmlns:a16="http://schemas.microsoft.com/office/drawing/2014/main" id="{5F355D3E-B206-4780-901E-025B0DF1AB86}"/>
              </a:ext>
            </a:extLst>
          </p:cNvPr>
          <p:cNvGraphicFramePr>
            <a:graphicFrameLocks noGrp="1"/>
          </p:cNvGraphicFramePr>
          <p:nvPr>
            <p:extLst>
              <p:ext uri="{D42A27DB-BD31-4B8C-83A1-F6EECF244321}">
                <p14:modId xmlns:p14="http://schemas.microsoft.com/office/powerpoint/2010/main" val="672888095"/>
              </p:ext>
            </p:extLst>
          </p:nvPr>
        </p:nvGraphicFramePr>
        <p:xfrm>
          <a:off x="749907" y="514314"/>
          <a:ext cx="10287000" cy="427419"/>
        </p:xfrm>
        <a:graphic>
          <a:graphicData uri="http://schemas.openxmlformats.org/drawingml/2006/table">
            <a:tbl>
              <a:tblPr firstRow="1" bandRow="1">
                <a:tableStyleId>{5C22544A-7EE6-4342-B048-85BDC9FD1C3A}</a:tableStyleId>
              </a:tblPr>
              <a:tblGrid>
                <a:gridCol w="319238">
                  <a:extLst>
                    <a:ext uri="{9D8B030D-6E8A-4147-A177-3AD203B41FA5}">
                      <a16:colId xmlns:a16="http://schemas.microsoft.com/office/drawing/2014/main" val="3775830103"/>
                    </a:ext>
                  </a:extLst>
                </a:gridCol>
                <a:gridCol w="450166">
                  <a:extLst>
                    <a:ext uri="{9D8B030D-6E8A-4147-A177-3AD203B41FA5}">
                      <a16:colId xmlns:a16="http://schemas.microsoft.com/office/drawing/2014/main" val="3510836763"/>
                    </a:ext>
                  </a:extLst>
                </a:gridCol>
                <a:gridCol w="2489982">
                  <a:extLst>
                    <a:ext uri="{9D8B030D-6E8A-4147-A177-3AD203B41FA5}">
                      <a16:colId xmlns:a16="http://schemas.microsoft.com/office/drawing/2014/main" val="2129187385"/>
                    </a:ext>
                  </a:extLst>
                </a:gridCol>
                <a:gridCol w="1420837">
                  <a:extLst>
                    <a:ext uri="{9D8B030D-6E8A-4147-A177-3AD203B41FA5}">
                      <a16:colId xmlns:a16="http://schemas.microsoft.com/office/drawing/2014/main" val="111287775"/>
                    </a:ext>
                  </a:extLst>
                </a:gridCol>
                <a:gridCol w="1674055">
                  <a:extLst>
                    <a:ext uri="{9D8B030D-6E8A-4147-A177-3AD203B41FA5}">
                      <a16:colId xmlns:a16="http://schemas.microsoft.com/office/drawing/2014/main" val="2350201295"/>
                    </a:ext>
                  </a:extLst>
                </a:gridCol>
                <a:gridCol w="2321169">
                  <a:extLst>
                    <a:ext uri="{9D8B030D-6E8A-4147-A177-3AD203B41FA5}">
                      <a16:colId xmlns:a16="http://schemas.microsoft.com/office/drawing/2014/main" val="2499356255"/>
                    </a:ext>
                  </a:extLst>
                </a:gridCol>
                <a:gridCol w="1611553">
                  <a:extLst>
                    <a:ext uri="{9D8B030D-6E8A-4147-A177-3AD203B41FA5}">
                      <a16:colId xmlns:a16="http://schemas.microsoft.com/office/drawing/2014/main" val="3480441094"/>
                    </a:ext>
                  </a:extLst>
                </a:gridCol>
              </a:tblGrid>
              <a:tr h="370840">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39700">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A</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20000"/>
                        </a:lnSpc>
                        <a:spcAft>
                          <a:spcPts val="400"/>
                        </a:spcAft>
                      </a:pPr>
                      <a:r>
                        <a:rPr lang="vi-VN" sz="2000" b="1" kern="1200">
                          <a:solidFill>
                            <a:srgbClr val="000000"/>
                          </a:solidFill>
                          <a:effectLst/>
                          <a:latin typeface="Arial Unicode MS" panose="020B0604020202020204" pitchFamily="34" charset="-128"/>
                          <a:ea typeface="Arial" panose="020B0604020202020204" pitchFamily="34" charset="0"/>
                          <a:cs typeface="+mn-cs"/>
                        </a:rPr>
                        <a:t>B</a:t>
                      </a:r>
                      <a:endParaRPr lang="en-US" sz="2000" b="1" kern="1200">
                        <a:solidFill>
                          <a:srgbClr val="000000"/>
                        </a:solidFill>
                        <a:effectLst/>
                        <a:latin typeface="Arial Unicode MS" panose="020B0604020202020204" pitchFamily="34" charset="-128"/>
                        <a:ea typeface="Arial" panose="020B0604020202020204" pitchFamily="34" charset="0"/>
                        <a:cs typeface="+mn-cs"/>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20000"/>
                        </a:lnSpc>
                        <a:spcAft>
                          <a:spcPts val="400"/>
                        </a:spcAft>
                      </a:pPr>
                      <a:r>
                        <a:rPr lang="en-US" sz="2000" b="1" kern="1200">
                          <a:solidFill>
                            <a:srgbClr val="000000"/>
                          </a:solidFill>
                          <a:effectLst/>
                          <a:latin typeface="Arial Unicode MS" panose="020B0604020202020204" pitchFamily="34" charset="-128"/>
                          <a:ea typeface="Calibri" panose="020F0502020204030204" pitchFamily="34" charset="0"/>
                          <a:cs typeface="+mn-cs"/>
                        </a:rPr>
                        <a:t>C</a:t>
                      </a:r>
                      <a:endParaRPr lang="en-US" sz="2000" b="1" kern="1200">
                        <a:solidFill>
                          <a:srgbClr val="000000"/>
                        </a:solidFill>
                        <a:effectLst/>
                        <a:latin typeface="Arial Unicode MS" panose="020B0604020202020204" pitchFamily="34" charset="-128"/>
                        <a:ea typeface="Arial" panose="020B0604020202020204" pitchFamily="34" charset="0"/>
                        <a:cs typeface="+mn-cs"/>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D</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20000"/>
                        </a:lnSpc>
                        <a:spcAft>
                          <a:spcPts val="400"/>
                        </a:spcAft>
                      </a:pPr>
                      <a:r>
                        <a:rPr lang="vi-VN" sz="2000">
                          <a:solidFill>
                            <a:schemeClr val="tx1"/>
                          </a:solidFill>
                          <a:effectLst/>
                          <a:latin typeface="Arial Unicode MS" panose="020B0604020202020204" pitchFamily="34" charset="-128"/>
                          <a:ea typeface="Arial" panose="020B0604020202020204" pitchFamily="34" charset="0"/>
                        </a:rPr>
                        <a:t>E</a:t>
                      </a:r>
                      <a:endParaRPr lang="en-US" sz="2400">
                        <a:solidFill>
                          <a:schemeClr val="tx1"/>
                        </a:solidFill>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20000"/>
                        </a:lnSpc>
                        <a:spcAft>
                          <a:spcPts val="400"/>
                        </a:spcAft>
                      </a:pPr>
                      <a:r>
                        <a:rPr lang="en-US" sz="2000" b="1" kern="1200">
                          <a:solidFill>
                            <a:srgbClr val="000000"/>
                          </a:solidFill>
                          <a:effectLst/>
                          <a:latin typeface="Arial Unicode MS" panose="020B0604020202020204" pitchFamily="34" charset="-128"/>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195767407"/>
                  </a:ext>
                </a:extLst>
              </a:tr>
            </a:tbl>
          </a:graphicData>
        </a:graphic>
      </p:graphicFrame>
      <p:sp>
        <p:nvSpPr>
          <p:cNvPr id="10" name="Rectangle 9">
            <a:extLst>
              <a:ext uri="{FF2B5EF4-FFF2-40B4-BE49-F238E27FC236}">
                <a16:creationId xmlns:a16="http://schemas.microsoft.com/office/drawing/2014/main" id="{BD1163CC-C244-4E29-BC30-398BEE9ABB70}"/>
              </a:ext>
            </a:extLst>
          </p:cNvPr>
          <p:cNvSpPr/>
          <p:nvPr/>
        </p:nvSpPr>
        <p:spPr>
          <a:xfrm>
            <a:off x="9470525" y="1382913"/>
            <a:ext cx="1552313" cy="427419"/>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Tree>
    <p:extLst>
      <p:ext uri="{BB962C8B-B14F-4D97-AF65-F5344CB8AC3E}">
        <p14:creationId xmlns:p14="http://schemas.microsoft.com/office/powerpoint/2010/main" val="114947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6" presetClass="emph" presetSubtype="0" repeatCount="3000" fill="hold" grpId="1" nodeType="withEffect">
                                  <p:stCondLst>
                                    <p:cond delay="0"/>
                                  </p:stCondLst>
                                  <p:childTnLst>
                                    <p:animEffect transition="out" filter="fade">
                                      <p:cBhvr>
                                        <p:cTn id="9" dur="500" tmFilter="0, 0; .2, .5; .8, .5; 1, 0"/>
                                        <p:tgtEl>
                                          <p:spTgt spid="10"/>
                                        </p:tgtEl>
                                      </p:cBhvr>
                                    </p:animEffect>
                                    <p:animScale>
                                      <p:cBhvr>
                                        <p:cTn id="10"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702160" y="874687"/>
            <a:ext cx="10567281" cy="3843149"/>
            <a:chOff x="1117599" y="3499627"/>
            <a:chExt cx="10824275" cy="2054706"/>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824275" cy="2054706"/>
              <a:chOff x="1493519" y="3862639"/>
              <a:chExt cx="10824275" cy="2054706"/>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6617152" cy="632409"/>
              </a:xfrm>
              <a:prstGeom prst="roundRect">
                <a:avLst>
                  <a:gd name="adj" fmla="val 24968"/>
                </a:avLst>
              </a:prstGeom>
              <a:solidFill>
                <a:schemeClr val="accent1">
                  <a:lumMod val="25000"/>
                  <a:lumOff val="75000"/>
                </a:schemeClr>
              </a:solidFill>
              <a:ln w="28575">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824275" cy="1709657"/>
              </a:xfrm>
              <a:prstGeom prst="roundRect">
                <a:avLst>
                  <a:gd name="adj" fmla="val 12944"/>
                </a:avLst>
              </a:prstGeom>
              <a:solidFill>
                <a:schemeClr val="bg1"/>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324129"/>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2</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3723522"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2" y="3504661"/>
              <a:ext cx="3945359" cy="324129"/>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Địa chỉ tuyệt đối</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922559" y="1618170"/>
            <a:ext cx="10121247" cy="3019288"/>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1.	Em hãy nhập công thức để tính </a:t>
            </a:r>
            <a:r>
              <a:rPr lang="vi-VN" sz="2400" b="1">
                <a:solidFill>
                  <a:srgbClr val="000000"/>
                </a:solidFill>
                <a:latin typeface="UTM Avo" panose="02040603050506020204" pitchFamily="18" charset="0"/>
                <a:cs typeface="Times New Roman" panose="02020603050405020304" pitchFamily="18" charset="0"/>
              </a:rPr>
              <a:t>Doanh thu của công ti </a:t>
            </a:r>
            <a:r>
              <a:rPr lang="vi-VN" sz="2400">
                <a:solidFill>
                  <a:srgbClr val="000000"/>
                </a:solidFill>
                <a:latin typeface="UTM Avo" panose="02040603050506020204" pitchFamily="18" charset="0"/>
                <a:cs typeface="Times New Roman" panose="02020603050405020304" pitchFamily="18" charset="0"/>
              </a:rPr>
              <a:t>cho phần mềm </a:t>
            </a:r>
            <a:r>
              <a:rPr lang="vi-VN" sz="2400" b="1">
                <a:solidFill>
                  <a:srgbClr val="000000"/>
                </a:solidFill>
                <a:latin typeface="UTM Avo" panose="02040603050506020204" pitchFamily="18" charset="0"/>
                <a:cs typeface="Times New Roman" panose="02020603050405020304" pitchFamily="18" charset="0"/>
              </a:rPr>
              <a:t>Quản lí thời gian </a:t>
            </a:r>
            <a:r>
              <a:rPr lang="vi-VN" sz="2400">
                <a:solidFill>
                  <a:srgbClr val="000000"/>
                </a:solidFill>
                <a:latin typeface="UTM Avo" panose="02040603050506020204" pitchFamily="18" charset="0"/>
                <a:cs typeface="Times New Roman" panose="02020603050405020304" pitchFamily="18" charset="0"/>
              </a:rPr>
              <a:t>và </a:t>
            </a:r>
            <a:r>
              <a:rPr lang="vi-VN" sz="2400" b="1">
                <a:solidFill>
                  <a:srgbClr val="000000"/>
                </a:solidFill>
                <a:latin typeface="UTM Avo" panose="02040603050506020204" pitchFamily="18" charset="0"/>
                <a:cs typeface="Times New Roman" panose="02020603050405020304" pitchFamily="18" charset="0"/>
              </a:rPr>
              <a:t>Trò chơi sáng tạo </a:t>
            </a:r>
            <a:r>
              <a:rPr lang="vi-VN" sz="2400">
                <a:solidFill>
                  <a:srgbClr val="000000"/>
                </a:solidFill>
                <a:latin typeface="UTM Avo" panose="02040603050506020204" pitchFamily="18" charset="0"/>
                <a:cs typeface="Times New Roman" panose="02020603050405020304" pitchFamily="18" charset="0"/>
              </a:rPr>
              <a:t>vào ô F4 và F5, biết r</a:t>
            </a:r>
            <a:r>
              <a:rPr lang="en-US" sz="2400">
                <a:solidFill>
                  <a:srgbClr val="000000"/>
                </a:solidFill>
                <a:latin typeface="UTM Avo" panose="02040603050506020204" pitchFamily="18" charset="0"/>
                <a:cs typeface="Times New Roman" panose="02020603050405020304" pitchFamily="18" charset="0"/>
              </a:rPr>
              <a:t>ằ</a:t>
            </a:r>
            <a:r>
              <a:rPr lang="vi-VN" sz="2400">
                <a:solidFill>
                  <a:srgbClr val="000000"/>
                </a:solidFill>
                <a:latin typeface="UTM Avo" panose="02040603050506020204" pitchFamily="18" charset="0"/>
                <a:cs typeface="Times New Roman" panose="02020603050405020304" pitchFamily="18" charset="0"/>
              </a:rPr>
              <a:t>ng:</a:t>
            </a:r>
          </a:p>
          <a:p>
            <a:pPr lvl="0" algn="ctr" defTabSz="342900">
              <a:lnSpc>
                <a:spcPct val="135000"/>
              </a:lnSpc>
            </a:pPr>
            <a:r>
              <a:rPr lang="vi-VN" sz="2400" b="1">
                <a:solidFill>
                  <a:srgbClr val="000000"/>
                </a:solidFill>
                <a:latin typeface="UTM Avo" panose="02040603050506020204" pitchFamily="18" charset="0"/>
                <a:cs typeface="Times New Roman" panose="02020603050405020304" pitchFamily="18" charset="0"/>
              </a:rPr>
              <a:t>Doanh thu của công ti </a:t>
            </a:r>
            <a:r>
              <a:rPr lang="vi-VN" sz="2400">
                <a:solidFill>
                  <a:srgbClr val="000000"/>
                </a:solidFill>
                <a:latin typeface="UTM Avo" panose="02040603050506020204" pitchFamily="18" charset="0"/>
                <a:cs typeface="Times New Roman" panose="02020603050405020304" pitchFamily="18" charset="0"/>
              </a:rPr>
              <a:t>= </a:t>
            </a:r>
            <a:r>
              <a:rPr lang="vi-VN" sz="2400" b="1">
                <a:solidFill>
                  <a:srgbClr val="000000"/>
                </a:solidFill>
                <a:latin typeface="UTM Avo" panose="02040603050506020204" pitchFamily="18" charset="0"/>
                <a:cs typeface="Times New Roman" panose="02020603050405020304" pitchFamily="18" charset="0"/>
              </a:rPr>
              <a:t>Doanh thu</a:t>
            </a:r>
            <a:r>
              <a:rPr lang="en-US" sz="2400" b="1">
                <a:solidFill>
                  <a:srgbClr val="000000"/>
                </a:solidFill>
                <a:latin typeface="UTM Avo" panose="02040603050506020204" pitchFamily="18" charset="0"/>
                <a:cs typeface="Times New Roman" panose="02020603050405020304" pitchFamily="18" charset="0"/>
              </a:rPr>
              <a:t> </a:t>
            </a:r>
            <a:r>
              <a:rPr lang="vi-VN" sz="2400" b="1">
                <a:solidFill>
                  <a:srgbClr val="000000"/>
                </a:solidFill>
                <a:latin typeface="UTM Avo" panose="02040603050506020204" pitchFamily="18" charset="0"/>
                <a:cs typeface="Times New Roman" panose="02020603050405020304" pitchFamily="18" charset="0"/>
              </a:rPr>
              <a:t>*</a:t>
            </a:r>
            <a:r>
              <a:rPr lang="en-US" sz="2400" b="1">
                <a:solidFill>
                  <a:srgbClr val="000000"/>
                </a:solidFill>
                <a:latin typeface="UTM Avo" panose="02040603050506020204" pitchFamily="18" charset="0"/>
                <a:cs typeface="Times New Roman" panose="02020603050405020304" pitchFamily="18" charset="0"/>
              </a:rPr>
              <a:t> </a:t>
            </a:r>
            <a:r>
              <a:rPr lang="vi-VN" sz="2400" b="1">
                <a:solidFill>
                  <a:srgbClr val="000000"/>
                </a:solidFill>
                <a:latin typeface="UTM Avo" panose="02040603050506020204" pitchFamily="18" charset="0"/>
                <a:cs typeface="Times New Roman" panose="02020603050405020304" pitchFamily="18" charset="0"/>
              </a:rPr>
              <a:t>T</a:t>
            </a:r>
            <a:r>
              <a:rPr lang="en-US" sz="2400" b="1">
                <a:solidFill>
                  <a:srgbClr val="000000"/>
                </a:solidFill>
                <a:latin typeface="UTM Avo" panose="02040603050506020204" pitchFamily="18" charset="0"/>
                <a:cs typeface="Times New Roman" panose="02020603050405020304" pitchFamily="18" charset="0"/>
              </a:rPr>
              <a:t>ỉ</a:t>
            </a:r>
            <a:r>
              <a:rPr lang="vi-VN" sz="2400" b="1">
                <a:solidFill>
                  <a:srgbClr val="000000"/>
                </a:solidFill>
                <a:latin typeface="UTM Avo" panose="02040603050506020204" pitchFamily="18" charset="0"/>
                <a:cs typeface="Times New Roman" panose="02020603050405020304" pitchFamily="18" charset="0"/>
              </a:rPr>
              <a:t> lệ </a:t>
            </a:r>
            <a:r>
              <a:rPr lang="vi-VN" sz="2400">
                <a:solidFill>
                  <a:srgbClr val="000000"/>
                </a:solidFill>
                <a:latin typeface="UTM Avo" panose="02040603050506020204" pitchFamily="18" charset="0"/>
                <a:cs typeface="Times New Roman" panose="02020603050405020304" pitchFamily="18" charset="0"/>
              </a:rPr>
              <a:t>(được lưu tại ô F2)</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2.	Nếu sao chép công thức từ ô F4 vào ô F5 thì công thức nhận được tại ô F5 có đúng yêu cầu không? Vì sao?</a:t>
            </a:r>
          </a:p>
        </p:txBody>
      </p:sp>
    </p:spTree>
    <p:extLst>
      <p:ext uri="{BB962C8B-B14F-4D97-AF65-F5344CB8AC3E}">
        <p14:creationId xmlns:p14="http://schemas.microsoft.com/office/powerpoint/2010/main" val="24159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539328" y="372246"/>
            <a:ext cx="9489056" cy="1530034"/>
          </a:xfrm>
          <a:prstGeom prst="rect">
            <a:avLst/>
          </a:prstGeom>
        </p:spPr>
        <p:txBody>
          <a:bodyPr wrap="square">
            <a:spAutoFit/>
          </a:bodyPr>
          <a:lstStyle/>
          <a:p>
            <a:pPr lvl="0" algn="just" defTabSz="342900">
              <a:lnSpc>
                <a:spcPct val="135000"/>
              </a:lnSpc>
              <a:defRPr/>
            </a:pPr>
            <a:r>
              <a:rPr lang="vi-VN" sz="2400" i="1">
                <a:solidFill>
                  <a:srgbClr val="000000"/>
                </a:solidFill>
                <a:latin typeface="UTM Avo" panose="02040603050506020204" pitchFamily="18" charset="0"/>
                <a:cs typeface="Times New Roman" panose="02020603050405020304" pitchFamily="18" charset="0"/>
              </a:rPr>
              <a:t>Trong chương trình bảng tính, một địa ch</a:t>
            </a:r>
            <a:r>
              <a:rPr lang="en-US" sz="2400" i="1">
                <a:solidFill>
                  <a:srgbClr val="000000"/>
                </a:solidFill>
                <a:latin typeface="UTM Avo" panose="02040603050506020204" pitchFamily="18" charset="0"/>
                <a:cs typeface="Times New Roman" panose="02020603050405020304" pitchFamily="18" charset="0"/>
              </a:rPr>
              <a:t>ỉ</a:t>
            </a:r>
            <a:r>
              <a:rPr lang="vi-VN" sz="2400" i="1">
                <a:solidFill>
                  <a:srgbClr val="000000"/>
                </a:solidFill>
                <a:latin typeface="UTM Avo" panose="02040603050506020204" pitchFamily="18" charset="0"/>
                <a:cs typeface="Times New Roman" panose="02020603050405020304" pitchFamily="18" charset="0"/>
              </a:rPr>
              <a:t> ô trong công thức không thay đổi khi sao chép công thức th</a:t>
            </a:r>
            <a:r>
              <a:rPr lang="en-US" sz="2400" i="1">
                <a:solidFill>
                  <a:srgbClr val="000000"/>
                </a:solidFill>
                <a:latin typeface="UTM Avo" panose="02040603050506020204" pitchFamily="18" charset="0"/>
                <a:cs typeface="Times New Roman" panose="02020603050405020304" pitchFamily="18" charset="0"/>
              </a:rPr>
              <a:t>ì</a:t>
            </a:r>
            <a:r>
              <a:rPr lang="vi-VN" sz="2400" i="1">
                <a:solidFill>
                  <a:srgbClr val="000000"/>
                </a:solidFill>
                <a:latin typeface="UTM Avo" panose="02040603050506020204" pitchFamily="18" charset="0"/>
                <a:cs typeface="Times New Roman" panose="02020603050405020304" pitchFamily="18" charset="0"/>
              </a:rPr>
              <a:t> địa ch</a:t>
            </a:r>
            <a:r>
              <a:rPr lang="en-US" sz="2400" i="1">
                <a:solidFill>
                  <a:srgbClr val="000000"/>
                </a:solidFill>
                <a:latin typeface="UTM Avo" panose="02040603050506020204" pitchFamily="18" charset="0"/>
                <a:cs typeface="Times New Roman" panose="02020603050405020304" pitchFamily="18" charset="0"/>
              </a:rPr>
              <a:t>ỉ</a:t>
            </a:r>
            <a:r>
              <a:rPr lang="vi-VN" sz="2400" i="1">
                <a:solidFill>
                  <a:srgbClr val="000000"/>
                </a:solidFill>
                <a:latin typeface="UTM Avo" panose="02040603050506020204" pitchFamily="18" charset="0"/>
                <a:cs typeface="Times New Roman" panose="02020603050405020304" pitchFamily="18" charset="0"/>
              </a:rPr>
              <a:t> đó là</a:t>
            </a:r>
            <a:r>
              <a:rPr lang="vi-VN" sz="2400" b="1" i="1">
                <a:solidFill>
                  <a:srgbClr val="000000"/>
                </a:solidFill>
                <a:latin typeface="UTM Avo" panose="02040603050506020204" pitchFamily="18" charset="0"/>
                <a:cs typeface="Times New Roman" panose="02020603050405020304" pitchFamily="18" charset="0"/>
              </a:rPr>
              <a:t> địa ch</a:t>
            </a:r>
            <a:r>
              <a:rPr lang="en-US" sz="2400" b="1" i="1">
                <a:solidFill>
                  <a:srgbClr val="000000"/>
                </a:solidFill>
                <a:latin typeface="UTM Avo" panose="02040603050506020204" pitchFamily="18" charset="0"/>
                <a:cs typeface="Times New Roman" panose="02020603050405020304" pitchFamily="18" charset="0"/>
              </a:rPr>
              <a:t>ỉ</a:t>
            </a:r>
            <a:r>
              <a:rPr lang="vi-VN" sz="2400" b="1" i="1">
                <a:solidFill>
                  <a:srgbClr val="000000"/>
                </a:solidFill>
                <a:latin typeface="UTM Avo" panose="02040603050506020204" pitchFamily="18" charset="0"/>
                <a:cs typeface="Times New Roman" panose="02020603050405020304" pitchFamily="18" charset="0"/>
              </a:rPr>
              <a:t> tuyệt đối. </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5" name="Rectangle 4">
            <a:extLst>
              <a:ext uri="{FF2B5EF4-FFF2-40B4-BE49-F238E27FC236}">
                <a16:creationId xmlns:a16="http://schemas.microsoft.com/office/drawing/2014/main" id="{092B2776-75BE-4BAC-A2D1-B2DEC88B6621}"/>
              </a:ext>
            </a:extLst>
          </p:cNvPr>
          <p:cNvSpPr/>
          <p:nvPr/>
        </p:nvSpPr>
        <p:spPr>
          <a:xfrm>
            <a:off x="614526" y="1951697"/>
            <a:ext cx="10622969" cy="2027478"/>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Phần mềm bảng tính quy định </a:t>
            </a:r>
            <a:r>
              <a:rPr lang="vi-VN" sz="2400" b="1">
                <a:solidFill>
                  <a:srgbClr val="000000"/>
                </a:solidFill>
                <a:latin typeface="UTM Avo" panose="02040603050506020204" pitchFamily="18" charset="0"/>
                <a:cs typeface="Times New Roman" panose="02020603050405020304" pitchFamily="18" charset="0"/>
              </a:rPr>
              <a:t>địa chỉ tuyệt đối </a:t>
            </a:r>
            <a:r>
              <a:rPr lang="vi-VN" sz="2400">
                <a:solidFill>
                  <a:srgbClr val="000000"/>
                </a:solidFill>
                <a:latin typeface="UTM Avo" panose="02040603050506020204" pitchFamily="18" charset="0"/>
                <a:cs typeface="Times New Roman" panose="02020603050405020304" pitchFamily="18" charset="0"/>
              </a:rPr>
              <a:t>có dấu </a:t>
            </a:r>
            <a:r>
              <a:rPr lang="vi-VN" sz="2400" b="1">
                <a:solidFill>
                  <a:schemeClr val="accent2">
                    <a:lumMod val="50000"/>
                  </a:schemeClr>
                </a:solidFill>
                <a:latin typeface="UTM Avo" panose="02040603050506020204" pitchFamily="18" charset="0"/>
                <a:cs typeface="Times New Roman" panose="02020603050405020304" pitchFamily="18" charset="0"/>
              </a:rPr>
              <a:t>$</a:t>
            </a:r>
            <a:r>
              <a:rPr lang="vi-VN" sz="2400">
                <a:solidFill>
                  <a:srgbClr val="000000"/>
                </a:solidFill>
                <a:latin typeface="UTM Avo" panose="02040603050506020204" pitchFamily="18" charset="0"/>
                <a:cs typeface="Times New Roman" panose="02020603050405020304" pitchFamily="18" charset="0"/>
              </a:rPr>
              <a:t> trước tên cột và tên hàng. Ví dụ, </a:t>
            </a:r>
            <a:r>
              <a:rPr lang="vi-VN" sz="2400" b="1">
                <a:solidFill>
                  <a:schemeClr val="accent2">
                    <a:lumMod val="50000"/>
                  </a:schemeClr>
                </a:solidFill>
                <a:latin typeface="UTM Avo" panose="02040603050506020204" pitchFamily="18" charset="0"/>
                <a:cs typeface="Times New Roman" panose="02020603050405020304" pitchFamily="18" charset="0"/>
              </a:rPr>
              <a:t>$F$2</a:t>
            </a:r>
            <a:r>
              <a:rPr lang="vi-VN" sz="2400">
                <a:solidFill>
                  <a:srgbClr val="000000"/>
                </a:solidFill>
                <a:latin typeface="UTM Avo" panose="02040603050506020204" pitchFamily="18" charset="0"/>
                <a:cs typeface="Times New Roman" panose="02020603050405020304" pitchFamily="18" charset="0"/>
              </a:rPr>
              <a:t> là địa chỉ tuyệt đối. Sau khi nhập địa chỉ tương đối, em nhấn phím </a:t>
            </a:r>
            <a:r>
              <a:rPr lang="vi-VN" sz="2400" b="1">
                <a:solidFill>
                  <a:srgbClr val="000000"/>
                </a:solidFill>
                <a:latin typeface="UTM Avo" panose="02040603050506020204" pitchFamily="18" charset="0"/>
                <a:cs typeface="Times New Roman" panose="02020603050405020304" pitchFamily="18" charset="0"/>
              </a:rPr>
              <a:t>F4</a:t>
            </a:r>
            <a:r>
              <a:rPr lang="vi-VN" sz="2400">
                <a:solidFill>
                  <a:srgbClr val="000000"/>
                </a:solidFill>
                <a:latin typeface="UTM Avo" panose="02040603050506020204" pitchFamily="18" charset="0"/>
                <a:cs typeface="Times New Roman" panose="02020603050405020304" pitchFamily="18" charset="0"/>
              </a:rPr>
              <a:t> để chuyển địa chỉ tương đối thành địa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 tuyệt đối.</a:t>
            </a:r>
            <a:endParaRPr kumimoji="0" lang="en-US" sz="2400" b="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ACB66D7D-310D-40E9-9CEB-A5120C06AB58}"/>
              </a:ext>
            </a:extLst>
          </p:cNvPr>
          <p:cNvGraphicFramePr>
            <a:graphicFrameLocks noGrp="1"/>
          </p:cNvGraphicFramePr>
          <p:nvPr>
            <p:extLst>
              <p:ext uri="{D42A27DB-BD31-4B8C-83A1-F6EECF244321}">
                <p14:modId xmlns:p14="http://schemas.microsoft.com/office/powerpoint/2010/main" val="2004265228"/>
              </p:ext>
            </p:extLst>
          </p:nvPr>
        </p:nvGraphicFramePr>
        <p:xfrm>
          <a:off x="614526" y="4028592"/>
          <a:ext cx="7905587" cy="2831845"/>
        </p:xfrm>
        <a:graphic>
          <a:graphicData uri="http://schemas.openxmlformats.org/drawingml/2006/table">
            <a:tbl>
              <a:tblPr/>
              <a:tblGrid>
                <a:gridCol w="315002">
                  <a:extLst>
                    <a:ext uri="{9D8B030D-6E8A-4147-A177-3AD203B41FA5}">
                      <a16:colId xmlns:a16="http://schemas.microsoft.com/office/drawing/2014/main" val="2775849083"/>
                    </a:ext>
                  </a:extLst>
                </a:gridCol>
                <a:gridCol w="585004">
                  <a:extLst>
                    <a:ext uri="{9D8B030D-6E8A-4147-A177-3AD203B41FA5}">
                      <a16:colId xmlns:a16="http://schemas.microsoft.com/office/drawing/2014/main" val="986006527"/>
                    </a:ext>
                  </a:extLst>
                </a:gridCol>
                <a:gridCol w="2131951">
                  <a:extLst>
                    <a:ext uri="{9D8B030D-6E8A-4147-A177-3AD203B41FA5}">
                      <a16:colId xmlns:a16="http://schemas.microsoft.com/office/drawing/2014/main" val="208661503"/>
                    </a:ext>
                  </a:extLst>
                </a:gridCol>
                <a:gridCol w="1322098">
                  <a:extLst>
                    <a:ext uri="{9D8B030D-6E8A-4147-A177-3AD203B41FA5}">
                      <a16:colId xmlns:a16="http://schemas.microsoft.com/office/drawing/2014/main" val="3647998785"/>
                    </a:ext>
                  </a:extLst>
                </a:gridCol>
                <a:gridCol w="1372976">
                  <a:extLst>
                    <a:ext uri="{9D8B030D-6E8A-4147-A177-3AD203B41FA5}">
                      <a16:colId xmlns:a16="http://schemas.microsoft.com/office/drawing/2014/main" val="4151941578"/>
                    </a:ext>
                  </a:extLst>
                </a:gridCol>
                <a:gridCol w="2178556">
                  <a:extLst>
                    <a:ext uri="{9D8B030D-6E8A-4147-A177-3AD203B41FA5}">
                      <a16:colId xmlns:a16="http://schemas.microsoft.com/office/drawing/2014/main" val="1998189034"/>
                    </a:ext>
                  </a:extLst>
                </a:gridCol>
              </a:tblGrid>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5</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2</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Trò chơi sáng tạo</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109,000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508000"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50,000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39772905"/>
                  </a:ext>
                </a:extLst>
              </a:tr>
              <a:tr h="360655">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6</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3</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Thiết kế đ</a:t>
                      </a:r>
                      <a:r>
                        <a:rPr lang="en-US" sz="2000" b="1">
                          <a:solidFill>
                            <a:srgbClr val="000000"/>
                          </a:solidFill>
                          <a:effectLst/>
                          <a:latin typeface="Arial" panose="020B0604020202020204" pitchFamily="34" charset="0"/>
                          <a:ea typeface="Arial" panose="020B0604020202020204" pitchFamily="34" charset="0"/>
                        </a:rPr>
                        <a:t>ồ</a:t>
                      </a:r>
                      <a:r>
                        <a:rPr lang="vi-VN" sz="2000" b="1">
                          <a:solidFill>
                            <a:srgbClr val="000000"/>
                          </a:solidFill>
                          <a:effectLst/>
                          <a:latin typeface="Arial" panose="020B0604020202020204" pitchFamily="34" charset="0"/>
                          <a:ea typeface="Arial" panose="020B0604020202020204" pitchFamily="34" charset="0"/>
                        </a:rPr>
                        <a:t> hoạ</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211,000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508000"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10,000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00732639"/>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7</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4</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Từ điển</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20,000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66002534"/>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8</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5</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Quản lí bán hàng cá nhân</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177,000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508000"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5,000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4341029"/>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9</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6</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S</a:t>
                      </a:r>
                      <a:r>
                        <a:rPr lang="en-US" sz="2000" b="1">
                          <a:solidFill>
                            <a:srgbClr val="000000"/>
                          </a:solidFill>
                          <a:effectLst/>
                          <a:latin typeface="Arial" panose="020B0604020202020204" pitchFamily="34" charset="0"/>
                          <a:ea typeface="Arial" panose="020B0604020202020204" pitchFamily="34" charset="0"/>
                        </a:rPr>
                        <a:t>ổ</a:t>
                      </a:r>
                      <a:r>
                        <a:rPr lang="vi-VN" sz="2000" b="1">
                          <a:solidFill>
                            <a:srgbClr val="000000"/>
                          </a:solidFill>
                          <a:effectLst/>
                          <a:latin typeface="Arial" panose="020B0604020202020204" pitchFamily="34" charset="0"/>
                          <a:ea typeface="Arial" panose="020B0604020202020204" pitchFamily="34" charset="0"/>
                        </a:rPr>
                        <a:t> sức khoẻ điện tử</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10,000,000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5091215"/>
                  </a:ext>
                </a:extLst>
              </a:tr>
            </a:tbl>
          </a:graphicData>
        </a:graphic>
      </p:graphicFrame>
      <p:sp>
        <p:nvSpPr>
          <p:cNvPr id="7" name="Rectangle 6">
            <a:extLst>
              <a:ext uri="{FF2B5EF4-FFF2-40B4-BE49-F238E27FC236}">
                <a16:creationId xmlns:a16="http://schemas.microsoft.com/office/drawing/2014/main" id="{6D98F114-52CF-441E-A787-3D085A1F2365}"/>
              </a:ext>
            </a:extLst>
          </p:cNvPr>
          <p:cNvSpPr/>
          <p:nvPr/>
        </p:nvSpPr>
        <p:spPr>
          <a:xfrm>
            <a:off x="6386728" y="4028592"/>
            <a:ext cx="2133383" cy="661678"/>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=C</a:t>
            </a:r>
            <a:r>
              <a:rPr lang="en-US" sz="2800" b="1">
                <a:solidFill>
                  <a:srgbClr val="FF0066"/>
                </a:solidFill>
                <a:latin typeface="Times New Roman" panose="02020603050405020304" pitchFamily="18" charset="0"/>
                <a:ea typeface="Courier New" panose="02070309020205020404" pitchFamily="49" charset="0"/>
                <a:cs typeface="Times New Roman" panose="02020603050405020304" pitchFamily="18" charset="0"/>
              </a:rPr>
              <a:t>5</a:t>
            </a:r>
            <a:r>
              <a:rPr lang="en-US" sz="2800"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*D</a:t>
            </a:r>
            <a:r>
              <a:rPr lang="en-US" sz="2800" b="1">
                <a:solidFill>
                  <a:srgbClr val="FF0066"/>
                </a:solidFill>
                <a:latin typeface="Times New Roman" panose="02020603050405020304" pitchFamily="18" charset="0"/>
                <a:ea typeface="Courier New" panose="02070309020205020404" pitchFamily="49" charset="0"/>
                <a:cs typeface="Times New Roman" panose="02020603050405020304" pitchFamily="18" charset="0"/>
              </a:rPr>
              <a:t>5</a:t>
            </a:r>
            <a:endParaRPr lang="en-US" sz="2800">
              <a:solidFill>
                <a:srgbClr val="FF0066"/>
              </a:solidFill>
            </a:endParaRPr>
          </a:p>
        </p:txBody>
      </p:sp>
      <p:sp>
        <p:nvSpPr>
          <p:cNvPr id="8" name="Callout: Bent Line 7">
            <a:extLst>
              <a:ext uri="{FF2B5EF4-FFF2-40B4-BE49-F238E27FC236}">
                <a16:creationId xmlns:a16="http://schemas.microsoft.com/office/drawing/2014/main" id="{D5401BEF-644A-4646-9606-2D09450A2958}"/>
              </a:ext>
            </a:extLst>
          </p:cNvPr>
          <p:cNvSpPr/>
          <p:nvPr/>
        </p:nvSpPr>
        <p:spPr>
          <a:xfrm>
            <a:off x="8751645" y="3979175"/>
            <a:ext cx="2485849" cy="849338"/>
          </a:xfrm>
          <a:prstGeom prst="borderCallout2">
            <a:avLst>
              <a:gd name="adj1" fmla="val 47517"/>
              <a:gd name="adj2" fmla="val -273"/>
              <a:gd name="adj3" fmla="val 50526"/>
              <a:gd name="adj4" fmla="val -916"/>
              <a:gd name="adj5" fmla="val 41346"/>
              <a:gd name="adj6" fmla="val -9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rPr>
              <a:t>Địa chỉ </a:t>
            </a:r>
          </a:p>
          <a:p>
            <a:pPr algn="ctr"/>
            <a:r>
              <a:rPr lang="en-US" sz="2400" b="1">
                <a:solidFill>
                  <a:schemeClr val="tx1"/>
                </a:solidFill>
                <a:latin typeface="UTM Avo" panose="02040603050506020204" pitchFamily="18" charset="0"/>
              </a:rPr>
              <a:t>tương đối</a:t>
            </a:r>
            <a:endParaRPr lang="en-US" sz="2400" b="1">
              <a:solidFill>
                <a:srgbClr val="FFFF00"/>
              </a:solidFill>
              <a:latin typeface="UTM Avo" panose="02040603050506020204" pitchFamily="18" charset="0"/>
            </a:endParaRPr>
          </a:p>
        </p:txBody>
      </p:sp>
      <p:sp>
        <p:nvSpPr>
          <p:cNvPr id="9" name="Rectangle 8">
            <a:extLst>
              <a:ext uri="{FF2B5EF4-FFF2-40B4-BE49-F238E27FC236}">
                <a16:creationId xmlns:a16="http://schemas.microsoft.com/office/drawing/2014/main" id="{A7031C70-A0BD-469E-B2F9-D16C8B78639C}"/>
              </a:ext>
            </a:extLst>
          </p:cNvPr>
          <p:cNvSpPr/>
          <p:nvPr/>
        </p:nvSpPr>
        <p:spPr>
          <a:xfrm>
            <a:off x="6386728" y="5486400"/>
            <a:ext cx="2133384" cy="661679"/>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a:t>
            </a:r>
            <a:r>
              <a:rPr lang="vi-VN" sz="2600" b="1">
                <a:solidFill>
                  <a:srgbClr val="0070C0"/>
                </a:solidFill>
                <a:latin typeface="UTM Avo" panose="02040603050506020204" pitchFamily="18" charset="0"/>
                <a:cs typeface="Times New Roman" panose="02020603050405020304" pitchFamily="18" charset="0"/>
              </a:rPr>
              <a:t>$</a:t>
            </a:r>
            <a:r>
              <a:rPr lang="en-US" sz="2600"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C</a:t>
            </a:r>
            <a:r>
              <a:rPr lang="vi-VN" sz="2600" b="1">
                <a:solidFill>
                  <a:srgbClr val="0070C0"/>
                </a:solidFill>
                <a:latin typeface="UTM Avo" panose="02040603050506020204" pitchFamily="18" charset="0"/>
                <a:cs typeface="Times New Roman" panose="02020603050405020304" pitchFamily="18" charset="0"/>
              </a:rPr>
              <a:t>$</a:t>
            </a:r>
            <a:r>
              <a:rPr lang="en-US" sz="2600" b="1">
                <a:solidFill>
                  <a:schemeClr val="tx1"/>
                </a:solidFill>
                <a:latin typeface="Times New Roman" panose="02020603050405020304" pitchFamily="18" charset="0"/>
                <a:cs typeface="Times New Roman" panose="02020603050405020304" pitchFamily="18" charset="0"/>
              </a:rPr>
              <a:t>6</a:t>
            </a:r>
            <a:r>
              <a:rPr lang="en-US" sz="2600"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a:t>
            </a:r>
            <a:r>
              <a:rPr lang="vi-VN" sz="2600" b="1">
                <a:solidFill>
                  <a:schemeClr val="accent2">
                    <a:lumMod val="50000"/>
                  </a:schemeClr>
                </a:solidFill>
                <a:latin typeface="UTM Avo" panose="02040603050506020204" pitchFamily="18" charset="0"/>
                <a:cs typeface="Times New Roman" panose="02020603050405020304" pitchFamily="18" charset="0"/>
              </a:rPr>
              <a:t> </a:t>
            </a:r>
            <a:r>
              <a:rPr lang="vi-VN" sz="2600" b="1">
                <a:solidFill>
                  <a:srgbClr val="0070C0"/>
                </a:solidFill>
                <a:latin typeface="UTM Avo" panose="02040603050506020204" pitchFamily="18" charset="0"/>
                <a:cs typeface="Times New Roman" panose="02020603050405020304" pitchFamily="18" charset="0"/>
              </a:rPr>
              <a:t>$</a:t>
            </a:r>
            <a:r>
              <a:rPr lang="en-US" sz="2600"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D</a:t>
            </a:r>
            <a:r>
              <a:rPr lang="vi-VN" sz="2600" b="1">
                <a:solidFill>
                  <a:srgbClr val="0070C0"/>
                </a:solidFill>
                <a:latin typeface="UTM Avo" panose="02040603050506020204" pitchFamily="18" charset="0"/>
                <a:cs typeface="Times New Roman" panose="02020603050405020304" pitchFamily="18" charset="0"/>
              </a:rPr>
              <a:t>$</a:t>
            </a:r>
            <a:r>
              <a:rPr lang="en-US" sz="2600" b="1">
                <a:solidFill>
                  <a:schemeClr val="tx1"/>
                </a:solidFill>
                <a:latin typeface="Times New Roman" panose="02020603050405020304" pitchFamily="18" charset="0"/>
                <a:cs typeface="Times New Roman" panose="02020603050405020304" pitchFamily="18" charset="0"/>
              </a:rPr>
              <a:t>6</a:t>
            </a:r>
            <a:endParaRPr lang="en-US" sz="2600">
              <a:solidFill>
                <a:schemeClr val="tx1"/>
              </a:solidFill>
              <a:latin typeface="Times New Roman" panose="02020603050405020304" pitchFamily="18" charset="0"/>
              <a:cs typeface="Times New Roman" panose="02020603050405020304" pitchFamily="18" charset="0"/>
            </a:endParaRPr>
          </a:p>
        </p:txBody>
      </p:sp>
      <p:sp>
        <p:nvSpPr>
          <p:cNvPr id="10" name="Callout: Bent Line 9">
            <a:extLst>
              <a:ext uri="{FF2B5EF4-FFF2-40B4-BE49-F238E27FC236}">
                <a16:creationId xmlns:a16="http://schemas.microsoft.com/office/drawing/2014/main" id="{1D7D0884-5006-47D5-B4EE-DE59CF9AEEE8}"/>
              </a:ext>
            </a:extLst>
          </p:cNvPr>
          <p:cNvSpPr/>
          <p:nvPr/>
        </p:nvSpPr>
        <p:spPr>
          <a:xfrm>
            <a:off x="8751645" y="5317562"/>
            <a:ext cx="2485849" cy="999354"/>
          </a:xfrm>
          <a:prstGeom prst="borderCallout2">
            <a:avLst>
              <a:gd name="adj1" fmla="val 47517"/>
              <a:gd name="adj2" fmla="val -273"/>
              <a:gd name="adj3" fmla="val 48971"/>
              <a:gd name="adj4" fmla="val -2724"/>
              <a:gd name="adj5" fmla="val 53958"/>
              <a:gd name="adj6" fmla="val -86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rPr>
              <a:t>Địa chỉ </a:t>
            </a:r>
          </a:p>
          <a:p>
            <a:pPr algn="ctr"/>
            <a:r>
              <a:rPr lang="en-US" sz="2400" b="1">
                <a:solidFill>
                  <a:schemeClr val="tx1"/>
                </a:solidFill>
                <a:latin typeface="UTM Avo" panose="02040603050506020204" pitchFamily="18" charset="0"/>
              </a:rPr>
              <a:t>tuyệt đối</a:t>
            </a:r>
            <a:endParaRPr lang="en-US" sz="2400" b="1">
              <a:solidFill>
                <a:srgbClr val="FFFF00"/>
              </a:solidFill>
              <a:latin typeface="UTM Avo" panose="02040603050506020204" pitchFamily="18" charset="0"/>
            </a:endParaRPr>
          </a:p>
        </p:txBody>
      </p:sp>
    </p:spTree>
    <p:extLst>
      <p:ext uri="{BB962C8B-B14F-4D97-AF65-F5344CB8AC3E}">
        <p14:creationId xmlns:p14="http://schemas.microsoft.com/office/powerpoint/2010/main" val="306152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26" presetClass="emph" presetSubtype="0" repeatCount="3000" fill="hold" grpId="1" nodeType="withEffect">
                                  <p:stCondLst>
                                    <p:cond delay="0"/>
                                  </p:stCondLst>
                                  <p:childTnLst>
                                    <p:animEffect transition="out" filter="fade">
                                      <p:cBhvr>
                                        <p:cTn id="24" dur="500" tmFilter="0, 0; .2, .5; .8, .5; 1, 0"/>
                                        <p:tgtEl>
                                          <p:spTgt spid="7"/>
                                        </p:tgtEl>
                                      </p:cBhvr>
                                    </p:animEffect>
                                    <p:animScale>
                                      <p:cBhvr>
                                        <p:cTn id="25" dur="250" autoRev="1" fill="hold"/>
                                        <p:tgtEl>
                                          <p:spTgt spid="7"/>
                                        </p:tgtEl>
                                      </p:cBhvr>
                                      <p:by x="105000" y="105000"/>
                                    </p:animScale>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26" presetClass="emph" presetSubtype="0" repeatCount="3000" fill="hold" grpId="1" nodeType="withEffect">
                                  <p:stCondLst>
                                    <p:cond delay="0"/>
                                  </p:stCondLst>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7" grpId="0" animBg="1"/>
      <p:bldP spid="7" grpId="1" animBg="1"/>
      <p:bldP spid="8" grpId="0" animBg="1"/>
      <p:bldP spid="9" grpId="0" animBg="1"/>
      <p:bldP spid="9" grpId="1"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F5F482D-5297-4D54-A5E7-C6D9E5C45177}"/>
              </a:ext>
            </a:extLst>
          </p:cNvPr>
          <p:cNvGraphicFramePr>
            <a:graphicFrameLocks noGrp="1"/>
          </p:cNvGraphicFramePr>
          <p:nvPr/>
        </p:nvGraphicFramePr>
        <p:xfrm>
          <a:off x="735839" y="955494"/>
          <a:ext cx="10287000" cy="4947012"/>
        </p:xfrm>
        <a:graphic>
          <a:graphicData uri="http://schemas.openxmlformats.org/drawingml/2006/table">
            <a:tbl>
              <a:tblPr>
                <a:tableStyleId>{5C22544A-7EE6-4342-B048-85BDC9FD1C3A}</a:tableStyleId>
              </a:tblPr>
              <a:tblGrid>
                <a:gridCol w="331224">
                  <a:extLst>
                    <a:ext uri="{9D8B030D-6E8A-4147-A177-3AD203B41FA5}">
                      <a16:colId xmlns:a16="http://schemas.microsoft.com/office/drawing/2014/main" val="1924700474"/>
                    </a:ext>
                  </a:extLst>
                </a:gridCol>
                <a:gridCol w="464667">
                  <a:extLst>
                    <a:ext uri="{9D8B030D-6E8A-4147-A177-3AD203B41FA5}">
                      <a16:colId xmlns:a16="http://schemas.microsoft.com/office/drawing/2014/main" val="226750226"/>
                    </a:ext>
                  </a:extLst>
                </a:gridCol>
                <a:gridCol w="2502050">
                  <a:extLst>
                    <a:ext uri="{9D8B030D-6E8A-4147-A177-3AD203B41FA5}">
                      <a16:colId xmlns:a16="http://schemas.microsoft.com/office/drawing/2014/main" val="1183536520"/>
                    </a:ext>
                  </a:extLst>
                </a:gridCol>
                <a:gridCol w="1382282">
                  <a:extLst>
                    <a:ext uri="{9D8B030D-6E8A-4147-A177-3AD203B41FA5}">
                      <a16:colId xmlns:a16="http://schemas.microsoft.com/office/drawing/2014/main" val="1784833641"/>
                    </a:ext>
                  </a:extLst>
                </a:gridCol>
                <a:gridCol w="1683325">
                  <a:extLst>
                    <a:ext uri="{9D8B030D-6E8A-4147-A177-3AD203B41FA5}">
                      <a16:colId xmlns:a16="http://schemas.microsoft.com/office/drawing/2014/main" val="1310422872"/>
                    </a:ext>
                  </a:extLst>
                </a:gridCol>
                <a:gridCol w="2315231">
                  <a:extLst>
                    <a:ext uri="{9D8B030D-6E8A-4147-A177-3AD203B41FA5}">
                      <a16:colId xmlns:a16="http://schemas.microsoft.com/office/drawing/2014/main" val="1269760244"/>
                    </a:ext>
                  </a:extLst>
                </a:gridCol>
                <a:gridCol w="1608221">
                  <a:extLst>
                    <a:ext uri="{9D8B030D-6E8A-4147-A177-3AD203B41FA5}">
                      <a16:colId xmlns:a16="http://schemas.microsoft.com/office/drawing/2014/main" val="474643868"/>
                    </a:ext>
                  </a:extLst>
                </a:gridCol>
              </a:tblGrid>
              <a:tr h="235411">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gridSpan="6">
                  <a:txBody>
                    <a:bodyPr/>
                    <a:lstStyle/>
                    <a:p>
                      <a:pPr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DANH SÁCH PHẦN M</a:t>
                      </a:r>
                      <a:r>
                        <a:rPr lang="en-US" sz="2400" b="1">
                          <a:effectLst/>
                          <a:latin typeface="Times New Roman" panose="02020603050405020304" pitchFamily="18" charset="0"/>
                          <a:cs typeface="Times New Roman" panose="02020603050405020304" pitchFamily="18" charset="0"/>
                        </a:rPr>
                        <a:t>Ề</a:t>
                      </a:r>
                      <a:r>
                        <a:rPr lang="vi-VN" sz="2400" b="1">
                          <a:effectLst/>
                          <a:latin typeface="Times New Roman" panose="02020603050405020304" pitchFamily="18" charset="0"/>
                          <a:cs typeface="Times New Roman" panose="02020603050405020304" pitchFamily="18" charset="0"/>
                        </a:rPr>
                        <a:t>M</a:t>
                      </a:r>
                      <a:r>
                        <a:rPr lang="en-US" sz="2400" b="1">
                          <a:effectLst/>
                          <a:latin typeface="Times New Roman" panose="02020603050405020304" pitchFamily="18" charset="0"/>
                          <a:cs typeface="Times New Roman" panose="02020603050405020304" pitchFamily="18" charset="0"/>
                        </a:rPr>
                        <a:t> ỨNG DỤNG</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2568562"/>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nSpc>
                          <a:spcPct val="120000"/>
                        </a:lnSpc>
                        <a:spcAft>
                          <a:spcPts val="400"/>
                        </a:spcAft>
                      </a:pPr>
                      <a:r>
                        <a:rPr lang="vi-VN" sz="2400" b="1" i="1">
                          <a:effectLst/>
                          <a:latin typeface="Times New Roman" panose="02020603050405020304" pitchFamily="18" charset="0"/>
                          <a:cs typeface="Times New Roman" panose="02020603050405020304" pitchFamily="18" charset="0"/>
                        </a:rPr>
                        <a:t>Tỉ lệ doanh thu của công ti</a:t>
                      </a:r>
                      <a:endParaRPr lang="en-US" sz="2400" b="1" i="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70%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9352164"/>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nSpc>
                          <a:spcPct val="120000"/>
                        </a:lnSpc>
                        <a:spcAft>
                          <a:spcPts val="400"/>
                        </a:spcAft>
                      </a:pPr>
                      <a:r>
                        <a:rPr lang="vi-VN" sz="2400" b="1">
                          <a:effectLst/>
                          <a:latin typeface="Times New Roman" panose="02020603050405020304" pitchFamily="18" charset="0"/>
                          <a:cs typeface="Times New Roman" panose="02020603050405020304" pitchFamily="18" charset="0"/>
                        </a:rPr>
                        <a:t>TT</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Sản phấm</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Đơn giá (đồng)</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01600"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Sô lượt mua</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52400"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Doanh thu</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Aft>
                          <a:spcPts val="400"/>
                        </a:spcAft>
                        <a:tabLst>
                          <a:tab pos="0" algn="l"/>
                        </a:tabLst>
                      </a:pPr>
                      <a:r>
                        <a:rPr lang="vi-VN" sz="2400" b="1">
                          <a:effectLst/>
                          <a:latin typeface="Times New Roman" panose="02020603050405020304" pitchFamily="18" charset="0"/>
                          <a:cs typeface="Times New Roman" panose="02020603050405020304" pitchFamily="18" charset="0"/>
                        </a:rPr>
                        <a:t>Doanh thu của công ti</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9762389"/>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Quản lí thời gian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39,999</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50,000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r">
                        <a:lnSpc>
                          <a:spcPct val="120000"/>
                        </a:lnSpc>
                        <a:spcAft>
                          <a:spcPts val="400"/>
                        </a:spcAft>
                      </a:pPr>
                      <a:r>
                        <a:rPr lang="vi-VN" sz="2400">
                          <a:effectLst/>
                          <a:latin typeface="Times New Roman" panose="02020603050405020304" pitchFamily="18" charset="0"/>
                          <a:cs typeface="Times New Roman" panose="02020603050405020304" pitchFamily="18" charset="0"/>
                        </a:rPr>
                        <a:t>1,999,950,000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8154163"/>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Trò chơi sáng tạo</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r">
                        <a:lnSpc>
                          <a:spcPct val="120000"/>
                        </a:lnSpc>
                        <a:spcAft>
                          <a:spcPts val="400"/>
                        </a:spcAft>
                      </a:pPr>
                      <a:r>
                        <a:rPr lang="vi-VN" sz="2400">
                          <a:effectLst/>
                          <a:latin typeface="Times New Roman" panose="02020603050405020304" pitchFamily="18" charset="0"/>
                          <a:cs typeface="Times New Roman" panose="02020603050405020304" pitchFamily="18" charset="0"/>
                        </a:rPr>
                        <a:t>109,000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50,000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r">
                        <a:lnSpc>
                          <a:spcPct val="120000"/>
                        </a:lnSpc>
                        <a:spcAft>
                          <a:spcPts val="400"/>
                        </a:spcAft>
                      </a:pPr>
                      <a:r>
                        <a:rPr lang="vi-VN" sz="2400">
                          <a:effectLst/>
                          <a:latin typeface="Times New Roman" panose="02020603050405020304" pitchFamily="18" charset="0"/>
                          <a:cs typeface="Times New Roman" panose="02020603050405020304" pitchFamily="18" charset="0"/>
                        </a:rPr>
                        <a:t>5,450,000,000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1421772"/>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Thiết kế đồ hoạ</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r">
                        <a:lnSpc>
                          <a:spcPct val="120000"/>
                        </a:lnSpc>
                        <a:spcAft>
                          <a:spcPts val="400"/>
                        </a:spcAft>
                      </a:pPr>
                      <a:r>
                        <a:rPr lang="vi-VN" sz="2400">
                          <a:effectLst/>
                          <a:latin typeface="Times New Roman" panose="02020603050405020304" pitchFamily="18" charset="0"/>
                          <a:cs typeface="Times New Roman" panose="02020603050405020304" pitchFamily="18" charset="0"/>
                        </a:rPr>
                        <a:t>211,000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10,000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r">
                        <a:lnSpc>
                          <a:spcPct val="120000"/>
                        </a:lnSpc>
                        <a:spcAft>
                          <a:spcPts val="400"/>
                        </a:spcAft>
                      </a:pPr>
                      <a:r>
                        <a:rPr lang="vi-VN" sz="2400">
                          <a:effectLst/>
                          <a:latin typeface="Times New Roman" panose="02020603050405020304" pitchFamily="18" charset="0"/>
                          <a:cs typeface="Times New Roman" panose="02020603050405020304" pitchFamily="18" charset="0"/>
                        </a:rPr>
                        <a:t>2,110 000 000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828110"/>
                  </a:ext>
                </a:extLst>
              </a:tr>
              <a:tr h="300423">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7</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Từ đi</a:t>
                      </a:r>
                      <a:r>
                        <a:rPr lang="en-US" sz="2400">
                          <a:effectLst/>
                          <a:latin typeface="Times New Roman" panose="02020603050405020304" pitchFamily="18" charset="0"/>
                          <a:cs typeface="Times New Roman" panose="02020603050405020304" pitchFamily="18" charset="0"/>
                        </a:rPr>
                        <a:t>ể</a:t>
                      </a:r>
                      <a:r>
                        <a:rPr lang="vi-VN" sz="2400">
                          <a:effectLst/>
                          <a:latin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20,000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4445894"/>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8</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Quản l</a:t>
                      </a:r>
                      <a:r>
                        <a:rPr lang="en-US" sz="2400">
                          <a:effectLst/>
                          <a:latin typeface="Times New Roman" panose="02020603050405020304" pitchFamily="18" charset="0"/>
                          <a:cs typeface="Times New Roman" panose="02020603050405020304" pitchFamily="18" charset="0"/>
                        </a:rPr>
                        <a:t>í</a:t>
                      </a:r>
                      <a:r>
                        <a:rPr lang="vi-VN" sz="2400">
                          <a:effectLst/>
                          <a:latin typeface="Times New Roman" panose="02020603050405020304" pitchFamily="18" charset="0"/>
                          <a:cs typeface="Times New Roman" panose="02020603050405020304" pitchFamily="18" charset="0"/>
                        </a:rPr>
                        <a:t> bán hàng cá nhân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r">
                        <a:lnSpc>
                          <a:spcPct val="120000"/>
                        </a:lnSpc>
                        <a:spcAft>
                          <a:spcPts val="400"/>
                        </a:spcAft>
                      </a:pPr>
                      <a:r>
                        <a:rPr lang="vi-VN" sz="2400">
                          <a:effectLst/>
                          <a:latin typeface="Times New Roman" panose="02020603050405020304" pitchFamily="18" charset="0"/>
                          <a:cs typeface="Times New Roman" panose="02020603050405020304" pitchFamily="18" charset="0"/>
                        </a:rPr>
                        <a:t>177,000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5,000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885,000,000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4388018"/>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9</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S</a:t>
                      </a:r>
                      <a:r>
                        <a:rPr lang="en-US" sz="2400">
                          <a:effectLst/>
                          <a:latin typeface="Times New Roman" panose="02020603050405020304" pitchFamily="18" charset="0"/>
                          <a:cs typeface="Times New Roman" panose="02020603050405020304" pitchFamily="18" charset="0"/>
                        </a:rPr>
                        <a:t>ổ</a:t>
                      </a:r>
                      <a:r>
                        <a:rPr lang="vi-VN" sz="2400">
                          <a:effectLst/>
                          <a:latin typeface="Times New Roman" panose="02020603050405020304" pitchFamily="18" charset="0"/>
                          <a:cs typeface="Times New Roman" panose="02020603050405020304" pitchFamily="18" charset="0"/>
                        </a:rPr>
                        <a:t> sức kh</a:t>
                      </a:r>
                      <a:r>
                        <a:rPr lang="en-US" sz="2400">
                          <a:effectLst/>
                          <a:latin typeface="Times New Roman" panose="02020603050405020304" pitchFamily="18" charset="0"/>
                          <a:cs typeface="Times New Roman" panose="02020603050405020304" pitchFamily="18" charset="0"/>
                        </a:rPr>
                        <a:t>ỏe</a:t>
                      </a:r>
                      <a:r>
                        <a:rPr lang="vi-VN" sz="2400">
                          <a:effectLst/>
                          <a:latin typeface="Times New Roman" panose="02020603050405020304" pitchFamily="18" charset="0"/>
                          <a:cs typeface="Times New Roman" panose="02020603050405020304" pitchFamily="18" charset="0"/>
                        </a:rPr>
                        <a:t> điện tử</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10,000,000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2459642"/>
                  </a:ext>
                </a:extLst>
              </a:tr>
            </a:tbl>
          </a:graphicData>
        </a:graphic>
      </p:graphicFrame>
      <p:sp>
        <p:nvSpPr>
          <p:cNvPr id="8" name="TextBox 7">
            <a:extLst>
              <a:ext uri="{FF2B5EF4-FFF2-40B4-BE49-F238E27FC236}">
                <a16:creationId xmlns:a16="http://schemas.microsoft.com/office/drawing/2014/main" id="{38C6A2DD-1A2E-489E-AE6D-42140B52B020}"/>
              </a:ext>
            </a:extLst>
          </p:cNvPr>
          <p:cNvSpPr txBox="1"/>
          <p:nvPr/>
        </p:nvSpPr>
        <p:spPr>
          <a:xfrm>
            <a:off x="2584352" y="6010336"/>
            <a:ext cx="7023296" cy="369332"/>
          </a:xfrm>
          <a:prstGeom prst="rect">
            <a:avLst/>
          </a:prstGeom>
          <a:noFill/>
        </p:spPr>
        <p:txBody>
          <a:bodyPr wrap="square">
            <a:spAutoFit/>
          </a:bodyPr>
          <a:lstStyle/>
          <a:p>
            <a:pPr algn="ctr"/>
            <a:r>
              <a:rPr lang="vi-VN" sz="1800" b="1" i="1">
                <a:effectLst/>
                <a:latin typeface="Arial" panose="020B0604020202020204" pitchFamily="34" charset="0"/>
                <a:ea typeface="Arial" panose="020B0604020202020204" pitchFamily="34" charset="0"/>
              </a:rPr>
              <a:t>Hình 5.3. Tỉ lệ doanh thu của công ti được lưu ờ ổ F2</a:t>
            </a:r>
            <a:endParaRPr lang="en-US" sz="1800" b="1">
              <a:effectLst/>
              <a:latin typeface="Arial" panose="020B0604020202020204" pitchFamily="34" charset="0"/>
              <a:ea typeface="Arial" panose="020B0604020202020204" pitchFamily="34" charset="0"/>
            </a:endParaRPr>
          </a:p>
        </p:txBody>
      </p:sp>
      <p:graphicFrame>
        <p:nvGraphicFramePr>
          <p:cNvPr id="5" name="Table 5">
            <a:extLst>
              <a:ext uri="{FF2B5EF4-FFF2-40B4-BE49-F238E27FC236}">
                <a16:creationId xmlns:a16="http://schemas.microsoft.com/office/drawing/2014/main" id="{5F355D3E-B206-4780-901E-025B0DF1AB86}"/>
              </a:ext>
            </a:extLst>
          </p:cNvPr>
          <p:cNvGraphicFramePr>
            <a:graphicFrameLocks noGrp="1"/>
          </p:cNvGraphicFramePr>
          <p:nvPr/>
        </p:nvGraphicFramePr>
        <p:xfrm>
          <a:off x="749907" y="514314"/>
          <a:ext cx="10287000" cy="427419"/>
        </p:xfrm>
        <a:graphic>
          <a:graphicData uri="http://schemas.openxmlformats.org/drawingml/2006/table">
            <a:tbl>
              <a:tblPr firstRow="1" bandRow="1">
                <a:tableStyleId>{5C22544A-7EE6-4342-B048-85BDC9FD1C3A}</a:tableStyleId>
              </a:tblPr>
              <a:tblGrid>
                <a:gridCol w="319238">
                  <a:extLst>
                    <a:ext uri="{9D8B030D-6E8A-4147-A177-3AD203B41FA5}">
                      <a16:colId xmlns:a16="http://schemas.microsoft.com/office/drawing/2014/main" val="3775830103"/>
                    </a:ext>
                  </a:extLst>
                </a:gridCol>
                <a:gridCol w="450166">
                  <a:extLst>
                    <a:ext uri="{9D8B030D-6E8A-4147-A177-3AD203B41FA5}">
                      <a16:colId xmlns:a16="http://schemas.microsoft.com/office/drawing/2014/main" val="3510836763"/>
                    </a:ext>
                  </a:extLst>
                </a:gridCol>
                <a:gridCol w="2489982">
                  <a:extLst>
                    <a:ext uri="{9D8B030D-6E8A-4147-A177-3AD203B41FA5}">
                      <a16:colId xmlns:a16="http://schemas.microsoft.com/office/drawing/2014/main" val="2129187385"/>
                    </a:ext>
                  </a:extLst>
                </a:gridCol>
                <a:gridCol w="1420837">
                  <a:extLst>
                    <a:ext uri="{9D8B030D-6E8A-4147-A177-3AD203B41FA5}">
                      <a16:colId xmlns:a16="http://schemas.microsoft.com/office/drawing/2014/main" val="111287775"/>
                    </a:ext>
                  </a:extLst>
                </a:gridCol>
                <a:gridCol w="1674055">
                  <a:extLst>
                    <a:ext uri="{9D8B030D-6E8A-4147-A177-3AD203B41FA5}">
                      <a16:colId xmlns:a16="http://schemas.microsoft.com/office/drawing/2014/main" val="2350201295"/>
                    </a:ext>
                  </a:extLst>
                </a:gridCol>
                <a:gridCol w="2321169">
                  <a:extLst>
                    <a:ext uri="{9D8B030D-6E8A-4147-A177-3AD203B41FA5}">
                      <a16:colId xmlns:a16="http://schemas.microsoft.com/office/drawing/2014/main" val="2499356255"/>
                    </a:ext>
                  </a:extLst>
                </a:gridCol>
                <a:gridCol w="1611553">
                  <a:extLst>
                    <a:ext uri="{9D8B030D-6E8A-4147-A177-3AD203B41FA5}">
                      <a16:colId xmlns:a16="http://schemas.microsoft.com/office/drawing/2014/main" val="3480441094"/>
                    </a:ext>
                  </a:extLst>
                </a:gridCol>
              </a:tblGrid>
              <a:tr h="370840">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39700">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A</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20000"/>
                        </a:lnSpc>
                        <a:spcAft>
                          <a:spcPts val="400"/>
                        </a:spcAft>
                      </a:pPr>
                      <a:r>
                        <a:rPr lang="vi-VN" sz="2000" b="1" kern="1200">
                          <a:solidFill>
                            <a:srgbClr val="000000"/>
                          </a:solidFill>
                          <a:effectLst/>
                          <a:latin typeface="Arial Unicode MS" panose="020B0604020202020204" pitchFamily="34" charset="-128"/>
                          <a:ea typeface="Arial" panose="020B0604020202020204" pitchFamily="34" charset="0"/>
                          <a:cs typeface="+mn-cs"/>
                        </a:rPr>
                        <a:t>B</a:t>
                      </a:r>
                      <a:endParaRPr lang="en-US" sz="2000" b="1" kern="1200">
                        <a:solidFill>
                          <a:srgbClr val="000000"/>
                        </a:solidFill>
                        <a:effectLst/>
                        <a:latin typeface="Arial Unicode MS" panose="020B0604020202020204" pitchFamily="34" charset="-128"/>
                        <a:ea typeface="Arial" panose="020B0604020202020204" pitchFamily="34" charset="0"/>
                        <a:cs typeface="+mn-cs"/>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20000"/>
                        </a:lnSpc>
                        <a:spcAft>
                          <a:spcPts val="400"/>
                        </a:spcAft>
                      </a:pPr>
                      <a:r>
                        <a:rPr lang="en-US" sz="2000" b="1" kern="1200">
                          <a:solidFill>
                            <a:srgbClr val="000000"/>
                          </a:solidFill>
                          <a:effectLst/>
                          <a:latin typeface="Arial Unicode MS" panose="020B0604020202020204" pitchFamily="34" charset="-128"/>
                          <a:ea typeface="Calibri" panose="020F0502020204030204" pitchFamily="34" charset="0"/>
                          <a:cs typeface="+mn-cs"/>
                        </a:rPr>
                        <a:t>C</a:t>
                      </a:r>
                      <a:endParaRPr lang="en-US" sz="2000" b="1" kern="1200">
                        <a:solidFill>
                          <a:srgbClr val="000000"/>
                        </a:solidFill>
                        <a:effectLst/>
                        <a:latin typeface="Arial Unicode MS" panose="020B0604020202020204" pitchFamily="34" charset="-128"/>
                        <a:ea typeface="Arial" panose="020B0604020202020204" pitchFamily="34" charset="0"/>
                        <a:cs typeface="+mn-cs"/>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D</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20000"/>
                        </a:lnSpc>
                        <a:spcAft>
                          <a:spcPts val="400"/>
                        </a:spcAft>
                      </a:pPr>
                      <a:r>
                        <a:rPr lang="vi-VN" sz="2000">
                          <a:solidFill>
                            <a:schemeClr val="tx1"/>
                          </a:solidFill>
                          <a:effectLst/>
                          <a:latin typeface="Arial Unicode MS" panose="020B0604020202020204" pitchFamily="34" charset="-128"/>
                          <a:ea typeface="Arial" panose="020B0604020202020204" pitchFamily="34" charset="0"/>
                        </a:rPr>
                        <a:t>E</a:t>
                      </a:r>
                      <a:endParaRPr lang="en-US" sz="2400">
                        <a:solidFill>
                          <a:schemeClr val="tx1"/>
                        </a:solidFill>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20000"/>
                        </a:lnSpc>
                        <a:spcAft>
                          <a:spcPts val="400"/>
                        </a:spcAft>
                      </a:pPr>
                      <a:r>
                        <a:rPr lang="en-US" sz="2000" b="1" kern="1200">
                          <a:solidFill>
                            <a:srgbClr val="000000"/>
                          </a:solidFill>
                          <a:effectLst/>
                          <a:latin typeface="Arial Unicode MS" panose="020B0604020202020204" pitchFamily="34" charset="-128"/>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195767407"/>
                  </a:ext>
                </a:extLst>
              </a:tr>
            </a:tbl>
          </a:graphicData>
        </a:graphic>
      </p:graphicFrame>
      <p:sp>
        <p:nvSpPr>
          <p:cNvPr id="10" name="Rectangle 9">
            <a:extLst>
              <a:ext uri="{FF2B5EF4-FFF2-40B4-BE49-F238E27FC236}">
                <a16:creationId xmlns:a16="http://schemas.microsoft.com/office/drawing/2014/main" id="{BD1163CC-C244-4E29-BC30-398BEE9ABB70}"/>
              </a:ext>
            </a:extLst>
          </p:cNvPr>
          <p:cNvSpPr/>
          <p:nvPr/>
        </p:nvSpPr>
        <p:spPr>
          <a:xfrm>
            <a:off x="9441968" y="2685901"/>
            <a:ext cx="1552313" cy="3216605"/>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6" name="Rectangle 5">
            <a:extLst>
              <a:ext uri="{FF2B5EF4-FFF2-40B4-BE49-F238E27FC236}">
                <a16:creationId xmlns:a16="http://schemas.microsoft.com/office/drawing/2014/main" id="{2F93447E-2216-40D6-935F-D292F716C386}"/>
              </a:ext>
            </a:extLst>
          </p:cNvPr>
          <p:cNvSpPr/>
          <p:nvPr/>
        </p:nvSpPr>
        <p:spPr>
          <a:xfrm>
            <a:off x="3033252" y="-1150541"/>
            <a:ext cx="2133383" cy="661678"/>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=C</a:t>
            </a:r>
            <a:r>
              <a:rPr lang="en-US" sz="2800" b="1">
                <a:solidFill>
                  <a:srgbClr val="FF0066"/>
                </a:solidFill>
                <a:latin typeface="Times New Roman" panose="02020603050405020304" pitchFamily="18" charset="0"/>
                <a:ea typeface="Courier New" panose="02070309020205020404" pitchFamily="49" charset="0"/>
                <a:cs typeface="Times New Roman" panose="02020603050405020304" pitchFamily="18" charset="0"/>
              </a:rPr>
              <a:t>5</a:t>
            </a:r>
            <a:r>
              <a:rPr lang="en-US" sz="2800"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*D</a:t>
            </a:r>
            <a:r>
              <a:rPr lang="en-US" sz="2800" b="1">
                <a:solidFill>
                  <a:srgbClr val="FF0066"/>
                </a:solidFill>
                <a:latin typeface="Times New Roman" panose="02020603050405020304" pitchFamily="18" charset="0"/>
                <a:ea typeface="Courier New" panose="02070309020205020404" pitchFamily="49" charset="0"/>
                <a:cs typeface="Times New Roman" panose="02020603050405020304" pitchFamily="18" charset="0"/>
              </a:rPr>
              <a:t>5</a:t>
            </a:r>
            <a:endParaRPr lang="en-US" sz="2800">
              <a:solidFill>
                <a:srgbClr val="FF0066"/>
              </a:solidFill>
            </a:endParaRPr>
          </a:p>
        </p:txBody>
      </p:sp>
      <p:sp>
        <p:nvSpPr>
          <p:cNvPr id="7" name="Callout: Bent Line 6">
            <a:extLst>
              <a:ext uri="{FF2B5EF4-FFF2-40B4-BE49-F238E27FC236}">
                <a16:creationId xmlns:a16="http://schemas.microsoft.com/office/drawing/2014/main" id="{62A2F49A-D2A2-45DB-AA92-2F0B6AABB810}"/>
              </a:ext>
            </a:extLst>
          </p:cNvPr>
          <p:cNvSpPr/>
          <p:nvPr/>
        </p:nvSpPr>
        <p:spPr>
          <a:xfrm>
            <a:off x="506436" y="1842868"/>
            <a:ext cx="8410635" cy="843033"/>
          </a:xfrm>
          <a:prstGeom prst="borderCallout2">
            <a:avLst>
              <a:gd name="adj1" fmla="val 44427"/>
              <a:gd name="adj2" fmla="val 100092"/>
              <a:gd name="adj3" fmla="val 134028"/>
              <a:gd name="adj4" fmla="val 101673"/>
              <a:gd name="adj5" fmla="val 220545"/>
              <a:gd name="adj6" fmla="val 1057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rPr>
              <a:t>Công thức </a:t>
            </a:r>
            <a:r>
              <a:rPr lang="en-US" sz="2400" b="1">
                <a:solidFill>
                  <a:schemeClr val="tx1"/>
                </a:solidFill>
                <a:latin typeface="UTM Avo" panose="02040603050506020204" pitchFamily="18" charset="0"/>
              </a:rPr>
              <a:t>Doanh thu của công ti </a:t>
            </a:r>
            <a:r>
              <a:rPr lang="en-US" sz="2400">
                <a:solidFill>
                  <a:schemeClr val="tx1"/>
                </a:solidFill>
                <a:latin typeface="UTM Avo" panose="02040603050506020204" pitchFamily="18" charset="0"/>
              </a:rPr>
              <a:t>=</a:t>
            </a:r>
            <a:r>
              <a:rPr lang="en-US" sz="2400" b="1">
                <a:solidFill>
                  <a:schemeClr val="tx1"/>
                </a:solidFill>
                <a:latin typeface="UTM Avo" panose="02040603050506020204" pitchFamily="18" charset="0"/>
              </a:rPr>
              <a:t> Doanh thu*Tỉ lệ. </a:t>
            </a:r>
            <a:endParaRPr lang="en-US" sz="2400" b="1">
              <a:solidFill>
                <a:srgbClr val="FFFF00"/>
              </a:solidFill>
              <a:latin typeface="UTM Avo" panose="02040603050506020204" pitchFamily="18" charset="0"/>
            </a:endParaRPr>
          </a:p>
        </p:txBody>
      </p:sp>
    </p:spTree>
    <p:extLst>
      <p:ext uri="{BB962C8B-B14F-4D97-AF65-F5344CB8AC3E}">
        <p14:creationId xmlns:p14="http://schemas.microsoft.com/office/powerpoint/2010/main" val="159636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6" presetClass="emph" presetSubtype="0" repeatCount="3000" fill="hold" grpId="1" nodeType="withEffect">
                                  <p:stCondLst>
                                    <p:cond delay="0"/>
                                  </p:stCondLst>
                                  <p:childTnLst>
                                    <p:animEffect transition="out" filter="fade">
                                      <p:cBhvr>
                                        <p:cTn id="9" dur="500" tmFilter="0, 0; .2, .5; .8, .5; 1, 0"/>
                                        <p:tgtEl>
                                          <p:spTgt spid="10"/>
                                        </p:tgtEl>
                                      </p:cBhvr>
                                    </p:animEffect>
                                    <p:animScale>
                                      <p:cBhvr>
                                        <p:cTn id="10" dur="250" autoRev="1" fill="hold"/>
                                        <p:tgtEl>
                                          <p:spTgt spid="10"/>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26" presetClass="emph" presetSubtype="0" repeatCount="3000" fill="hold" grpId="1" nodeType="withEffect">
                                  <p:stCondLst>
                                    <p:cond delay="0"/>
                                  </p:stCondLst>
                                  <p:childTnLst>
                                    <p:animEffect transition="out" filter="fade">
                                      <p:cBhvr>
                                        <p:cTn id="17" dur="500" tmFilter="0, 0; .2, .5; .8, .5; 1, 0"/>
                                        <p:tgtEl>
                                          <p:spTgt spid="6"/>
                                        </p:tgtEl>
                                      </p:cBhvr>
                                    </p:animEffect>
                                    <p:animScale>
                                      <p:cBhvr>
                                        <p:cTn id="18" dur="250" autoRev="1" fill="hold"/>
                                        <p:tgtEl>
                                          <p:spTgt spid="6"/>
                                        </p:tgtEl>
                                      </p:cBhvr>
                                      <p:by x="105000" y="105000"/>
                                    </p:animScale>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6" grpId="0" animBg="1"/>
      <p:bldP spid="6" grpId="1"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F5F482D-5297-4D54-A5E7-C6D9E5C45177}"/>
              </a:ext>
            </a:extLst>
          </p:cNvPr>
          <p:cNvGraphicFramePr>
            <a:graphicFrameLocks noGrp="1"/>
          </p:cNvGraphicFramePr>
          <p:nvPr/>
        </p:nvGraphicFramePr>
        <p:xfrm>
          <a:off x="735839" y="955494"/>
          <a:ext cx="10287000" cy="4947012"/>
        </p:xfrm>
        <a:graphic>
          <a:graphicData uri="http://schemas.openxmlformats.org/drawingml/2006/table">
            <a:tbl>
              <a:tblPr>
                <a:tableStyleId>{5C22544A-7EE6-4342-B048-85BDC9FD1C3A}</a:tableStyleId>
              </a:tblPr>
              <a:tblGrid>
                <a:gridCol w="331224">
                  <a:extLst>
                    <a:ext uri="{9D8B030D-6E8A-4147-A177-3AD203B41FA5}">
                      <a16:colId xmlns:a16="http://schemas.microsoft.com/office/drawing/2014/main" val="1924700474"/>
                    </a:ext>
                  </a:extLst>
                </a:gridCol>
                <a:gridCol w="464667">
                  <a:extLst>
                    <a:ext uri="{9D8B030D-6E8A-4147-A177-3AD203B41FA5}">
                      <a16:colId xmlns:a16="http://schemas.microsoft.com/office/drawing/2014/main" val="226750226"/>
                    </a:ext>
                  </a:extLst>
                </a:gridCol>
                <a:gridCol w="2502050">
                  <a:extLst>
                    <a:ext uri="{9D8B030D-6E8A-4147-A177-3AD203B41FA5}">
                      <a16:colId xmlns:a16="http://schemas.microsoft.com/office/drawing/2014/main" val="1183536520"/>
                    </a:ext>
                  </a:extLst>
                </a:gridCol>
                <a:gridCol w="1382282">
                  <a:extLst>
                    <a:ext uri="{9D8B030D-6E8A-4147-A177-3AD203B41FA5}">
                      <a16:colId xmlns:a16="http://schemas.microsoft.com/office/drawing/2014/main" val="1784833641"/>
                    </a:ext>
                  </a:extLst>
                </a:gridCol>
                <a:gridCol w="1683325">
                  <a:extLst>
                    <a:ext uri="{9D8B030D-6E8A-4147-A177-3AD203B41FA5}">
                      <a16:colId xmlns:a16="http://schemas.microsoft.com/office/drawing/2014/main" val="1310422872"/>
                    </a:ext>
                  </a:extLst>
                </a:gridCol>
                <a:gridCol w="2315231">
                  <a:extLst>
                    <a:ext uri="{9D8B030D-6E8A-4147-A177-3AD203B41FA5}">
                      <a16:colId xmlns:a16="http://schemas.microsoft.com/office/drawing/2014/main" val="1269760244"/>
                    </a:ext>
                  </a:extLst>
                </a:gridCol>
                <a:gridCol w="1608221">
                  <a:extLst>
                    <a:ext uri="{9D8B030D-6E8A-4147-A177-3AD203B41FA5}">
                      <a16:colId xmlns:a16="http://schemas.microsoft.com/office/drawing/2014/main" val="474643868"/>
                    </a:ext>
                  </a:extLst>
                </a:gridCol>
              </a:tblGrid>
              <a:tr h="235411">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gridSpan="6">
                  <a:txBody>
                    <a:bodyPr/>
                    <a:lstStyle/>
                    <a:p>
                      <a:pPr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DANH SÁCH PHẦN M</a:t>
                      </a:r>
                      <a:r>
                        <a:rPr lang="en-US" sz="2400" b="1">
                          <a:effectLst/>
                          <a:latin typeface="Times New Roman" panose="02020603050405020304" pitchFamily="18" charset="0"/>
                          <a:cs typeface="Times New Roman" panose="02020603050405020304" pitchFamily="18" charset="0"/>
                        </a:rPr>
                        <a:t>Ề</a:t>
                      </a:r>
                      <a:r>
                        <a:rPr lang="vi-VN" sz="2400" b="1">
                          <a:effectLst/>
                          <a:latin typeface="Times New Roman" panose="02020603050405020304" pitchFamily="18" charset="0"/>
                          <a:cs typeface="Times New Roman" panose="02020603050405020304" pitchFamily="18" charset="0"/>
                        </a:rPr>
                        <a:t>M</a:t>
                      </a:r>
                      <a:r>
                        <a:rPr lang="en-US" sz="2400" b="1">
                          <a:effectLst/>
                          <a:latin typeface="Times New Roman" panose="02020603050405020304" pitchFamily="18" charset="0"/>
                          <a:cs typeface="Times New Roman" panose="02020603050405020304" pitchFamily="18" charset="0"/>
                        </a:rPr>
                        <a:t> ỨNG DỤNG</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2568562"/>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nSpc>
                          <a:spcPct val="120000"/>
                        </a:lnSpc>
                        <a:spcAft>
                          <a:spcPts val="400"/>
                        </a:spcAft>
                      </a:pPr>
                      <a:r>
                        <a:rPr lang="vi-VN" sz="2400" b="1" i="1">
                          <a:effectLst/>
                          <a:latin typeface="Times New Roman" panose="02020603050405020304" pitchFamily="18" charset="0"/>
                          <a:cs typeface="Times New Roman" panose="02020603050405020304" pitchFamily="18" charset="0"/>
                        </a:rPr>
                        <a:t>Tỉ lệ doanh thu của công ti</a:t>
                      </a:r>
                      <a:endParaRPr lang="en-US" sz="2400" b="1" i="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70%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9352164"/>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nSpc>
                          <a:spcPct val="120000"/>
                        </a:lnSpc>
                        <a:spcAft>
                          <a:spcPts val="400"/>
                        </a:spcAft>
                      </a:pPr>
                      <a:r>
                        <a:rPr lang="vi-VN" sz="2400" b="1">
                          <a:effectLst/>
                          <a:latin typeface="Times New Roman" panose="02020603050405020304" pitchFamily="18" charset="0"/>
                          <a:cs typeface="Times New Roman" panose="02020603050405020304" pitchFamily="18" charset="0"/>
                        </a:rPr>
                        <a:t>TT</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Sản phấm</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Đơn giá (đồng)</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01600"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Sô lượt mua</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52400"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Doanh thu</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Aft>
                          <a:spcPts val="400"/>
                        </a:spcAft>
                        <a:tabLst>
                          <a:tab pos="0" algn="l"/>
                        </a:tabLst>
                      </a:pPr>
                      <a:r>
                        <a:rPr lang="vi-VN" sz="2400" b="1">
                          <a:effectLst/>
                          <a:latin typeface="Times New Roman" panose="02020603050405020304" pitchFamily="18" charset="0"/>
                          <a:cs typeface="Times New Roman" panose="02020603050405020304" pitchFamily="18" charset="0"/>
                        </a:rPr>
                        <a:t>Doanh thu của công ti</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9762389"/>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Quản lí thời gian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39,999</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50,000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r">
                        <a:lnSpc>
                          <a:spcPct val="120000"/>
                        </a:lnSpc>
                        <a:spcAft>
                          <a:spcPts val="400"/>
                        </a:spcAft>
                      </a:pPr>
                      <a:r>
                        <a:rPr lang="vi-VN" sz="2400">
                          <a:effectLst/>
                          <a:latin typeface="Times New Roman" panose="02020603050405020304" pitchFamily="18" charset="0"/>
                          <a:cs typeface="Times New Roman" panose="02020603050405020304" pitchFamily="18" charset="0"/>
                        </a:rPr>
                        <a:t>1,999,950,000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8154163"/>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Trò chơi sáng tạo</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r">
                        <a:lnSpc>
                          <a:spcPct val="120000"/>
                        </a:lnSpc>
                        <a:spcAft>
                          <a:spcPts val="400"/>
                        </a:spcAft>
                      </a:pPr>
                      <a:r>
                        <a:rPr lang="vi-VN" sz="2400">
                          <a:effectLst/>
                          <a:latin typeface="Times New Roman" panose="02020603050405020304" pitchFamily="18" charset="0"/>
                          <a:cs typeface="Times New Roman" panose="02020603050405020304" pitchFamily="18" charset="0"/>
                        </a:rPr>
                        <a:t>109,000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50,000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r">
                        <a:lnSpc>
                          <a:spcPct val="120000"/>
                        </a:lnSpc>
                        <a:spcAft>
                          <a:spcPts val="400"/>
                        </a:spcAft>
                      </a:pPr>
                      <a:r>
                        <a:rPr lang="vi-VN" sz="2400">
                          <a:effectLst/>
                          <a:latin typeface="Times New Roman" panose="02020603050405020304" pitchFamily="18" charset="0"/>
                          <a:cs typeface="Times New Roman" panose="02020603050405020304" pitchFamily="18" charset="0"/>
                        </a:rPr>
                        <a:t>5,450,000,000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1421772"/>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Thiết kế đồ hoạ</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r">
                        <a:lnSpc>
                          <a:spcPct val="120000"/>
                        </a:lnSpc>
                        <a:spcAft>
                          <a:spcPts val="400"/>
                        </a:spcAft>
                      </a:pPr>
                      <a:r>
                        <a:rPr lang="vi-VN" sz="2400">
                          <a:effectLst/>
                          <a:latin typeface="Times New Roman" panose="02020603050405020304" pitchFamily="18" charset="0"/>
                          <a:cs typeface="Times New Roman" panose="02020603050405020304" pitchFamily="18" charset="0"/>
                        </a:rPr>
                        <a:t>211,000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10,000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r">
                        <a:lnSpc>
                          <a:spcPct val="120000"/>
                        </a:lnSpc>
                        <a:spcAft>
                          <a:spcPts val="400"/>
                        </a:spcAft>
                      </a:pPr>
                      <a:r>
                        <a:rPr lang="vi-VN" sz="2400">
                          <a:effectLst/>
                          <a:latin typeface="Times New Roman" panose="02020603050405020304" pitchFamily="18" charset="0"/>
                          <a:cs typeface="Times New Roman" panose="02020603050405020304" pitchFamily="18" charset="0"/>
                        </a:rPr>
                        <a:t>2,110 000 000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828110"/>
                  </a:ext>
                </a:extLst>
              </a:tr>
              <a:tr h="300423">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7</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Từ đi</a:t>
                      </a:r>
                      <a:r>
                        <a:rPr lang="en-US" sz="2400">
                          <a:effectLst/>
                          <a:latin typeface="Times New Roman" panose="02020603050405020304" pitchFamily="18" charset="0"/>
                          <a:cs typeface="Times New Roman" panose="02020603050405020304" pitchFamily="18" charset="0"/>
                        </a:rPr>
                        <a:t>ể</a:t>
                      </a:r>
                      <a:r>
                        <a:rPr lang="vi-VN" sz="2400">
                          <a:effectLst/>
                          <a:latin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20,000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4445894"/>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8</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Quản l</a:t>
                      </a:r>
                      <a:r>
                        <a:rPr lang="en-US" sz="2400">
                          <a:effectLst/>
                          <a:latin typeface="Times New Roman" panose="02020603050405020304" pitchFamily="18" charset="0"/>
                          <a:cs typeface="Times New Roman" panose="02020603050405020304" pitchFamily="18" charset="0"/>
                        </a:rPr>
                        <a:t>í</a:t>
                      </a:r>
                      <a:r>
                        <a:rPr lang="vi-VN" sz="2400">
                          <a:effectLst/>
                          <a:latin typeface="Times New Roman" panose="02020603050405020304" pitchFamily="18" charset="0"/>
                          <a:cs typeface="Times New Roman" panose="02020603050405020304" pitchFamily="18" charset="0"/>
                        </a:rPr>
                        <a:t> bán hàng cá nhân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r">
                        <a:lnSpc>
                          <a:spcPct val="120000"/>
                        </a:lnSpc>
                        <a:spcAft>
                          <a:spcPts val="400"/>
                        </a:spcAft>
                      </a:pPr>
                      <a:r>
                        <a:rPr lang="vi-VN" sz="2400">
                          <a:effectLst/>
                          <a:latin typeface="Times New Roman" panose="02020603050405020304" pitchFamily="18" charset="0"/>
                          <a:cs typeface="Times New Roman" panose="02020603050405020304" pitchFamily="18" charset="0"/>
                        </a:rPr>
                        <a:t>177,000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5,000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885,000,000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4388018"/>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9</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S</a:t>
                      </a:r>
                      <a:r>
                        <a:rPr lang="en-US" sz="2400">
                          <a:effectLst/>
                          <a:latin typeface="Times New Roman" panose="02020603050405020304" pitchFamily="18" charset="0"/>
                          <a:cs typeface="Times New Roman" panose="02020603050405020304" pitchFamily="18" charset="0"/>
                        </a:rPr>
                        <a:t>ổ</a:t>
                      </a:r>
                      <a:r>
                        <a:rPr lang="vi-VN" sz="2400">
                          <a:effectLst/>
                          <a:latin typeface="Times New Roman" panose="02020603050405020304" pitchFamily="18" charset="0"/>
                          <a:cs typeface="Times New Roman" panose="02020603050405020304" pitchFamily="18" charset="0"/>
                        </a:rPr>
                        <a:t> sức kh</a:t>
                      </a:r>
                      <a:r>
                        <a:rPr lang="en-US" sz="2400">
                          <a:effectLst/>
                          <a:latin typeface="Times New Roman" panose="02020603050405020304" pitchFamily="18" charset="0"/>
                          <a:cs typeface="Times New Roman" panose="02020603050405020304" pitchFamily="18" charset="0"/>
                        </a:rPr>
                        <a:t>ỏe</a:t>
                      </a:r>
                      <a:r>
                        <a:rPr lang="vi-VN" sz="2400">
                          <a:effectLst/>
                          <a:latin typeface="Times New Roman" panose="02020603050405020304" pitchFamily="18" charset="0"/>
                          <a:cs typeface="Times New Roman" panose="02020603050405020304" pitchFamily="18" charset="0"/>
                        </a:rPr>
                        <a:t> điện tử</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10,000,000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2459642"/>
                  </a:ext>
                </a:extLst>
              </a:tr>
            </a:tbl>
          </a:graphicData>
        </a:graphic>
      </p:graphicFrame>
      <p:sp>
        <p:nvSpPr>
          <p:cNvPr id="8" name="TextBox 7">
            <a:extLst>
              <a:ext uri="{FF2B5EF4-FFF2-40B4-BE49-F238E27FC236}">
                <a16:creationId xmlns:a16="http://schemas.microsoft.com/office/drawing/2014/main" id="{38C6A2DD-1A2E-489E-AE6D-42140B52B020}"/>
              </a:ext>
            </a:extLst>
          </p:cNvPr>
          <p:cNvSpPr txBox="1"/>
          <p:nvPr/>
        </p:nvSpPr>
        <p:spPr>
          <a:xfrm>
            <a:off x="2584352" y="6010336"/>
            <a:ext cx="7023296" cy="369332"/>
          </a:xfrm>
          <a:prstGeom prst="rect">
            <a:avLst/>
          </a:prstGeom>
          <a:noFill/>
        </p:spPr>
        <p:txBody>
          <a:bodyPr wrap="square">
            <a:spAutoFit/>
          </a:bodyPr>
          <a:lstStyle/>
          <a:p>
            <a:pPr algn="ctr"/>
            <a:r>
              <a:rPr lang="vi-VN" sz="1800" b="1" i="1">
                <a:effectLst/>
                <a:latin typeface="Arial" panose="020B0604020202020204" pitchFamily="34" charset="0"/>
                <a:ea typeface="Arial" panose="020B0604020202020204" pitchFamily="34" charset="0"/>
              </a:rPr>
              <a:t>Hình 5.3. Tỉ lệ doanh thu của công ti được lưu ờ ổ F2</a:t>
            </a:r>
            <a:endParaRPr lang="en-US" sz="1800" b="1">
              <a:effectLst/>
              <a:latin typeface="Arial" panose="020B0604020202020204" pitchFamily="34" charset="0"/>
              <a:ea typeface="Arial" panose="020B0604020202020204" pitchFamily="34" charset="0"/>
            </a:endParaRPr>
          </a:p>
        </p:txBody>
      </p:sp>
      <p:graphicFrame>
        <p:nvGraphicFramePr>
          <p:cNvPr id="5" name="Table 5">
            <a:extLst>
              <a:ext uri="{FF2B5EF4-FFF2-40B4-BE49-F238E27FC236}">
                <a16:creationId xmlns:a16="http://schemas.microsoft.com/office/drawing/2014/main" id="{5F355D3E-B206-4780-901E-025B0DF1AB86}"/>
              </a:ext>
            </a:extLst>
          </p:cNvPr>
          <p:cNvGraphicFramePr>
            <a:graphicFrameLocks noGrp="1"/>
          </p:cNvGraphicFramePr>
          <p:nvPr/>
        </p:nvGraphicFramePr>
        <p:xfrm>
          <a:off x="749907" y="514314"/>
          <a:ext cx="10287000" cy="427419"/>
        </p:xfrm>
        <a:graphic>
          <a:graphicData uri="http://schemas.openxmlformats.org/drawingml/2006/table">
            <a:tbl>
              <a:tblPr firstRow="1" bandRow="1">
                <a:tableStyleId>{5C22544A-7EE6-4342-B048-85BDC9FD1C3A}</a:tableStyleId>
              </a:tblPr>
              <a:tblGrid>
                <a:gridCol w="319238">
                  <a:extLst>
                    <a:ext uri="{9D8B030D-6E8A-4147-A177-3AD203B41FA5}">
                      <a16:colId xmlns:a16="http://schemas.microsoft.com/office/drawing/2014/main" val="3775830103"/>
                    </a:ext>
                  </a:extLst>
                </a:gridCol>
                <a:gridCol w="450166">
                  <a:extLst>
                    <a:ext uri="{9D8B030D-6E8A-4147-A177-3AD203B41FA5}">
                      <a16:colId xmlns:a16="http://schemas.microsoft.com/office/drawing/2014/main" val="3510836763"/>
                    </a:ext>
                  </a:extLst>
                </a:gridCol>
                <a:gridCol w="2489982">
                  <a:extLst>
                    <a:ext uri="{9D8B030D-6E8A-4147-A177-3AD203B41FA5}">
                      <a16:colId xmlns:a16="http://schemas.microsoft.com/office/drawing/2014/main" val="2129187385"/>
                    </a:ext>
                  </a:extLst>
                </a:gridCol>
                <a:gridCol w="1420837">
                  <a:extLst>
                    <a:ext uri="{9D8B030D-6E8A-4147-A177-3AD203B41FA5}">
                      <a16:colId xmlns:a16="http://schemas.microsoft.com/office/drawing/2014/main" val="111287775"/>
                    </a:ext>
                  </a:extLst>
                </a:gridCol>
                <a:gridCol w="1674055">
                  <a:extLst>
                    <a:ext uri="{9D8B030D-6E8A-4147-A177-3AD203B41FA5}">
                      <a16:colId xmlns:a16="http://schemas.microsoft.com/office/drawing/2014/main" val="2350201295"/>
                    </a:ext>
                  </a:extLst>
                </a:gridCol>
                <a:gridCol w="2321169">
                  <a:extLst>
                    <a:ext uri="{9D8B030D-6E8A-4147-A177-3AD203B41FA5}">
                      <a16:colId xmlns:a16="http://schemas.microsoft.com/office/drawing/2014/main" val="2499356255"/>
                    </a:ext>
                  </a:extLst>
                </a:gridCol>
                <a:gridCol w="1611553">
                  <a:extLst>
                    <a:ext uri="{9D8B030D-6E8A-4147-A177-3AD203B41FA5}">
                      <a16:colId xmlns:a16="http://schemas.microsoft.com/office/drawing/2014/main" val="3480441094"/>
                    </a:ext>
                  </a:extLst>
                </a:gridCol>
              </a:tblGrid>
              <a:tr h="370840">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39700">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A</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20000"/>
                        </a:lnSpc>
                        <a:spcAft>
                          <a:spcPts val="400"/>
                        </a:spcAft>
                      </a:pPr>
                      <a:r>
                        <a:rPr lang="vi-VN" sz="2000" b="1" kern="1200">
                          <a:solidFill>
                            <a:srgbClr val="000000"/>
                          </a:solidFill>
                          <a:effectLst/>
                          <a:latin typeface="Arial Unicode MS" panose="020B0604020202020204" pitchFamily="34" charset="-128"/>
                          <a:ea typeface="Arial" panose="020B0604020202020204" pitchFamily="34" charset="0"/>
                          <a:cs typeface="+mn-cs"/>
                        </a:rPr>
                        <a:t>B</a:t>
                      </a:r>
                      <a:endParaRPr lang="en-US" sz="2000" b="1" kern="1200">
                        <a:solidFill>
                          <a:srgbClr val="000000"/>
                        </a:solidFill>
                        <a:effectLst/>
                        <a:latin typeface="Arial Unicode MS" panose="020B0604020202020204" pitchFamily="34" charset="-128"/>
                        <a:ea typeface="Arial" panose="020B0604020202020204" pitchFamily="34" charset="0"/>
                        <a:cs typeface="+mn-cs"/>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20000"/>
                        </a:lnSpc>
                        <a:spcAft>
                          <a:spcPts val="400"/>
                        </a:spcAft>
                      </a:pPr>
                      <a:r>
                        <a:rPr lang="en-US" sz="2000" b="1" kern="1200">
                          <a:solidFill>
                            <a:srgbClr val="000000"/>
                          </a:solidFill>
                          <a:effectLst/>
                          <a:latin typeface="Arial Unicode MS" panose="020B0604020202020204" pitchFamily="34" charset="-128"/>
                          <a:ea typeface="Calibri" panose="020F0502020204030204" pitchFamily="34" charset="0"/>
                          <a:cs typeface="+mn-cs"/>
                        </a:rPr>
                        <a:t>C</a:t>
                      </a:r>
                      <a:endParaRPr lang="en-US" sz="2000" b="1" kern="1200">
                        <a:solidFill>
                          <a:srgbClr val="000000"/>
                        </a:solidFill>
                        <a:effectLst/>
                        <a:latin typeface="Arial Unicode MS" panose="020B0604020202020204" pitchFamily="34" charset="-128"/>
                        <a:ea typeface="Arial" panose="020B0604020202020204" pitchFamily="34" charset="0"/>
                        <a:cs typeface="+mn-cs"/>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D</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20000"/>
                        </a:lnSpc>
                        <a:spcAft>
                          <a:spcPts val="400"/>
                        </a:spcAft>
                      </a:pPr>
                      <a:r>
                        <a:rPr lang="vi-VN" sz="2000">
                          <a:solidFill>
                            <a:schemeClr val="tx1"/>
                          </a:solidFill>
                          <a:effectLst/>
                          <a:latin typeface="Arial Unicode MS" panose="020B0604020202020204" pitchFamily="34" charset="-128"/>
                          <a:ea typeface="Arial" panose="020B0604020202020204" pitchFamily="34" charset="0"/>
                        </a:rPr>
                        <a:t>E</a:t>
                      </a:r>
                      <a:endParaRPr lang="en-US" sz="2400">
                        <a:solidFill>
                          <a:schemeClr val="tx1"/>
                        </a:solidFill>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20000"/>
                        </a:lnSpc>
                        <a:spcAft>
                          <a:spcPts val="400"/>
                        </a:spcAft>
                      </a:pPr>
                      <a:r>
                        <a:rPr lang="en-US" sz="2000" b="1" kern="1200">
                          <a:solidFill>
                            <a:srgbClr val="000000"/>
                          </a:solidFill>
                          <a:effectLst/>
                          <a:latin typeface="Arial Unicode MS" panose="020B0604020202020204" pitchFamily="34" charset="-128"/>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195767407"/>
                  </a:ext>
                </a:extLst>
              </a:tr>
            </a:tbl>
          </a:graphicData>
        </a:graphic>
      </p:graphicFrame>
      <p:sp>
        <p:nvSpPr>
          <p:cNvPr id="10" name="Rectangle 9">
            <a:extLst>
              <a:ext uri="{FF2B5EF4-FFF2-40B4-BE49-F238E27FC236}">
                <a16:creationId xmlns:a16="http://schemas.microsoft.com/office/drawing/2014/main" id="{BD1163CC-C244-4E29-BC30-398BEE9ABB70}"/>
              </a:ext>
            </a:extLst>
          </p:cNvPr>
          <p:cNvSpPr/>
          <p:nvPr/>
        </p:nvSpPr>
        <p:spPr>
          <a:xfrm>
            <a:off x="9455097" y="1356668"/>
            <a:ext cx="1552313" cy="499751"/>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6" name="Rectangle 5">
            <a:extLst>
              <a:ext uri="{FF2B5EF4-FFF2-40B4-BE49-F238E27FC236}">
                <a16:creationId xmlns:a16="http://schemas.microsoft.com/office/drawing/2014/main" id="{2F93447E-2216-40D6-935F-D292F716C386}"/>
              </a:ext>
            </a:extLst>
          </p:cNvPr>
          <p:cNvSpPr/>
          <p:nvPr/>
        </p:nvSpPr>
        <p:spPr>
          <a:xfrm>
            <a:off x="3033252" y="-1150541"/>
            <a:ext cx="2133383" cy="661678"/>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=C</a:t>
            </a:r>
            <a:r>
              <a:rPr lang="en-US" sz="2800" b="1">
                <a:solidFill>
                  <a:srgbClr val="FF0066"/>
                </a:solidFill>
                <a:latin typeface="Times New Roman" panose="02020603050405020304" pitchFamily="18" charset="0"/>
                <a:ea typeface="Courier New" panose="02070309020205020404" pitchFamily="49" charset="0"/>
                <a:cs typeface="Times New Roman" panose="02020603050405020304" pitchFamily="18" charset="0"/>
              </a:rPr>
              <a:t>5</a:t>
            </a:r>
            <a:r>
              <a:rPr lang="en-US" sz="2800"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*D</a:t>
            </a:r>
            <a:r>
              <a:rPr lang="en-US" sz="2800" b="1">
                <a:solidFill>
                  <a:srgbClr val="FF0066"/>
                </a:solidFill>
                <a:latin typeface="Times New Roman" panose="02020603050405020304" pitchFamily="18" charset="0"/>
                <a:ea typeface="Courier New" panose="02070309020205020404" pitchFamily="49" charset="0"/>
                <a:cs typeface="Times New Roman" panose="02020603050405020304" pitchFamily="18" charset="0"/>
              </a:rPr>
              <a:t>5</a:t>
            </a:r>
            <a:endParaRPr lang="en-US" sz="2800">
              <a:solidFill>
                <a:srgbClr val="FF0066"/>
              </a:solidFill>
            </a:endParaRPr>
          </a:p>
        </p:txBody>
      </p:sp>
      <p:sp>
        <p:nvSpPr>
          <p:cNvPr id="7" name="Callout: Bent Line 6">
            <a:extLst>
              <a:ext uri="{FF2B5EF4-FFF2-40B4-BE49-F238E27FC236}">
                <a16:creationId xmlns:a16="http://schemas.microsoft.com/office/drawing/2014/main" id="{62A2F49A-D2A2-45DB-AA92-2F0B6AABB810}"/>
              </a:ext>
            </a:extLst>
          </p:cNvPr>
          <p:cNvSpPr/>
          <p:nvPr/>
        </p:nvSpPr>
        <p:spPr>
          <a:xfrm>
            <a:off x="512228" y="1049563"/>
            <a:ext cx="8552328" cy="954701"/>
          </a:xfrm>
          <a:prstGeom prst="borderCallout2">
            <a:avLst>
              <a:gd name="adj1" fmla="val 44427"/>
              <a:gd name="adj2" fmla="val 100092"/>
              <a:gd name="adj3" fmla="val 50608"/>
              <a:gd name="adj4" fmla="val 102708"/>
              <a:gd name="adj5" fmla="val 59884"/>
              <a:gd name="adj6" fmla="val 1037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rPr>
              <a:t>Ti lệ luôn cố định là 70% nên sẽ là Giá trị tuyệt đối</a:t>
            </a:r>
            <a:endParaRPr lang="en-US" sz="2400" b="1">
              <a:solidFill>
                <a:srgbClr val="FFFF00"/>
              </a:solidFill>
              <a:latin typeface="UTM Avo" panose="02040603050506020204" pitchFamily="18" charset="0"/>
            </a:endParaRPr>
          </a:p>
        </p:txBody>
      </p:sp>
      <p:sp>
        <p:nvSpPr>
          <p:cNvPr id="9" name="Callout: Bent Line 8">
            <a:extLst>
              <a:ext uri="{FF2B5EF4-FFF2-40B4-BE49-F238E27FC236}">
                <a16:creationId xmlns:a16="http://schemas.microsoft.com/office/drawing/2014/main" id="{73892E4E-69C4-4BEA-B88C-3CAC3E2333C5}"/>
              </a:ext>
            </a:extLst>
          </p:cNvPr>
          <p:cNvSpPr/>
          <p:nvPr/>
        </p:nvSpPr>
        <p:spPr>
          <a:xfrm>
            <a:off x="276254" y="3368129"/>
            <a:ext cx="6714481" cy="954701"/>
          </a:xfrm>
          <a:prstGeom prst="borderCallout2">
            <a:avLst>
              <a:gd name="adj1" fmla="val 44427"/>
              <a:gd name="adj2" fmla="val 100092"/>
              <a:gd name="adj3" fmla="val 50608"/>
              <a:gd name="adj4" fmla="val 102708"/>
              <a:gd name="adj5" fmla="val 59884"/>
              <a:gd name="adj6" fmla="val 1037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rPr>
              <a:t>Giá trị của Doanh thu thay đổi theo từng phần mềm nên sẽ là Giá trị tương đối</a:t>
            </a:r>
            <a:endParaRPr lang="en-US" sz="2400" b="1">
              <a:solidFill>
                <a:srgbClr val="FFFF00"/>
              </a:solidFill>
              <a:latin typeface="UTM Avo" panose="02040603050506020204" pitchFamily="18" charset="0"/>
            </a:endParaRPr>
          </a:p>
        </p:txBody>
      </p:sp>
      <p:sp>
        <p:nvSpPr>
          <p:cNvPr id="11" name="Rectangle 10">
            <a:extLst>
              <a:ext uri="{FF2B5EF4-FFF2-40B4-BE49-F238E27FC236}">
                <a16:creationId xmlns:a16="http://schemas.microsoft.com/office/drawing/2014/main" id="{64125C0C-50F8-44A9-A981-D6B002B0CD55}"/>
              </a:ext>
            </a:extLst>
          </p:cNvPr>
          <p:cNvSpPr/>
          <p:nvPr/>
        </p:nvSpPr>
        <p:spPr>
          <a:xfrm>
            <a:off x="7108723" y="2710195"/>
            <a:ext cx="2346374" cy="499751"/>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12" name="Rectangle 11">
            <a:extLst>
              <a:ext uri="{FF2B5EF4-FFF2-40B4-BE49-F238E27FC236}">
                <a16:creationId xmlns:a16="http://schemas.microsoft.com/office/drawing/2014/main" id="{0B38A240-F3F7-436A-BA30-6EC39CA0CA64}"/>
              </a:ext>
            </a:extLst>
          </p:cNvPr>
          <p:cNvSpPr/>
          <p:nvPr/>
        </p:nvSpPr>
        <p:spPr>
          <a:xfrm>
            <a:off x="7108723" y="3179124"/>
            <a:ext cx="2346374" cy="499751"/>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13" name="Rectangle 12">
            <a:extLst>
              <a:ext uri="{FF2B5EF4-FFF2-40B4-BE49-F238E27FC236}">
                <a16:creationId xmlns:a16="http://schemas.microsoft.com/office/drawing/2014/main" id="{74EEAEF2-1C10-4F1D-961A-300A57C46106}"/>
              </a:ext>
            </a:extLst>
          </p:cNvPr>
          <p:cNvSpPr/>
          <p:nvPr/>
        </p:nvSpPr>
        <p:spPr>
          <a:xfrm>
            <a:off x="7108723" y="3703509"/>
            <a:ext cx="2346374" cy="499751"/>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14" name="Rectangle 13">
            <a:extLst>
              <a:ext uri="{FF2B5EF4-FFF2-40B4-BE49-F238E27FC236}">
                <a16:creationId xmlns:a16="http://schemas.microsoft.com/office/drawing/2014/main" id="{76484951-2BC7-433E-90B9-CDFE1C7BA0C6}"/>
              </a:ext>
            </a:extLst>
          </p:cNvPr>
          <p:cNvSpPr/>
          <p:nvPr/>
        </p:nvSpPr>
        <p:spPr>
          <a:xfrm>
            <a:off x="7108723" y="4133898"/>
            <a:ext cx="2346374" cy="383395"/>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15" name="Rectangle 14">
            <a:extLst>
              <a:ext uri="{FF2B5EF4-FFF2-40B4-BE49-F238E27FC236}">
                <a16:creationId xmlns:a16="http://schemas.microsoft.com/office/drawing/2014/main" id="{59B0FE34-424E-45E1-8DCC-E3B05A952031}"/>
              </a:ext>
            </a:extLst>
          </p:cNvPr>
          <p:cNvSpPr/>
          <p:nvPr/>
        </p:nvSpPr>
        <p:spPr>
          <a:xfrm>
            <a:off x="7108723" y="4531055"/>
            <a:ext cx="2346374" cy="840878"/>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16" name="Rectangle 15">
            <a:extLst>
              <a:ext uri="{FF2B5EF4-FFF2-40B4-BE49-F238E27FC236}">
                <a16:creationId xmlns:a16="http://schemas.microsoft.com/office/drawing/2014/main" id="{039744CE-7A27-4EA2-A6FC-2DBEFB931650}"/>
              </a:ext>
            </a:extLst>
          </p:cNvPr>
          <p:cNvSpPr/>
          <p:nvPr/>
        </p:nvSpPr>
        <p:spPr>
          <a:xfrm>
            <a:off x="7108723" y="5387344"/>
            <a:ext cx="2346374" cy="499751"/>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Tree>
    <p:extLst>
      <p:ext uri="{BB962C8B-B14F-4D97-AF65-F5344CB8AC3E}">
        <p14:creationId xmlns:p14="http://schemas.microsoft.com/office/powerpoint/2010/main" val="20830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6" presetClass="emph" presetSubtype="0" repeatCount="3000" fill="hold" grpId="1" nodeType="withEffect">
                                  <p:stCondLst>
                                    <p:cond delay="0"/>
                                  </p:stCondLst>
                                  <p:childTnLst>
                                    <p:animEffect transition="out" filter="fade">
                                      <p:cBhvr>
                                        <p:cTn id="9" dur="500" tmFilter="0, 0; .2, .5; .8, .5; 1, 0"/>
                                        <p:tgtEl>
                                          <p:spTgt spid="10"/>
                                        </p:tgtEl>
                                      </p:cBhvr>
                                    </p:animEffect>
                                    <p:animScale>
                                      <p:cBhvr>
                                        <p:cTn id="10" dur="250" autoRev="1" fill="hold"/>
                                        <p:tgtEl>
                                          <p:spTgt spid="10"/>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26" presetClass="emph" presetSubtype="0" repeatCount="3000" fill="hold" grpId="1" nodeType="withEffect">
                                  <p:stCondLst>
                                    <p:cond delay="0"/>
                                  </p:stCondLst>
                                  <p:childTnLst>
                                    <p:animEffect transition="out" filter="fade">
                                      <p:cBhvr>
                                        <p:cTn id="17" dur="500" tmFilter="0, 0; .2, .5; .8, .5; 1, 0"/>
                                        <p:tgtEl>
                                          <p:spTgt spid="6"/>
                                        </p:tgtEl>
                                      </p:cBhvr>
                                    </p:animEffect>
                                    <p:animScale>
                                      <p:cBhvr>
                                        <p:cTn id="18" dur="250" autoRev="1" fill="hold"/>
                                        <p:tgtEl>
                                          <p:spTgt spid="6"/>
                                        </p:tgtEl>
                                      </p:cBhvr>
                                      <p:by x="105000" y="105000"/>
                                    </p:animScale>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26" presetClass="emph" presetSubtype="0" repeatCount="3000" fill="hold" grpId="1" nodeType="withEffect">
                                  <p:stCondLst>
                                    <p:cond delay="0"/>
                                  </p:stCondLst>
                                  <p:childTnLst>
                                    <p:animEffect transition="out" filter="fade">
                                      <p:cBhvr>
                                        <p:cTn id="33" dur="500" tmFilter="0, 0; .2, .5; .8, .5; 1, 0"/>
                                        <p:tgtEl>
                                          <p:spTgt spid="11"/>
                                        </p:tgtEl>
                                      </p:cBhvr>
                                    </p:animEffect>
                                    <p:animScale>
                                      <p:cBhvr>
                                        <p:cTn id="34" dur="250" autoRev="1" fill="hold"/>
                                        <p:tgtEl>
                                          <p:spTgt spid="11"/>
                                        </p:tgtEl>
                                      </p:cBhvr>
                                      <p:by x="105000" y="105000"/>
                                    </p:animScale>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par>
                          <p:cTn id="43" fill="hold">
                            <p:stCondLst>
                              <p:cond delay="2500"/>
                            </p:stCondLst>
                            <p:childTnLst>
                              <p:par>
                                <p:cTn id="44" presetID="10" presetClass="entr" presetSubtype="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par>
                          <p:cTn id="47" fill="hold">
                            <p:stCondLst>
                              <p:cond delay="3000"/>
                            </p:stCondLst>
                            <p:childTnLst>
                              <p:par>
                                <p:cTn id="48" presetID="10"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par>
                          <p:cTn id="51" fill="hold">
                            <p:stCondLst>
                              <p:cond delay="3500"/>
                            </p:stCondLst>
                            <p:childTnLst>
                              <p:par>
                                <p:cTn id="52" presetID="10"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6" grpId="0" animBg="1"/>
      <p:bldP spid="6" grpId="1" animBg="1"/>
      <p:bldP spid="7" grpId="0" animBg="1"/>
      <p:bldP spid="9" grpId="0" animBg="1"/>
      <p:bldP spid="11" grpId="0" animBg="1"/>
      <p:bldP spid="11" grpId="1" animBg="1"/>
      <p:bldP spid="12"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F5F482D-5297-4D54-A5E7-C6D9E5C45177}"/>
              </a:ext>
            </a:extLst>
          </p:cNvPr>
          <p:cNvGraphicFramePr>
            <a:graphicFrameLocks noGrp="1"/>
          </p:cNvGraphicFramePr>
          <p:nvPr>
            <p:extLst>
              <p:ext uri="{D42A27DB-BD31-4B8C-83A1-F6EECF244321}">
                <p14:modId xmlns:p14="http://schemas.microsoft.com/office/powerpoint/2010/main" val="3014619829"/>
              </p:ext>
            </p:extLst>
          </p:nvPr>
        </p:nvGraphicFramePr>
        <p:xfrm>
          <a:off x="749907" y="1003167"/>
          <a:ext cx="10287000" cy="4947012"/>
        </p:xfrm>
        <a:graphic>
          <a:graphicData uri="http://schemas.openxmlformats.org/drawingml/2006/table">
            <a:tbl>
              <a:tblPr>
                <a:tableStyleId>{5C22544A-7EE6-4342-B048-85BDC9FD1C3A}</a:tableStyleId>
              </a:tblPr>
              <a:tblGrid>
                <a:gridCol w="331224">
                  <a:extLst>
                    <a:ext uri="{9D8B030D-6E8A-4147-A177-3AD203B41FA5}">
                      <a16:colId xmlns:a16="http://schemas.microsoft.com/office/drawing/2014/main" val="1924700474"/>
                    </a:ext>
                  </a:extLst>
                </a:gridCol>
                <a:gridCol w="464667">
                  <a:extLst>
                    <a:ext uri="{9D8B030D-6E8A-4147-A177-3AD203B41FA5}">
                      <a16:colId xmlns:a16="http://schemas.microsoft.com/office/drawing/2014/main" val="226750226"/>
                    </a:ext>
                  </a:extLst>
                </a:gridCol>
                <a:gridCol w="2502050">
                  <a:extLst>
                    <a:ext uri="{9D8B030D-6E8A-4147-A177-3AD203B41FA5}">
                      <a16:colId xmlns:a16="http://schemas.microsoft.com/office/drawing/2014/main" val="1183536520"/>
                    </a:ext>
                  </a:extLst>
                </a:gridCol>
                <a:gridCol w="1382282">
                  <a:extLst>
                    <a:ext uri="{9D8B030D-6E8A-4147-A177-3AD203B41FA5}">
                      <a16:colId xmlns:a16="http://schemas.microsoft.com/office/drawing/2014/main" val="1784833641"/>
                    </a:ext>
                  </a:extLst>
                </a:gridCol>
                <a:gridCol w="1683325">
                  <a:extLst>
                    <a:ext uri="{9D8B030D-6E8A-4147-A177-3AD203B41FA5}">
                      <a16:colId xmlns:a16="http://schemas.microsoft.com/office/drawing/2014/main" val="1310422872"/>
                    </a:ext>
                  </a:extLst>
                </a:gridCol>
                <a:gridCol w="2315231">
                  <a:extLst>
                    <a:ext uri="{9D8B030D-6E8A-4147-A177-3AD203B41FA5}">
                      <a16:colId xmlns:a16="http://schemas.microsoft.com/office/drawing/2014/main" val="1269760244"/>
                    </a:ext>
                  </a:extLst>
                </a:gridCol>
                <a:gridCol w="1608221">
                  <a:extLst>
                    <a:ext uri="{9D8B030D-6E8A-4147-A177-3AD203B41FA5}">
                      <a16:colId xmlns:a16="http://schemas.microsoft.com/office/drawing/2014/main" val="474643868"/>
                    </a:ext>
                  </a:extLst>
                </a:gridCol>
              </a:tblGrid>
              <a:tr h="235411">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gridSpan="6">
                  <a:txBody>
                    <a:bodyPr/>
                    <a:lstStyle/>
                    <a:p>
                      <a:pPr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DANH SÁCH PHẦN M</a:t>
                      </a:r>
                      <a:r>
                        <a:rPr lang="en-US" sz="2400" b="1">
                          <a:effectLst/>
                          <a:latin typeface="Times New Roman" panose="02020603050405020304" pitchFamily="18" charset="0"/>
                          <a:cs typeface="Times New Roman" panose="02020603050405020304" pitchFamily="18" charset="0"/>
                        </a:rPr>
                        <a:t>Ề</a:t>
                      </a:r>
                      <a:r>
                        <a:rPr lang="vi-VN" sz="2400" b="1">
                          <a:effectLst/>
                          <a:latin typeface="Times New Roman" panose="02020603050405020304" pitchFamily="18" charset="0"/>
                          <a:cs typeface="Times New Roman" panose="02020603050405020304" pitchFamily="18" charset="0"/>
                        </a:rPr>
                        <a:t>M</a:t>
                      </a:r>
                      <a:r>
                        <a:rPr lang="en-US" sz="2400" b="1">
                          <a:effectLst/>
                          <a:latin typeface="Times New Roman" panose="02020603050405020304" pitchFamily="18" charset="0"/>
                          <a:cs typeface="Times New Roman" panose="02020603050405020304" pitchFamily="18" charset="0"/>
                        </a:rPr>
                        <a:t> ỨNG DỤNG</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2568562"/>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nSpc>
                          <a:spcPct val="120000"/>
                        </a:lnSpc>
                        <a:spcAft>
                          <a:spcPts val="400"/>
                        </a:spcAft>
                      </a:pPr>
                      <a:r>
                        <a:rPr lang="vi-VN" sz="2400" b="1" i="1">
                          <a:effectLst/>
                          <a:latin typeface="Times New Roman" panose="02020603050405020304" pitchFamily="18" charset="0"/>
                          <a:cs typeface="Times New Roman" panose="02020603050405020304" pitchFamily="18" charset="0"/>
                        </a:rPr>
                        <a:t>Tỉ lệ doanh thu của công ti</a:t>
                      </a:r>
                      <a:endParaRPr lang="en-US" sz="2400" b="1" i="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70%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9352164"/>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nSpc>
                          <a:spcPct val="120000"/>
                        </a:lnSpc>
                        <a:spcAft>
                          <a:spcPts val="400"/>
                        </a:spcAft>
                      </a:pPr>
                      <a:r>
                        <a:rPr lang="vi-VN" sz="2400" b="1">
                          <a:effectLst/>
                          <a:latin typeface="Times New Roman" panose="02020603050405020304" pitchFamily="18" charset="0"/>
                          <a:cs typeface="Times New Roman" panose="02020603050405020304" pitchFamily="18" charset="0"/>
                        </a:rPr>
                        <a:t>TT</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Sản phấm</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Đơn giá (đồng)</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01600"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Sô lượt mua</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52400"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Doanh thu</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Aft>
                          <a:spcPts val="400"/>
                        </a:spcAft>
                        <a:tabLst>
                          <a:tab pos="0" algn="l"/>
                        </a:tabLst>
                      </a:pPr>
                      <a:r>
                        <a:rPr lang="vi-VN" sz="2400" b="1">
                          <a:effectLst/>
                          <a:latin typeface="Times New Roman" panose="02020603050405020304" pitchFamily="18" charset="0"/>
                          <a:cs typeface="Times New Roman" panose="02020603050405020304" pitchFamily="18" charset="0"/>
                        </a:rPr>
                        <a:t>Doanh thu của công ti</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9762389"/>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Quản lí thời gian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39,999</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50,000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r">
                        <a:lnSpc>
                          <a:spcPct val="120000"/>
                        </a:lnSpc>
                        <a:spcAft>
                          <a:spcPts val="400"/>
                        </a:spcAft>
                      </a:pPr>
                      <a:r>
                        <a:rPr lang="vi-VN" sz="2400">
                          <a:effectLst/>
                          <a:latin typeface="Times New Roman" panose="02020603050405020304" pitchFamily="18" charset="0"/>
                          <a:cs typeface="Times New Roman" panose="02020603050405020304" pitchFamily="18" charset="0"/>
                        </a:rPr>
                        <a:t>1,999,950,000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8154163"/>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Trò chơi sáng tạo</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r">
                        <a:lnSpc>
                          <a:spcPct val="120000"/>
                        </a:lnSpc>
                        <a:spcAft>
                          <a:spcPts val="400"/>
                        </a:spcAft>
                      </a:pPr>
                      <a:r>
                        <a:rPr lang="vi-VN" sz="2400">
                          <a:effectLst/>
                          <a:latin typeface="Times New Roman" panose="02020603050405020304" pitchFamily="18" charset="0"/>
                          <a:cs typeface="Times New Roman" panose="02020603050405020304" pitchFamily="18" charset="0"/>
                        </a:rPr>
                        <a:t>109,000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50,000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r">
                        <a:lnSpc>
                          <a:spcPct val="120000"/>
                        </a:lnSpc>
                        <a:spcAft>
                          <a:spcPts val="400"/>
                        </a:spcAft>
                      </a:pPr>
                      <a:r>
                        <a:rPr lang="vi-VN" sz="2400">
                          <a:effectLst/>
                          <a:latin typeface="Times New Roman" panose="02020603050405020304" pitchFamily="18" charset="0"/>
                          <a:cs typeface="Times New Roman" panose="02020603050405020304" pitchFamily="18" charset="0"/>
                        </a:rPr>
                        <a:t>5,450,000,000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1421772"/>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Thiết kế đồ hoạ</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r">
                        <a:lnSpc>
                          <a:spcPct val="120000"/>
                        </a:lnSpc>
                        <a:spcAft>
                          <a:spcPts val="400"/>
                        </a:spcAft>
                      </a:pPr>
                      <a:r>
                        <a:rPr lang="vi-VN" sz="2400">
                          <a:effectLst/>
                          <a:latin typeface="Times New Roman" panose="02020603050405020304" pitchFamily="18" charset="0"/>
                          <a:cs typeface="Times New Roman" panose="02020603050405020304" pitchFamily="18" charset="0"/>
                        </a:rPr>
                        <a:t>211,000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10,000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r">
                        <a:lnSpc>
                          <a:spcPct val="120000"/>
                        </a:lnSpc>
                        <a:spcAft>
                          <a:spcPts val="400"/>
                        </a:spcAft>
                      </a:pPr>
                      <a:r>
                        <a:rPr lang="vi-VN" sz="2400">
                          <a:effectLst/>
                          <a:latin typeface="Times New Roman" panose="02020603050405020304" pitchFamily="18" charset="0"/>
                          <a:cs typeface="Times New Roman" panose="02020603050405020304" pitchFamily="18" charset="0"/>
                        </a:rPr>
                        <a:t>2,110 000 000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828110"/>
                  </a:ext>
                </a:extLst>
              </a:tr>
              <a:tr h="300423">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7</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Từ đi</a:t>
                      </a:r>
                      <a:r>
                        <a:rPr lang="en-US" sz="2400">
                          <a:effectLst/>
                          <a:latin typeface="Times New Roman" panose="02020603050405020304" pitchFamily="18" charset="0"/>
                          <a:cs typeface="Times New Roman" panose="02020603050405020304" pitchFamily="18" charset="0"/>
                        </a:rPr>
                        <a:t>ể</a:t>
                      </a:r>
                      <a:r>
                        <a:rPr lang="vi-VN" sz="2400">
                          <a:effectLst/>
                          <a:latin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20,000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4445894"/>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8</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Quản l</a:t>
                      </a:r>
                      <a:r>
                        <a:rPr lang="en-US" sz="2400">
                          <a:effectLst/>
                          <a:latin typeface="Times New Roman" panose="02020603050405020304" pitchFamily="18" charset="0"/>
                          <a:cs typeface="Times New Roman" panose="02020603050405020304" pitchFamily="18" charset="0"/>
                        </a:rPr>
                        <a:t>í</a:t>
                      </a:r>
                      <a:r>
                        <a:rPr lang="vi-VN" sz="2400">
                          <a:effectLst/>
                          <a:latin typeface="Times New Roman" panose="02020603050405020304" pitchFamily="18" charset="0"/>
                          <a:cs typeface="Times New Roman" panose="02020603050405020304" pitchFamily="18" charset="0"/>
                        </a:rPr>
                        <a:t> bán hàng cá nhân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r">
                        <a:lnSpc>
                          <a:spcPct val="120000"/>
                        </a:lnSpc>
                        <a:spcAft>
                          <a:spcPts val="400"/>
                        </a:spcAft>
                      </a:pPr>
                      <a:r>
                        <a:rPr lang="vi-VN" sz="2400">
                          <a:effectLst/>
                          <a:latin typeface="Times New Roman" panose="02020603050405020304" pitchFamily="18" charset="0"/>
                          <a:cs typeface="Times New Roman" panose="02020603050405020304" pitchFamily="18" charset="0"/>
                        </a:rPr>
                        <a:t>177,000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5,000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885,000,000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4388018"/>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9</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S</a:t>
                      </a:r>
                      <a:r>
                        <a:rPr lang="en-US" sz="2400">
                          <a:effectLst/>
                          <a:latin typeface="Times New Roman" panose="02020603050405020304" pitchFamily="18" charset="0"/>
                          <a:cs typeface="Times New Roman" panose="02020603050405020304" pitchFamily="18" charset="0"/>
                        </a:rPr>
                        <a:t>ổ</a:t>
                      </a:r>
                      <a:r>
                        <a:rPr lang="vi-VN" sz="2400">
                          <a:effectLst/>
                          <a:latin typeface="Times New Roman" panose="02020603050405020304" pitchFamily="18" charset="0"/>
                          <a:cs typeface="Times New Roman" panose="02020603050405020304" pitchFamily="18" charset="0"/>
                        </a:rPr>
                        <a:t> sức kh</a:t>
                      </a:r>
                      <a:r>
                        <a:rPr lang="en-US" sz="2400">
                          <a:effectLst/>
                          <a:latin typeface="Times New Roman" panose="02020603050405020304" pitchFamily="18" charset="0"/>
                          <a:cs typeface="Times New Roman" panose="02020603050405020304" pitchFamily="18" charset="0"/>
                        </a:rPr>
                        <a:t>ỏe</a:t>
                      </a:r>
                      <a:r>
                        <a:rPr lang="vi-VN" sz="2400">
                          <a:effectLst/>
                          <a:latin typeface="Times New Roman" panose="02020603050405020304" pitchFamily="18" charset="0"/>
                          <a:cs typeface="Times New Roman" panose="02020603050405020304" pitchFamily="18" charset="0"/>
                        </a:rPr>
                        <a:t> điện tử</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10,000,000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2459642"/>
                  </a:ext>
                </a:extLst>
              </a:tr>
            </a:tbl>
          </a:graphicData>
        </a:graphic>
      </p:graphicFrame>
      <p:sp>
        <p:nvSpPr>
          <p:cNvPr id="8" name="TextBox 7">
            <a:extLst>
              <a:ext uri="{FF2B5EF4-FFF2-40B4-BE49-F238E27FC236}">
                <a16:creationId xmlns:a16="http://schemas.microsoft.com/office/drawing/2014/main" id="{38C6A2DD-1A2E-489E-AE6D-42140B52B020}"/>
              </a:ext>
            </a:extLst>
          </p:cNvPr>
          <p:cNvSpPr txBox="1"/>
          <p:nvPr/>
        </p:nvSpPr>
        <p:spPr>
          <a:xfrm>
            <a:off x="2584352" y="6010336"/>
            <a:ext cx="7023296" cy="369332"/>
          </a:xfrm>
          <a:prstGeom prst="rect">
            <a:avLst/>
          </a:prstGeom>
          <a:noFill/>
        </p:spPr>
        <p:txBody>
          <a:bodyPr wrap="square">
            <a:spAutoFit/>
          </a:bodyPr>
          <a:lstStyle/>
          <a:p>
            <a:pPr algn="ctr"/>
            <a:r>
              <a:rPr lang="vi-VN" sz="1800" b="1" i="1">
                <a:effectLst/>
                <a:latin typeface="Arial" panose="020B0604020202020204" pitchFamily="34" charset="0"/>
                <a:ea typeface="Arial" panose="020B0604020202020204" pitchFamily="34" charset="0"/>
              </a:rPr>
              <a:t>Hình 5.3. Tỉ lệ doanh thu của công ti được lưu ờ ổ F2</a:t>
            </a:r>
            <a:endParaRPr lang="en-US" sz="1800" b="1">
              <a:effectLst/>
              <a:latin typeface="Arial" panose="020B0604020202020204" pitchFamily="34" charset="0"/>
              <a:ea typeface="Arial" panose="020B0604020202020204" pitchFamily="34" charset="0"/>
            </a:endParaRPr>
          </a:p>
        </p:txBody>
      </p:sp>
      <p:graphicFrame>
        <p:nvGraphicFramePr>
          <p:cNvPr id="5" name="Table 5">
            <a:extLst>
              <a:ext uri="{FF2B5EF4-FFF2-40B4-BE49-F238E27FC236}">
                <a16:creationId xmlns:a16="http://schemas.microsoft.com/office/drawing/2014/main" id="{5F355D3E-B206-4780-901E-025B0DF1AB86}"/>
              </a:ext>
            </a:extLst>
          </p:cNvPr>
          <p:cNvGraphicFramePr>
            <a:graphicFrameLocks noGrp="1"/>
          </p:cNvGraphicFramePr>
          <p:nvPr/>
        </p:nvGraphicFramePr>
        <p:xfrm>
          <a:off x="749907" y="514314"/>
          <a:ext cx="10287000" cy="427419"/>
        </p:xfrm>
        <a:graphic>
          <a:graphicData uri="http://schemas.openxmlformats.org/drawingml/2006/table">
            <a:tbl>
              <a:tblPr firstRow="1" bandRow="1">
                <a:tableStyleId>{5C22544A-7EE6-4342-B048-85BDC9FD1C3A}</a:tableStyleId>
              </a:tblPr>
              <a:tblGrid>
                <a:gridCol w="319238">
                  <a:extLst>
                    <a:ext uri="{9D8B030D-6E8A-4147-A177-3AD203B41FA5}">
                      <a16:colId xmlns:a16="http://schemas.microsoft.com/office/drawing/2014/main" val="3775830103"/>
                    </a:ext>
                  </a:extLst>
                </a:gridCol>
                <a:gridCol w="450166">
                  <a:extLst>
                    <a:ext uri="{9D8B030D-6E8A-4147-A177-3AD203B41FA5}">
                      <a16:colId xmlns:a16="http://schemas.microsoft.com/office/drawing/2014/main" val="3510836763"/>
                    </a:ext>
                  </a:extLst>
                </a:gridCol>
                <a:gridCol w="2489982">
                  <a:extLst>
                    <a:ext uri="{9D8B030D-6E8A-4147-A177-3AD203B41FA5}">
                      <a16:colId xmlns:a16="http://schemas.microsoft.com/office/drawing/2014/main" val="2129187385"/>
                    </a:ext>
                  </a:extLst>
                </a:gridCol>
                <a:gridCol w="1420837">
                  <a:extLst>
                    <a:ext uri="{9D8B030D-6E8A-4147-A177-3AD203B41FA5}">
                      <a16:colId xmlns:a16="http://schemas.microsoft.com/office/drawing/2014/main" val="111287775"/>
                    </a:ext>
                  </a:extLst>
                </a:gridCol>
                <a:gridCol w="1674055">
                  <a:extLst>
                    <a:ext uri="{9D8B030D-6E8A-4147-A177-3AD203B41FA5}">
                      <a16:colId xmlns:a16="http://schemas.microsoft.com/office/drawing/2014/main" val="2350201295"/>
                    </a:ext>
                  </a:extLst>
                </a:gridCol>
                <a:gridCol w="2321169">
                  <a:extLst>
                    <a:ext uri="{9D8B030D-6E8A-4147-A177-3AD203B41FA5}">
                      <a16:colId xmlns:a16="http://schemas.microsoft.com/office/drawing/2014/main" val="2499356255"/>
                    </a:ext>
                  </a:extLst>
                </a:gridCol>
                <a:gridCol w="1611553">
                  <a:extLst>
                    <a:ext uri="{9D8B030D-6E8A-4147-A177-3AD203B41FA5}">
                      <a16:colId xmlns:a16="http://schemas.microsoft.com/office/drawing/2014/main" val="3480441094"/>
                    </a:ext>
                  </a:extLst>
                </a:gridCol>
              </a:tblGrid>
              <a:tr h="370840">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39700">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A</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20000"/>
                        </a:lnSpc>
                        <a:spcAft>
                          <a:spcPts val="400"/>
                        </a:spcAft>
                      </a:pPr>
                      <a:r>
                        <a:rPr lang="vi-VN" sz="2000" b="1" kern="1200">
                          <a:solidFill>
                            <a:srgbClr val="000000"/>
                          </a:solidFill>
                          <a:effectLst/>
                          <a:latin typeface="Arial Unicode MS" panose="020B0604020202020204" pitchFamily="34" charset="-128"/>
                          <a:ea typeface="Arial" panose="020B0604020202020204" pitchFamily="34" charset="0"/>
                          <a:cs typeface="+mn-cs"/>
                        </a:rPr>
                        <a:t>B</a:t>
                      </a:r>
                      <a:endParaRPr lang="en-US" sz="2000" b="1" kern="1200">
                        <a:solidFill>
                          <a:srgbClr val="000000"/>
                        </a:solidFill>
                        <a:effectLst/>
                        <a:latin typeface="Arial Unicode MS" panose="020B0604020202020204" pitchFamily="34" charset="-128"/>
                        <a:ea typeface="Arial" panose="020B0604020202020204" pitchFamily="34" charset="0"/>
                        <a:cs typeface="+mn-cs"/>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20000"/>
                        </a:lnSpc>
                        <a:spcAft>
                          <a:spcPts val="400"/>
                        </a:spcAft>
                      </a:pPr>
                      <a:r>
                        <a:rPr lang="en-US" sz="2000" b="1" kern="1200">
                          <a:solidFill>
                            <a:srgbClr val="000000"/>
                          </a:solidFill>
                          <a:effectLst/>
                          <a:latin typeface="Arial Unicode MS" panose="020B0604020202020204" pitchFamily="34" charset="-128"/>
                          <a:ea typeface="Calibri" panose="020F0502020204030204" pitchFamily="34" charset="0"/>
                          <a:cs typeface="+mn-cs"/>
                        </a:rPr>
                        <a:t>C</a:t>
                      </a:r>
                      <a:endParaRPr lang="en-US" sz="2000" b="1" kern="1200">
                        <a:solidFill>
                          <a:srgbClr val="000000"/>
                        </a:solidFill>
                        <a:effectLst/>
                        <a:latin typeface="Arial Unicode MS" panose="020B0604020202020204" pitchFamily="34" charset="-128"/>
                        <a:ea typeface="Arial" panose="020B0604020202020204" pitchFamily="34" charset="0"/>
                        <a:cs typeface="+mn-cs"/>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D</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20000"/>
                        </a:lnSpc>
                        <a:spcAft>
                          <a:spcPts val="400"/>
                        </a:spcAft>
                      </a:pPr>
                      <a:r>
                        <a:rPr lang="vi-VN" sz="2000">
                          <a:solidFill>
                            <a:schemeClr val="tx1"/>
                          </a:solidFill>
                          <a:effectLst/>
                          <a:latin typeface="Arial Unicode MS" panose="020B0604020202020204" pitchFamily="34" charset="-128"/>
                          <a:ea typeface="Arial" panose="020B0604020202020204" pitchFamily="34" charset="0"/>
                        </a:rPr>
                        <a:t>E</a:t>
                      </a:r>
                      <a:endParaRPr lang="en-US" sz="2400">
                        <a:solidFill>
                          <a:schemeClr val="tx1"/>
                        </a:solidFill>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20000"/>
                        </a:lnSpc>
                        <a:spcAft>
                          <a:spcPts val="400"/>
                        </a:spcAft>
                      </a:pPr>
                      <a:r>
                        <a:rPr lang="en-US" sz="2000" b="1" kern="1200">
                          <a:solidFill>
                            <a:srgbClr val="000000"/>
                          </a:solidFill>
                          <a:effectLst/>
                          <a:latin typeface="Arial Unicode MS" panose="020B0604020202020204" pitchFamily="34" charset="-128"/>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195767407"/>
                  </a:ext>
                </a:extLst>
              </a:tr>
            </a:tbl>
          </a:graphicData>
        </a:graphic>
      </p:graphicFrame>
      <p:sp>
        <p:nvSpPr>
          <p:cNvPr id="10" name="Rectangle 9">
            <a:extLst>
              <a:ext uri="{FF2B5EF4-FFF2-40B4-BE49-F238E27FC236}">
                <a16:creationId xmlns:a16="http://schemas.microsoft.com/office/drawing/2014/main" id="{BD1163CC-C244-4E29-BC30-398BEE9ABB70}"/>
              </a:ext>
            </a:extLst>
          </p:cNvPr>
          <p:cNvSpPr/>
          <p:nvPr/>
        </p:nvSpPr>
        <p:spPr>
          <a:xfrm>
            <a:off x="9391650" y="2743052"/>
            <a:ext cx="1645257" cy="490436"/>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prstClr val="black"/>
                </a:solidFill>
                <a:latin typeface="Times New Roman" panose="02020603050405020304" pitchFamily="18" charset="0"/>
                <a:cs typeface="Times New Roman" panose="02020603050405020304" pitchFamily="18" charset="0"/>
              </a:rPr>
              <a:t>=</a:t>
            </a:r>
            <a:r>
              <a:rPr lang="en-US" sz="2400" b="1">
                <a:solidFill>
                  <a:srgbClr val="FF0066"/>
                </a:solidFill>
                <a:latin typeface="Times New Roman" panose="02020603050405020304" pitchFamily="18" charset="0"/>
                <a:cs typeface="Times New Roman" panose="02020603050405020304" pitchFamily="18" charset="0"/>
              </a:rPr>
              <a:t>E4</a:t>
            </a:r>
            <a:r>
              <a:rPr lang="en-US" sz="2400">
                <a:solidFill>
                  <a:prstClr val="black"/>
                </a:solidFill>
                <a:latin typeface="Times New Roman" panose="02020603050405020304" pitchFamily="18" charset="0"/>
                <a:cs typeface="Times New Roman" panose="02020603050405020304" pitchFamily="18" charset="0"/>
              </a:rPr>
              <a:t>*</a:t>
            </a:r>
            <a:r>
              <a:rPr lang="vi-VN" sz="2400" b="1">
                <a:solidFill>
                  <a:srgbClr val="0070C0"/>
                </a:solidFill>
                <a:latin typeface="UTM Avo" panose="02040603050506020204" pitchFamily="18" charset="0"/>
                <a:cs typeface="Times New Roman" panose="02020603050405020304" pitchFamily="18" charset="0"/>
              </a:rPr>
              <a:t>$</a:t>
            </a:r>
            <a:r>
              <a:rPr lang="en-US" sz="2400" b="1">
                <a:solidFill>
                  <a:prstClr val="black"/>
                </a:solidFill>
                <a:latin typeface="Times New Roman" panose="02020603050405020304" pitchFamily="18" charset="0"/>
                <a:ea typeface="Courier New" panose="02070309020205020404" pitchFamily="49" charset="0"/>
                <a:cs typeface="Times New Roman" panose="02020603050405020304" pitchFamily="18" charset="0"/>
              </a:rPr>
              <a:t>F</a:t>
            </a:r>
            <a:r>
              <a:rPr lang="vi-VN" sz="2400" b="1">
                <a:solidFill>
                  <a:srgbClr val="0070C0"/>
                </a:solidFill>
                <a:latin typeface="UTM Avo" panose="02040603050506020204" pitchFamily="18" charset="0"/>
                <a:cs typeface="Times New Roman" panose="02020603050405020304" pitchFamily="18" charset="0"/>
              </a:rPr>
              <a:t>$</a:t>
            </a:r>
            <a:r>
              <a:rPr lang="en-US" sz="2400" b="1">
                <a:solidFill>
                  <a:prstClr val="black"/>
                </a:solidFill>
                <a:latin typeface="Times New Roman" panose="02020603050405020304" pitchFamily="18" charset="0"/>
                <a:cs typeface="Times New Roman" panose="02020603050405020304" pitchFamily="18" charset="0"/>
              </a:rPr>
              <a:t>2</a:t>
            </a:r>
            <a:endParaRPr lang="en-US" sz="1600">
              <a:solidFill>
                <a:srgbClr val="FF0066"/>
              </a:solidFill>
            </a:endParaRPr>
          </a:p>
        </p:txBody>
      </p:sp>
      <p:sp>
        <p:nvSpPr>
          <p:cNvPr id="6" name="Rectangle 5">
            <a:extLst>
              <a:ext uri="{FF2B5EF4-FFF2-40B4-BE49-F238E27FC236}">
                <a16:creationId xmlns:a16="http://schemas.microsoft.com/office/drawing/2014/main" id="{2F93447E-2216-40D6-935F-D292F716C386}"/>
              </a:ext>
            </a:extLst>
          </p:cNvPr>
          <p:cNvSpPr/>
          <p:nvPr/>
        </p:nvSpPr>
        <p:spPr>
          <a:xfrm>
            <a:off x="3033252" y="-1150541"/>
            <a:ext cx="2133383" cy="661678"/>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=C</a:t>
            </a:r>
            <a:r>
              <a:rPr lang="en-US" sz="2800" b="1">
                <a:solidFill>
                  <a:srgbClr val="FF0066"/>
                </a:solidFill>
                <a:latin typeface="Times New Roman" panose="02020603050405020304" pitchFamily="18" charset="0"/>
                <a:ea typeface="Courier New" panose="02070309020205020404" pitchFamily="49" charset="0"/>
                <a:cs typeface="Times New Roman" panose="02020603050405020304" pitchFamily="18" charset="0"/>
              </a:rPr>
              <a:t>5</a:t>
            </a:r>
            <a:r>
              <a:rPr lang="en-US" sz="2800"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*D</a:t>
            </a:r>
            <a:r>
              <a:rPr lang="en-US" sz="2800" b="1">
                <a:solidFill>
                  <a:srgbClr val="FF0066"/>
                </a:solidFill>
                <a:latin typeface="Times New Roman" panose="02020603050405020304" pitchFamily="18" charset="0"/>
                <a:ea typeface="Courier New" panose="02070309020205020404" pitchFamily="49" charset="0"/>
                <a:cs typeface="Times New Roman" panose="02020603050405020304" pitchFamily="18" charset="0"/>
              </a:rPr>
              <a:t>5</a:t>
            </a:r>
            <a:endParaRPr lang="en-US" sz="2800">
              <a:solidFill>
                <a:srgbClr val="FF0066"/>
              </a:solidFill>
            </a:endParaRPr>
          </a:p>
        </p:txBody>
      </p:sp>
      <p:sp>
        <p:nvSpPr>
          <p:cNvPr id="7" name="Callout: Bent Line 6">
            <a:extLst>
              <a:ext uri="{FF2B5EF4-FFF2-40B4-BE49-F238E27FC236}">
                <a16:creationId xmlns:a16="http://schemas.microsoft.com/office/drawing/2014/main" id="{62A2F49A-D2A2-45DB-AA92-2F0B6AABB810}"/>
              </a:ext>
            </a:extLst>
          </p:cNvPr>
          <p:cNvSpPr/>
          <p:nvPr/>
        </p:nvSpPr>
        <p:spPr>
          <a:xfrm>
            <a:off x="5534526" y="1975627"/>
            <a:ext cx="2317082" cy="767425"/>
          </a:xfrm>
          <a:prstGeom prst="borderCallout2">
            <a:avLst>
              <a:gd name="adj1" fmla="val 44427"/>
              <a:gd name="adj2" fmla="val 100092"/>
              <a:gd name="adj3" fmla="val 79868"/>
              <a:gd name="adj4" fmla="val 134240"/>
              <a:gd name="adj5" fmla="val 139020"/>
              <a:gd name="adj6" fmla="val 1650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rPr>
              <a:t>Công thức</a:t>
            </a:r>
            <a:endParaRPr lang="en-US" sz="2400" b="1">
              <a:solidFill>
                <a:srgbClr val="FFFF00"/>
              </a:solidFill>
              <a:latin typeface="UTM Avo" panose="02040603050506020204" pitchFamily="18" charset="0"/>
            </a:endParaRPr>
          </a:p>
        </p:txBody>
      </p:sp>
      <p:sp>
        <p:nvSpPr>
          <p:cNvPr id="9" name="Rectangle 8">
            <a:extLst>
              <a:ext uri="{FF2B5EF4-FFF2-40B4-BE49-F238E27FC236}">
                <a16:creationId xmlns:a16="http://schemas.microsoft.com/office/drawing/2014/main" id="{C3141763-F9B5-4089-B4E6-8C1040C3E349}"/>
              </a:ext>
            </a:extLst>
          </p:cNvPr>
          <p:cNvSpPr/>
          <p:nvPr/>
        </p:nvSpPr>
        <p:spPr>
          <a:xfrm>
            <a:off x="9391650" y="3220064"/>
            <a:ext cx="1645257" cy="490436"/>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prstClr val="black"/>
                </a:solidFill>
                <a:latin typeface="Times New Roman" panose="02020603050405020304" pitchFamily="18" charset="0"/>
                <a:cs typeface="Times New Roman" panose="02020603050405020304" pitchFamily="18" charset="0"/>
              </a:rPr>
              <a:t>=</a:t>
            </a:r>
            <a:r>
              <a:rPr lang="en-US" sz="2400" b="1">
                <a:solidFill>
                  <a:srgbClr val="FF0066"/>
                </a:solidFill>
                <a:latin typeface="Times New Roman" panose="02020603050405020304" pitchFamily="18" charset="0"/>
                <a:cs typeface="Times New Roman" panose="02020603050405020304" pitchFamily="18" charset="0"/>
              </a:rPr>
              <a:t>E5</a:t>
            </a:r>
            <a:r>
              <a:rPr lang="en-US" sz="2400">
                <a:solidFill>
                  <a:prstClr val="black"/>
                </a:solidFill>
                <a:latin typeface="Times New Roman" panose="02020603050405020304" pitchFamily="18" charset="0"/>
                <a:cs typeface="Times New Roman" panose="02020603050405020304" pitchFamily="18" charset="0"/>
              </a:rPr>
              <a:t>*</a:t>
            </a:r>
            <a:r>
              <a:rPr lang="vi-VN" sz="2400" b="1">
                <a:solidFill>
                  <a:srgbClr val="0070C0"/>
                </a:solidFill>
                <a:latin typeface="UTM Avo" panose="02040603050506020204" pitchFamily="18" charset="0"/>
                <a:cs typeface="Times New Roman" panose="02020603050405020304" pitchFamily="18" charset="0"/>
              </a:rPr>
              <a:t>$</a:t>
            </a:r>
            <a:r>
              <a:rPr lang="en-US" sz="2400" b="1">
                <a:solidFill>
                  <a:prstClr val="black"/>
                </a:solidFill>
                <a:latin typeface="Times New Roman" panose="02020603050405020304" pitchFamily="18" charset="0"/>
                <a:ea typeface="Courier New" panose="02070309020205020404" pitchFamily="49" charset="0"/>
                <a:cs typeface="Times New Roman" panose="02020603050405020304" pitchFamily="18" charset="0"/>
              </a:rPr>
              <a:t>F</a:t>
            </a:r>
            <a:r>
              <a:rPr lang="vi-VN" sz="2400" b="1">
                <a:solidFill>
                  <a:srgbClr val="0070C0"/>
                </a:solidFill>
                <a:latin typeface="UTM Avo" panose="02040603050506020204" pitchFamily="18" charset="0"/>
                <a:cs typeface="Times New Roman" panose="02020603050405020304" pitchFamily="18" charset="0"/>
              </a:rPr>
              <a:t>$</a:t>
            </a:r>
            <a:r>
              <a:rPr lang="en-US" sz="2400" b="1">
                <a:solidFill>
                  <a:prstClr val="black"/>
                </a:solidFill>
                <a:latin typeface="Times New Roman" panose="02020603050405020304" pitchFamily="18" charset="0"/>
                <a:cs typeface="Times New Roman" panose="02020603050405020304" pitchFamily="18" charset="0"/>
              </a:rPr>
              <a:t>2</a:t>
            </a:r>
            <a:endParaRPr lang="en-US" sz="1600">
              <a:solidFill>
                <a:srgbClr val="FF0066"/>
              </a:solidFill>
            </a:endParaRPr>
          </a:p>
        </p:txBody>
      </p:sp>
    </p:spTree>
    <p:extLst>
      <p:ext uri="{BB962C8B-B14F-4D97-AF65-F5344CB8AC3E}">
        <p14:creationId xmlns:p14="http://schemas.microsoft.com/office/powerpoint/2010/main" val="390068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6" presetClass="emph" presetSubtype="0" repeatCount="3000" fill="hold" grpId="1" nodeType="withEffect">
                                  <p:stCondLst>
                                    <p:cond delay="0"/>
                                  </p:stCondLst>
                                  <p:childTnLst>
                                    <p:animEffect transition="out" filter="fade">
                                      <p:cBhvr>
                                        <p:cTn id="9" dur="500" tmFilter="0, 0; .2, .5; .8, .5; 1, 0"/>
                                        <p:tgtEl>
                                          <p:spTgt spid="10"/>
                                        </p:tgtEl>
                                      </p:cBhvr>
                                    </p:animEffect>
                                    <p:animScale>
                                      <p:cBhvr>
                                        <p:cTn id="10" dur="250" autoRev="1" fill="hold"/>
                                        <p:tgtEl>
                                          <p:spTgt spid="10"/>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26" presetClass="emph" presetSubtype="0" repeatCount="3000" fill="hold" grpId="1" nodeType="withEffect">
                                  <p:stCondLst>
                                    <p:cond delay="0"/>
                                  </p:stCondLst>
                                  <p:childTnLst>
                                    <p:animEffect transition="out" filter="fade">
                                      <p:cBhvr>
                                        <p:cTn id="17" dur="500" tmFilter="0, 0; .2, .5; .8, .5; 1, 0"/>
                                        <p:tgtEl>
                                          <p:spTgt spid="6"/>
                                        </p:tgtEl>
                                      </p:cBhvr>
                                    </p:animEffect>
                                    <p:animScale>
                                      <p:cBhvr>
                                        <p:cTn id="18" dur="250" autoRev="1" fill="hold"/>
                                        <p:tgtEl>
                                          <p:spTgt spid="6"/>
                                        </p:tgtEl>
                                      </p:cBhvr>
                                      <p:by x="105000" y="105000"/>
                                    </p:animScale>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26" presetClass="emph" presetSubtype="0" repeatCount="3000" fill="hold" grpId="1" nodeType="withEffect">
                                  <p:stCondLst>
                                    <p:cond delay="0"/>
                                  </p:stCondLst>
                                  <p:childTnLst>
                                    <p:animEffect transition="out" filter="fade">
                                      <p:cBhvr>
                                        <p:cTn id="29" dur="500" tmFilter="0, 0; .2, .5; .8, .5; 1, 0"/>
                                        <p:tgtEl>
                                          <p:spTgt spid="9"/>
                                        </p:tgtEl>
                                      </p:cBhvr>
                                    </p:animEffect>
                                    <p:animScale>
                                      <p:cBhvr>
                                        <p:cTn id="30"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6" grpId="0" animBg="1"/>
      <p:bldP spid="6" grpId="1" animBg="1"/>
      <p:bldP spid="7" grpId="0" animBg="1"/>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64050" y="1168016"/>
            <a:ext cx="10541393" cy="1791752"/>
            <a:chOff x="570924" y="4336939"/>
            <a:chExt cx="10541393" cy="1791752"/>
          </a:xfrm>
        </p:grpSpPr>
        <p:grpSp>
          <p:nvGrpSpPr>
            <p:cNvPr id="6" name="Group 5">
              <a:extLst>
                <a:ext uri="{FF2B5EF4-FFF2-40B4-BE49-F238E27FC236}">
                  <a16:creationId xmlns:a16="http://schemas.microsoft.com/office/drawing/2014/main" id="{EAC95955-D97D-49E0-83D8-F785C4AE2088}"/>
                </a:ext>
              </a:extLst>
            </p:cNvPr>
            <p:cNvGrpSpPr/>
            <p:nvPr/>
          </p:nvGrpSpPr>
          <p:grpSpPr>
            <a:xfrm>
              <a:off x="570924" y="4336939"/>
              <a:ext cx="10520610" cy="1791752"/>
              <a:chOff x="570653" y="4388893"/>
              <a:chExt cx="10371268" cy="1791752"/>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30"/>
                <a:ext cx="9760387" cy="158621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70653" y="4388893"/>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1178336"/>
            </a:xfrm>
            <a:prstGeom prst="rect">
              <a:avLst/>
            </a:prstGeom>
          </p:spPr>
          <p:txBody>
            <a:bodyPr wrap="square">
              <a:spAutoFit/>
            </a:bodyPr>
            <a:lstStyle/>
            <a:p>
              <a:pPr marL="342900" marR="0" lvl="0" indent="-342900" algn="just" defTabSz="342900" rtl="0" eaLnBrk="1" fontAlgn="auto" latinLnBrk="0" hangingPunct="1">
                <a:lnSpc>
                  <a:spcPct val="135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Địa ch</a:t>
              </a:r>
              <a:r>
                <a:rPr lang="en-US" sz="2400" b="1">
                  <a:solidFill>
                    <a:prstClr val="black"/>
                  </a:solidFill>
                  <a:latin typeface="UTM Avo" panose="02040603050506020204" pitchFamily="18" charset="0"/>
                  <a:cs typeface="Times New Roman" panose="02020603050405020304" pitchFamily="18" charset="0"/>
                </a:rPr>
                <a:t>ỉ</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tuyệt đối không thay đổi khi sao chép công thức.</a:t>
              </a:r>
            </a:p>
            <a:p>
              <a:pPr marL="342900" marR="0" lvl="0" indent="-342900" algn="just" defTabSz="342900" rtl="0" eaLnBrk="1" fontAlgn="auto" latinLnBrk="0" hangingPunct="1">
                <a:lnSpc>
                  <a:spcPct val="135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Địa ch</a:t>
              </a:r>
              <a:r>
                <a:rPr lang="en-US" sz="2400" b="1">
                  <a:solidFill>
                    <a:prstClr val="black"/>
                  </a:solidFill>
                  <a:latin typeface="UTM Avo" panose="02040603050506020204" pitchFamily="18" charset="0"/>
                  <a:cs typeface="Times New Roman" panose="02020603050405020304" pitchFamily="18" charset="0"/>
                </a:rPr>
                <a:t>ỉ</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tuyệt đối có dấu </a:t>
              </a:r>
              <a:r>
                <a:rPr kumimoji="0" lang="vi-VN" sz="3200" b="1" i="0" u="none" strike="noStrike" kern="1200" cap="none" spc="0" normalizeH="0" baseline="0" noProof="0">
                  <a:ln>
                    <a:noFill/>
                  </a:ln>
                  <a:solidFill>
                    <a:srgbClr val="FF0066"/>
                  </a:solidFill>
                  <a:effectLst/>
                  <a:uLnTx/>
                  <a:uFillTx/>
                  <a:latin typeface="UTM Avo" panose="02040603050506020204" pitchFamily="18" charset="0"/>
                  <a:ea typeface="+mn-ea"/>
                  <a:cs typeface="Times New Roman" panose="02020603050405020304" pitchFamily="18" charset="0"/>
                </a:rPr>
                <a:t>$ </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trước </a:t>
              </a:r>
              <a:r>
                <a:rPr kumimoji="0" lang="vi-VN" sz="2400" b="1" i="0" u="none" strike="noStrike" kern="1200" cap="none" spc="0" normalizeH="0" baseline="0" noProof="0">
                  <a:ln>
                    <a:noFill/>
                  </a:ln>
                  <a:solidFill>
                    <a:srgbClr val="FF0066"/>
                  </a:solidFill>
                  <a:effectLst/>
                  <a:uLnTx/>
                  <a:uFillTx/>
                  <a:latin typeface="UTM Avo" panose="02040603050506020204" pitchFamily="18" charset="0"/>
                  <a:ea typeface="+mn-ea"/>
                  <a:cs typeface="Times New Roman" panose="02020603050405020304" pitchFamily="18" charset="0"/>
                </a:rPr>
                <a:t>tên cột </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và </a:t>
              </a:r>
              <a:r>
                <a:rPr kumimoji="0" lang="vi-VN" sz="2400" b="1" i="0" u="none" strike="noStrike" kern="1200" cap="none" spc="0" normalizeH="0" baseline="0" noProof="0">
                  <a:ln>
                    <a:noFill/>
                  </a:ln>
                  <a:solidFill>
                    <a:srgbClr val="FF0066"/>
                  </a:solidFill>
                  <a:effectLst/>
                  <a:uLnTx/>
                  <a:uFillTx/>
                  <a:latin typeface="UTM Avo" panose="02040603050506020204" pitchFamily="18" charset="0"/>
                  <a:ea typeface="+mn-ea"/>
                  <a:cs typeface="Times New Roman" panose="02020603050405020304" pitchFamily="18" charset="0"/>
                </a:rPr>
                <a:t>tên hàng</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a:t>
              </a:r>
            </a:p>
          </p:txBody>
        </p:sp>
      </p:grpSp>
      <p:sp>
        <p:nvSpPr>
          <p:cNvPr id="4" name="Rectangle 6">
            <a:extLst>
              <a:ext uri="{FF2B5EF4-FFF2-40B4-BE49-F238E27FC236}">
                <a16:creationId xmlns:a16="http://schemas.microsoft.com/office/drawing/2014/main" id="{EB411771-5179-48C2-A196-50B31EABAC94}"/>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7">
            <a:extLst>
              <a:ext uri="{FF2B5EF4-FFF2-40B4-BE49-F238E27FC236}">
                <a16:creationId xmlns:a16="http://schemas.microsoft.com/office/drawing/2014/main" id="{8296FCAC-829E-4126-BBEA-1208121C08E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9">
            <a:extLst>
              <a:ext uri="{FF2B5EF4-FFF2-40B4-BE49-F238E27FC236}">
                <a16:creationId xmlns:a16="http://schemas.microsoft.com/office/drawing/2014/main" id="{E10F1E61-30C4-4862-A21D-8DB8DE29A156}"/>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2787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suit and tie&#10;&#10;Description automatically generated with low confidence">
            <a:extLst>
              <a:ext uri="{FF2B5EF4-FFF2-40B4-BE49-F238E27FC236}">
                <a16:creationId xmlns:a16="http://schemas.microsoft.com/office/drawing/2014/main" id="{3042BA22-15C2-4F0E-AB0A-CC28CC993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46871" y="1459455"/>
            <a:ext cx="1544454" cy="4406421"/>
          </a:xfrm>
          <a:prstGeom prst="rect">
            <a:avLst/>
          </a:prstGeom>
        </p:spPr>
      </p:pic>
      <p:sp>
        <p:nvSpPr>
          <p:cNvPr id="3" name="Thought Bubble: Cloud 2">
            <a:extLst>
              <a:ext uri="{FF2B5EF4-FFF2-40B4-BE49-F238E27FC236}">
                <a16:creationId xmlns:a16="http://schemas.microsoft.com/office/drawing/2014/main" id="{A12DEF83-D41E-4C3A-AC6F-B5CB87478E0A}"/>
              </a:ext>
            </a:extLst>
          </p:cNvPr>
          <p:cNvSpPr/>
          <p:nvPr/>
        </p:nvSpPr>
        <p:spPr>
          <a:xfrm>
            <a:off x="2630904" y="78789"/>
            <a:ext cx="4090219" cy="2761331"/>
          </a:xfrm>
          <a:prstGeom prst="cloudCallout">
            <a:avLst>
              <a:gd name="adj1" fmla="val -52858"/>
              <a:gd name="adj2" fmla="val 49165"/>
            </a:avLst>
          </a:prstGeom>
        </p:spPr>
        <p:style>
          <a:lnRef idx="1">
            <a:schemeClr val="accent2"/>
          </a:lnRef>
          <a:fillRef idx="3">
            <a:schemeClr val="accent2"/>
          </a:fillRef>
          <a:effectRef idx="2">
            <a:schemeClr val="accent2"/>
          </a:effectRef>
          <a:fontRef idx="minor">
            <a:schemeClr val="lt1"/>
          </a:fontRef>
        </p:style>
        <p:txBody>
          <a:bodyPr rtlCol="0" anchor="ctr"/>
          <a:lstStyle/>
          <a:p>
            <a:endParaRPr lang="en-US" b="1"/>
          </a:p>
        </p:txBody>
      </p:sp>
      <p:sp>
        <p:nvSpPr>
          <p:cNvPr id="4" name="TextBox 3">
            <a:extLst>
              <a:ext uri="{FF2B5EF4-FFF2-40B4-BE49-F238E27FC236}">
                <a16:creationId xmlns:a16="http://schemas.microsoft.com/office/drawing/2014/main" id="{EBE36EF0-86B9-4026-A360-3A247D304C33}"/>
              </a:ext>
            </a:extLst>
          </p:cNvPr>
          <p:cNvSpPr txBox="1"/>
          <p:nvPr/>
        </p:nvSpPr>
        <p:spPr>
          <a:xfrm>
            <a:off x="2803065" y="662294"/>
            <a:ext cx="3745895" cy="1291829"/>
          </a:xfrm>
          <a:prstGeom prst="rect">
            <a:avLst/>
          </a:prstGeom>
          <a:noFill/>
        </p:spPr>
        <p:txBody>
          <a:bodyPr wrap="square">
            <a:spAutoFit/>
          </a:bodyPr>
          <a:lstStyle/>
          <a:p>
            <a:pPr lvl="0" algn="ctr" defTabSz="342900">
              <a:lnSpc>
                <a:spcPct val="135000"/>
              </a:lnSpc>
              <a:defRPr/>
            </a:pPr>
            <a:r>
              <a:rPr lang="en-US" sz="2000">
                <a:solidFill>
                  <a:srgbClr val="000000"/>
                </a:solidFill>
                <a:latin typeface="UTM Avo" panose="02040603050506020204" pitchFamily="18" charset="0"/>
                <a:cs typeface="Times New Roman" panose="02020603050405020304" pitchFamily="18" charset="0"/>
              </a:rPr>
              <a:t>Con hãy </a:t>
            </a:r>
            <a:r>
              <a:rPr lang="vi-VN" sz="2000">
                <a:solidFill>
                  <a:srgbClr val="000000"/>
                </a:solidFill>
                <a:latin typeface="UTM Avo" panose="02040603050506020204" pitchFamily="18" charset="0"/>
                <a:cs typeface="Times New Roman" panose="02020603050405020304" pitchFamily="18" charset="0"/>
              </a:rPr>
              <a:t>tính toán doanh thu một số phần mềm mà công ti của bố sản xuất</a:t>
            </a:r>
            <a:r>
              <a:rPr lang="en-US" sz="2000">
                <a:solidFill>
                  <a:srgbClr val="000000"/>
                </a:solidFill>
                <a:latin typeface="UTM Avo" panose="02040603050506020204" pitchFamily="18" charset="0"/>
                <a:cs typeface="Times New Roman" panose="02020603050405020304" pitchFamily="18" charset="0"/>
              </a:rPr>
              <a:t> nhé!</a:t>
            </a:r>
            <a:endParaRPr kumimoji="0" lang="en-US" sz="2000" i="0" u="none" strike="noStrike" kern="1200" cap="none" spc="0" normalizeH="0" baseline="0" noProof="0">
              <a:ln>
                <a:noFill/>
              </a:ln>
              <a:solidFill>
                <a:prstClr val="white"/>
              </a:solidFill>
              <a:effectLst/>
              <a:uLnTx/>
              <a:uFillTx/>
              <a:latin typeface="Arial"/>
            </a:endParaRPr>
          </a:p>
        </p:txBody>
      </p:sp>
      <p:pic>
        <p:nvPicPr>
          <p:cNvPr id="5" name="Picture 4" descr="A picture containing doll, toy&#10;&#10;Description automatically generated">
            <a:extLst>
              <a:ext uri="{FF2B5EF4-FFF2-40B4-BE49-F238E27FC236}">
                <a16:creationId xmlns:a16="http://schemas.microsoft.com/office/drawing/2014/main" id="{91A55837-C042-4ABE-B57E-E2A6D7655897}"/>
              </a:ext>
            </a:extLst>
          </p:cNvPr>
          <p:cNvPicPr>
            <a:picLocks noChangeAspect="1"/>
          </p:cNvPicPr>
          <p:nvPr/>
        </p:nvPicPr>
        <p:blipFill rotWithShape="1">
          <a:blip r:embed="rId3">
            <a:extLst>
              <a:ext uri="{28A0092B-C50C-407E-A947-70E740481C1C}">
                <a14:useLocalDpi xmlns:a14="http://schemas.microsoft.com/office/drawing/2010/main" val="0"/>
              </a:ext>
            </a:extLst>
          </a:blip>
          <a:srcRect l="68870"/>
          <a:stretch/>
        </p:blipFill>
        <p:spPr>
          <a:xfrm flipH="1">
            <a:off x="9186390" y="2208362"/>
            <a:ext cx="1758739" cy="3855892"/>
          </a:xfrm>
          <a:prstGeom prst="rect">
            <a:avLst/>
          </a:prstGeom>
        </p:spPr>
      </p:pic>
      <p:sp>
        <p:nvSpPr>
          <p:cNvPr id="6" name="Thought Bubble: Cloud 5">
            <a:extLst>
              <a:ext uri="{FF2B5EF4-FFF2-40B4-BE49-F238E27FC236}">
                <a16:creationId xmlns:a16="http://schemas.microsoft.com/office/drawing/2014/main" id="{8139B335-679C-4C0B-9597-06C3E75E08F8}"/>
              </a:ext>
            </a:extLst>
          </p:cNvPr>
          <p:cNvSpPr/>
          <p:nvPr/>
        </p:nvSpPr>
        <p:spPr>
          <a:xfrm>
            <a:off x="4924008" y="1016456"/>
            <a:ext cx="4090219" cy="2761331"/>
          </a:xfrm>
          <a:prstGeom prst="cloudCallout">
            <a:avLst>
              <a:gd name="adj1" fmla="val 64111"/>
              <a:gd name="adj2" fmla="val 29651"/>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en-US" b="1"/>
          </a:p>
        </p:txBody>
      </p:sp>
      <p:sp>
        <p:nvSpPr>
          <p:cNvPr id="7" name="TextBox 6">
            <a:extLst>
              <a:ext uri="{FF2B5EF4-FFF2-40B4-BE49-F238E27FC236}">
                <a16:creationId xmlns:a16="http://schemas.microsoft.com/office/drawing/2014/main" id="{5C2CE89B-C8C9-4303-BD81-18B3D72DB25D}"/>
              </a:ext>
            </a:extLst>
          </p:cNvPr>
          <p:cNvSpPr txBox="1"/>
          <p:nvPr/>
        </p:nvSpPr>
        <p:spPr>
          <a:xfrm>
            <a:off x="5096169" y="1599961"/>
            <a:ext cx="3745895" cy="1291829"/>
          </a:xfrm>
          <a:prstGeom prst="rect">
            <a:avLst/>
          </a:prstGeom>
          <a:noFill/>
        </p:spPr>
        <p:txBody>
          <a:bodyPr wrap="square">
            <a:spAutoFit/>
          </a:bodyPr>
          <a:lstStyle/>
          <a:p>
            <a:pPr lvl="0" algn="ctr" defTabSz="342900">
              <a:lnSpc>
                <a:spcPct val="135000"/>
              </a:lnSpc>
              <a:defRPr/>
            </a:pPr>
            <a:r>
              <a:rPr lang="en-US" sz="2000">
                <a:solidFill>
                  <a:srgbClr val="000000"/>
                </a:solidFill>
                <a:latin typeface="UTM Avo" panose="02040603050506020204" pitchFamily="18" charset="0"/>
                <a:cs typeface="Times New Roman" panose="02020603050405020304" pitchFamily="18" charset="0"/>
              </a:rPr>
              <a:t>Vâng bố. Con sẽ t</a:t>
            </a:r>
            <a:r>
              <a:rPr lang="vi-VN" sz="2000">
                <a:solidFill>
                  <a:srgbClr val="000000"/>
                </a:solidFill>
                <a:latin typeface="UTM Avo" panose="02040603050506020204" pitchFamily="18" charset="0"/>
                <a:cs typeface="Times New Roman" panose="02020603050405020304" pitchFamily="18" charset="0"/>
              </a:rPr>
              <a:t>ạo bảng tính để lưu thông tin về các phần mềm</a:t>
            </a:r>
            <a:r>
              <a:rPr lang="en-US" sz="2000">
                <a:solidFill>
                  <a:srgbClr val="000000"/>
                </a:solidFill>
                <a:latin typeface="UTM Avo" panose="02040603050506020204" pitchFamily="18" charset="0"/>
                <a:cs typeface="Times New Roman" panose="02020603050405020304" pitchFamily="18" charset="0"/>
              </a:rPr>
              <a:t>.</a:t>
            </a:r>
            <a:endParaRPr kumimoji="0" lang="en-US" sz="200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64909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P spid="6" grpId="0" animBg="1"/>
      <p:bldP spid="6" grpId="1" animBg="1"/>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6D80A-8BE6-4774-8FD5-6C1DB9B450A7}"/>
              </a:ext>
            </a:extLst>
          </p:cNvPr>
          <p:cNvGrpSpPr/>
          <p:nvPr/>
        </p:nvGrpSpPr>
        <p:grpSpPr>
          <a:xfrm>
            <a:off x="515729" y="290920"/>
            <a:ext cx="10501714" cy="4404759"/>
            <a:chOff x="601971" y="716236"/>
            <a:chExt cx="10501714" cy="4404759"/>
          </a:xfrm>
        </p:grpSpPr>
        <p:grpSp>
          <p:nvGrpSpPr>
            <p:cNvPr id="4" name="Group 3">
              <a:extLst>
                <a:ext uri="{FF2B5EF4-FFF2-40B4-BE49-F238E27FC236}">
                  <a16:creationId xmlns:a16="http://schemas.microsoft.com/office/drawing/2014/main" id="{4E235462-7F70-4717-BBA3-D37344DEB7E6}"/>
                </a:ext>
              </a:extLst>
            </p:cNvPr>
            <p:cNvGrpSpPr/>
            <p:nvPr/>
          </p:nvGrpSpPr>
          <p:grpSpPr>
            <a:xfrm>
              <a:off x="1080338" y="817924"/>
              <a:ext cx="10023347" cy="4303071"/>
              <a:chOff x="1088970" y="4644163"/>
              <a:chExt cx="10023347" cy="4303071"/>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088970" y="4907076"/>
                <a:ext cx="9900933" cy="4040158"/>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266668" y="5365543"/>
                <a:ext cx="9598058" cy="2790379"/>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Em hãy chọn các đáp án đúng:	</a:t>
                </a:r>
              </a:p>
              <a:p>
                <a:pPr algn="just" defTabSz="342900">
                  <a:lnSpc>
                    <a:spcPct val="150000"/>
                  </a:lnSpc>
                </a:pPr>
                <a:r>
                  <a:rPr lang="vi-VN" sz="2400">
                    <a:latin typeface="UTM Avo" panose="02040603050506020204" pitchFamily="18" charset="0"/>
                    <a:cs typeface="Times New Roman" panose="02020603050405020304" pitchFamily="18" charset="0"/>
                  </a:rPr>
                  <a:t>1.	Trong Hình 5.3, công thức tại ô F5 là =E5*$F$2. Sao chép công thức này đến ô F6, kết quả sao chép là:</a:t>
                </a:r>
              </a:p>
              <a:p>
                <a:pPr algn="just" defTabSz="342900">
                  <a:lnSpc>
                    <a:spcPct val="150000"/>
                  </a:lnSpc>
                </a:pPr>
                <a:r>
                  <a:rPr lang="vi-VN" sz="2400">
                    <a:latin typeface="UTM Avo" panose="02040603050506020204" pitchFamily="18" charset="0"/>
                    <a:cs typeface="Times New Roman" panose="02020603050405020304" pitchFamily="18" charset="0"/>
                  </a:rPr>
                  <a:t>A. =E6*F3</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B. =E6*$F$2</a:t>
                </a:r>
              </a:p>
              <a:p>
                <a:pPr algn="just" defTabSz="342900">
                  <a:lnSpc>
                    <a:spcPct val="150000"/>
                  </a:lnSpc>
                </a:pP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=$E$6*F3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D. =$E$6*$F$2</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2"/>
            <a:stretch>
              <a:fillRect/>
            </a:stretch>
          </p:blipFill>
          <p:spPr>
            <a:xfrm>
              <a:off x="601971" y="71623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3"/>
            <a:stretch>
              <a:fillRect/>
            </a:stretch>
          </p:blipFill>
          <p:spPr>
            <a:xfrm>
              <a:off x="10334488" y="1106336"/>
              <a:ext cx="661756" cy="554444"/>
            </a:xfrm>
            <a:prstGeom prst="rect">
              <a:avLst/>
            </a:prstGeom>
          </p:spPr>
        </p:pic>
      </p:grpSp>
    </p:spTree>
    <p:extLst>
      <p:ext uri="{BB962C8B-B14F-4D97-AF65-F5344CB8AC3E}">
        <p14:creationId xmlns:p14="http://schemas.microsoft.com/office/powerpoint/2010/main" val="2461065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6D80A-8BE6-4774-8FD5-6C1DB9B450A7}"/>
              </a:ext>
            </a:extLst>
          </p:cNvPr>
          <p:cNvGrpSpPr/>
          <p:nvPr/>
        </p:nvGrpSpPr>
        <p:grpSpPr>
          <a:xfrm>
            <a:off x="994096" y="392608"/>
            <a:ext cx="10023347" cy="4613215"/>
            <a:chOff x="1080338" y="817924"/>
            <a:chExt cx="10023347" cy="4613215"/>
          </a:xfrm>
        </p:grpSpPr>
        <p:grpSp>
          <p:nvGrpSpPr>
            <p:cNvPr id="4" name="Group 3">
              <a:extLst>
                <a:ext uri="{FF2B5EF4-FFF2-40B4-BE49-F238E27FC236}">
                  <a16:creationId xmlns:a16="http://schemas.microsoft.com/office/drawing/2014/main" id="{4E235462-7F70-4717-BBA3-D37344DEB7E6}"/>
                </a:ext>
              </a:extLst>
            </p:cNvPr>
            <p:cNvGrpSpPr/>
            <p:nvPr/>
          </p:nvGrpSpPr>
          <p:grpSpPr>
            <a:xfrm>
              <a:off x="1080338" y="817924"/>
              <a:ext cx="10023347" cy="4613215"/>
              <a:chOff x="1088970" y="4644163"/>
              <a:chExt cx="10023347" cy="461321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088970" y="4907076"/>
                <a:ext cx="9900933" cy="4350302"/>
              </a:xfrm>
              <a:prstGeom prst="roundRect">
                <a:avLst>
                  <a:gd name="adj" fmla="val 1173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240407" y="5136309"/>
                <a:ext cx="9598058" cy="4076501"/>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2.	Cách nhập kí hiệu $ cho địa chỉ tuyệt đối là:</a:t>
                </a:r>
              </a:p>
              <a:p>
                <a:pPr algn="just" defTabSz="342900">
                  <a:lnSpc>
                    <a:spcPct val="150000"/>
                  </a:lnSpc>
                </a:pPr>
                <a:r>
                  <a:rPr lang="vi-VN" sz="2400">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Gõ kí hiệu </a:t>
                </a:r>
                <a:r>
                  <a:rPr lang="vi-VN" sz="3200" b="1">
                    <a:latin typeface="UTM Avo" panose="02040603050506020204" pitchFamily="18" charset="0"/>
                    <a:cs typeface="Times New Roman" panose="02020603050405020304" pitchFamily="18" charset="0"/>
                  </a:rPr>
                  <a:t>$</a:t>
                </a:r>
                <a:r>
                  <a:rPr lang="vi-VN" sz="2400">
                    <a:latin typeface="UTM Avo" panose="02040603050506020204" pitchFamily="18" charset="0"/>
                    <a:cs typeface="Times New Roman" panose="02020603050405020304" pitchFamily="18" charset="0"/>
                  </a:rPr>
                  <a:t> từ bàn phím khi nhập địa ch</a:t>
                </a:r>
                <a:r>
                  <a:rPr lang="en-US" sz="2400">
                    <a:latin typeface="UTM Avo" panose="02040603050506020204" pitchFamily="18" charset="0"/>
                    <a:cs typeface="Times New Roman" panose="02020603050405020304" pitchFamily="18" charset="0"/>
                  </a:rPr>
                  <a:t>ỉ</a:t>
                </a:r>
                <a:r>
                  <a:rPr lang="vi-VN" sz="2400">
                    <a:latin typeface="UTM Avo" panose="02040603050506020204" pitchFamily="18" charset="0"/>
                    <a:cs typeface="Times New Roman" panose="02020603050405020304" pitchFamily="18" charset="0"/>
                  </a:rPr>
                  <a:t> ô.</a:t>
                </a:r>
              </a:p>
              <a:p>
                <a:pPr marL="457200" indent="-457200" algn="just" defTabSz="342900">
                  <a:lnSpc>
                    <a:spcPct val="150000"/>
                  </a:lnSpc>
                  <a:buAutoNum type="alphaUcPeriod" startAt="2"/>
                </a:pPr>
                <a:r>
                  <a:rPr lang="vi-VN" sz="2400">
                    <a:latin typeface="UTM Avo" panose="02040603050506020204" pitchFamily="18" charset="0"/>
                    <a:cs typeface="Times New Roman" panose="02020603050405020304" pitchFamily="18" charset="0"/>
                  </a:rPr>
                  <a:t>Sau khi nhập địa ch</a:t>
                </a:r>
                <a:r>
                  <a:rPr lang="en-US" sz="2400">
                    <a:latin typeface="UTM Avo" panose="02040603050506020204" pitchFamily="18" charset="0"/>
                    <a:cs typeface="Times New Roman" panose="02020603050405020304" pitchFamily="18" charset="0"/>
                  </a:rPr>
                  <a:t>ỉ</a:t>
                </a:r>
                <a:r>
                  <a:rPr lang="vi-VN" sz="2400">
                    <a:latin typeface="UTM Avo" panose="02040603050506020204" pitchFamily="18" charset="0"/>
                    <a:cs typeface="Times New Roman" panose="02020603050405020304" pitchFamily="18" charset="0"/>
                  </a:rPr>
                  <a:t> tương đối, nhấn phím </a:t>
                </a:r>
                <a:r>
                  <a:rPr lang="vi-VN" sz="2400" b="1">
                    <a:latin typeface="UTM Avo" panose="02040603050506020204" pitchFamily="18" charset="0"/>
                    <a:cs typeface="Times New Roman" panose="02020603050405020304" pitchFamily="18" charset="0"/>
                  </a:rPr>
                  <a:t>F4</a:t>
                </a:r>
                <a:r>
                  <a:rPr lang="vi-VN" sz="2400">
                    <a:latin typeface="UTM Avo" panose="02040603050506020204" pitchFamily="18" charset="0"/>
                    <a:cs typeface="Times New Roman" panose="02020603050405020304" pitchFamily="18" charset="0"/>
                  </a:rPr>
                  <a:t> để chuyển thành địa ch</a:t>
                </a:r>
                <a:r>
                  <a:rPr lang="en-US" sz="2400">
                    <a:latin typeface="UTM Avo" panose="02040603050506020204" pitchFamily="18" charset="0"/>
                    <a:cs typeface="Times New Roman" panose="02020603050405020304" pitchFamily="18" charset="0"/>
                  </a:rPr>
                  <a:t>ỉ</a:t>
                </a:r>
                <a:r>
                  <a:rPr lang="vi-VN" sz="2400">
                    <a:latin typeface="UTM Avo" panose="02040603050506020204" pitchFamily="18" charset="0"/>
                    <a:cs typeface="Times New Roman" panose="02020603050405020304" pitchFamily="18" charset="0"/>
                  </a:rPr>
                  <a:t> tuyệt đối. </a:t>
                </a:r>
                <a:endParaRPr lang="en-US" sz="2400">
                  <a:latin typeface="UTM Avo" panose="02040603050506020204" pitchFamily="18" charset="0"/>
                  <a:cs typeface="Times New Roman" panose="02020603050405020304" pitchFamily="18" charset="0"/>
                </a:endParaRPr>
              </a:p>
              <a:p>
                <a:pPr marL="457200" indent="-457200" algn="just" defTabSz="342900">
                  <a:lnSpc>
                    <a:spcPct val="150000"/>
                  </a:lnSpc>
                  <a:buAutoNum type="alphaUcPeriod" startAt="2"/>
                </a:pPr>
                <a:r>
                  <a:rPr lang="vi-VN" sz="2400">
                    <a:latin typeface="UTM Avo" panose="02040603050506020204" pitchFamily="18" charset="0"/>
                    <a:cs typeface="Times New Roman" panose="02020603050405020304" pitchFamily="18" charset="0"/>
                  </a:rPr>
                  <a:t>Sau khi nhập địa ch</a:t>
                </a:r>
                <a:r>
                  <a:rPr lang="en-US" sz="2400">
                    <a:latin typeface="UTM Avo" panose="02040603050506020204" pitchFamily="18" charset="0"/>
                    <a:cs typeface="Times New Roman" panose="02020603050405020304" pitchFamily="18" charset="0"/>
                  </a:rPr>
                  <a:t>ỉ</a:t>
                </a:r>
                <a:r>
                  <a:rPr lang="vi-VN" sz="2400">
                    <a:latin typeface="UTM Avo" panose="02040603050506020204" pitchFamily="18" charset="0"/>
                    <a:cs typeface="Times New Roman" panose="02020603050405020304" pitchFamily="18" charset="0"/>
                  </a:rPr>
                  <a:t> tương đối, nhấn phím </a:t>
                </a:r>
                <a:r>
                  <a:rPr lang="vi-VN" sz="2400" b="1">
                    <a:latin typeface="UTM Avo" panose="02040603050506020204" pitchFamily="18" charset="0"/>
                    <a:cs typeface="Times New Roman" panose="02020603050405020304" pitchFamily="18" charset="0"/>
                  </a:rPr>
                  <a:t>F2</a:t>
                </a:r>
                <a:r>
                  <a:rPr lang="vi-VN" sz="2400">
                    <a:latin typeface="UTM Avo" panose="02040603050506020204" pitchFamily="18" charset="0"/>
                    <a:cs typeface="Times New Roman" panose="02020603050405020304" pitchFamily="18" charset="0"/>
                  </a:rPr>
                  <a:t> để chuyển thành địa ch</a:t>
                </a:r>
                <a:r>
                  <a:rPr lang="en-US" sz="2400">
                    <a:latin typeface="UTM Avo" panose="02040603050506020204" pitchFamily="18" charset="0"/>
                    <a:cs typeface="Times New Roman" panose="02020603050405020304" pitchFamily="18" charset="0"/>
                  </a:rPr>
                  <a:t>ỉ</a:t>
                </a:r>
                <a:r>
                  <a:rPr lang="vi-VN" sz="2400">
                    <a:latin typeface="UTM Avo" panose="02040603050506020204" pitchFamily="18" charset="0"/>
                    <a:cs typeface="Times New Roman" panose="02020603050405020304" pitchFamily="18" charset="0"/>
                  </a:rPr>
                  <a:t> tuyệt đối.</a:t>
                </a:r>
              </a:p>
              <a:p>
                <a:pPr algn="just" defTabSz="342900">
                  <a:lnSpc>
                    <a:spcPct val="150000"/>
                  </a:lnSpc>
                </a:pPr>
                <a:r>
                  <a:rPr lang="vi-VN" sz="2400">
                    <a:latin typeface="UTM Avo" panose="02040603050506020204" pitchFamily="18" charset="0"/>
                    <a:cs typeface="Times New Roman" panose="02020603050405020304" pitchFamily="18" charset="0"/>
                  </a:rPr>
                  <a:t>D. Thực hiện được theo cả hai cách A và B.</a:t>
                </a:r>
              </a:p>
            </p:txBody>
          </p:sp>
        </p:grpSp>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2">
              <a:duotone>
                <a:schemeClr val="accent1">
                  <a:shade val="45000"/>
                  <a:satMod val="135000"/>
                </a:schemeClr>
                <a:prstClr val="white"/>
              </a:duotone>
            </a:blip>
            <a:stretch>
              <a:fillRect/>
            </a:stretch>
          </p:blipFill>
          <p:spPr>
            <a:xfrm>
              <a:off x="10334488" y="1106336"/>
              <a:ext cx="661756" cy="554444"/>
            </a:xfrm>
            <a:prstGeom prst="rect">
              <a:avLst/>
            </a:prstGeom>
          </p:spPr>
        </p:pic>
      </p:grpSp>
    </p:spTree>
    <p:extLst>
      <p:ext uri="{BB962C8B-B14F-4D97-AF65-F5344CB8AC3E}">
        <p14:creationId xmlns:p14="http://schemas.microsoft.com/office/powerpoint/2010/main" val="1587069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000359" y="1095659"/>
            <a:ext cx="9903800" cy="3936157"/>
          </a:xfrm>
          <a:prstGeom prst="rect">
            <a:avLst/>
          </a:pr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931175" y="1149798"/>
            <a:ext cx="10042168" cy="3632533"/>
          </a:xfrm>
          <a:prstGeom prst="rect">
            <a:avLst/>
          </a:prstGeom>
          <a:noFill/>
        </p:spPr>
        <p:txBody>
          <a:bodyPr wrap="square" rtlCol="0">
            <a:spAutoFit/>
          </a:bodyPr>
          <a:lstStyle/>
          <a:p>
            <a:pPr marL="914400" indent="-914400" algn="ctr">
              <a:lnSpc>
                <a:spcPct val="150000"/>
              </a:lnSpc>
              <a:buAutoNum type="arabicPeriod" startAt="3"/>
            </a:pPr>
            <a:r>
              <a:rPr lang="vi-VN" sz="5400">
                <a:ln>
                  <a:solidFill>
                    <a:schemeClr val="bg1"/>
                  </a:solidFill>
                </a:ln>
                <a:solidFill>
                  <a:schemeClr val="accent6">
                    <a:lumMod val="50000"/>
                  </a:schemeClr>
                </a:solidFill>
                <a:latin typeface="+mj-lt"/>
              </a:rPr>
              <a:t>THỰC HÀNH: </a:t>
            </a:r>
            <a:endParaRPr lang="en-US" sz="5400">
              <a:ln>
                <a:solidFill>
                  <a:schemeClr val="bg1"/>
                </a:solidFill>
              </a:ln>
              <a:solidFill>
                <a:schemeClr val="accent6">
                  <a:lumMod val="50000"/>
                </a:schemeClr>
              </a:solidFill>
              <a:latin typeface="+mj-lt"/>
            </a:endParaRPr>
          </a:p>
          <a:p>
            <a:pPr algn="ctr">
              <a:lnSpc>
                <a:spcPct val="150000"/>
              </a:lnSpc>
            </a:pPr>
            <a:r>
              <a:rPr lang="vi-VN" sz="5400">
                <a:ln>
                  <a:solidFill>
                    <a:schemeClr val="bg1"/>
                  </a:solidFill>
                </a:ln>
                <a:solidFill>
                  <a:schemeClr val="accent6">
                    <a:lumMod val="50000"/>
                  </a:schemeClr>
                </a:solidFill>
                <a:latin typeface="+mj-lt"/>
              </a:rPr>
              <a:t>S</a:t>
            </a:r>
            <a:r>
              <a:rPr lang="en-US" sz="5400">
                <a:ln>
                  <a:solidFill>
                    <a:schemeClr val="bg1"/>
                  </a:solidFill>
                </a:ln>
                <a:solidFill>
                  <a:schemeClr val="accent6">
                    <a:lumMod val="50000"/>
                  </a:schemeClr>
                </a:solidFill>
                <a:latin typeface="+mj-lt"/>
              </a:rPr>
              <a:t>Ử</a:t>
            </a:r>
            <a:r>
              <a:rPr lang="vi-VN" sz="5400">
                <a:ln>
                  <a:solidFill>
                    <a:schemeClr val="bg1"/>
                  </a:solidFill>
                </a:ln>
                <a:solidFill>
                  <a:schemeClr val="accent6">
                    <a:lumMod val="50000"/>
                  </a:schemeClr>
                </a:solidFill>
                <a:latin typeface="+mj-lt"/>
              </a:rPr>
              <a:t> DỤNG BẢNG TÍNH GIẢI QUYẾT </a:t>
            </a:r>
            <a:endParaRPr lang="en-US" sz="5400">
              <a:ln>
                <a:solidFill>
                  <a:schemeClr val="bg1"/>
                </a:solidFill>
              </a:ln>
              <a:solidFill>
                <a:schemeClr val="accent6">
                  <a:lumMod val="50000"/>
                </a:schemeClr>
              </a:solidFill>
              <a:latin typeface="+mj-lt"/>
            </a:endParaRPr>
          </a:p>
          <a:p>
            <a:pPr algn="ctr">
              <a:lnSpc>
                <a:spcPct val="150000"/>
              </a:lnSpc>
            </a:pPr>
            <a:r>
              <a:rPr lang="vi-VN" sz="5400">
                <a:ln>
                  <a:solidFill>
                    <a:schemeClr val="bg1"/>
                  </a:solidFill>
                </a:ln>
                <a:solidFill>
                  <a:schemeClr val="accent6">
                    <a:lumMod val="50000"/>
                  </a:schemeClr>
                </a:solidFill>
                <a:latin typeface="+mj-lt"/>
              </a:rPr>
              <a:t>BÀI TOÁN THỰC TẾ</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9161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oup 30">
            <a:extLst>
              <a:ext uri="{FF2B5EF4-FFF2-40B4-BE49-F238E27FC236}">
                <a16:creationId xmlns:a16="http://schemas.microsoft.com/office/drawing/2014/main" id="{93C33C0D-6A4F-488C-9306-AA294E1E7D21}"/>
              </a:ext>
            </a:extLst>
          </p:cNvPr>
          <p:cNvGrpSpPr/>
          <p:nvPr/>
        </p:nvGrpSpPr>
        <p:grpSpPr>
          <a:xfrm>
            <a:off x="931175" y="804467"/>
            <a:ext cx="10023347" cy="3312368"/>
            <a:chOff x="1080338" y="817924"/>
            <a:chExt cx="10023347" cy="3312368"/>
          </a:xfrm>
        </p:grpSpPr>
        <p:grpSp>
          <p:nvGrpSpPr>
            <p:cNvPr id="32" name="Group 31">
              <a:extLst>
                <a:ext uri="{FF2B5EF4-FFF2-40B4-BE49-F238E27FC236}">
                  <a16:creationId xmlns:a16="http://schemas.microsoft.com/office/drawing/2014/main" id="{3C718A27-F872-4655-8AA9-E205A8C55F12}"/>
                </a:ext>
              </a:extLst>
            </p:cNvPr>
            <p:cNvGrpSpPr/>
            <p:nvPr/>
          </p:nvGrpSpPr>
          <p:grpSpPr>
            <a:xfrm>
              <a:off x="1080338" y="817924"/>
              <a:ext cx="10023347" cy="3312368"/>
              <a:chOff x="1088970" y="4644163"/>
              <a:chExt cx="10023347" cy="3312368"/>
            </a:xfrm>
          </p:grpSpPr>
          <p:sp>
            <p:nvSpPr>
              <p:cNvPr id="34" name="Rectangle: Rounded Corners 33">
                <a:extLst>
                  <a:ext uri="{FF2B5EF4-FFF2-40B4-BE49-F238E27FC236}">
                    <a16:creationId xmlns:a16="http://schemas.microsoft.com/office/drawing/2014/main" id="{50C25E91-0AA6-4DA7-8DE8-DCD968AD9550}"/>
                  </a:ext>
                </a:extLst>
              </p:cNvPr>
              <p:cNvSpPr/>
              <p:nvPr/>
            </p:nvSpPr>
            <p:spPr>
              <a:xfrm>
                <a:off x="1088970" y="4907076"/>
                <a:ext cx="9900933" cy="3049455"/>
              </a:xfrm>
              <a:prstGeom prst="roundRect">
                <a:avLst>
                  <a:gd name="adj" fmla="val 1173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5" name="Rectangle 34">
                <a:extLst>
                  <a:ext uri="{FF2B5EF4-FFF2-40B4-BE49-F238E27FC236}">
                    <a16:creationId xmlns:a16="http://schemas.microsoft.com/office/drawing/2014/main" id="{0A5E5A0F-0AC0-44CC-AAAF-412B55165AD9}"/>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92F6E75A-0D46-4A66-99A1-42F8B7FAB246}"/>
                  </a:ext>
                </a:extLst>
              </p:cNvPr>
              <p:cNvSpPr/>
              <p:nvPr/>
            </p:nvSpPr>
            <p:spPr>
              <a:xfrm>
                <a:off x="1240407" y="5136309"/>
                <a:ext cx="9598058" cy="2586157"/>
              </a:xfrm>
              <a:prstGeom prst="rect">
                <a:avLst/>
              </a:prstGeom>
            </p:spPr>
            <p:txBody>
              <a:bodyPr wrap="square">
                <a:spAutoFit/>
              </a:bodyPr>
              <a:lstStyle/>
              <a:p>
                <a:pPr algn="just" defTabSz="342900">
                  <a:lnSpc>
                    <a:spcPct val="150000"/>
                  </a:lnSpc>
                </a:pPr>
                <a:r>
                  <a:rPr lang="en-US" sz="2800" b="1">
                    <a:latin typeface="UTM Avo" panose="02040603050506020204" pitchFamily="18" charset="0"/>
                    <a:cs typeface="Times New Roman" panose="02020603050405020304" pitchFamily="18" charset="0"/>
                  </a:rPr>
                  <a:t>       </a:t>
                </a:r>
                <a:r>
                  <a:rPr lang="vi-VN" sz="2800" b="1">
                    <a:latin typeface="UTM Avo" panose="02040603050506020204" pitchFamily="18" charset="0"/>
                    <a:cs typeface="Times New Roman" panose="02020603050405020304" pitchFamily="18" charset="0"/>
                  </a:rPr>
                  <a:t>NHIỆM VỤ: </a:t>
                </a:r>
                <a:endParaRPr lang="en-US" sz="2800" b="1">
                  <a:latin typeface="UTM Avo" panose="02040603050506020204" pitchFamily="18" charset="0"/>
                  <a:cs typeface="Times New Roman" panose="02020603050405020304" pitchFamily="18" charset="0"/>
                </a:endParaRPr>
              </a:p>
              <a:p>
                <a:pPr algn="just" defTabSz="342900">
                  <a:lnSpc>
                    <a:spcPct val="150000"/>
                  </a:lnSpc>
                </a:pPr>
                <a:r>
                  <a:rPr lang="vi-VN" sz="2800">
                    <a:latin typeface="UTM Avo" panose="02040603050506020204" pitchFamily="18" charset="0"/>
                    <a:cs typeface="Times New Roman" panose="02020603050405020304" pitchFamily="18" charset="0"/>
                  </a:rPr>
                  <a:t>Tạo bảng tính theo mẫu như Hình 5.1. Lập công thức sử dụng địa chỉ tương đối và địa chỉ tuyệt đối để tính Doanh thu mỗi phần mềm và Doanh thu </a:t>
                </a:r>
                <a:r>
                  <a:rPr lang="en-US" sz="2800">
                    <a:latin typeface="UTM Avo" panose="02040603050506020204" pitchFamily="18" charset="0"/>
                    <a:cs typeface="Times New Roman" panose="02020603050405020304" pitchFamily="18" charset="0"/>
                  </a:rPr>
                  <a:t>c</a:t>
                </a:r>
                <a:r>
                  <a:rPr lang="vi-VN" sz="2800">
                    <a:latin typeface="UTM Avo" panose="02040603050506020204" pitchFamily="18" charset="0"/>
                    <a:cs typeface="Times New Roman" panose="02020603050405020304" pitchFamily="18" charset="0"/>
                  </a:rPr>
                  <a:t>ủa công ti.</a:t>
                </a:r>
              </a:p>
            </p:txBody>
          </p:sp>
        </p:grpSp>
        <p:pic>
          <p:nvPicPr>
            <p:cNvPr id="33" name="Picture 32">
              <a:extLst>
                <a:ext uri="{FF2B5EF4-FFF2-40B4-BE49-F238E27FC236}">
                  <a16:creationId xmlns:a16="http://schemas.microsoft.com/office/drawing/2014/main" id="{D31F9A53-B3B7-4C85-9166-22BA9618EB87}"/>
                </a:ext>
              </a:extLst>
            </p:cNvPr>
            <p:cNvPicPr>
              <a:picLocks noChangeAspect="1"/>
            </p:cNvPicPr>
            <p:nvPr/>
          </p:nvPicPr>
          <p:blipFill>
            <a:blip r:embed="rId2">
              <a:duotone>
                <a:schemeClr val="accent1">
                  <a:shade val="45000"/>
                  <a:satMod val="135000"/>
                </a:schemeClr>
                <a:prstClr val="white"/>
              </a:duotone>
            </a:blip>
            <a:stretch>
              <a:fillRect/>
            </a:stretch>
          </p:blipFill>
          <p:spPr>
            <a:xfrm>
              <a:off x="10334488" y="1106336"/>
              <a:ext cx="661756" cy="554444"/>
            </a:xfrm>
            <a:prstGeom prst="rect">
              <a:avLst/>
            </a:prstGeom>
          </p:spPr>
        </p:pic>
      </p:grpSp>
    </p:spTree>
    <p:extLst>
      <p:ext uri="{BB962C8B-B14F-4D97-AF65-F5344CB8AC3E}">
        <p14:creationId xmlns:p14="http://schemas.microsoft.com/office/powerpoint/2010/main" val="296930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01A7C6B8-A116-4B39-BD35-B47B80E45DB6}"/>
              </a:ext>
            </a:extLst>
          </p:cNvPr>
          <p:cNvSpPr txBox="1"/>
          <p:nvPr/>
        </p:nvSpPr>
        <p:spPr>
          <a:xfrm>
            <a:off x="2563225" y="1923615"/>
            <a:ext cx="253596" cy="369332"/>
          </a:xfrm>
          <a:prstGeom prst="rect">
            <a:avLst/>
          </a:prstGeom>
          <a:noFill/>
        </p:spPr>
        <p:txBody>
          <a:bodyPr wrap="none" rtlCol="0">
            <a:spAutoFit/>
          </a:bodyPr>
          <a:lstStyle/>
          <a:p>
            <a:r>
              <a:rPr lang="zh-CN" altLang="en-US" b="1" dirty="0">
                <a:solidFill>
                  <a:schemeClr val="tx2"/>
                </a:solidFill>
                <a:latin typeface="+mj-ea"/>
                <a:ea typeface="+mj-ea"/>
              </a:rPr>
              <a:t> </a:t>
            </a:r>
          </a:p>
        </p:txBody>
      </p:sp>
      <p:sp>
        <p:nvSpPr>
          <p:cNvPr id="49" name="TextBox 48">
            <a:extLst>
              <a:ext uri="{FF2B5EF4-FFF2-40B4-BE49-F238E27FC236}">
                <a16:creationId xmlns:a16="http://schemas.microsoft.com/office/drawing/2014/main" id="{290CD75F-20F0-4C4D-A47A-B1F7E7387844}"/>
              </a:ext>
            </a:extLst>
          </p:cNvPr>
          <p:cNvSpPr txBox="1"/>
          <p:nvPr/>
        </p:nvSpPr>
        <p:spPr>
          <a:xfrm>
            <a:off x="2563226" y="2253580"/>
            <a:ext cx="2038875" cy="338554"/>
          </a:xfrm>
          <a:prstGeom prst="rect">
            <a:avLst/>
          </a:prstGeom>
          <a:noFill/>
        </p:spPr>
        <p:txBody>
          <a:bodyPr wrap="square" rtlCol="0">
            <a:spAutoFit/>
          </a:bodyPr>
          <a:lstStyle/>
          <a:p>
            <a:r>
              <a:rPr lang="zh-CN" altLang="en-US" sz="1600" dirty="0">
                <a:solidFill>
                  <a:schemeClr val="tx1">
                    <a:lumMod val="50000"/>
                    <a:lumOff val="50000"/>
                  </a:schemeClr>
                </a:solidFill>
                <a:latin typeface="+mj-ea"/>
                <a:sym typeface="微软雅黑" pitchFamily="34" charset="-122"/>
              </a:rPr>
              <a:t> </a:t>
            </a:r>
            <a:endParaRPr lang="zh-CN" altLang="en-US" sz="1600" dirty="0">
              <a:solidFill>
                <a:schemeClr val="tx2"/>
              </a:solidFill>
              <a:latin typeface="+mn-ea"/>
            </a:endParaRPr>
          </a:p>
        </p:txBody>
      </p:sp>
      <p:sp>
        <p:nvSpPr>
          <p:cNvPr id="56" name="TextBox 55">
            <a:extLst>
              <a:ext uri="{FF2B5EF4-FFF2-40B4-BE49-F238E27FC236}">
                <a16:creationId xmlns:a16="http://schemas.microsoft.com/office/drawing/2014/main" id="{7D6C7D3A-5CF8-4223-94EF-2962A1320288}"/>
              </a:ext>
            </a:extLst>
          </p:cNvPr>
          <p:cNvSpPr txBox="1"/>
          <p:nvPr/>
        </p:nvSpPr>
        <p:spPr>
          <a:xfrm>
            <a:off x="2493813" y="4196915"/>
            <a:ext cx="253596" cy="369332"/>
          </a:xfrm>
          <a:prstGeom prst="rect">
            <a:avLst/>
          </a:prstGeom>
          <a:noFill/>
        </p:spPr>
        <p:txBody>
          <a:bodyPr wrap="none" rtlCol="0">
            <a:spAutoFit/>
          </a:bodyPr>
          <a:lstStyle/>
          <a:p>
            <a:r>
              <a:rPr lang="zh-CN" altLang="en-US" b="1" dirty="0">
                <a:solidFill>
                  <a:schemeClr val="accent2"/>
                </a:solidFill>
                <a:latin typeface="+mj-ea"/>
                <a:ea typeface="+mj-ea"/>
              </a:rPr>
              <a:t> </a:t>
            </a:r>
          </a:p>
        </p:txBody>
      </p:sp>
      <p:sp>
        <p:nvSpPr>
          <p:cNvPr id="57" name="TextBox 56">
            <a:extLst>
              <a:ext uri="{FF2B5EF4-FFF2-40B4-BE49-F238E27FC236}">
                <a16:creationId xmlns:a16="http://schemas.microsoft.com/office/drawing/2014/main" id="{E0B13FCC-4ADA-47E1-BE5A-D422F95D7798}"/>
              </a:ext>
            </a:extLst>
          </p:cNvPr>
          <p:cNvSpPr txBox="1"/>
          <p:nvPr/>
        </p:nvSpPr>
        <p:spPr>
          <a:xfrm>
            <a:off x="2493814" y="4526880"/>
            <a:ext cx="2038875" cy="338554"/>
          </a:xfrm>
          <a:prstGeom prst="rect">
            <a:avLst/>
          </a:prstGeom>
          <a:noFill/>
        </p:spPr>
        <p:txBody>
          <a:bodyPr wrap="square" rtlCol="0">
            <a:spAutoFit/>
          </a:bodyPr>
          <a:lstStyle/>
          <a:p>
            <a:r>
              <a:rPr lang="zh-CN" altLang="en-US" sz="1600" dirty="0">
                <a:solidFill>
                  <a:schemeClr val="tx1">
                    <a:lumMod val="50000"/>
                    <a:lumOff val="50000"/>
                  </a:schemeClr>
                </a:solidFill>
                <a:latin typeface="+mj-ea"/>
                <a:sym typeface="微软雅黑" pitchFamily="34" charset="-122"/>
              </a:rPr>
              <a:t> </a:t>
            </a:r>
            <a:endParaRPr lang="zh-CN" altLang="en-US" sz="1600" dirty="0">
              <a:solidFill>
                <a:schemeClr val="tx2"/>
              </a:solidFill>
              <a:latin typeface="+mn-ea"/>
            </a:endParaRPr>
          </a:p>
        </p:txBody>
      </p:sp>
      <p:sp>
        <p:nvSpPr>
          <p:cNvPr id="85" name="五边形 25">
            <a:extLst>
              <a:ext uri="{FF2B5EF4-FFF2-40B4-BE49-F238E27FC236}">
                <a16:creationId xmlns:a16="http://schemas.microsoft.com/office/drawing/2014/main" id="{82A9169E-7037-432B-AF8B-9DD780084014}"/>
              </a:ext>
            </a:extLst>
          </p:cNvPr>
          <p:cNvSpPr/>
          <p:nvPr/>
        </p:nvSpPr>
        <p:spPr bwMode="auto">
          <a:xfrm>
            <a:off x="3238141" y="1552269"/>
            <a:ext cx="1677162" cy="515317"/>
          </a:xfrm>
          <a:prstGeom prst="homePlate">
            <a:avLst/>
          </a:prstGeom>
          <a:solidFill>
            <a:srgbClr val="F3706D"/>
          </a:solidFill>
          <a:ln w="38100" cap="flat" cmpd="sng">
            <a:solidFill>
              <a:srgbClr val="FFFFFF"/>
            </a:solidFill>
            <a:bevel/>
            <a:headEnd/>
            <a:tailEnd/>
          </a:ln>
          <a:effectLst>
            <a:outerShdw blurRad="127000" dist="38100" dir="8100000" algn="tr" rotWithShape="0">
              <a:prstClr val="black">
                <a:alpha val="40000"/>
              </a:prstClr>
            </a:outerShdw>
          </a:effectLst>
        </p:spPr>
        <p:txBody>
          <a:bodyPr lIns="82816" tIns="41407" rIns="82816" bIns="41407"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900" b="1" i="0" u="none" strike="noStrike" kern="0" cap="none" spc="0" normalizeH="0" baseline="0" noProof="0" dirty="0">
              <a:ln>
                <a:noFill/>
              </a:ln>
              <a:solidFill>
                <a:srgbClr val="F8F8F8"/>
              </a:solidFill>
              <a:effectLst/>
              <a:uLnTx/>
              <a:uFillTx/>
              <a:ea typeface="微软雅黑" pitchFamily="34" charset="-122"/>
            </a:endParaRPr>
          </a:p>
        </p:txBody>
      </p:sp>
      <p:sp>
        <p:nvSpPr>
          <p:cNvPr id="86" name="TextBox 22">
            <a:extLst>
              <a:ext uri="{FF2B5EF4-FFF2-40B4-BE49-F238E27FC236}">
                <a16:creationId xmlns:a16="http://schemas.microsoft.com/office/drawing/2014/main" id="{F5ACECED-E7FC-4BFD-9750-68A697E3C452}"/>
              </a:ext>
            </a:extLst>
          </p:cNvPr>
          <p:cNvSpPr txBox="1">
            <a:spLocks noChangeArrowheads="1"/>
          </p:cNvSpPr>
          <p:nvPr/>
        </p:nvSpPr>
        <p:spPr bwMode="auto">
          <a:xfrm>
            <a:off x="3419879" y="1634505"/>
            <a:ext cx="1408433" cy="334792"/>
          </a:xfrm>
          <a:prstGeom prst="rect">
            <a:avLst/>
          </a:prstGeom>
          <a:noFill/>
          <a:ln w="3175" cap="flat" cmpd="sng">
            <a:noFill/>
            <a:bevel/>
            <a:headEnd/>
            <a:tailEnd/>
          </a:ln>
        </p:spPr>
        <p:txBody>
          <a:bodyPr lIns="82816" tIns="41407" rIns="82816" bIns="41407" anchor="ctr"/>
          <a:lstStyle>
            <a:defPPr>
              <a:defRPr lang="zh-CN"/>
            </a:defPPr>
            <a:lvl1pPr algn="ctr">
              <a:defRPr sz="2000" b="1">
                <a:solidFill>
                  <a:srgbClr val="F8F8F8"/>
                </a:solidFill>
                <a:ea typeface="微软雅黑" pitchFamily="34" charset="-122"/>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a:ln>
                  <a:noFill/>
                </a:ln>
                <a:solidFill>
                  <a:schemeClr val="tx1"/>
                </a:solidFill>
                <a:effectLst/>
                <a:uLnTx/>
                <a:uFillTx/>
                <a:ea typeface="微软雅黑" pitchFamily="34" charset="-122"/>
              </a:rPr>
              <a:t>1</a:t>
            </a:r>
            <a:endParaRPr kumimoji="0" lang="zh-CN" altLang="en-US" sz="2400" b="1" i="0" u="none" strike="noStrike" kern="0" cap="none" spc="0" normalizeH="0" baseline="0" noProof="0" dirty="0">
              <a:ln>
                <a:noFill/>
              </a:ln>
              <a:solidFill>
                <a:schemeClr val="tx1"/>
              </a:solidFill>
              <a:effectLst/>
              <a:uLnTx/>
              <a:uFillTx/>
              <a:ea typeface="微软雅黑" pitchFamily="34" charset="-122"/>
            </a:endParaRPr>
          </a:p>
        </p:txBody>
      </p:sp>
      <p:sp>
        <p:nvSpPr>
          <p:cNvPr id="87" name="五边形 27">
            <a:extLst>
              <a:ext uri="{FF2B5EF4-FFF2-40B4-BE49-F238E27FC236}">
                <a16:creationId xmlns:a16="http://schemas.microsoft.com/office/drawing/2014/main" id="{C281082D-2ABF-4B22-ABEB-0EFC8B96A848}"/>
              </a:ext>
            </a:extLst>
          </p:cNvPr>
          <p:cNvSpPr/>
          <p:nvPr/>
        </p:nvSpPr>
        <p:spPr bwMode="auto">
          <a:xfrm>
            <a:off x="3238140" y="3139239"/>
            <a:ext cx="1677163" cy="515317"/>
          </a:xfrm>
          <a:prstGeom prst="homePlate">
            <a:avLst/>
          </a:prstGeom>
          <a:solidFill>
            <a:srgbClr val="2AADDA"/>
          </a:solidFill>
          <a:ln w="38100" cap="flat" cmpd="sng">
            <a:solidFill>
              <a:srgbClr val="FFFFFF"/>
            </a:solidFill>
            <a:bevel/>
            <a:headEnd/>
            <a:tailEnd/>
          </a:ln>
          <a:effectLst>
            <a:outerShdw blurRad="127000" dist="38100" dir="8100000" algn="tr" rotWithShape="0">
              <a:prstClr val="black">
                <a:alpha val="40000"/>
              </a:prstClr>
            </a:outerShdw>
          </a:effectLst>
        </p:spPr>
        <p:txBody>
          <a:bodyPr lIns="82816" tIns="41407" rIns="82816" bIns="41407"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900" b="1" i="0" u="none" strike="noStrike" kern="0" cap="none" spc="0" normalizeH="0" baseline="0" noProof="0" dirty="0">
              <a:ln>
                <a:noFill/>
              </a:ln>
              <a:solidFill>
                <a:srgbClr val="F8F8F8"/>
              </a:solidFill>
              <a:effectLst/>
              <a:uLnTx/>
              <a:uFillTx/>
              <a:ea typeface="微软雅黑" pitchFamily="34" charset="-122"/>
            </a:endParaRPr>
          </a:p>
        </p:txBody>
      </p:sp>
      <p:sp>
        <p:nvSpPr>
          <p:cNvPr id="88" name="TextBox 22">
            <a:extLst>
              <a:ext uri="{FF2B5EF4-FFF2-40B4-BE49-F238E27FC236}">
                <a16:creationId xmlns:a16="http://schemas.microsoft.com/office/drawing/2014/main" id="{281E774B-0EF6-41D3-B420-958B4FA60B3B}"/>
              </a:ext>
            </a:extLst>
          </p:cNvPr>
          <p:cNvSpPr txBox="1">
            <a:spLocks noChangeArrowheads="1"/>
          </p:cNvSpPr>
          <p:nvPr/>
        </p:nvSpPr>
        <p:spPr bwMode="auto">
          <a:xfrm>
            <a:off x="3427439" y="3240840"/>
            <a:ext cx="1400870" cy="334792"/>
          </a:xfrm>
          <a:prstGeom prst="rect">
            <a:avLst/>
          </a:prstGeom>
          <a:noFill/>
          <a:ln w="3175" cap="flat" cmpd="sng">
            <a:noFill/>
            <a:bevel/>
            <a:headEnd/>
            <a:tailEnd/>
          </a:ln>
        </p:spPr>
        <p:txBody>
          <a:bodyPr lIns="82816" tIns="41407" rIns="82816" bIns="41407" anchor="ctr"/>
          <a:lstStyle>
            <a:defPPr>
              <a:defRPr lang="zh-CN"/>
            </a:defPPr>
            <a:lvl1pPr algn="ctr">
              <a:defRPr sz="2000" b="1">
                <a:solidFill>
                  <a:srgbClr val="F8F8F8"/>
                </a:solidFill>
                <a:ea typeface="微软雅黑" pitchFamily="34" charset="-122"/>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a:ln>
                  <a:noFill/>
                </a:ln>
                <a:solidFill>
                  <a:schemeClr val="tx1"/>
                </a:solidFill>
                <a:effectLst/>
                <a:uLnTx/>
                <a:uFillTx/>
                <a:ea typeface="微软雅黑" pitchFamily="34" charset="-122"/>
              </a:rPr>
              <a:t>2</a:t>
            </a:r>
            <a:endParaRPr kumimoji="0" lang="zh-CN" altLang="en-US" sz="2400" b="1" i="0" u="none" strike="noStrike" kern="0" cap="none" spc="0" normalizeH="0" baseline="0" noProof="0" dirty="0">
              <a:ln>
                <a:noFill/>
              </a:ln>
              <a:solidFill>
                <a:schemeClr val="tx1"/>
              </a:solidFill>
              <a:effectLst/>
              <a:uLnTx/>
              <a:uFillTx/>
              <a:ea typeface="微软雅黑" pitchFamily="34" charset="-122"/>
            </a:endParaRPr>
          </a:p>
        </p:txBody>
      </p:sp>
      <p:sp>
        <p:nvSpPr>
          <p:cNvPr id="89" name="五边形 29">
            <a:extLst>
              <a:ext uri="{FF2B5EF4-FFF2-40B4-BE49-F238E27FC236}">
                <a16:creationId xmlns:a16="http://schemas.microsoft.com/office/drawing/2014/main" id="{102D341B-23C9-4E66-9D84-8CEA70A00DD8}"/>
              </a:ext>
            </a:extLst>
          </p:cNvPr>
          <p:cNvSpPr/>
          <p:nvPr/>
        </p:nvSpPr>
        <p:spPr bwMode="auto">
          <a:xfrm>
            <a:off x="3238140" y="4801813"/>
            <a:ext cx="1677163" cy="515317"/>
          </a:xfrm>
          <a:prstGeom prst="homePlate">
            <a:avLst/>
          </a:prstGeom>
          <a:solidFill>
            <a:srgbClr val="FFC000"/>
          </a:solidFill>
          <a:ln w="38100" cap="flat" cmpd="sng">
            <a:solidFill>
              <a:srgbClr val="FFFFFF"/>
            </a:solidFill>
            <a:bevel/>
            <a:headEnd/>
            <a:tailEnd/>
          </a:ln>
          <a:effectLst>
            <a:outerShdw blurRad="127000" dist="38100" dir="8100000" algn="tr" rotWithShape="0">
              <a:prstClr val="black">
                <a:alpha val="40000"/>
              </a:prstClr>
            </a:outerShdw>
          </a:effectLst>
        </p:spPr>
        <p:txBody>
          <a:bodyPr lIns="82816" tIns="41407" rIns="82816" bIns="41407"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900" b="1" i="0" u="none" strike="noStrike" kern="0" cap="none" spc="0" normalizeH="0" baseline="0" noProof="0" dirty="0">
              <a:ln>
                <a:noFill/>
              </a:ln>
              <a:solidFill>
                <a:srgbClr val="F8F8F8"/>
              </a:solidFill>
              <a:effectLst/>
              <a:uLnTx/>
              <a:uFillTx/>
              <a:ea typeface="微软雅黑" pitchFamily="34" charset="-122"/>
            </a:endParaRPr>
          </a:p>
        </p:txBody>
      </p:sp>
      <p:sp>
        <p:nvSpPr>
          <p:cNvPr id="90" name="TextBox 22">
            <a:extLst>
              <a:ext uri="{FF2B5EF4-FFF2-40B4-BE49-F238E27FC236}">
                <a16:creationId xmlns:a16="http://schemas.microsoft.com/office/drawing/2014/main" id="{D4FD4D2C-3B90-41C4-899D-E27F8F862F81}"/>
              </a:ext>
            </a:extLst>
          </p:cNvPr>
          <p:cNvSpPr txBox="1">
            <a:spLocks noChangeArrowheads="1"/>
          </p:cNvSpPr>
          <p:nvPr/>
        </p:nvSpPr>
        <p:spPr bwMode="auto">
          <a:xfrm>
            <a:off x="3427439" y="4885153"/>
            <a:ext cx="1400870" cy="334792"/>
          </a:xfrm>
          <a:prstGeom prst="rect">
            <a:avLst/>
          </a:prstGeom>
          <a:noFill/>
          <a:ln w="3175" cap="flat" cmpd="sng">
            <a:noFill/>
            <a:bevel/>
            <a:headEnd/>
            <a:tailEnd/>
          </a:ln>
        </p:spPr>
        <p:txBody>
          <a:bodyPr lIns="82816" tIns="41407" rIns="82816" bIns="41407" anchor="ctr"/>
          <a:lstStyle>
            <a:defPPr>
              <a:defRPr lang="zh-CN"/>
            </a:defPPr>
            <a:lvl1pPr algn="ctr">
              <a:defRPr sz="2000" b="1">
                <a:solidFill>
                  <a:srgbClr val="F8F8F8"/>
                </a:solidFill>
                <a:ea typeface="微软雅黑" pitchFamily="34" charset="-122"/>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chemeClr val="tx1"/>
                </a:solidFill>
                <a:effectLst/>
                <a:uLnTx/>
                <a:uFillTx/>
                <a:ea typeface="微软雅黑" pitchFamily="34" charset="-122"/>
              </a:rPr>
              <a:t>3</a:t>
            </a:r>
            <a:endParaRPr kumimoji="0" lang="zh-CN" altLang="en-US" sz="2800" b="1" i="0" u="none" strike="noStrike" kern="0" cap="none" spc="0" normalizeH="0" baseline="0" noProof="0" dirty="0">
              <a:ln>
                <a:noFill/>
              </a:ln>
              <a:solidFill>
                <a:schemeClr val="tx1"/>
              </a:solidFill>
              <a:effectLst/>
              <a:uLnTx/>
              <a:uFillTx/>
              <a:ea typeface="微软雅黑" pitchFamily="34" charset="-122"/>
            </a:endParaRPr>
          </a:p>
        </p:txBody>
      </p:sp>
      <p:sp>
        <p:nvSpPr>
          <p:cNvPr id="91" name="任意多边形 31">
            <a:extLst>
              <a:ext uri="{FF2B5EF4-FFF2-40B4-BE49-F238E27FC236}">
                <a16:creationId xmlns:a16="http://schemas.microsoft.com/office/drawing/2014/main" id="{C3C2912B-16C2-42E3-BE18-7DB343B25027}"/>
              </a:ext>
            </a:extLst>
          </p:cNvPr>
          <p:cNvSpPr/>
          <p:nvPr/>
        </p:nvSpPr>
        <p:spPr bwMode="auto">
          <a:xfrm>
            <a:off x="2075448" y="1794086"/>
            <a:ext cx="1140778" cy="1606332"/>
          </a:xfrm>
          <a:custGeom>
            <a:avLst/>
            <a:gdLst>
              <a:gd name="connsiteX0" fmla="*/ 0 w 1092530"/>
              <a:gd name="connsiteY0" fmla="*/ 1068780 h 1068780"/>
              <a:gd name="connsiteX1" fmla="*/ 1092530 w 1092530"/>
              <a:gd name="connsiteY1" fmla="*/ 0 h 1068780"/>
            </a:gdLst>
            <a:ahLst/>
            <a:cxnLst>
              <a:cxn ang="0">
                <a:pos x="connsiteX0" y="connsiteY0"/>
              </a:cxn>
              <a:cxn ang="0">
                <a:pos x="connsiteX1" y="connsiteY1"/>
              </a:cxn>
            </a:cxnLst>
            <a:rect l="l" t="t" r="r" b="b"/>
            <a:pathLst>
              <a:path w="1092530" h="1068780">
                <a:moveTo>
                  <a:pt x="0" y="1068780"/>
                </a:moveTo>
                <a:lnTo>
                  <a:pt x="1092530" y="0"/>
                </a:lnTo>
              </a:path>
            </a:pathLst>
          </a:custGeom>
          <a:noFill/>
          <a:ln w="6350" cap="flat" cmpd="sng" algn="ctr">
            <a:solidFill>
              <a:sysClr val="windowText" lastClr="000000">
                <a:lumMod val="65000"/>
                <a:lumOff val="35000"/>
              </a:sysClr>
            </a:solidFill>
            <a:prstDash val="solid"/>
            <a:miter lim="800000"/>
            <a:headEnd type="oval"/>
            <a:tailEnd type="oval"/>
          </a:ln>
          <a:effectLst/>
        </p:spPr>
        <p:txBody>
          <a:bodyPr lIns="82816" tIns="41407" rIns="82816" bIns="41407"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Tx/>
              <a:buNone/>
              <a:tabLst/>
              <a:defRPr/>
            </a:pPr>
            <a:endParaRPr kumimoji="0" lang="zh-CN" altLang="en-US" sz="1500" b="1" i="0" u="none" strike="noStrike" kern="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92" name="任意多边形 32">
            <a:extLst>
              <a:ext uri="{FF2B5EF4-FFF2-40B4-BE49-F238E27FC236}">
                <a16:creationId xmlns:a16="http://schemas.microsoft.com/office/drawing/2014/main" id="{390B280B-E888-49E0-A5B0-FB18A75E053D}"/>
              </a:ext>
            </a:extLst>
          </p:cNvPr>
          <p:cNvSpPr/>
          <p:nvPr/>
        </p:nvSpPr>
        <p:spPr bwMode="auto">
          <a:xfrm flipV="1">
            <a:off x="2075451" y="3423021"/>
            <a:ext cx="1140778" cy="1636451"/>
          </a:xfrm>
          <a:custGeom>
            <a:avLst/>
            <a:gdLst>
              <a:gd name="connsiteX0" fmla="*/ 0 w 1092530"/>
              <a:gd name="connsiteY0" fmla="*/ 1068780 h 1068780"/>
              <a:gd name="connsiteX1" fmla="*/ 1092530 w 1092530"/>
              <a:gd name="connsiteY1" fmla="*/ 0 h 1068780"/>
            </a:gdLst>
            <a:ahLst/>
            <a:cxnLst>
              <a:cxn ang="0">
                <a:pos x="connsiteX0" y="connsiteY0"/>
              </a:cxn>
              <a:cxn ang="0">
                <a:pos x="connsiteX1" y="connsiteY1"/>
              </a:cxn>
            </a:cxnLst>
            <a:rect l="l" t="t" r="r" b="b"/>
            <a:pathLst>
              <a:path w="1092530" h="1068780">
                <a:moveTo>
                  <a:pt x="0" y="1068780"/>
                </a:moveTo>
                <a:lnTo>
                  <a:pt x="1092530" y="0"/>
                </a:lnTo>
              </a:path>
            </a:pathLst>
          </a:custGeom>
          <a:noFill/>
          <a:ln w="6350" cap="flat" cmpd="sng" algn="ctr">
            <a:solidFill>
              <a:sysClr val="windowText" lastClr="000000">
                <a:lumMod val="65000"/>
                <a:lumOff val="35000"/>
              </a:sysClr>
            </a:solidFill>
            <a:prstDash val="solid"/>
            <a:miter lim="800000"/>
            <a:headEnd type="oval"/>
            <a:tailEnd type="oval"/>
          </a:ln>
          <a:effectLst/>
        </p:spPr>
        <p:txBody>
          <a:bodyPr lIns="82816" tIns="41407" rIns="82816" bIns="41407"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Tx/>
              <a:buNone/>
              <a:tabLst/>
              <a:defRPr/>
            </a:pPr>
            <a:endParaRPr kumimoji="0" lang="zh-CN" altLang="en-US" sz="1500" b="1" i="0" u="none" strike="noStrike" kern="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cxnSp>
        <p:nvCxnSpPr>
          <p:cNvPr id="93" name="直接连接符 33">
            <a:extLst>
              <a:ext uri="{FF2B5EF4-FFF2-40B4-BE49-F238E27FC236}">
                <a16:creationId xmlns:a16="http://schemas.microsoft.com/office/drawing/2014/main" id="{556F8642-0A7E-477C-B88F-A3700BBFADCA}"/>
              </a:ext>
            </a:extLst>
          </p:cNvPr>
          <p:cNvCxnSpPr/>
          <p:nvPr/>
        </p:nvCxnSpPr>
        <p:spPr bwMode="auto">
          <a:xfrm>
            <a:off x="2075448" y="3423016"/>
            <a:ext cx="1140778" cy="3"/>
          </a:xfrm>
          <a:prstGeom prst="line">
            <a:avLst/>
          </a:prstGeom>
          <a:noFill/>
          <a:ln w="6350" cap="flat" cmpd="sng" algn="ctr">
            <a:solidFill>
              <a:sysClr val="windowText" lastClr="000000">
                <a:lumMod val="65000"/>
                <a:lumOff val="35000"/>
              </a:sysClr>
            </a:solidFill>
            <a:prstDash val="solid"/>
            <a:miter lim="800000"/>
            <a:headEnd type="oval"/>
            <a:tailEnd type="oval"/>
          </a:ln>
          <a:effectLst/>
        </p:spPr>
      </p:cxnSp>
      <p:sp>
        <p:nvSpPr>
          <p:cNvPr id="94" name="椭圆 34">
            <a:extLst>
              <a:ext uri="{FF2B5EF4-FFF2-40B4-BE49-F238E27FC236}">
                <a16:creationId xmlns:a16="http://schemas.microsoft.com/office/drawing/2014/main" id="{B7D73CD0-C9FF-4955-8AEF-79B6C8DE3F68}"/>
              </a:ext>
            </a:extLst>
          </p:cNvPr>
          <p:cNvSpPr>
            <a:spLocks noChangeArrowheads="1"/>
          </p:cNvSpPr>
          <p:nvPr/>
        </p:nvSpPr>
        <p:spPr bwMode="auto">
          <a:xfrm>
            <a:off x="659330" y="2614737"/>
            <a:ext cx="2021425" cy="1942871"/>
          </a:xfrm>
          <a:prstGeom prst="ellipse">
            <a:avLst/>
          </a:prstGeom>
          <a:solidFill>
            <a:srgbClr val="2AADDA"/>
          </a:solidFill>
          <a:ln w="76200" cap="flat" cmpd="sng">
            <a:solidFill>
              <a:srgbClr val="FFFFFF"/>
            </a:solidFill>
            <a:bevel/>
            <a:headEnd/>
            <a:tailEnd/>
          </a:ln>
          <a:effectLst>
            <a:outerShdw blurRad="127000" dist="38100" dir="8100000" algn="tr" rotWithShape="0">
              <a:prstClr val="black">
                <a:alpha val="40000"/>
              </a:prstClr>
            </a:outerShdw>
          </a:effectLst>
        </p:spPr>
        <p:txBody>
          <a:bodyPr lIns="82816" tIns="41407" rIns="82816" bIns="41407"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900" b="1" i="0" u="none" strike="noStrike" kern="0" cap="none" spc="0" normalizeH="0" baseline="0" noProof="0" dirty="0">
                <a:ln>
                  <a:noFill/>
                </a:ln>
                <a:solidFill>
                  <a:srgbClr val="F8F8F8"/>
                </a:solidFill>
                <a:effectLst/>
                <a:uLnTx/>
                <a:uFillTx/>
                <a:ea typeface="微软雅黑" pitchFamily="34" charset="-122"/>
              </a:rPr>
              <a:t> </a:t>
            </a:r>
            <a:endParaRPr kumimoji="0" lang="zh-CN" altLang="en-US" sz="1900" b="1" i="0" u="none" strike="noStrike" kern="0" cap="none" spc="0" normalizeH="0" baseline="0" noProof="0" dirty="0">
              <a:ln>
                <a:noFill/>
              </a:ln>
              <a:solidFill>
                <a:srgbClr val="F8F8F8"/>
              </a:solidFill>
              <a:effectLst/>
              <a:uLnTx/>
              <a:uFillTx/>
              <a:ea typeface="微软雅黑" pitchFamily="34" charset="-122"/>
            </a:endParaRPr>
          </a:p>
        </p:txBody>
      </p:sp>
      <p:sp>
        <p:nvSpPr>
          <p:cNvPr id="98" name="TextBox 31">
            <a:extLst>
              <a:ext uri="{FF2B5EF4-FFF2-40B4-BE49-F238E27FC236}">
                <a16:creationId xmlns:a16="http://schemas.microsoft.com/office/drawing/2014/main" id="{3A249D7A-2155-4160-BB02-148F818160A7}"/>
              </a:ext>
            </a:extLst>
          </p:cNvPr>
          <p:cNvSpPr txBox="1"/>
          <p:nvPr/>
        </p:nvSpPr>
        <p:spPr>
          <a:xfrm>
            <a:off x="9968742" y="3254789"/>
            <a:ext cx="1621613" cy="360622"/>
          </a:xfrm>
          <a:prstGeom prst="rect">
            <a:avLst/>
          </a:prstGeom>
          <a:noFill/>
        </p:spPr>
        <p:txBody>
          <a:bodyPr wrap="square" lIns="82816" tIns="41407" rIns="82816" bIns="41407" rtlCol="0">
            <a:spAutoFit/>
          </a:bodyPr>
          <a:lstStyle/>
          <a:p>
            <a:pPr algn="ctr"/>
            <a:r>
              <a:rPr lang="zh-CN" altLang="en-US" dirty="0">
                <a:solidFill>
                  <a:prstClr val="black"/>
                </a:solidFill>
                <a:ea typeface="微软雅黑"/>
              </a:rPr>
              <a:t> </a:t>
            </a:r>
          </a:p>
        </p:txBody>
      </p:sp>
      <p:sp>
        <p:nvSpPr>
          <p:cNvPr id="99" name="TextBox 31">
            <a:extLst>
              <a:ext uri="{FF2B5EF4-FFF2-40B4-BE49-F238E27FC236}">
                <a16:creationId xmlns:a16="http://schemas.microsoft.com/office/drawing/2014/main" id="{B22AF6EA-26EB-490E-B919-C32D02F2F598}"/>
              </a:ext>
            </a:extLst>
          </p:cNvPr>
          <p:cNvSpPr txBox="1"/>
          <p:nvPr/>
        </p:nvSpPr>
        <p:spPr>
          <a:xfrm>
            <a:off x="10149823" y="4250996"/>
            <a:ext cx="1621613" cy="314455"/>
          </a:xfrm>
          <a:prstGeom prst="rect">
            <a:avLst/>
          </a:prstGeom>
          <a:noFill/>
        </p:spPr>
        <p:txBody>
          <a:bodyPr wrap="square" lIns="82816" tIns="41407" rIns="82816" bIns="41407" rtlCol="0">
            <a:spAutoFit/>
          </a:bodyPr>
          <a:lstStyle/>
          <a:p>
            <a:pPr algn="ctr"/>
            <a:r>
              <a:rPr lang="zh-CN" altLang="en-US" sz="1500" b="1" dirty="0">
                <a:solidFill>
                  <a:prstClr val="black">
                    <a:lumMod val="50000"/>
                    <a:lumOff val="50000"/>
                  </a:prstClr>
                </a:solidFill>
                <a:latin typeface="Broadway BT"/>
                <a:ea typeface="微软雅黑"/>
              </a:rPr>
              <a:t> </a:t>
            </a:r>
          </a:p>
        </p:txBody>
      </p:sp>
      <p:sp>
        <p:nvSpPr>
          <p:cNvPr id="100" name="TextBox 31">
            <a:extLst>
              <a:ext uri="{FF2B5EF4-FFF2-40B4-BE49-F238E27FC236}">
                <a16:creationId xmlns:a16="http://schemas.microsoft.com/office/drawing/2014/main" id="{4A7BD087-8A0A-451E-A719-DF2F275CD64C}"/>
              </a:ext>
            </a:extLst>
          </p:cNvPr>
          <p:cNvSpPr txBox="1"/>
          <p:nvPr/>
        </p:nvSpPr>
        <p:spPr>
          <a:xfrm>
            <a:off x="10149823" y="2233231"/>
            <a:ext cx="1621613" cy="314455"/>
          </a:xfrm>
          <a:prstGeom prst="rect">
            <a:avLst/>
          </a:prstGeom>
          <a:noFill/>
        </p:spPr>
        <p:txBody>
          <a:bodyPr wrap="square" lIns="82816" tIns="41407" rIns="82816" bIns="41407" rtlCol="0">
            <a:spAutoFit/>
          </a:bodyPr>
          <a:lstStyle/>
          <a:p>
            <a:pPr algn="ctr"/>
            <a:r>
              <a:rPr lang="zh-CN" altLang="en-US" sz="1500" b="1" dirty="0">
                <a:solidFill>
                  <a:prstClr val="black">
                    <a:lumMod val="50000"/>
                    <a:lumOff val="50000"/>
                  </a:prstClr>
                </a:solidFill>
                <a:latin typeface="Broadway BT"/>
                <a:ea typeface="微软雅黑"/>
              </a:rPr>
              <a:t> </a:t>
            </a:r>
          </a:p>
        </p:txBody>
      </p:sp>
      <p:sp>
        <p:nvSpPr>
          <p:cNvPr id="101" name="圆角矩形 41">
            <a:extLst>
              <a:ext uri="{FF2B5EF4-FFF2-40B4-BE49-F238E27FC236}">
                <a16:creationId xmlns:a16="http://schemas.microsoft.com/office/drawing/2014/main" id="{2B206935-1FB8-418D-9684-CFB9CC4D7C6A}"/>
              </a:ext>
            </a:extLst>
          </p:cNvPr>
          <p:cNvSpPr/>
          <p:nvPr/>
        </p:nvSpPr>
        <p:spPr bwMode="auto">
          <a:xfrm>
            <a:off x="4629832" y="2839196"/>
            <a:ext cx="6367030" cy="1167651"/>
          </a:xfrm>
          <a:prstGeom prst="roundRect">
            <a:avLst>
              <a:gd name="adj" fmla="val 9992"/>
            </a:avLst>
          </a:prstGeom>
          <a:solidFill>
            <a:sysClr val="window" lastClr="FFFFFF">
              <a:lumMod val="95000"/>
            </a:sysClr>
          </a:solidFill>
          <a:ln w="3175" cap="flat" cmpd="sng">
            <a:solidFill>
              <a:sysClr val="window" lastClr="FFFFFF">
                <a:lumMod val="50000"/>
              </a:sysClr>
            </a:solidFill>
            <a:bevel/>
            <a:headEnd/>
            <a:tailEnd/>
          </a:ln>
        </p:spPr>
        <p:txBody>
          <a:bodyPr lIns="82816" tIns="41407" rIns="82816" bIns="41407" anchor="ctr"/>
          <a:lstStyle/>
          <a:p>
            <a:pPr marL="0" marR="0" lvl="2" indent="0" defTabSz="914400" eaLnBrk="1" fontAlgn="auto" latinLnBrk="0" hangingPunct="1">
              <a:lnSpc>
                <a:spcPct val="100000"/>
              </a:lnSpc>
              <a:spcBef>
                <a:spcPts val="0"/>
              </a:spcBef>
              <a:spcAft>
                <a:spcPts val="0"/>
              </a:spcAft>
              <a:buClrTx/>
              <a:buSzTx/>
              <a:buFontTx/>
              <a:buNone/>
              <a:tabLst/>
              <a:defRPr/>
            </a:pPr>
            <a:endParaRPr kumimoji="0" lang="zh-CN" altLang="en-US" sz="1300" b="0" i="0" u="none" strike="noStrike" kern="0" cap="none" spc="0" normalizeH="0" baseline="0" noProof="0" dirty="0">
              <a:ln>
                <a:noFill/>
              </a:ln>
              <a:solidFill>
                <a:prstClr val="black">
                  <a:lumMod val="50000"/>
                  <a:lumOff val="50000"/>
                </a:prstClr>
              </a:solidFill>
              <a:effectLst/>
              <a:uLnTx/>
              <a:uFillTx/>
              <a:ea typeface="微软雅黑"/>
            </a:endParaRPr>
          </a:p>
        </p:txBody>
      </p:sp>
      <p:sp>
        <p:nvSpPr>
          <p:cNvPr id="102" name="圆角矩形 42">
            <a:extLst>
              <a:ext uri="{FF2B5EF4-FFF2-40B4-BE49-F238E27FC236}">
                <a16:creationId xmlns:a16="http://schemas.microsoft.com/office/drawing/2014/main" id="{F7E65BCD-08D5-41B7-B34C-E9F4CF809D4D}"/>
              </a:ext>
            </a:extLst>
          </p:cNvPr>
          <p:cNvSpPr/>
          <p:nvPr/>
        </p:nvSpPr>
        <p:spPr bwMode="auto">
          <a:xfrm>
            <a:off x="4629832" y="4475442"/>
            <a:ext cx="6367030" cy="1167651"/>
          </a:xfrm>
          <a:prstGeom prst="roundRect">
            <a:avLst>
              <a:gd name="adj" fmla="val 9992"/>
            </a:avLst>
          </a:prstGeom>
          <a:solidFill>
            <a:sysClr val="window" lastClr="FFFFFF">
              <a:lumMod val="95000"/>
            </a:sysClr>
          </a:solidFill>
          <a:ln w="3175" cap="flat" cmpd="sng">
            <a:solidFill>
              <a:sysClr val="window" lastClr="FFFFFF">
                <a:lumMod val="50000"/>
              </a:sysClr>
            </a:solidFill>
            <a:bevel/>
            <a:headEnd/>
            <a:tailEnd/>
          </a:ln>
        </p:spPr>
        <p:txBody>
          <a:bodyPr lIns="82816" tIns="41407" rIns="82816" bIns="41407" anchor="ctr"/>
          <a:lstStyle/>
          <a:p>
            <a:pPr marL="0" marR="0" lvl="2" indent="0" defTabSz="914400" eaLnBrk="1" fontAlgn="auto" latinLnBrk="0" hangingPunct="1">
              <a:lnSpc>
                <a:spcPct val="100000"/>
              </a:lnSpc>
              <a:spcBef>
                <a:spcPts val="0"/>
              </a:spcBef>
              <a:spcAft>
                <a:spcPts val="0"/>
              </a:spcAft>
              <a:buClrTx/>
              <a:buSzTx/>
              <a:buFontTx/>
              <a:buNone/>
              <a:tabLst/>
              <a:defRPr/>
            </a:pPr>
            <a:endParaRPr kumimoji="0" lang="zh-CN" altLang="en-US" sz="1300" b="0" i="0" u="none" strike="noStrike" kern="0" cap="none" spc="0" normalizeH="0" baseline="0" noProof="0" dirty="0">
              <a:ln>
                <a:noFill/>
              </a:ln>
              <a:solidFill>
                <a:prstClr val="black">
                  <a:lumMod val="50000"/>
                  <a:lumOff val="50000"/>
                </a:prstClr>
              </a:solidFill>
              <a:effectLst/>
              <a:uLnTx/>
              <a:uFillTx/>
              <a:ea typeface="宋体" pitchFamily="2" charset="-122"/>
            </a:endParaRPr>
          </a:p>
        </p:txBody>
      </p:sp>
      <p:sp>
        <p:nvSpPr>
          <p:cNvPr id="103" name="圆角矩形 43">
            <a:extLst>
              <a:ext uri="{FF2B5EF4-FFF2-40B4-BE49-F238E27FC236}">
                <a16:creationId xmlns:a16="http://schemas.microsoft.com/office/drawing/2014/main" id="{40EE9198-D4AC-44BA-8CE5-E0ABAA9810A9}"/>
              </a:ext>
            </a:extLst>
          </p:cNvPr>
          <p:cNvSpPr/>
          <p:nvPr/>
        </p:nvSpPr>
        <p:spPr bwMode="auto">
          <a:xfrm>
            <a:off x="4629832" y="1219024"/>
            <a:ext cx="6367031" cy="1167651"/>
          </a:xfrm>
          <a:prstGeom prst="roundRect">
            <a:avLst>
              <a:gd name="adj" fmla="val 9992"/>
            </a:avLst>
          </a:prstGeom>
          <a:solidFill>
            <a:sysClr val="window" lastClr="FFFFFF">
              <a:lumMod val="95000"/>
            </a:sysClr>
          </a:solidFill>
          <a:ln w="3175" cap="flat" cmpd="sng">
            <a:solidFill>
              <a:sysClr val="window" lastClr="FFFFFF">
                <a:lumMod val="50000"/>
              </a:sysClr>
            </a:solidFill>
            <a:bevel/>
            <a:headEnd/>
            <a:tailEnd/>
          </a:ln>
        </p:spPr>
        <p:txBody>
          <a:bodyPr lIns="82816" tIns="41407" rIns="82816" bIns="41407" anchor="ctr"/>
          <a:lstStyle/>
          <a:p>
            <a:pPr marL="0" marR="0" lvl="2" indent="0" defTabSz="914400" eaLnBrk="1" fontAlgn="auto" latinLnBrk="0" hangingPunct="1">
              <a:lnSpc>
                <a:spcPct val="100000"/>
              </a:lnSpc>
              <a:spcBef>
                <a:spcPts val="0"/>
              </a:spcBef>
              <a:spcAft>
                <a:spcPts val="0"/>
              </a:spcAft>
              <a:buClrTx/>
              <a:buSzTx/>
              <a:buFontTx/>
              <a:buNone/>
              <a:tabLst/>
              <a:defRPr/>
            </a:pPr>
            <a:endParaRPr kumimoji="0" lang="zh-CN" altLang="en-US" sz="1300" b="0" i="0" u="none" strike="noStrike" kern="0" cap="none" spc="0" normalizeH="0" baseline="0" noProof="0" dirty="0">
              <a:ln>
                <a:noFill/>
              </a:ln>
              <a:solidFill>
                <a:prstClr val="black">
                  <a:lumMod val="50000"/>
                  <a:lumOff val="50000"/>
                </a:prstClr>
              </a:solidFill>
              <a:effectLst/>
              <a:uLnTx/>
              <a:uFillTx/>
              <a:ea typeface="宋体" pitchFamily="2" charset="-122"/>
            </a:endParaRPr>
          </a:p>
        </p:txBody>
      </p:sp>
      <p:sp>
        <p:nvSpPr>
          <p:cNvPr id="104" name="TextBox 32">
            <a:extLst>
              <a:ext uri="{FF2B5EF4-FFF2-40B4-BE49-F238E27FC236}">
                <a16:creationId xmlns:a16="http://schemas.microsoft.com/office/drawing/2014/main" id="{CCB3BEAB-1F9F-4C52-B16F-A8730444AA0B}"/>
              </a:ext>
            </a:extLst>
          </p:cNvPr>
          <p:cNvSpPr txBox="1">
            <a:spLocks noChangeArrowheads="1"/>
          </p:cNvSpPr>
          <p:nvPr/>
        </p:nvSpPr>
        <p:spPr bwMode="auto">
          <a:xfrm>
            <a:off x="4885341" y="4768181"/>
            <a:ext cx="5988654" cy="628163"/>
          </a:xfrm>
          <a:prstGeom prst="rect">
            <a:avLst/>
          </a:prstGeom>
          <a:noFill/>
          <a:ln w="3175" cap="flat" cmpd="sng">
            <a:noFill/>
            <a:bevel/>
            <a:headEnd/>
            <a:tailEnd/>
          </a:ln>
        </p:spPr>
        <p:txBody>
          <a:bodyPr lIns="82816" tIns="41407" rIns="82816" bIns="41407" anchor="ctr"/>
          <a:lstStyle>
            <a:defPPr>
              <a:defRPr lang="zh-CN"/>
            </a:defPPr>
            <a:lvl1pPr algn="ctr">
              <a:defRPr>
                <a:solidFill>
                  <a:srgbClr val="FFFFFF"/>
                </a:solidFill>
                <a:ea typeface="微软雅黑" pitchFamily="34" charset="-122"/>
              </a:defRPr>
            </a:lvl1pPr>
          </a:lstStyle>
          <a:p>
            <a:pPr>
              <a:lnSpc>
                <a:spcPct val="119000"/>
              </a:lnSpc>
              <a:spcAft>
                <a:spcPts val="500"/>
              </a:spcAft>
              <a:buClr>
                <a:srgbClr val="000000"/>
              </a:buClr>
              <a:buSzPts val="1100"/>
              <a:tabLst>
                <a:tab pos="436880" algn="l"/>
              </a:tabLst>
            </a:pPr>
            <a:r>
              <a:rPr lang="vi-VN" sz="2800">
                <a:solidFill>
                  <a:schemeClr val="tx1"/>
                </a:solidFill>
                <a:latin typeface="UTM Avo" panose="02040603050506020204" pitchFamily="18" charset="0"/>
                <a:ea typeface="+mn-ea"/>
                <a:cs typeface="Times New Roman" panose="02020603050405020304" pitchFamily="18" charset="0"/>
              </a:rPr>
              <a:t>Tính Doanh thu của công ti</a:t>
            </a:r>
            <a:endParaRPr lang="en-US" sz="2800">
              <a:solidFill>
                <a:schemeClr val="tx1"/>
              </a:solidFill>
              <a:latin typeface="UTM Avo" panose="02040603050506020204" pitchFamily="18" charset="0"/>
              <a:ea typeface="+mn-ea"/>
              <a:cs typeface="Times New Roman" panose="02020603050405020304" pitchFamily="18" charset="0"/>
            </a:endParaRPr>
          </a:p>
        </p:txBody>
      </p:sp>
      <p:sp>
        <p:nvSpPr>
          <p:cNvPr id="105" name="TextBox 32">
            <a:extLst>
              <a:ext uri="{FF2B5EF4-FFF2-40B4-BE49-F238E27FC236}">
                <a16:creationId xmlns:a16="http://schemas.microsoft.com/office/drawing/2014/main" id="{24917B37-1388-491B-A218-DB4B4320B5E3}"/>
              </a:ext>
            </a:extLst>
          </p:cNvPr>
          <p:cNvSpPr txBox="1">
            <a:spLocks noChangeArrowheads="1"/>
          </p:cNvSpPr>
          <p:nvPr/>
        </p:nvSpPr>
        <p:spPr bwMode="auto">
          <a:xfrm>
            <a:off x="4869846" y="3044678"/>
            <a:ext cx="5988654" cy="628163"/>
          </a:xfrm>
          <a:prstGeom prst="rect">
            <a:avLst/>
          </a:prstGeom>
          <a:noFill/>
          <a:ln w="3175" cap="flat" cmpd="sng">
            <a:noFill/>
            <a:bevel/>
            <a:headEnd/>
            <a:tailEnd/>
          </a:ln>
        </p:spPr>
        <p:txBody>
          <a:bodyPr lIns="82816" tIns="41407" rIns="82816" bIns="41407" anchor="ctr"/>
          <a:lstStyle>
            <a:defPPr>
              <a:defRPr lang="zh-CN"/>
            </a:defPPr>
            <a:lvl1pPr algn="ctr">
              <a:defRPr>
                <a:solidFill>
                  <a:srgbClr val="FFFFFF"/>
                </a:solidFill>
                <a:ea typeface="微软雅黑" pitchFamily="34" charset="-122"/>
              </a:defRPr>
            </a:lvl1pPr>
          </a:lstStyle>
          <a:p>
            <a:pPr>
              <a:lnSpc>
                <a:spcPct val="119000"/>
              </a:lnSpc>
              <a:spcAft>
                <a:spcPts val="500"/>
              </a:spcAft>
              <a:buClr>
                <a:srgbClr val="000000"/>
              </a:buClr>
              <a:buSzPts val="1100"/>
              <a:tabLst>
                <a:tab pos="436880" algn="l"/>
              </a:tabLst>
            </a:pPr>
            <a:r>
              <a:rPr lang="vi-VN" sz="2800">
                <a:solidFill>
                  <a:schemeClr val="tx1"/>
                </a:solidFill>
                <a:latin typeface="UTM Avo" panose="02040603050506020204" pitchFamily="18" charset="0"/>
                <a:ea typeface="+mn-ea"/>
                <a:cs typeface="Times New Roman" panose="02020603050405020304" pitchFamily="18" charset="0"/>
              </a:rPr>
              <a:t>Tính Doanh thu của </a:t>
            </a:r>
            <a:endParaRPr lang="en-US" sz="2800">
              <a:solidFill>
                <a:schemeClr val="tx1"/>
              </a:solidFill>
              <a:latin typeface="UTM Avo" panose="02040603050506020204" pitchFamily="18" charset="0"/>
              <a:ea typeface="+mn-ea"/>
              <a:cs typeface="Times New Roman" panose="02020603050405020304" pitchFamily="18" charset="0"/>
            </a:endParaRPr>
          </a:p>
          <a:p>
            <a:pPr>
              <a:lnSpc>
                <a:spcPct val="119000"/>
              </a:lnSpc>
              <a:spcAft>
                <a:spcPts val="500"/>
              </a:spcAft>
              <a:buClr>
                <a:srgbClr val="000000"/>
              </a:buClr>
              <a:buSzPts val="1100"/>
              <a:tabLst>
                <a:tab pos="436880" algn="l"/>
              </a:tabLst>
            </a:pPr>
            <a:r>
              <a:rPr lang="vi-VN" sz="2800">
                <a:solidFill>
                  <a:schemeClr val="tx1"/>
                </a:solidFill>
                <a:latin typeface="UTM Avo" panose="02040603050506020204" pitchFamily="18" charset="0"/>
                <a:ea typeface="+mn-ea"/>
                <a:cs typeface="Times New Roman" panose="02020603050405020304" pitchFamily="18" charset="0"/>
              </a:rPr>
              <a:t>mỗi phần mềm</a:t>
            </a:r>
            <a:endParaRPr lang="en-US" sz="2800">
              <a:solidFill>
                <a:schemeClr val="tx1"/>
              </a:solidFill>
              <a:latin typeface="UTM Avo" panose="02040603050506020204" pitchFamily="18" charset="0"/>
              <a:ea typeface="+mn-ea"/>
              <a:cs typeface="Times New Roman" panose="02020603050405020304" pitchFamily="18" charset="0"/>
            </a:endParaRPr>
          </a:p>
        </p:txBody>
      </p:sp>
      <p:sp>
        <p:nvSpPr>
          <p:cNvPr id="106" name="TextBox 32">
            <a:extLst>
              <a:ext uri="{FF2B5EF4-FFF2-40B4-BE49-F238E27FC236}">
                <a16:creationId xmlns:a16="http://schemas.microsoft.com/office/drawing/2014/main" id="{D4E3D369-9ED1-4170-9A89-4F1863705135}"/>
              </a:ext>
            </a:extLst>
          </p:cNvPr>
          <p:cNvSpPr txBox="1">
            <a:spLocks noChangeArrowheads="1"/>
          </p:cNvSpPr>
          <p:nvPr/>
        </p:nvSpPr>
        <p:spPr bwMode="auto">
          <a:xfrm>
            <a:off x="4875107" y="1214907"/>
            <a:ext cx="6121755" cy="1266329"/>
          </a:xfrm>
          <a:prstGeom prst="rect">
            <a:avLst/>
          </a:prstGeom>
          <a:noFill/>
          <a:ln w="3175" cap="flat" cmpd="sng">
            <a:noFill/>
            <a:bevel/>
            <a:headEnd/>
            <a:tailEnd/>
          </a:ln>
        </p:spPr>
        <p:txBody>
          <a:bodyPr lIns="82816" tIns="41407" rIns="82816" bIns="41407" anchor="ctr"/>
          <a:lstStyle>
            <a:defPPr>
              <a:defRPr lang="zh-CN"/>
            </a:defPPr>
            <a:lvl1pPr algn="ctr">
              <a:defRPr>
                <a:solidFill>
                  <a:srgbClr val="FFFFFF"/>
                </a:solidFill>
                <a:ea typeface="微软雅黑" pitchFamily="34" charset="-122"/>
              </a:defRPr>
            </a:lvl1pPr>
          </a:lstStyle>
          <a:p>
            <a:pPr lvl="0">
              <a:lnSpc>
                <a:spcPct val="119000"/>
              </a:lnSpc>
              <a:spcAft>
                <a:spcPts val="500"/>
              </a:spcAft>
              <a:buClr>
                <a:srgbClr val="000000"/>
              </a:buClr>
              <a:buSzPts val="1100"/>
              <a:tabLst>
                <a:tab pos="436880" algn="l"/>
              </a:tabLst>
            </a:pPr>
            <a:r>
              <a:rPr lang="vi-VN" sz="2800">
                <a:solidFill>
                  <a:schemeClr val="tx1"/>
                </a:solidFill>
                <a:latin typeface="UTM Avo" panose="02040603050506020204" pitchFamily="18" charset="0"/>
                <a:ea typeface="+mn-ea"/>
                <a:cs typeface="Times New Roman" panose="02020603050405020304" pitchFamily="18" charset="0"/>
              </a:rPr>
              <a:t>Tạo bảng dữ liệu trong </a:t>
            </a:r>
            <a:endParaRPr lang="en-US" sz="2800">
              <a:solidFill>
                <a:schemeClr val="tx1"/>
              </a:solidFill>
              <a:latin typeface="UTM Avo" panose="02040603050506020204" pitchFamily="18" charset="0"/>
              <a:ea typeface="+mn-ea"/>
              <a:cs typeface="Times New Roman" panose="02020603050405020304" pitchFamily="18" charset="0"/>
            </a:endParaRPr>
          </a:p>
          <a:p>
            <a:pPr lvl="0">
              <a:lnSpc>
                <a:spcPct val="119000"/>
              </a:lnSpc>
              <a:spcAft>
                <a:spcPts val="500"/>
              </a:spcAft>
              <a:buClr>
                <a:srgbClr val="000000"/>
              </a:buClr>
              <a:buSzPts val="1100"/>
              <a:tabLst>
                <a:tab pos="436880" algn="l"/>
              </a:tabLst>
            </a:pPr>
            <a:r>
              <a:rPr lang="vi-VN" sz="2800">
                <a:solidFill>
                  <a:schemeClr val="tx1"/>
                </a:solidFill>
                <a:latin typeface="UTM Avo" panose="02040603050506020204" pitchFamily="18" charset="0"/>
                <a:ea typeface="+mn-ea"/>
                <a:cs typeface="Times New Roman" panose="02020603050405020304" pitchFamily="18" charset="0"/>
              </a:rPr>
              <a:t>chư</a:t>
            </a:r>
            <a:r>
              <a:rPr lang="en-US" sz="2800">
                <a:solidFill>
                  <a:schemeClr val="tx1"/>
                </a:solidFill>
                <a:latin typeface="UTM Avo" panose="02040603050506020204" pitchFamily="18" charset="0"/>
                <a:ea typeface="+mn-ea"/>
                <a:cs typeface="Times New Roman" panose="02020603050405020304" pitchFamily="18" charset="0"/>
              </a:rPr>
              <a:t>ơ</a:t>
            </a:r>
            <a:r>
              <a:rPr lang="vi-VN" sz="2800">
                <a:solidFill>
                  <a:schemeClr val="tx1"/>
                </a:solidFill>
                <a:latin typeface="UTM Avo" panose="02040603050506020204" pitchFamily="18" charset="0"/>
                <a:ea typeface="+mn-ea"/>
                <a:cs typeface="Times New Roman" panose="02020603050405020304" pitchFamily="18" charset="0"/>
              </a:rPr>
              <a:t>ng tr</a:t>
            </a:r>
            <a:r>
              <a:rPr lang="en-US" sz="2800">
                <a:solidFill>
                  <a:schemeClr val="tx1"/>
                </a:solidFill>
                <a:latin typeface="UTM Avo" panose="02040603050506020204" pitchFamily="18" charset="0"/>
                <a:ea typeface="+mn-ea"/>
                <a:cs typeface="Times New Roman" panose="02020603050405020304" pitchFamily="18" charset="0"/>
              </a:rPr>
              <a:t>ì</a:t>
            </a:r>
            <a:r>
              <a:rPr lang="vi-VN" sz="2800">
                <a:solidFill>
                  <a:schemeClr val="tx1"/>
                </a:solidFill>
                <a:latin typeface="UTM Avo" panose="02040603050506020204" pitchFamily="18" charset="0"/>
                <a:ea typeface="+mn-ea"/>
                <a:cs typeface="Times New Roman" panose="02020603050405020304" pitchFamily="18" charset="0"/>
              </a:rPr>
              <a:t>nh b</a:t>
            </a:r>
            <a:r>
              <a:rPr lang="en-US" sz="2800">
                <a:solidFill>
                  <a:schemeClr val="tx1"/>
                </a:solidFill>
                <a:latin typeface="UTM Avo" panose="02040603050506020204" pitchFamily="18" charset="0"/>
                <a:ea typeface="+mn-ea"/>
                <a:cs typeface="Times New Roman" panose="02020603050405020304" pitchFamily="18" charset="0"/>
              </a:rPr>
              <a:t>ả</a:t>
            </a:r>
            <a:r>
              <a:rPr lang="vi-VN" sz="2800">
                <a:solidFill>
                  <a:schemeClr val="tx1"/>
                </a:solidFill>
                <a:latin typeface="UTM Avo" panose="02040603050506020204" pitchFamily="18" charset="0"/>
                <a:ea typeface="+mn-ea"/>
                <a:cs typeface="Times New Roman" panose="02020603050405020304" pitchFamily="18" charset="0"/>
              </a:rPr>
              <a:t>ng tính</a:t>
            </a:r>
            <a:endParaRPr lang="en-US" sz="2800">
              <a:solidFill>
                <a:schemeClr val="tx1"/>
              </a:solidFill>
              <a:latin typeface="UTM Avo" panose="020406030505060202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13F535DB-C7FF-49E3-B2F6-7A5541E0EC93}"/>
              </a:ext>
            </a:extLst>
          </p:cNvPr>
          <p:cNvSpPr/>
          <p:nvPr/>
        </p:nvSpPr>
        <p:spPr>
          <a:xfrm>
            <a:off x="974407" y="3034424"/>
            <a:ext cx="1391269" cy="122565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lnSpc>
                <a:spcPct val="140000"/>
              </a:lnSpc>
            </a:pPr>
            <a:r>
              <a:rPr lang="vi-VN" sz="2800" b="1">
                <a:latin typeface="UTM Avo" panose="02040603050506020204" pitchFamily="18" charset="0"/>
                <a:cs typeface="Times New Roman" panose="02020603050405020304" pitchFamily="18" charset="0"/>
              </a:rPr>
              <a:t>Hướng </a:t>
            </a:r>
            <a:endParaRPr lang="en-US" sz="2800" b="1">
              <a:latin typeface="UTM Avo" panose="02040603050506020204" pitchFamily="18" charset="0"/>
              <a:cs typeface="Times New Roman" panose="02020603050405020304" pitchFamily="18" charset="0"/>
            </a:endParaRPr>
          </a:p>
          <a:p>
            <a:pPr algn="ctr" defTabSz="342900">
              <a:lnSpc>
                <a:spcPct val="140000"/>
              </a:lnSpc>
            </a:pPr>
            <a:r>
              <a:rPr lang="vi-VN" sz="2800" b="1">
                <a:latin typeface="UTM Avo" panose="02040603050506020204" pitchFamily="18" charset="0"/>
                <a:cs typeface="Times New Roman" panose="02020603050405020304" pitchFamily="18" charset="0"/>
              </a:rPr>
              <a:t>dẫn</a:t>
            </a:r>
            <a:endParaRPr lang="en-US" sz="2800" b="1">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82924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right)">
                                      <p:cBhvr>
                                        <p:cTn id="7" dur="500"/>
                                        <p:tgtEl>
                                          <p:spTgt spid="4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right)">
                                      <p:cBhvr>
                                        <p:cTn id="10" dur="500"/>
                                        <p:tgtEl>
                                          <p:spTgt spid="4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right)">
                                      <p:cBhvr>
                                        <p:cTn id="18" dur="500"/>
                                        <p:tgtEl>
                                          <p:spTgt spid="56"/>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right)">
                                      <p:cBhvr>
                                        <p:cTn id="21" dur="500"/>
                                        <p:tgtEl>
                                          <p:spTgt spid="57"/>
                                        </p:tgtEl>
                                      </p:cBhvr>
                                    </p:animEffect>
                                  </p:childTnLst>
                                </p:cTn>
                              </p:par>
                            </p:childTnLst>
                          </p:cTn>
                        </p:par>
                        <p:par>
                          <p:cTn id="22" fill="hold">
                            <p:stCondLst>
                              <p:cond delay="1500"/>
                            </p:stCondLst>
                            <p:childTnLst>
                              <p:par>
                                <p:cTn id="23" presetID="21" presetClass="entr" presetSubtype="1" fill="hold" grpId="0" nodeType="after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wheel(1)">
                                      <p:cBhvr>
                                        <p:cTn id="25" dur="500"/>
                                        <p:tgtEl>
                                          <p:spTgt spid="94"/>
                                        </p:tgtEl>
                                      </p:cBhvr>
                                    </p:animEffect>
                                  </p:childTnLst>
                                </p:cTn>
                              </p:par>
                            </p:childTnLst>
                          </p:cTn>
                        </p:par>
                        <p:par>
                          <p:cTn id="26" fill="hold">
                            <p:stCondLst>
                              <p:cond delay="2000"/>
                            </p:stCondLst>
                            <p:childTnLst>
                              <p:par>
                                <p:cTn id="27" presetID="22" presetClass="entr" presetSubtype="4" fill="hold" grpId="0" nodeType="after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wipe(down)">
                                      <p:cBhvr>
                                        <p:cTn id="29" dur="500"/>
                                        <p:tgtEl>
                                          <p:spTgt spid="91"/>
                                        </p:tgtEl>
                                      </p:cBhvr>
                                    </p:animEffect>
                                  </p:childTnLst>
                                </p:cTn>
                              </p:par>
                            </p:childTnLst>
                          </p:cTn>
                        </p:par>
                        <p:par>
                          <p:cTn id="30" fill="hold">
                            <p:stCondLst>
                              <p:cond delay="2500"/>
                            </p:stCondLst>
                            <p:childTnLst>
                              <p:par>
                                <p:cTn id="31" presetID="31" presetClass="entr" presetSubtype="0" fill="hold" grpId="0" nodeType="afterEffect">
                                  <p:stCondLst>
                                    <p:cond delay="0"/>
                                  </p:stCondLst>
                                  <p:childTnLst>
                                    <p:set>
                                      <p:cBhvr>
                                        <p:cTn id="32" dur="1" fill="hold">
                                          <p:stCondLst>
                                            <p:cond delay="0"/>
                                          </p:stCondLst>
                                        </p:cTn>
                                        <p:tgtEl>
                                          <p:spTgt spid="85"/>
                                        </p:tgtEl>
                                        <p:attrNameLst>
                                          <p:attrName>style.visibility</p:attrName>
                                        </p:attrNameLst>
                                      </p:cBhvr>
                                      <p:to>
                                        <p:strVal val="visible"/>
                                      </p:to>
                                    </p:set>
                                    <p:anim calcmode="lin" valueType="num">
                                      <p:cBhvr>
                                        <p:cTn id="33" dur="300" fill="hold"/>
                                        <p:tgtEl>
                                          <p:spTgt spid="85"/>
                                        </p:tgtEl>
                                        <p:attrNameLst>
                                          <p:attrName>ppt_w</p:attrName>
                                        </p:attrNameLst>
                                      </p:cBhvr>
                                      <p:tavLst>
                                        <p:tav tm="0">
                                          <p:val>
                                            <p:fltVal val="0"/>
                                          </p:val>
                                        </p:tav>
                                        <p:tav tm="100000">
                                          <p:val>
                                            <p:strVal val="#ppt_w"/>
                                          </p:val>
                                        </p:tav>
                                      </p:tavLst>
                                    </p:anim>
                                    <p:anim calcmode="lin" valueType="num">
                                      <p:cBhvr>
                                        <p:cTn id="34" dur="300" fill="hold"/>
                                        <p:tgtEl>
                                          <p:spTgt spid="85"/>
                                        </p:tgtEl>
                                        <p:attrNameLst>
                                          <p:attrName>ppt_h</p:attrName>
                                        </p:attrNameLst>
                                      </p:cBhvr>
                                      <p:tavLst>
                                        <p:tav tm="0">
                                          <p:val>
                                            <p:fltVal val="0"/>
                                          </p:val>
                                        </p:tav>
                                        <p:tav tm="100000">
                                          <p:val>
                                            <p:strVal val="#ppt_h"/>
                                          </p:val>
                                        </p:tav>
                                      </p:tavLst>
                                    </p:anim>
                                    <p:anim calcmode="lin" valueType="num">
                                      <p:cBhvr>
                                        <p:cTn id="35" dur="300" fill="hold"/>
                                        <p:tgtEl>
                                          <p:spTgt spid="85"/>
                                        </p:tgtEl>
                                        <p:attrNameLst>
                                          <p:attrName>style.rotation</p:attrName>
                                        </p:attrNameLst>
                                      </p:cBhvr>
                                      <p:tavLst>
                                        <p:tav tm="0">
                                          <p:val>
                                            <p:fltVal val="90"/>
                                          </p:val>
                                        </p:tav>
                                        <p:tav tm="100000">
                                          <p:val>
                                            <p:fltVal val="0"/>
                                          </p:val>
                                        </p:tav>
                                      </p:tavLst>
                                    </p:anim>
                                    <p:animEffect transition="in" filter="fade">
                                      <p:cBhvr>
                                        <p:cTn id="36" dur="300"/>
                                        <p:tgtEl>
                                          <p:spTgt spid="85"/>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cBhvr>
                                        <p:cTn id="39" dur="300" fill="hold"/>
                                        <p:tgtEl>
                                          <p:spTgt spid="86"/>
                                        </p:tgtEl>
                                        <p:attrNameLst>
                                          <p:attrName>ppt_w</p:attrName>
                                        </p:attrNameLst>
                                      </p:cBhvr>
                                      <p:tavLst>
                                        <p:tav tm="0">
                                          <p:val>
                                            <p:fltVal val="0"/>
                                          </p:val>
                                        </p:tav>
                                        <p:tav tm="100000">
                                          <p:val>
                                            <p:strVal val="#ppt_w"/>
                                          </p:val>
                                        </p:tav>
                                      </p:tavLst>
                                    </p:anim>
                                    <p:anim calcmode="lin" valueType="num">
                                      <p:cBhvr>
                                        <p:cTn id="40" dur="300" fill="hold"/>
                                        <p:tgtEl>
                                          <p:spTgt spid="86"/>
                                        </p:tgtEl>
                                        <p:attrNameLst>
                                          <p:attrName>ppt_h</p:attrName>
                                        </p:attrNameLst>
                                      </p:cBhvr>
                                      <p:tavLst>
                                        <p:tav tm="0">
                                          <p:val>
                                            <p:fltVal val="0"/>
                                          </p:val>
                                        </p:tav>
                                        <p:tav tm="100000">
                                          <p:val>
                                            <p:strVal val="#ppt_h"/>
                                          </p:val>
                                        </p:tav>
                                      </p:tavLst>
                                    </p:anim>
                                    <p:anim calcmode="lin" valueType="num">
                                      <p:cBhvr>
                                        <p:cTn id="41" dur="300" fill="hold"/>
                                        <p:tgtEl>
                                          <p:spTgt spid="86"/>
                                        </p:tgtEl>
                                        <p:attrNameLst>
                                          <p:attrName>style.rotation</p:attrName>
                                        </p:attrNameLst>
                                      </p:cBhvr>
                                      <p:tavLst>
                                        <p:tav tm="0">
                                          <p:val>
                                            <p:fltVal val="90"/>
                                          </p:val>
                                        </p:tav>
                                        <p:tav tm="100000">
                                          <p:val>
                                            <p:fltVal val="0"/>
                                          </p:val>
                                        </p:tav>
                                      </p:tavLst>
                                    </p:anim>
                                    <p:animEffect transition="in" filter="fade">
                                      <p:cBhvr>
                                        <p:cTn id="42" dur="300"/>
                                        <p:tgtEl>
                                          <p:spTgt spid="86"/>
                                        </p:tgtEl>
                                      </p:cBhvr>
                                    </p:animEffect>
                                  </p:childTnLst>
                                </p:cTn>
                              </p:par>
                            </p:childTnLst>
                          </p:cTn>
                        </p:par>
                        <p:par>
                          <p:cTn id="43" fill="hold">
                            <p:stCondLst>
                              <p:cond delay="2800"/>
                            </p:stCondLst>
                            <p:childTnLst>
                              <p:par>
                                <p:cTn id="44" presetID="22" presetClass="entr" presetSubtype="8" fill="hold" grpId="0" nodeType="afterEffect">
                                  <p:stCondLst>
                                    <p:cond delay="0"/>
                                  </p:stCondLst>
                                  <p:childTnLst>
                                    <p:set>
                                      <p:cBhvr>
                                        <p:cTn id="45" dur="1" fill="hold">
                                          <p:stCondLst>
                                            <p:cond delay="0"/>
                                          </p:stCondLst>
                                        </p:cTn>
                                        <p:tgtEl>
                                          <p:spTgt spid="106"/>
                                        </p:tgtEl>
                                        <p:attrNameLst>
                                          <p:attrName>style.visibility</p:attrName>
                                        </p:attrNameLst>
                                      </p:cBhvr>
                                      <p:to>
                                        <p:strVal val="visible"/>
                                      </p:to>
                                    </p:set>
                                    <p:animEffect transition="in" filter="wipe(left)">
                                      <p:cBhvr>
                                        <p:cTn id="46" dur="500"/>
                                        <p:tgtEl>
                                          <p:spTgt spid="10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03"/>
                                        </p:tgtEl>
                                        <p:attrNameLst>
                                          <p:attrName>style.visibility</p:attrName>
                                        </p:attrNameLst>
                                      </p:cBhvr>
                                      <p:to>
                                        <p:strVal val="visible"/>
                                      </p:to>
                                    </p:set>
                                    <p:animEffect transition="in" filter="wipe(left)">
                                      <p:cBhvr>
                                        <p:cTn id="49" dur="500"/>
                                        <p:tgtEl>
                                          <p:spTgt spid="103"/>
                                        </p:tgtEl>
                                      </p:cBhvr>
                                    </p:animEffect>
                                  </p:childTnLst>
                                </p:cTn>
                              </p:par>
                            </p:childTnLst>
                          </p:cTn>
                        </p:par>
                        <p:par>
                          <p:cTn id="50" fill="hold">
                            <p:stCondLst>
                              <p:cond delay="3300"/>
                            </p:stCondLst>
                            <p:childTnLst>
                              <p:par>
                                <p:cTn id="51" presetID="22" presetClass="entr" presetSubtype="8" fill="hold" nodeType="afterEffect">
                                  <p:stCondLst>
                                    <p:cond delay="0"/>
                                  </p:stCondLst>
                                  <p:childTnLst>
                                    <p:set>
                                      <p:cBhvr>
                                        <p:cTn id="52" dur="1" fill="hold">
                                          <p:stCondLst>
                                            <p:cond delay="0"/>
                                          </p:stCondLst>
                                        </p:cTn>
                                        <p:tgtEl>
                                          <p:spTgt spid="93"/>
                                        </p:tgtEl>
                                        <p:attrNameLst>
                                          <p:attrName>style.visibility</p:attrName>
                                        </p:attrNameLst>
                                      </p:cBhvr>
                                      <p:to>
                                        <p:strVal val="visible"/>
                                      </p:to>
                                    </p:set>
                                    <p:animEffect transition="in" filter="wipe(left)">
                                      <p:cBhvr>
                                        <p:cTn id="53" dur="500"/>
                                        <p:tgtEl>
                                          <p:spTgt spid="93"/>
                                        </p:tgtEl>
                                      </p:cBhvr>
                                    </p:animEffect>
                                  </p:childTnLst>
                                </p:cTn>
                              </p:par>
                            </p:childTnLst>
                          </p:cTn>
                        </p:par>
                        <p:par>
                          <p:cTn id="54" fill="hold">
                            <p:stCondLst>
                              <p:cond delay="3800"/>
                            </p:stCondLst>
                            <p:childTnLst>
                              <p:par>
                                <p:cTn id="55" presetID="31" presetClass="entr" presetSubtype="0" fill="hold" grpId="0" nodeType="afterEffect">
                                  <p:stCondLst>
                                    <p:cond delay="0"/>
                                  </p:stCondLst>
                                  <p:childTnLst>
                                    <p:set>
                                      <p:cBhvr>
                                        <p:cTn id="56" dur="1" fill="hold">
                                          <p:stCondLst>
                                            <p:cond delay="0"/>
                                          </p:stCondLst>
                                        </p:cTn>
                                        <p:tgtEl>
                                          <p:spTgt spid="87"/>
                                        </p:tgtEl>
                                        <p:attrNameLst>
                                          <p:attrName>style.visibility</p:attrName>
                                        </p:attrNameLst>
                                      </p:cBhvr>
                                      <p:to>
                                        <p:strVal val="visible"/>
                                      </p:to>
                                    </p:set>
                                    <p:anim calcmode="lin" valueType="num">
                                      <p:cBhvr>
                                        <p:cTn id="57" dur="300" fill="hold"/>
                                        <p:tgtEl>
                                          <p:spTgt spid="87"/>
                                        </p:tgtEl>
                                        <p:attrNameLst>
                                          <p:attrName>ppt_w</p:attrName>
                                        </p:attrNameLst>
                                      </p:cBhvr>
                                      <p:tavLst>
                                        <p:tav tm="0">
                                          <p:val>
                                            <p:fltVal val="0"/>
                                          </p:val>
                                        </p:tav>
                                        <p:tav tm="100000">
                                          <p:val>
                                            <p:strVal val="#ppt_w"/>
                                          </p:val>
                                        </p:tav>
                                      </p:tavLst>
                                    </p:anim>
                                    <p:anim calcmode="lin" valueType="num">
                                      <p:cBhvr>
                                        <p:cTn id="58" dur="300" fill="hold"/>
                                        <p:tgtEl>
                                          <p:spTgt spid="87"/>
                                        </p:tgtEl>
                                        <p:attrNameLst>
                                          <p:attrName>ppt_h</p:attrName>
                                        </p:attrNameLst>
                                      </p:cBhvr>
                                      <p:tavLst>
                                        <p:tav tm="0">
                                          <p:val>
                                            <p:fltVal val="0"/>
                                          </p:val>
                                        </p:tav>
                                        <p:tav tm="100000">
                                          <p:val>
                                            <p:strVal val="#ppt_h"/>
                                          </p:val>
                                        </p:tav>
                                      </p:tavLst>
                                    </p:anim>
                                    <p:anim calcmode="lin" valueType="num">
                                      <p:cBhvr>
                                        <p:cTn id="59" dur="300" fill="hold"/>
                                        <p:tgtEl>
                                          <p:spTgt spid="87"/>
                                        </p:tgtEl>
                                        <p:attrNameLst>
                                          <p:attrName>style.rotation</p:attrName>
                                        </p:attrNameLst>
                                      </p:cBhvr>
                                      <p:tavLst>
                                        <p:tav tm="0">
                                          <p:val>
                                            <p:fltVal val="90"/>
                                          </p:val>
                                        </p:tav>
                                        <p:tav tm="100000">
                                          <p:val>
                                            <p:fltVal val="0"/>
                                          </p:val>
                                        </p:tav>
                                      </p:tavLst>
                                    </p:anim>
                                    <p:animEffect transition="in" filter="fade">
                                      <p:cBhvr>
                                        <p:cTn id="60" dur="300"/>
                                        <p:tgtEl>
                                          <p:spTgt spid="87"/>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88"/>
                                        </p:tgtEl>
                                        <p:attrNameLst>
                                          <p:attrName>style.visibility</p:attrName>
                                        </p:attrNameLst>
                                      </p:cBhvr>
                                      <p:to>
                                        <p:strVal val="visible"/>
                                      </p:to>
                                    </p:set>
                                    <p:anim calcmode="lin" valueType="num">
                                      <p:cBhvr>
                                        <p:cTn id="63" dur="300" fill="hold"/>
                                        <p:tgtEl>
                                          <p:spTgt spid="88"/>
                                        </p:tgtEl>
                                        <p:attrNameLst>
                                          <p:attrName>ppt_w</p:attrName>
                                        </p:attrNameLst>
                                      </p:cBhvr>
                                      <p:tavLst>
                                        <p:tav tm="0">
                                          <p:val>
                                            <p:fltVal val="0"/>
                                          </p:val>
                                        </p:tav>
                                        <p:tav tm="100000">
                                          <p:val>
                                            <p:strVal val="#ppt_w"/>
                                          </p:val>
                                        </p:tav>
                                      </p:tavLst>
                                    </p:anim>
                                    <p:anim calcmode="lin" valueType="num">
                                      <p:cBhvr>
                                        <p:cTn id="64" dur="300" fill="hold"/>
                                        <p:tgtEl>
                                          <p:spTgt spid="88"/>
                                        </p:tgtEl>
                                        <p:attrNameLst>
                                          <p:attrName>ppt_h</p:attrName>
                                        </p:attrNameLst>
                                      </p:cBhvr>
                                      <p:tavLst>
                                        <p:tav tm="0">
                                          <p:val>
                                            <p:fltVal val="0"/>
                                          </p:val>
                                        </p:tav>
                                        <p:tav tm="100000">
                                          <p:val>
                                            <p:strVal val="#ppt_h"/>
                                          </p:val>
                                        </p:tav>
                                      </p:tavLst>
                                    </p:anim>
                                    <p:anim calcmode="lin" valueType="num">
                                      <p:cBhvr>
                                        <p:cTn id="65" dur="300" fill="hold"/>
                                        <p:tgtEl>
                                          <p:spTgt spid="88"/>
                                        </p:tgtEl>
                                        <p:attrNameLst>
                                          <p:attrName>style.rotation</p:attrName>
                                        </p:attrNameLst>
                                      </p:cBhvr>
                                      <p:tavLst>
                                        <p:tav tm="0">
                                          <p:val>
                                            <p:fltVal val="90"/>
                                          </p:val>
                                        </p:tav>
                                        <p:tav tm="100000">
                                          <p:val>
                                            <p:fltVal val="0"/>
                                          </p:val>
                                        </p:tav>
                                      </p:tavLst>
                                    </p:anim>
                                    <p:animEffect transition="in" filter="fade">
                                      <p:cBhvr>
                                        <p:cTn id="66" dur="300"/>
                                        <p:tgtEl>
                                          <p:spTgt spid="88"/>
                                        </p:tgtEl>
                                      </p:cBhvr>
                                    </p:animEffect>
                                  </p:childTnLst>
                                </p:cTn>
                              </p:par>
                            </p:childTnLst>
                          </p:cTn>
                        </p:par>
                        <p:par>
                          <p:cTn id="67" fill="hold">
                            <p:stCondLst>
                              <p:cond delay="4100"/>
                            </p:stCondLst>
                            <p:childTnLst>
                              <p:par>
                                <p:cTn id="68" presetID="22" presetClass="entr" presetSubtype="8" fill="hold" grpId="0" nodeType="afterEffect">
                                  <p:stCondLst>
                                    <p:cond delay="0"/>
                                  </p:stCondLst>
                                  <p:childTnLst>
                                    <p:set>
                                      <p:cBhvr>
                                        <p:cTn id="69" dur="1" fill="hold">
                                          <p:stCondLst>
                                            <p:cond delay="0"/>
                                          </p:stCondLst>
                                        </p:cTn>
                                        <p:tgtEl>
                                          <p:spTgt spid="101"/>
                                        </p:tgtEl>
                                        <p:attrNameLst>
                                          <p:attrName>style.visibility</p:attrName>
                                        </p:attrNameLst>
                                      </p:cBhvr>
                                      <p:to>
                                        <p:strVal val="visible"/>
                                      </p:to>
                                    </p:set>
                                    <p:animEffect transition="in" filter="wipe(left)">
                                      <p:cBhvr>
                                        <p:cTn id="70" dur="500"/>
                                        <p:tgtEl>
                                          <p:spTgt spid="101"/>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05"/>
                                        </p:tgtEl>
                                        <p:attrNameLst>
                                          <p:attrName>style.visibility</p:attrName>
                                        </p:attrNameLst>
                                      </p:cBhvr>
                                      <p:to>
                                        <p:strVal val="visible"/>
                                      </p:to>
                                    </p:set>
                                    <p:animEffect transition="in" filter="wipe(left)">
                                      <p:cBhvr>
                                        <p:cTn id="73" dur="500"/>
                                        <p:tgtEl>
                                          <p:spTgt spid="105"/>
                                        </p:tgtEl>
                                      </p:cBhvr>
                                    </p:animEffect>
                                  </p:childTnLst>
                                </p:cTn>
                              </p:par>
                            </p:childTnLst>
                          </p:cTn>
                        </p:par>
                        <p:par>
                          <p:cTn id="74" fill="hold">
                            <p:stCondLst>
                              <p:cond delay="4600"/>
                            </p:stCondLst>
                            <p:childTnLst>
                              <p:par>
                                <p:cTn id="75" presetID="22" presetClass="entr" presetSubtype="8" fill="hold" grpId="0" nodeType="afterEffect">
                                  <p:stCondLst>
                                    <p:cond delay="0"/>
                                  </p:stCondLst>
                                  <p:childTnLst>
                                    <p:set>
                                      <p:cBhvr>
                                        <p:cTn id="76" dur="1" fill="hold">
                                          <p:stCondLst>
                                            <p:cond delay="0"/>
                                          </p:stCondLst>
                                        </p:cTn>
                                        <p:tgtEl>
                                          <p:spTgt spid="92"/>
                                        </p:tgtEl>
                                        <p:attrNameLst>
                                          <p:attrName>style.visibility</p:attrName>
                                        </p:attrNameLst>
                                      </p:cBhvr>
                                      <p:to>
                                        <p:strVal val="visible"/>
                                      </p:to>
                                    </p:set>
                                    <p:animEffect transition="in" filter="wipe(left)">
                                      <p:cBhvr>
                                        <p:cTn id="77" dur="500"/>
                                        <p:tgtEl>
                                          <p:spTgt spid="92"/>
                                        </p:tgtEl>
                                      </p:cBhvr>
                                    </p:animEffect>
                                  </p:childTnLst>
                                </p:cTn>
                              </p:par>
                            </p:childTnLst>
                          </p:cTn>
                        </p:par>
                        <p:par>
                          <p:cTn id="78" fill="hold">
                            <p:stCondLst>
                              <p:cond delay="5100"/>
                            </p:stCondLst>
                            <p:childTnLst>
                              <p:par>
                                <p:cTn id="79" presetID="31" presetClass="entr" presetSubtype="0" fill="hold" grpId="0" nodeType="afterEffect">
                                  <p:stCondLst>
                                    <p:cond delay="0"/>
                                  </p:stCondLst>
                                  <p:childTnLst>
                                    <p:set>
                                      <p:cBhvr>
                                        <p:cTn id="80" dur="1" fill="hold">
                                          <p:stCondLst>
                                            <p:cond delay="0"/>
                                          </p:stCondLst>
                                        </p:cTn>
                                        <p:tgtEl>
                                          <p:spTgt spid="89"/>
                                        </p:tgtEl>
                                        <p:attrNameLst>
                                          <p:attrName>style.visibility</p:attrName>
                                        </p:attrNameLst>
                                      </p:cBhvr>
                                      <p:to>
                                        <p:strVal val="visible"/>
                                      </p:to>
                                    </p:set>
                                    <p:anim calcmode="lin" valueType="num">
                                      <p:cBhvr>
                                        <p:cTn id="81" dur="300" fill="hold"/>
                                        <p:tgtEl>
                                          <p:spTgt spid="89"/>
                                        </p:tgtEl>
                                        <p:attrNameLst>
                                          <p:attrName>ppt_w</p:attrName>
                                        </p:attrNameLst>
                                      </p:cBhvr>
                                      <p:tavLst>
                                        <p:tav tm="0">
                                          <p:val>
                                            <p:fltVal val="0"/>
                                          </p:val>
                                        </p:tav>
                                        <p:tav tm="100000">
                                          <p:val>
                                            <p:strVal val="#ppt_w"/>
                                          </p:val>
                                        </p:tav>
                                      </p:tavLst>
                                    </p:anim>
                                    <p:anim calcmode="lin" valueType="num">
                                      <p:cBhvr>
                                        <p:cTn id="82" dur="300" fill="hold"/>
                                        <p:tgtEl>
                                          <p:spTgt spid="89"/>
                                        </p:tgtEl>
                                        <p:attrNameLst>
                                          <p:attrName>ppt_h</p:attrName>
                                        </p:attrNameLst>
                                      </p:cBhvr>
                                      <p:tavLst>
                                        <p:tav tm="0">
                                          <p:val>
                                            <p:fltVal val="0"/>
                                          </p:val>
                                        </p:tav>
                                        <p:tav tm="100000">
                                          <p:val>
                                            <p:strVal val="#ppt_h"/>
                                          </p:val>
                                        </p:tav>
                                      </p:tavLst>
                                    </p:anim>
                                    <p:anim calcmode="lin" valueType="num">
                                      <p:cBhvr>
                                        <p:cTn id="83" dur="300" fill="hold"/>
                                        <p:tgtEl>
                                          <p:spTgt spid="89"/>
                                        </p:tgtEl>
                                        <p:attrNameLst>
                                          <p:attrName>style.rotation</p:attrName>
                                        </p:attrNameLst>
                                      </p:cBhvr>
                                      <p:tavLst>
                                        <p:tav tm="0">
                                          <p:val>
                                            <p:fltVal val="90"/>
                                          </p:val>
                                        </p:tav>
                                        <p:tav tm="100000">
                                          <p:val>
                                            <p:fltVal val="0"/>
                                          </p:val>
                                        </p:tav>
                                      </p:tavLst>
                                    </p:anim>
                                    <p:animEffect transition="in" filter="fade">
                                      <p:cBhvr>
                                        <p:cTn id="84" dur="300"/>
                                        <p:tgtEl>
                                          <p:spTgt spid="89"/>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90"/>
                                        </p:tgtEl>
                                        <p:attrNameLst>
                                          <p:attrName>style.visibility</p:attrName>
                                        </p:attrNameLst>
                                      </p:cBhvr>
                                      <p:to>
                                        <p:strVal val="visible"/>
                                      </p:to>
                                    </p:set>
                                    <p:anim calcmode="lin" valueType="num">
                                      <p:cBhvr>
                                        <p:cTn id="87" dur="300" fill="hold"/>
                                        <p:tgtEl>
                                          <p:spTgt spid="90"/>
                                        </p:tgtEl>
                                        <p:attrNameLst>
                                          <p:attrName>ppt_w</p:attrName>
                                        </p:attrNameLst>
                                      </p:cBhvr>
                                      <p:tavLst>
                                        <p:tav tm="0">
                                          <p:val>
                                            <p:fltVal val="0"/>
                                          </p:val>
                                        </p:tav>
                                        <p:tav tm="100000">
                                          <p:val>
                                            <p:strVal val="#ppt_w"/>
                                          </p:val>
                                        </p:tav>
                                      </p:tavLst>
                                    </p:anim>
                                    <p:anim calcmode="lin" valueType="num">
                                      <p:cBhvr>
                                        <p:cTn id="88" dur="300" fill="hold"/>
                                        <p:tgtEl>
                                          <p:spTgt spid="90"/>
                                        </p:tgtEl>
                                        <p:attrNameLst>
                                          <p:attrName>ppt_h</p:attrName>
                                        </p:attrNameLst>
                                      </p:cBhvr>
                                      <p:tavLst>
                                        <p:tav tm="0">
                                          <p:val>
                                            <p:fltVal val="0"/>
                                          </p:val>
                                        </p:tav>
                                        <p:tav tm="100000">
                                          <p:val>
                                            <p:strVal val="#ppt_h"/>
                                          </p:val>
                                        </p:tav>
                                      </p:tavLst>
                                    </p:anim>
                                    <p:anim calcmode="lin" valueType="num">
                                      <p:cBhvr>
                                        <p:cTn id="89" dur="300" fill="hold"/>
                                        <p:tgtEl>
                                          <p:spTgt spid="90"/>
                                        </p:tgtEl>
                                        <p:attrNameLst>
                                          <p:attrName>style.rotation</p:attrName>
                                        </p:attrNameLst>
                                      </p:cBhvr>
                                      <p:tavLst>
                                        <p:tav tm="0">
                                          <p:val>
                                            <p:fltVal val="90"/>
                                          </p:val>
                                        </p:tav>
                                        <p:tav tm="100000">
                                          <p:val>
                                            <p:fltVal val="0"/>
                                          </p:val>
                                        </p:tav>
                                      </p:tavLst>
                                    </p:anim>
                                    <p:animEffect transition="in" filter="fade">
                                      <p:cBhvr>
                                        <p:cTn id="90" dur="300"/>
                                        <p:tgtEl>
                                          <p:spTgt spid="90"/>
                                        </p:tgtEl>
                                      </p:cBhvr>
                                    </p:animEffect>
                                  </p:childTnLst>
                                </p:cTn>
                              </p:par>
                            </p:childTnLst>
                          </p:cTn>
                        </p:par>
                        <p:par>
                          <p:cTn id="91" fill="hold">
                            <p:stCondLst>
                              <p:cond delay="5400"/>
                            </p:stCondLst>
                            <p:childTnLst>
                              <p:par>
                                <p:cTn id="92" presetID="22" presetClass="entr" presetSubtype="8" fill="hold" grpId="0" nodeType="afterEffect">
                                  <p:stCondLst>
                                    <p:cond delay="0"/>
                                  </p:stCondLst>
                                  <p:childTnLst>
                                    <p:set>
                                      <p:cBhvr>
                                        <p:cTn id="93" dur="1" fill="hold">
                                          <p:stCondLst>
                                            <p:cond delay="0"/>
                                          </p:stCondLst>
                                        </p:cTn>
                                        <p:tgtEl>
                                          <p:spTgt spid="102"/>
                                        </p:tgtEl>
                                        <p:attrNameLst>
                                          <p:attrName>style.visibility</p:attrName>
                                        </p:attrNameLst>
                                      </p:cBhvr>
                                      <p:to>
                                        <p:strVal val="visible"/>
                                      </p:to>
                                    </p:set>
                                    <p:animEffect transition="in" filter="wipe(left)">
                                      <p:cBhvr>
                                        <p:cTn id="94" dur="500"/>
                                        <p:tgtEl>
                                          <p:spTgt spid="102"/>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104"/>
                                        </p:tgtEl>
                                        <p:attrNameLst>
                                          <p:attrName>style.visibility</p:attrName>
                                        </p:attrNameLst>
                                      </p:cBhvr>
                                      <p:to>
                                        <p:strVal val="visible"/>
                                      </p:to>
                                    </p:set>
                                    <p:animEffect transition="in" filter="wipe(left)">
                                      <p:cBhvr>
                                        <p:cTn id="97" dur="500"/>
                                        <p:tgtEl>
                                          <p:spTgt spid="104"/>
                                        </p:tgtEl>
                                      </p:cBhvr>
                                    </p:animEffect>
                                  </p:childTnLst>
                                </p:cTn>
                              </p:par>
                            </p:childTnLst>
                          </p:cTn>
                        </p:par>
                        <p:par>
                          <p:cTn id="98" fill="hold">
                            <p:stCondLst>
                              <p:cond delay="5900"/>
                            </p:stCondLst>
                            <p:childTnLst>
                              <p:par>
                                <p:cTn id="99" presetID="16" presetClass="entr" presetSubtype="37" fill="hold" grpId="0" nodeType="afterEffect">
                                  <p:stCondLst>
                                    <p:cond delay="0"/>
                                  </p:stCondLst>
                                  <p:childTnLst>
                                    <p:set>
                                      <p:cBhvr>
                                        <p:cTn id="100" dur="1" fill="hold">
                                          <p:stCondLst>
                                            <p:cond delay="0"/>
                                          </p:stCondLst>
                                        </p:cTn>
                                        <p:tgtEl>
                                          <p:spTgt spid="100"/>
                                        </p:tgtEl>
                                        <p:attrNameLst>
                                          <p:attrName>style.visibility</p:attrName>
                                        </p:attrNameLst>
                                      </p:cBhvr>
                                      <p:to>
                                        <p:strVal val="visible"/>
                                      </p:to>
                                    </p:set>
                                    <p:animEffect transition="in" filter="barn(outVertical)">
                                      <p:cBhvr>
                                        <p:cTn id="101" dur="500"/>
                                        <p:tgtEl>
                                          <p:spTgt spid="100"/>
                                        </p:tgtEl>
                                      </p:cBhvr>
                                    </p:animEffect>
                                  </p:childTnLst>
                                </p:cTn>
                              </p:par>
                            </p:childTnLst>
                          </p:cTn>
                        </p:par>
                        <p:par>
                          <p:cTn id="102" fill="hold">
                            <p:stCondLst>
                              <p:cond delay="6400"/>
                            </p:stCondLst>
                            <p:childTnLst>
                              <p:par>
                                <p:cTn id="103" presetID="16" presetClass="entr" presetSubtype="37" fill="hold" grpId="0" nodeType="afterEffect">
                                  <p:stCondLst>
                                    <p:cond delay="0"/>
                                  </p:stCondLst>
                                  <p:childTnLst>
                                    <p:set>
                                      <p:cBhvr>
                                        <p:cTn id="104" dur="1" fill="hold">
                                          <p:stCondLst>
                                            <p:cond delay="0"/>
                                          </p:stCondLst>
                                        </p:cTn>
                                        <p:tgtEl>
                                          <p:spTgt spid="99"/>
                                        </p:tgtEl>
                                        <p:attrNameLst>
                                          <p:attrName>style.visibility</p:attrName>
                                        </p:attrNameLst>
                                      </p:cBhvr>
                                      <p:to>
                                        <p:strVal val="visible"/>
                                      </p:to>
                                    </p:set>
                                    <p:animEffect transition="in" filter="barn(outVertical)">
                                      <p:cBhvr>
                                        <p:cTn id="105" dur="500"/>
                                        <p:tgtEl>
                                          <p:spTgt spid="99"/>
                                        </p:tgtEl>
                                      </p:cBhvr>
                                    </p:animEffect>
                                  </p:childTnLst>
                                </p:cTn>
                              </p:par>
                            </p:childTnLst>
                          </p:cTn>
                        </p:par>
                        <p:par>
                          <p:cTn id="106" fill="hold">
                            <p:stCondLst>
                              <p:cond delay="6900"/>
                            </p:stCondLst>
                            <p:childTnLst>
                              <p:par>
                                <p:cTn id="107" presetID="16" presetClass="entr" presetSubtype="37" fill="hold" grpId="0" nodeType="afterEffect">
                                  <p:stCondLst>
                                    <p:cond delay="0"/>
                                  </p:stCondLst>
                                  <p:childTnLst>
                                    <p:set>
                                      <p:cBhvr>
                                        <p:cTn id="108" dur="1" fill="hold">
                                          <p:stCondLst>
                                            <p:cond delay="0"/>
                                          </p:stCondLst>
                                        </p:cTn>
                                        <p:tgtEl>
                                          <p:spTgt spid="98"/>
                                        </p:tgtEl>
                                        <p:attrNameLst>
                                          <p:attrName>style.visibility</p:attrName>
                                        </p:attrNameLst>
                                      </p:cBhvr>
                                      <p:to>
                                        <p:strVal val="visible"/>
                                      </p:to>
                                    </p:set>
                                    <p:animEffect transition="in" filter="barn(outVertical)">
                                      <p:cBhvr>
                                        <p:cTn id="109"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6" grpId="0"/>
      <p:bldP spid="57" grpId="0"/>
      <p:bldP spid="85" grpId="0" animBg="1"/>
      <p:bldP spid="86" grpId="0"/>
      <p:bldP spid="87" grpId="0" animBg="1"/>
      <p:bldP spid="88" grpId="0"/>
      <p:bldP spid="89" grpId="0" animBg="1"/>
      <p:bldP spid="90" grpId="0"/>
      <p:bldP spid="91" grpId="0" animBg="1"/>
      <p:bldP spid="92" grpId="0" animBg="1"/>
      <p:bldP spid="94" grpId="0" animBg="1"/>
      <p:bldP spid="98" grpId="0"/>
      <p:bldP spid="99" grpId="0"/>
      <p:bldP spid="100" grpId="0"/>
      <p:bldP spid="101" grpId="0" animBg="1"/>
      <p:bldP spid="102" grpId="0" animBg="1"/>
      <p:bldP spid="103" grpId="0" animBg="1"/>
      <p:bldP spid="104" grpId="0"/>
      <p:bldP spid="105" grpId="0"/>
      <p:bldP spid="106"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7">
            <a:extLst>
              <a:ext uri="{FF2B5EF4-FFF2-40B4-BE49-F238E27FC236}">
                <a16:creationId xmlns:a16="http://schemas.microsoft.com/office/drawing/2014/main" id="{41B4F479-52AC-4BF8-B405-67C5D6D58FA4}"/>
              </a:ext>
            </a:extLst>
          </p:cNvPr>
          <p:cNvSpPr/>
          <p:nvPr/>
        </p:nvSpPr>
        <p:spPr bwMode="auto">
          <a:xfrm>
            <a:off x="695789" y="1412776"/>
            <a:ext cx="2959405" cy="4904560"/>
          </a:xfrm>
          <a:prstGeom prst="roundRect">
            <a:avLst>
              <a:gd name="adj" fmla="val 4325"/>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lvl="0" indent="-342900">
              <a:lnSpc>
                <a:spcPct val="119000"/>
              </a:lnSpc>
              <a:spcAft>
                <a:spcPts val="500"/>
              </a:spcAft>
              <a:buClr>
                <a:srgbClr val="000000"/>
              </a:buClr>
              <a:buSzPts val="1100"/>
              <a:buFont typeface="Symbol" panose="05050102010706020507" pitchFamily="18" charset="2"/>
              <a:buChar char="-"/>
              <a:tabLst>
                <a:tab pos="403225" algn="l"/>
              </a:tabLst>
            </a:pPr>
            <a:endParaRPr lang="en-US" sz="3600">
              <a:latin typeface="Arial" panose="020B0604020202020204" pitchFamily="34" charset="0"/>
              <a:ea typeface="Arial" panose="020B0604020202020204" pitchFamily="34" charset="0"/>
              <a:cs typeface="Arial" panose="020B0604020202020204" pitchFamily="34" charset="0"/>
            </a:endParaRPr>
          </a:p>
          <a:p>
            <a:pPr marL="342900" lvl="0" indent="-342900">
              <a:lnSpc>
                <a:spcPct val="119000"/>
              </a:lnSpc>
              <a:spcAft>
                <a:spcPts val="500"/>
              </a:spcAft>
              <a:buClr>
                <a:srgbClr val="000000"/>
              </a:buClr>
              <a:buSzPts val="1100"/>
              <a:buFont typeface="Symbol" panose="05050102010706020507" pitchFamily="18" charset="2"/>
              <a:buChar char="-"/>
              <a:tabLst>
                <a:tab pos="403225" algn="l"/>
              </a:tabLst>
            </a:pPr>
            <a:r>
              <a:rPr lang="vi-VN" sz="2400">
                <a:latin typeface="Arial" panose="020B0604020202020204" pitchFamily="34" charset="0"/>
                <a:ea typeface="Arial" panose="020B0604020202020204" pitchFamily="34" charset="0"/>
                <a:cs typeface="Arial" panose="020B0604020202020204" pitchFamily="34" charset="0"/>
              </a:rPr>
              <a:t>Khởi động phần mềm bảng tính.</a:t>
            </a:r>
            <a:endParaRPr lang="en-US" sz="2400">
              <a:latin typeface="Arial" panose="020B0604020202020204" pitchFamily="34" charset="0"/>
              <a:ea typeface="Arial" panose="020B0604020202020204" pitchFamily="34" charset="0"/>
              <a:cs typeface="Arial" panose="020B0604020202020204" pitchFamily="34" charset="0"/>
            </a:endParaRPr>
          </a:p>
          <a:p>
            <a:pPr marL="342900" lvl="0" indent="-342900">
              <a:lnSpc>
                <a:spcPct val="119000"/>
              </a:lnSpc>
              <a:spcAft>
                <a:spcPts val="500"/>
              </a:spcAft>
              <a:buClr>
                <a:srgbClr val="000000"/>
              </a:buClr>
              <a:buSzPts val="1100"/>
              <a:buFont typeface="Symbol" panose="05050102010706020507" pitchFamily="18" charset="2"/>
              <a:buChar char="-"/>
              <a:tabLst>
                <a:tab pos="403225" algn="l"/>
              </a:tabLst>
            </a:pPr>
            <a:r>
              <a:rPr lang="vi-VN" sz="2400">
                <a:latin typeface="Arial" panose="020B0604020202020204" pitchFamily="34" charset="0"/>
                <a:ea typeface="Arial" panose="020B0604020202020204" pitchFamily="34" charset="0"/>
                <a:cs typeface="Arial" panose="020B0604020202020204" pitchFamily="34" charset="0"/>
              </a:rPr>
              <a:t>Nhập dữ liệu và định dạng để được bảng tính chứa đầy đủ thông tin như Hình 5.1.</a:t>
            </a:r>
            <a:endParaRPr lang="en-US" sz="2400">
              <a:latin typeface="Arial" panose="020B0604020202020204" pitchFamily="34" charset="0"/>
              <a:ea typeface="Arial" panose="020B0604020202020204" pitchFamily="34" charset="0"/>
              <a:cs typeface="Arial" panose="020B0604020202020204" pitchFamily="34" charset="0"/>
            </a:endParaRPr>
          </a:p>
          <a:p>
            <a:pPr marL="342900" lvl="0" indent="-342900">
              <a:lnSpc>
                <a:spcPct val="119000"/>
              </a:lnSpc>
              <a:spcAft>
                <a:spcPts val="1100"/>
              </a:spcAft>
              <a:buClr>
                <a:srgbClr val="000000"/>
              </a:buClr>
              <a:buSzPts val="1100"/>
              <a:buFont typeface="Symbol" panose="05050102010706020507" pitchFamily="18" charset="2"/>
              <a:buChar char="-"/>
              <a:tabLst>
                <a:tab pos="384810" algn="l"/>
              </a:tabLst>
            </a:pPr>
            <a:r>
              <a:rPr lang="vi-VN" sz="2400">
                <a:latin typeface="Arial" panose="020B0604020202020204" pitchFamily="34" charset="0"/>
                <a:ea typeface="Arial" panose="020B0604020202020204" pitchFamily="34" charset="0"/>
                <a:cs typeface="Arial" panose="020B0604020202020204" pitchFamily="34" charset="0"/>
              </a:rPr>
              <a:t>Lưu tệp.</a:t>
            </a:r>
            <a:endParaRPr lang="en-US" sz="2400">
              <a:latin typeface="Arial" panose="020B0604020202020204" pitchFamily="34" charset="0"/>
              <a:ea typeface="Arial" panose="020B0604020202020204" pitchFamily="34" charset="0"/>
              <a:cs typeface="Arial" panose="020B0604020202020204" pitchFamily="34" charset="0"/>
            </a:endParaRPr>
          </a:p>
        </p:txBody>
      </p:sp>
      <p:sp>
        <p:nvSpPr>
          <p:cNvPr id="6" name="圆角矩形 41">
            <a:extLst>
              <a:ext uri="{FF2B5EF4-FFF2-40B4-BE49-F238E27FC236}">
                <a16:creationId xmlns:a16="http://schemas.microsoft.com/office/drawing/2014/main" id="{248993C9-1D07-48EB-940B-AC7B41243EBF}"/>
              </a:ext>
            </a:extLst>
          </p:cNvPr>
          <p:cNvSpPr/>
          <p:nvPr/>
        </p:nvSpPr>
        <p:spPr bwMode="auto">
          <a:xfrm>
            <a:off x="3928139" y="1440487"/>
            <a:ext cx="2746386" cy="4904560"/>
          </a:xfrm>
          <a:prstGeom prst="roundRect">
            <a:avLst>
              <a:gd name="adj" fmla="val 4325"/>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lvl="0" indent="-342900">
              <a:lnSpc>
                <a:spcPct val="119000"/>
              </a:lnSpc>
              <a:spcAft>
                <a:spcPts val="500"/>
              </a:spcAft>
              <a:buClr>
                <a:srgbClr val="000000"/>
              </a:buClr>
              <a:buSzPts val="1100"/>
              <a:buFont typeface="Symbol" panose="05050102010706020507" pitchFamily="18" charset="2"/>
              <a:buChar char="-"/>
              <a:tabLst>
                <a:tab pos="384810" algn="l"/>
              </a:tabLst>
            </a:pPr>
            <a:endParaRPr lang="en-US" sz="3600">
              <a:latin typeface="Arial" panose="020B0604020202020204" pitchFamily="34" charset="0"/>
              <a:ea typeface="Arial" panose="020B0604020202020204" pitchFamily="34" charset="0"/>
              <a:cs typeface="Arial" panose="020B0604020202020204" pitchFamily="34" charset="0"/>
            </a:endParaRPr>
          </a:p>
          <a:p>
            <a:pPr marL="342900" lvl="0" indent="-342900">
              <a:lnSpc>
                <a:spcPct val="119000"/>
              </a:lnSpc>
              <a:spcAft>
                <a:spcPts val="500"/>
              </a:spcAft>
              <a:buClr>
                <a:srgbClr val="000000"/>
              </a:buClr>
              <a:buSzPts val="1100"/>
              <a:buFont typeface="Symbol" panose="05050102010706020507" pitchFamily="18" charset="2"/>
              <a:buChar char="-"/>
              <a:tabLst>
                <a:tab pos="384810" algn="l"/>
              </a:tabLst>
            </a:pPr>
            <a:r>
              <a:rPr lang="vi-VN" sz="2400">
                <a:latin typeface="Arial" panose="020B0604020202020204" pitchFamily="34" charset="0"/>
                <a:ea typeface="Arial" panose="020B0604020202020204" pitchFamily="34" charset="0"/>
                <a:cs typeface="Arial" panose="020B0604020202020204" pitchFamily="34" charset="0"/>
              </a:rPr>
              <a:t>Tại ô E4, nhập công thức </a:t>
            </a:r>
            <a:r>
              <a:rPr lang="vi-VN" sz="2400">
                <a:solidFill>
                  <a:srgbClr val="E74E86"/>
                </a:solidFill>
                <a:latin typeface="Arial" panose="020B0604020202020204" pitchFamily="34" charset="0"/>
                <a:ea typeface="Arial" panose="020B0604020202020204" pitchFamily="34" charset="0"/>
                <a:cs typeface="Arial" panose="020B0604020202020204" pitchFamily="34" charset="0"/>
              </a:rPr>
              <a:t>=C4*D4.</a:t>
            </a:r>
            <a:endParaRPr lang="en-US" sz="2400">
              <a:latin typeface="Arial" panose="020B0604020202020204" pitchFamily="34" charset="0"/>
              <a:ea typeface="Arial" panose="020B0604020202020204" pitchFamily="34" charset="0"/>
              <a:cs typeface="Arial" panose="020B0604020202020204" pitchFamily="34" charset="0"/>
            </a:endParaRPr>
          </a:p>
          <a:p>
            <a:pPr marL="342900" lvl="0" indent="-342900">
              <a:lnSpc>
                <a:spcPct val="119000"/>
              </a:lnSpc>
              <a:spcAft>
                <a:spcPts val="500"/>
              </a:spcAft>
              <a:buClr>
                <a:srgbClr val="000000"/>
              </a:buClr>
              <a:buSzPts val="1100"/>
              <a:buFont typeface="Symbol" panose="05050102010706020507" pitchFamily="18" charset="2"/>
              <a:buChar char="-"/>
              <a:tabLst>
                <a:tab pos="384810" algn="l"/>
              </a:tabLst>
            </a:pPr>
            <a:r>
              <a:rPr lang="vi-VN" sz="2400">
                <a:latin typeface="Arial" panose="020B0604020202020204" pitchFamily="34" charset="0"/>
                <a:ea typeface="Arial" panose="020B0604020202020204" pitchFamily="34" charset="0"/>
                <a:cs typeface="Arial" panose="020B0604020202020204" pitchFamily="34" charset="0"/>
              </a:rPr>
              <a:t>Sao chép công thức tại ô E4 cho các ô từ E5 đến E9.</a:t>
            </a:r>
            <a:endParaRPr lang="en-US" sz="2400">
              <a:latin typeface="Arial" panose="020B0604020202020204" pitchFamily="34" charset="0"/>
              <a:ea typeface="Arial" panose="020B0604020202020204" pitchFamily="34" charset="0"/>
              <a:cs typeface="Arial" panose="020B0604020202020204" pitchFamily="34" charset="0"/>
            </a:endParaRPr>
          </a:p>
          <a:p>
            <a:pPr marL="342900" lvl="0" indent="-342900">
              <a:lnSpc>
                <a:spcPct val="119000"/>
              </a:lnSpc>
              <a:spcAft>
                <a:spcPts val="500"/>
              </a:spcAft>
              <a:buClr>
                <a:srgbClr val="000000"/>
              </a:buClr>
              <a:buSzPts val="1100"/>
              <a:buFont typeface="Symbol" panose="05050102010706020507" pitchFamily="18" charset="2"/>
              <a:buChar char="-"/>
              <a:tabLst>
                <a:tab pos="384810" algn="l"/>
              </a:tabLst>
            </a:pPr>
            <a:r>
              <a:rPr lang="vi-VN" sz="2400">
                <a:latin typeface="Arial" panose="020B0604020202020204" pitchFamily="34" charset="0"/>
                <a:ea typeface="Arial" panose="020B0604020202020204" pitchFamily="34" charset="0"/>
                <a:cs typeface="Arial" panose="020B0604020202020204" pitchFamily="34" charset="0"/>
              </a:rPr>
              <a:t>Lưu tệp.</a:t>
            </a:r>
            <a:endParaRPr lang="en-US" sz="2400">
              <a:latin typeface="Arial" panose="020B0604020202020204" pitchFamily="34" charset="0"/>
              <a:ea typeface="Arial" panose="020B0604020202020204" pitchFamily="34" charset="0"/>
              <a:cs typeface="Arial" panose="020B0604020202020204" pitchFamily="34" charset="0"/>
            </a:endParaRPr>
          </a:p>
        </p:txBody>
      </p:sp>
      <p:sp>
        <p:nvSpPr>
          <p:cNvPr id="8" name="圆角矩形 47">
            <a:extLst>
              <a:ext uri="{FF2B5EF4-FFF2-40B4-BE49-F238E27FC236}">
                <a16:creationId xmlns:a16="http://schemas.microsoft.com/office/drawing/2014/main" id="{42882595-873F-41A1-921B-243E8188A8AD}"/>
              </a:ext>
            </a:extLst>
          </p:cNvPr>
          <p:cNvSpPr/>
          <p:nvPr/>
        </p:nvSpPr>
        <p:spPr bwMode="auto">
          <a:xfrm>
            <a:off x="6947470" y="1412776"/>
            <a:ext cx="4111591" cy="4904560"/>
          </a:xfrm>
          <a:prstGeom prst="roundRect">
            <a:avLst>
              <a:gd name="adj" fmla="val 4325"/>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lvl="0" indent="-342900">
              <a:lnSpc>
                <a:spcPct val="112000"/>
              </a:lnSpc>
              <a:spcAft>
                <a:spcPts val="500"/>
              </a:spcAft>
              <a:buClr>
                <a:srgbClr val="000000"/>
              </a:buClr>
              <a:buSzPts val="1100"/>
              <a:buFont typeface="Symbol" panose="05050102010706020507" pitchFamily="18" charset="2"/>
              <a:buChar char="-"/>
              <a:tabLst>
                <a:tab pos="403225" algn="l"/>
              </a:tabLst>
            </a:pPr>
            <a:endParaRPr lang="en-US" sz="1600">
              <a:latin typeface="Arial" panose="020B0604020202020204" pitchFamily="34" charset="0"/>
              <a:ea typeface="Arial" panose="020B0604020202020204" pitchFamily="34" charset="0"/>
              <a:cs typeface="Arial" panose="020B0604020202020204" pitchFamily="34" charset="0"/>
            </a:endParaRPr>
          </a:p>
          <a:p>
            <a:pPr marL="342900" lvl="0" indent="-342900">
              <a:lnSpc>
                <a:spcPct val="112000"/>
              </a:lnSpc>
              <a:spcAft>
                <a:spcPts val="500"/>
              </a:spcAft>
              <a:buClr>
                <a:srgbClr val="000000"/>
              </a:buClr>
              <a:buSzPts val="1100"/>
              <a:buFont typeface="Symbol" panose="05050102010706020507" pitchFamily="18" charset="2"/>
              <a:buChar char="-"/>
              <a:tabLst>
                <a:tab pos="403225" algn="l"/>
              </a:tabLst>
            </a:pPr>
            <a:endParaRPr lang="en-US" sz="1600">
              <a:latin typeface="Arial" panose="020B0604020202020204" pitchFamily="34" charset="0"/>
              <a:ea typeface="Arial" panose="020B0604020202020204" pitchFamily="34" charset="0"/>
              <a:cs typeface="Arial" panose="020B0604020202020204" pitchFamily="34" charset="0"/>
            </a:endParaRPr>
          </a:p>
          <a:p>
            <a:pPr marL="285750" lvl="0" indent="-285750">
              <a:lnSpc>
                <a:spcPct val="112000"/>
              </a:lnSpc>
              <a:spcAft>
                <a:spcPts val="500"/>
              </a:spcAft>
              <a:buClr>
                <a:srgbClr val="000000"/>
              </a:buClr>
              <a:buSzPts val="1100"/>
              <a:buFont typeface="Arial" panose="020B0604020202020204" pitchFamily="34" charset="0"/>
              <a:buChar char="‒"/>
              <a:tabLst>
                <a:tab pos="403225" algn="l"/>
              </a:tabLst>
            </a:pPr>
            <a:r>
              <a:rPr lang="vi-VN" sz="1600">
                <a:latin typeface="Arial" panose="020B0604020202020204" pitchFamily="34" charset="0"/>
                <a:ea typeface="Arial" panose="020B0604020202020204" pitchFamily="34" charset="0"/>
                <a:cs typeface="Arial" panose="020B0604020202020204" pitchFamily="34" charset="0"/>
              </a:rPr>
              <a:t>Tại ô D2, gõ nội dung “Tì lệ doanh thu của công ti”. Tại ô F2, gõ tì lệ là 70% như minh hoạ trong Hình 5.3.</a:t>
            </a:r>
            <a:endParaRPr lang="en-US" sz="1600">
              <a:latin typeface="Arial" panose="020B0604020202020204" pitchFamily="34" charset="0"/>
              <a:ea typeface="Arial" panose="020B0604020202020204" pitchFamily="34" charset="0"/>
              <a:cs typeface="Arial" panose="020B0604020202020204" pitchFamily="34" charset="0"/>
            </a:endParaRPr>
          </a:p>
          <a:p>
            <a:pPr marL="285750" lvl="0" indent="-285750">
              <a:lnSpc>
                <a:spcPct val="112000"/>
              </a:lnSpc>
              <a:spcAft>
                <a:spcPts val="500"/>
              </a:spcAft>
              <a:buClr>
                <a:srgbClr val="000000"/>
              </a:buClr>
              <a:buSzPts val="1100"/>
              <a:buFont typeface="Arial" panose="020B0604020202020204" pitchFamily="34" charset="0"/>
              <a:buChar char="‒"/>
              <a:tabLst>
                <a:tab pos="403225" algn="l"/>
              </a:tabLst>
            </a:pPr>
            <a:r>
              <a:rPr lang="vi-VN" sz="1600">
                <a:latin typeface="Arial" panose="020B0604020202020204" pitchFamily="34" charset="0"/>
                <a:ea typeface="Arial" panose="020B0604020202020204" pitchFamily="34" charset="0"/>
                <a:cs typeface="Arial" panose="020B0604020202020204" pitchFamily="34" charset="0"/>
              </a:rPr>
              <a:t>Tại ô F3, gõ tiêu đề “Doanh thu của công ti” và định dạng để được bảng dữ liệu như minh hoạ trong Hình 5.3.</a:t>
            </a:r>
            <a:endParaRPr lang="en-US" sz="1600">
              <a:latin typeface="Arial" panose="020B0604020202020204" pitchFamily="34" charset="0"/>
              <a:ea typeface="Arial" panose="020B0604020202020204" pitchFamily="34" charset="0"/>
              <a:cs typeface="Arial" panose="020B0604020202020204" pitchFamily="34" charset="0"/>
            </a:endParaRPr>
          </a:p>
          <a:p>
            <a:pPr marL="285750" indent="-285750" algn="just">
              <a:lnSpc>
                <a:spcPct val="112000"/>
              </a:lnSpc>
              <a:spcAft>
                <a:spcPts val="800"/>
              </a:spcAft>
              <a:buFont typeface="Arial" panose="020B0604020202020204" pitchFamily="34" charset="0"/>
              <a:buChar char="‒"/>
            </a:pPr>
            <a:r>
              <a:rPr lang="vi-VN" sz="1600">
                <a:latin typeface="Arial" panose="020B0604020202020204" pitchFamily="34" charset="0"/>
                <a:ea typeface="Arial" panose="020B0604020202020204" pitchFamily="34" charset="0"/>
              </a:rPr>
              <a:t>Tại ô F4, nhập công thức </a:t>
            </a:r>
            <a:r>
              <a:rPr lang="vi-VN" sz="1600">
                <a:solidFill>
                  <a:srgbClr val="E74E86"/>
                </a:solidFill>
                <a:latin typeface="Arial" panose="020B0604020202020204" pitchFamily="34" charset="0"/>
                <a:ea typeface="Arial" panose="020B0604020202020204" pitchFamily="34" charset="0"/>
              </a:rPr>
              <a:t>=E4*$F$2 </a:t>
            </a:r>
            <a:r>
              <a:rPr lang="vi-VN" sz="1600">
                <a:latin typeface="Arial" panose="020B0604020202020204" pitchFamily="34" charset="0"/>
                <a:ea typeface="Arial" panose="020B0604020202020204" pitchFamily="34" charset="0"/>
              </a:rPr>
              <a:t>băng cách gõ dấu $ từ bàn phím hoặc sau khi nhập </a:t>
            </a:r>
            <a:r>
              <a:rPr lang="vi-VN" sz="1600">
                <a:solidFill>
                  <a:srgbClr val="E74E86"/>
                </a:solidFill>
                <a:latin typeface="Arial" panose="020B0604020202020204" pitchFamily="34" charset="0"/>
                <a:ea typeface="Arial" panose="020B0604020202020204" pitchFamily="34" charset="0"/>
              </a:rPr>
              <a:t>F2 </a:t>
            </a:r>
            <a:r>
              <a:rPr lang="vi-VN" sz="1600">
                <a:latin typeface="Arial" panose="020B0604020202020204" pitchFamily="34" charset="0"/>
                <a:ea typeface="Arial" panose="020B0604020202020204" pitchFamily="34" charset="0"/>
              </a:rPr>
              <a:t>thì nhấn phím F4 trên bàn phím.</a:t>
            </a:r>
            <a:endParaRPr lang="en-US" sz="1600">
              <a:latin typeface="Arial" panose="020B0604020202020204" pitchFamily="34" charset="0"/>
              <a:ea typeface="Arial" panose="020B0604020202020204" pitchFamily="34" charset="0"/>
            </a:endParaRPr>
          </a:p>
          <a:p>
            <a:pPr marL="285750" indent="-285750" algn="just">
              <a:lnSpc>
                <a:spcPct val="112000"/>
              </a:lnSpc>
              <a:spcAft>
                <a:spcPts val="800"/>
              </a:spcAft>
              <a:buFont typeface="Arial" panose="020B0604020202020204" pitchFamily="34" charset="0"/>
              <a:buChar char="‒"/>
            </a:pPr>
            <a:r>
              <a:rPr lang="vi-VN" sz="1600">
                <a:latin typeface="Arial" panose="020B0604020202020204" pitchFamily="34" charset="0"/>
                <a:ea typeface="Arial" panose="020B0604020202020204" pitchFamily="34" charset="0"/>
              </a:rPr>
              <a:t>Sao chép công thức tại ô F4 đến các ô từ F5 đến F9.</a:t>
            </a:r>
            <a:endParaRPr lang="en-US" sz="1600">
              <a:latin typeface="Arial" panose="020B0604020202020204" pitchFamily="34" charset="0"/>
              <a:ea typeface="Arial" panose="020B0604020202020204" pitchFamily="34" charset="0"/>
            </a:endParaRPr>
          </a:p>
          <a:p>
            <a:pPr marL="285750" indent="-285750" algn="just">
              <a:lnSpc>
                <a:spcPct val="112000"/>
              </a:lnSpc>
              <a:spcAft>
                <a:spcPts val="800"/>
              </a:spcAft>
              <a:buFont typeface="Arial" panose="020B0604020202020204" pitchFamily="34" charset="0"/>
              <a:buChar char="‒"/>
            </a:pPr>
            <a:r>
              <a:rPr lang="vi-VN" sz="1600">
                <a:latin typeface="Arial" panose="020B0604020202020204" pitchFamily="34" charset="0"/>
                <a:ea typeface="Arial" panose="020B0604020202020204" pitchFamily="34" charset="0"/>
              </a:rPr>
              <a:t>Lưu tệp.</a:t>
            </a:r>
            <a:endParaRPr lang="en-US" sz="1600">
              <a:latin typeface="Arial" panose="020B0604020202020204" pitchFamily="34" charset="0"/>
              <a:ea typeface="Arial" panose="020B0604020202020204" pitchFamily="34" charset="0"/>
            </a:endParaRPr>
          </a:p>
          <a:p>
            <a:pPr fontAlgn="base">
              <a:spcBef>
                <a:spcPct val="0"/>
              </a:spcBef>
              <a:spcAft>
                <a:spcPct val="0"/>
              </a:spcAft>
            </a:pPr>
            <a:endParaRPr lang="zh-CN" altLang="en-US" sz="1600">
              <a:latin typeface="Arial" pitchFamily="34" charset="0"/>
              <a:ea typeface="宋体" pitchFamily="2" charset="-122"/>
            </a:endParaRPr>
          </a:p>
        </p:txBody>
      </p:sp>
      <p:sp>
        <p:nvSpPr>
          <p:cNvPr id="12" name="椭圆 3">
            <a:extLst>
              <a:ext uri="{FF2B5EF4-FFF2-40B4-BE49-F238E27FC236}">
                <a16:creationId xmlns:a16="http://schemas.microsoft.com/office/drawing/2014/main" id="{EFA18CCC-BB3D-4E78-A955-F49D31C34C90}"/>
              </a:ext>
            </a:extLst>
          </p:cNvPr>
          <p:cNvSpPr/>
          <p:nvPr/>
        </p:nvSpPr>
        <p:spPr bwMode="auto">
          <a:xfrm>
            <a:off x="1380516" y="426770"/>
            <a:ext cx="1722731" cy="1723628"/>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altLang="zh-CN" sz="2400">
                <a:solidFill>
                  <a:schemeClr val="bg1"/>
                </a:solidFill>
                <a:latin typeface="Arial" pitchFamily="34" charset="0"/>
                <a:ea typeface="宋体" pitchFamily="2" charset="-122"/>
              </a:rPr>
              <a:t>Tạo bảng dữ liệu </a:t>
            </a:r>
            <a:endParaRPr lang="zh-CN" altLang="en-US" sz="2400">
              <a:solidFill>
                <a:schemeClr val="bg1"/>
              </a:solidFill>
              <a:latin typeface="Arial" pitchFamily="34" charset="0"/>
              <a:ea typeface="宋体" pitchFamily="2" charset="-122"/>
            </a:endParaRPr>
          </a:p>
        </p:txBody>
      </p:sp>
      <p:sp>
        <p:nvSpPr>
          <p:cNvPr id="13" name="TextBox 12">
            <a:extLst>
              <a:ext uri="{FF2B5EF4-FFF2-40B4-BE49-F238E27FC236}">
                <a16:creationId xmlns:a16="http://schemas.microsoft.com/office/drawing/2014/main" id="{8B79A27C-3773-4F96-8D1D-3AFB058B214E}"/>
              </a:ext>
            </a:extLst>
          </p:cNvPr>
          <p:cNvSpPr txBox="1"/>
          <p:nvPr/>
        </p:nvSpPr>
        <p:spPr>
          <a:xfrm>
            <a:off x="1653462" y="1057753"/>
            <a:ext cx="276038" cy="461665"/>
          </a:xfrm>
          <a:prstGeom prst="rect">
            <a:avLst/>
          </a:prstGeom>
          <a:noFill/>
        </p:spPr>
        <p:txBody>
          <a:bodyPr wrap="none" rtlCol="0">
            <a:spAutoFit/>
          </a:bodyPr>
          <a:lstStyle/>
          <a:p>
            <a:r>
              <a:rPr lang="zh-CN" altLang="en-US" sz="2400" dirty="0">
                <a:solidFill>
                  <a:srgbClr val="F8F8F8"/>
                </a:solidFill>
                <a:latin typeface="+mn-ea"/>
              </a:rPr>
              <a:t> </a:t>
            </a:r>
          </a:p>
        </p:txBody>
      </p:sp>
      <p:sp>
        <p:nvSpPr>
          <p:cNvPr id="14" name="椭圆 42">
            <a:extLst>
              <a:ext uri="{FF2B5EF4-FFF2-40B4-BE49-F238E27FC236}">
                <a16:creationId xmlns:a16="http://schemas.microsoft.com/office/drawing/2014/main" id="{AB9425DB-E8E5-45DD-9E89-6F26EBAC0224}"/>
              </a:ext>
            </a:extLst>
          </p:cNvPr>
          <p:cNvSpPr/>
          <p:nvPr/>
        </p:nvSpPr>
        <p:spPr bwMode="auto">
          <a:xfrm>
            <a:off x="4480129" y="426770"/>
            <a:ext cx="1722731" cy="1723628"/>
          </a:xfrm>
          <a:prstGeom prst="ellipse">
            <a:avLst/>
          </a:prstGeom>
          <a:solidFill>
            <a:schemeClr val="accent1"/>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vi-VN">
                <a:solidFill>
                  <a:schemeClr val="accent1">
                    <a:lumMod val="50000"/>
                  </a:schemeClr>
                </a:solidFill>
                <a:ea typeface="Arial" panose="020B0604020202020204" pitchFamily="34" charset="0"/>
                <a:cs typeface="Times New Roman" panose="02020603050405020304" pitchFamily="18" charset="0"/>
              </a:rPr>
              <a:t>Tính Doanh thu</a:t>
            </a:r>
            <a:r>
              <a:rPr lang="en-US">
                <a:solidFill>
                  <a:schemeClr val="accent1">
                    <a:lumMod val="50000"/>
                  </a:schemeClr>
                </a:solidFill>
                <a:ea typeface="Arial" panose="020B0604020202020204" pitchFamily="34" charset="0"/>
                <a:cs typeface="Times New Roman" panose="02020603050405020304" pitchFamily="18" charset="0"/>
              </a:rPr>
              <a:t> của phần mềm</a:t>
            </a:r>
            <a:endParaRPr lang="zh-CN" altLang="en-US">
              <a:cs typeface="Times New Roman" panose="02020603050405020304" pitchFamily="18" charset="0"/>
            </a:endParaRPr>
          </a:p>
        </p:txBody>
      </p:sp>
      <p:sp>
        <p:nvSpPr>
          <p:cNvPr id="15" name="TextBox 14">
            <a:extLst>
              <a:ext uri="{FF2B5EF4-FFF2-40B4-BE49-F238E27FC236}">
                <a16:creationId xmlns:a16="http://schemas.microsoft.com/office/drawing/2014/main" id="{A2B2572E-1BAB-4CC4-A7DD-DE46A5A499B9}"/>
              </a:ext>
            </a:extLst>
          </p:cNvPr>
          <p:cNvSpPr txBox="1"/>
          <p:nvPr/>
        </p:nvSpPr>
        <p:spPr>
          <a:xfrm>
            <a:off x="4753074" y="1057753"/>
            <a:ext cx="276038" cy="461665"/>
          </a:xfrm>
          <a:prstGeom prst="rect">
            <a:avLst/>
          </a:prstGeom>
          <a:noFill/>
        </p:spPr>
        <p:txBody>
          <a:bodyPr wrap="none" rtlCol="0">
            <a:spAutoFit/>
          </a:bodyPr>
          <a:lstStyle/>
          <a:p>
            <a:r>
              <a:rPr lang="zh-CN" altLang="en-US" sz="2400" dirty="0">
                <a:solidFill>
                  <a:srgbClr val="F8F8F8"/>
                </a:solidFill>
                <a:latin typeface="+mn-ea"/>
              </a:rPr>
              <a:t> </a:t>
            </a:r>
          </a:p>
        </p:txBody>
      </p:sp>
      <p:sp>
        <p:nvSpPr>
          <p:cNvPr id="16" name="椭圆 48">
            <a:extLst>
              <a:ext uri="{FF2B5EF4-FFF2-40B4-BE49-F238E27FC236}">
                <a16:creationId xmlns:a16="http://schemas.microsoft.com/office/drawing/2014/main" id="{D0DACDBF-7D94-4A55-BD3A-47F7A2BC62F9}"/>
              </a:ext>
            </a:extLst>
          </p:cNvPr>
          <p:cNvSpPr/>
          <p:nvPr/>
        </p:nvSpPr>
        <p:spPr bwMode="auto">
          <a:xfrm>
            <a:off x="8200844" y="426770"/>
            <a:ext cx="1722731" cy="1723628"/>
          </a:xfrm>
          <a:prstGeom prst="ellipse">
            <a:avLst/>
          </a:prstGeom>
          <a:solidFill>
            <a:schemeClr val="accent2"/>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vi-VN" sz="2000">
                <a:solidFill>
                  <a:schemeClr val="accent1">
                    <a:lumMod val="50000"/>
                  </a:schemeClr>
                </a:solidFill>
                <a:ea typeface="Arial" panose="020B0604020202020204" pitchFamily="34" charset="0"/>
                <a:cs typeface="Times New Roman" panose="02020603050405020304" pitchFamily="18" charset="0"/>
              </a:rPr>
              <a:t>Tính Doanh thu</a:t>
            </a:r>
            <a:r>
              <a:rPr lang="en-US" sz="2000">
                <a:solidFill>
                  <a:schemeClr val="accent1">
                    <a:lumMod val="50000"/>
                  </a:schemeClr>
                </a:solidFill>
                <a:ea typeface="Arial" panose="020B0604020202020204" pitchFamily="34" charset="0"/>
                <a:cs typeface="Times New Roman" panose="02020603050405020304" pitchFamily="18" charset="0"/>
              </a:rPr>
              <a:t> của công ti</a:t>
            </a:r>
            <a:endParaRPr lang="zh-CN" altLang="en-US" sz="2000"/>
          </a:p>
        </p:txBody>
      </p:sp>
      <p:sp>
        <p:nvSpPr>
          <p:cNvPr id="17" name="TextBox 16">
            <a:extLst>
              <a:ext uri="{FF2B5EF4-FFF2-40B4-BE49-F238E27FC236}">
                <a16:creationId xmlns:a16="http://schemas.microsoft.com/office/drawing/2014/main" id="{C28FE7FA-D69E-4001-B46A-428199B480EB}"/>
              </a:ext>
            </a:extLst>
          </p:cNvPr>
          <p:cNvSpPr txBox="1"/>
          <p:nvPr/>
        </p:nvSpPr>
        <p:spPr>
          <a:xfrm>
            <a:off x="8473789" y="1057753"/>
            <a:ext cx="276038" cy="461665"/>
          </a:xfrm>
          <a:prstGeom prst="rect">
            <a:avLst/>
          </a:prstGeom>
          <a:noFill/>
        </p:spPr>
        <p:txBody>
          <a:bodyPr wrap="none" rtlCol="0">
            <a:spAutoFit/>
          </a:bodyPr>
          <a:lstStyle/>
          <a:p>
            <a:r>
              <a:rPr lang="zh-CN" altLang="en-US" sz="2400" dirty="0">
                <a:solidFill>
                  <a:srgbClr val="F8F8F8"/>
                </a:solidFill>
                <a:latin typeface="+mn-ea"/>
              </a:rPr>
              <a:t> </a:t>
            </a:r>
          </a:p>
        </p:txBody>
      </p:sp>
      <p:grpSp>
        <p:nvGrpSpPr>
          <p:cNvPr id="18" name="组合 14">
            <a:extLst>
              <a:ext uri="{FF2B5EF4-FFF2-40B4-BE49-F238E27FC236}">
                <a16:creationId xmlns:a16="http://schemas.microsoft.com/office/drawing/2014/main" id="{ED73230A-2825-4B8E-8D86-CE548454432C}"/>
              </a:ext>
            </a:extLst>
          </p:cNvPr>
          <p:cNvGrpSpPr/>
          <p:nvPr/>
        </p:nvGrpSpPr>
        <p:grpSpPr>
          <a:xfrm>
            <a:off x="1376014" y="512953"/>
            <a:ext cx="516819" cy="517088"/>
            <a:chOff x="1807482" y="1521065"/>
            <a:chExt cx="517088" cy="517088"/>
          </a:xfrm>
        </p:grpSpPr>
        <p:sp>
          <p:nvSpPr>
            <p:cNvPr id="19" name="椭圆 5">
              <a:extLst>
                <a:ext uri="{FF2B5EF4-FFF2-40B4-BE49-F238E27FC236}">
                  <a16:creationId xmlns:a16="http://schemas.microsoft.com/office/drawing/2014/main" id="{91B89C19-4405-467C-AA8E-90EEBB0AF7A5}"/>
                </a:ext>
              </a:extLst>
            </p:cNvPr>
            <p:cNvSpPr/>
            <p:nvPr/>
          </p:nvSpPr>
          <p:spPr bwMode="auto">
            <a:xfrm>
              <a:off x="1807482" y="1521065"/>
              <a:ext cx="517088" cy="517088"/>
            </a:xfrm>
            <a:prstGeom prst="ellipse">
              <a:avLst/>
            </a:prstGeom>
            <a:solidFill>
              <a:schemeClr val="bg2"/>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CN" altLang="en-US" dirty="0">
                <a:latin typeface="Arial" pitchFamily="34" charset="0"/>
                <a:ea typeface="宋体" pitchFamily="2" charset="-122"/>
              </a:endParaRPr>
            </a:p>
          </p:txBody>
        </p:sp>
        <p:sp>
          <p:nvSpPr>
            <p:cNvPr id="20" name="TextBox 19">
              <a:extLst>
                <a:ext uri="{FF2B5EF4-FFF2-40B4-BE49-F238E27FC236}">
                  <a16:creationId xmlns:a16="http://schemas.microsoft.com/office/drawing/2014/main" id="{C81C81F4-C80E-44FD-A837-65B5BB9A73CF}"/>
                </a:ext>
              </a:extLst>
            </p:cNvPr>
            <p:cNvSpPr txBox="1"/>
            <p:nvPr/>
          </p:nvSpPr>
          <p:spPr>
            <a:xfrm>
              <a:off x="1883123" y="1548776"/>
              <a:ext cx="365806" cy="461665"/>
            </a:xfrm>
            <a:prstGeom prst="rect">
              <a:avLst/>
            </a:prstGeom>
            <a:noFill/>
          </p:spPr>
          <p:txBody>
            <a:bodyPr wrap="none" rtlCol="0">
              <a:spAutoFit/>
            </a:bodyPr>
            <a:lstStyle/>
            <a:p>
              <a:r>
                <a:rPr lang="en-US" altLang="zh-CN" sz="2400" dirty="0">
                  <a:solidFill>
                    <a:schemeClr val="tx2"/>
                  </a:solidFill>
                  <a:latin typeface="+mn-ea"/>
                </a:rPr>
                <a:t>1</a:t>
              </a:r>
              <a:endParaRPr lang="zh-CN" altLang="en-US" sz="2400" dirty="0">
                <a:solidFill>
                  <a:schemeClr val="tx2"/>
                </a:solidFill>
                <a:latin typeface="+mn-ea"/>
              </a:endParaRPr>
            </a:p>
          </p:txBody>
        </p:sp>
      </p:grpSp>
      <p:grpSp>
        <p:nvGrpSpPr>
          <p:cNvPr id="21" name="组合 40">
            <a:extLst>
              <a:ext uri="{FF2B5EF4-FFF2-40B4-BE49-F238E27FC236}">
                <a16:creationId xmlns:a16="http://schemas.microsoft.com/office/drawing/2014/main" id="{F4592190-96B5-46E9-AC9A-5B54FB4840D3}"/>
              </a:ext>
            </a:extLst>
          </p:cNvPr>
          <p:cNvGrpSpPr/>
          <p:nvPr/>
        </p:nvGrpSpPr>
        <p:grpSpPr>
          <a:xfrm>
            <a:off x="4453284" y="512953"/>
            <a:ext cx="516819" cy="517088"/>
            <a:chOff x="1807482" y="1521065"/>
            <a:chExt cx="517088" cy="517088"/>
          </a:xfrm>
        </p:grpSpPr>
        <p:sp>
          <p:nvSpPr>
            <p:cNvPr id="22" name="椭圆 54">
              <a:extLst>
                <a:ext uri="{FF2B5EF4-FFF2-40B4-BE49-F238E27FC236}">
                  <a16:creationId xmlns:a16="http://schemas.microsoft.com/office/drawing/2014/main" id="{D13B5196-3192-4BA3-A6B0-7CDD450CF118}"/>
                </a:ext>
              </a:extLst>
            </p:cNvPr>
            <p:cNvSpPr/>
            <p:nvPr/>
          </p:nvSpPr>
          <p:spPr bwMode="auto">
            <a:xfrm>
              <a:off x="1807482" y="1521065"/>
              <a:ext cx="517088" cy="517088"/>
            </a:xfrm>
            <a:prstGeom prst="ellipse">
              <a:avLst/>
            </a:prstGeom>
            <a:solidFill>
              <a:schemeClr val="bg2"/>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CN" altLang="en-US" dirty="0">
                <a:latin typeface="Arial" pitchFamily="34" charset="0"/>
                <a:ea typeface="宋体" pitchFamily="2" charset="-122"/>
              </a:endParaRPr>
            </a:p>
          </p:txBody>
        </p:sp>
        <p:sp>
          <p:nvSpPr>
            <p:cNvPr id="23" name="TextBox 22">
              <a:extLst>
                <a:ext uri="{FF2B5EF4-FFF2-40B4-BE49-F238E27FC236}">
                  <a16:creationId xmlns:a16="http://schemas.microsoft.com/office/drawing/2014/main" id="{1AA7F419-0632-4629-8DD5-E5E6E316273B}"/>
                </a:ext>
              </a:extLst>
            </p:cNvPr>
            <p:cNvSpPr txBox="1"/>
            <p:nvPr/>
          </p:nvSpPr>
          <p:spPr>
            <a:xfrm>
              <a:off x="1883123" y="1548776"/>
              <a:ext cx="365806" cy="461665"/>
            </a:xfrm>
            <a:prstGeom prst="rect">
              <a:avLst/>
            </a:prstGeom>
            <a:noFill/>
          </p:spPr>
          <p:txBody>
            <a:bodyPr wrap="none" rtlCol="0">
              <a:spAutoFit/>
            </a:bodyPr>
            <a:lstStyle/>
            <a:p>
              <a:r>
                <a:rPr lang="en-US" altLang="zh-CN" sz="2400" dirty="0">
                  <a:solidFill>
                    <a:schemeClr val="tx2"/>
                  </a:solidFill>
                  <a:latin typeface="+mn-ea"/>
                </a:rPr>
                <a:t>2</a:t>
              </a:r>
              <a:endParaRPr lang="zh-CN" altLang="en-US" sz="2400" dirty="0">
                <a:solidFill>
                  <a:schemeClr val="tx2"/>
                </a:solidFill>
                <a:latin typeface="+mn-ea"/>
              </a:endParaRPr>
            </a:p>
          </p:txBody>
        </p:sp>
      </p:grpSp>
      <p:grpSp>
        <p:nvGrpSpPr>
          <p:cNvPr id="24" name="组合 58">
            <a:extLst>
              <a:ext uri="{FF2B5EF4-FFF2-40B4-BE49-F238E27FC236}">
                <a16:creationId xmlns:a16="http://schemas.microsoft.com/office/drawing/2014/main" id="{11D05156-4495-4833-B579-472A38C6D146}"/>
              </a:ext>
            </a:extLst>
          </p:cNvPr>
          <p:cNvGrpSpPr/>
          <p:nvPr/>
        </p:nvGrpSpPr>
        <p:grpSpPr>
          <a:xfrm>
            <a:off x="8167414" y="512953"/>
            <a:ext cx="516819" cy="517088"/>
            <a:chOff x="1807482" y="1521065"/>
            <a:chExt cx="517088" cy="517088"/>
          </a:xfrm>
        </p:grpSpPr>
        <p:sp>
          <p:nvSpPr>
            <p:cNvPr id="25" name="椭圆 59">
              <a:extLst>
                <a:ext uri="{FF2B5EF4-FFF2-40B4-BE49-F238E27FC236}">
                  <a16:creationId xmlns:a16="http://schemas.microsoft.com/office/drawing/2014/main" id="{79F0F8AD-02A0-426D-80B4-F4A28D94FE73}"/>
                </a:ext>
              </a:extLst>
            </p:cNvPr>
            <p:cNvSpPr/>
            <p:nvPr/>
          </p:nvSpPr>
          <p:spPr bwMode="auto">
            <a:xfrm>
              <a:off x="1807482" y="1521065"/>
              <a:ext cx="517088" cy="517088"/>
            </a:xfrm>
            <a:prstGeom prst="ellipse">
              <a:avLst/>
            </a:prstGeom>
            <a:solidFill>
              <a:schemeClr val="bg2"/>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CN" altLang="en-US" dirty="0">
                <a:latin typeface="Arial" pitchFamily="34" charset="0"/>
                <a:ea typeface="宋体" pitchFamily="2" charset="-122"/>
              </a:endParaRPr>
            </a:p>
          </p:txBody>
        </p:sp>
        <p:sp>
          <p:nvSpPr>
            <p:cNvPr id="26" name="TextBox 25">
              <a:extLst>
                <a:ext uri="{FF2B5EF4-FFF2-40B4-BE49-F238E27FC236}">
                  <a16:creationId xmlns:a16="http://schemas.microsoft.com/office/drawing/2014/main" id="{CF4AEF3B-C871-4267-84D1-0E6BCBCA375A}"/>
                </a:ext>
              </a:extLst>
            </p:cNvPr>
            <p:cNvSpPr txBox="1"/>
            <p:nvPr/>
          </p:nvSpPr>
          <p:spPr>
            <a:xfrm>
              <a:off x="1883123" y="1548776"/>
              <a:ext cx="365806" cy="461665"/>
            </a:xfrm>
            <a:prstGeom prst="rect">
              <a:avLst/>
            </a:prstGeom>
            <a:noFill/>
          </p:spPr>
          <p:txBody>
            <a:bodyPr wrap="none" rtlCol="0">
              <a:spAutoFit/>
            </a:bodyPr>
            <a:lstStyle/>
            <a:p>
              <a:r>
                <a:rPr lang="en-US" altLang="zh-CN" sz="2400" dirty="0">
                  <a:solidFill>
                    <a:schemeClr val="tx2"/>
                  </a:solidFill>
                  <a:latin typeface="+mn-ea"/>
                </a:rPr>
                <a:t>3</a:t>
              </a:r>
              <a:endParaRPr lang="zh-CN" altLang="en-US" sz="2400" dirty="0">
                <a:solidFill>
                  <a:schemeClr val="tx2"/>
                </a:solidFill>
                <a:latin typeface="+mn-ea"/>
              </a:endParaRPr>
            </a:p>
          </p:txBody>
        </p:sp>
      </p:grpSp>
      <p:sp>
        <p:nvSpPr>
          <p:cNvPr id="27" name="标题 1">
            <a:extLst>
              <a:ext uri="{FF2B5EF4-FFF2-40B4-BE49-F238E27FC236}">
                <a16:creationId xmlns:a16="http://schemas.microsoft.com/office/drawing/2014/main" id="{1C47D5A6-FA01-4539-A7F4-C07BE7581A1D}"/>
              </a:ext>
            </a:extLst>
          </p:cNvPr>
          <p:cNvSpPr txBox="1">
            <a:spLocks/>
          </p:cNvSpPr>
          <p:nvPr/>
        </p:nvSpPr>
        <p:spPr>
          <a:xfrm>
            <a:off x="791284" y="-654492"/>
            <a:ext cx="10515600" cy="6281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 </a:t>
            </a:r>
            <a:endParaRPr lang="zh-CN" altLang="en-US" dirty="0"/>
          </a:p>
        </p:txBody>
      </p:sp>
    </p:spTree>
    <p:extLst>
      <p:ext uri="{BB962C8B-B14F-4D97-AF65-F5344CB8AC3E}">
        <p14:creationId xmlns:p14="http://schemas.microsoft.com/office/powerpoint/2010/main" val="5555767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52"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Scale>
                                          <p:cBhvr>
                                            <p:cTn id="20"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3"/>
                                            </p:tgtEl>
                                            <p:attrNameLst>
                                              <p:attrName>ppt_x</p:attrName>
                                              <p:attrName>ppt_y</p:attrName>
                                            </p:attrNameLst>
                                          </p:cBhvr>
                                        </p:animMotion>
                                        <p:animEffect transition="in" filter="fade">
                                          <p:cBhvr>
                                            <p:cTn id="22" dur="1000"/>
                                            <p:tgtEl>
                                              <p:spTgt spid="13"/>
                                            </p:tgtEl>
                                          </p:cBhvr>
                                        </p:animEffect>
                                      </p:childTnLst>
                                    </p:cTn>
                                  </p:par>
                                  <p:par>
                                    <p:cTn id="23" presetID="52"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Scale>
                                          <p:cBhvr>
                                            <p:cTn id="25"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2"/>
                                            </p:tgtEl>
                                            <p:attrNameLst>
                                              <p:attrName>ppt_x</p:attrName>
                                              <p:attrName>ppt_y</p:attrName>
                                            </p:attrNameLst>
                                          </p:cBhvr>
                                        </p:animMotion>
                                        <p:animEffect transition="in" filter="fade">
                                          <p:cBhvr>
                                            <p:cTn id="27" dur="1000"/>
                                            <p:tgtEl>
                                              <p:spTgt spid="12"/>
                                            </p:tgtEl>
                                          </p:cBhvr>
                                        </p:animEffect>
                                      </p:childTnLst>
                                    </p:cTn>
                                  </p:par>
                                  <p:par>
                                    <p:cTn id="28" presetID="52" presetClass="entr" presetSubtype="0" fill="hold" grpId="0" nodeType="withEffect">
                                      <p:stCondLst>
                                        <p:cond delay="300"/>
                                      </p:stCondLst>
                                      <p:childTnLst>
                                        <p:set>
                                          <p:cBhvr>
                                            <p:cTn id="29" dur="1" fill="hold">
                                              <p:stCondLst>
                                                <p:cond delay="0"/>
                                              </p:stCondLst>
                                            </p:cTn>
                                            <p:tgtEl>
                                              <p:spTgt spid="15"/>
                                            </p:tgtEl>
                                            <p:attrNameLst>
                                              <p:attrName>style.visibility</p:attrName>
                                            </p:attrNameLst>
                                          </p:cBhvr>
                                          <p:to>
                                            <p:strVal val="visible"/>
                                          </p:to>
                                        </p:set>
                                        <p:animScale>
                                          <p:cBhvr>
                                            <p:cTn id="30"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15"/>
                                            </p:tgtEl>
                                            <p:attrNameLst>
                                              <p:attrName>ppt_x</p:attrName>
                                              <p:attrName>ppt_y</p:attrName>
                                            </p:attrNameLst>
                                          </p:cBhvr>
                                        </p:animMotion>
                                        <p:animEffect transition="in" filter="fade">
                                          <p:cBhvr>
                                            <p:cTn id="32" dur="1000"/>
                                            <p:tgtEl>
                                              <p:spTgt spid="15"/>
                                            </p:tgtEl>
                                          </p:cBhvr>
                                        </p:animEffect>
                                      </p:childTnLst>
                                    </p:cTn>
                                  </p:par>
                                  <p:par>
                                    <p:cTn id="33" presetID="52" presetClass="entr" presetSubtype="0" fill="hold" grpId="0" nodeType="withEffect">
                                      <p:stCondLst>
                                        <p:cond delay="300"/>
                                      </p:stCondLst>
                                      <p:childTnLst>
                                        <p:set>
                                          <p:cBhvr>
                                            <p:cTn id="34" dur="1" fill="hold">
                                              <p:stCondLst>
                                                <p:cond delay="0"/>
                                              </p:stCondLst>
                                            </p:cTn>
                                            <p:tgtEl>
                                              <p:spTgt spid="14"/>
                                            </p:tgtEl>
                                            <p:attrNameLst>
                                              <p:attrName>style.visibility</p:attrName>
                                            </p:attrNameLst>
                                          </p:cBhvr>
                                          <p:to>
                                            <p:strVal val="visible"/>
                                          </p:to>
                                        </p:set>
                                        <p:animScale>
                                          <p:cBhvr>
                                            <p:cTn id="35"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4"/>
                                            </p:tgtEl>
                                            <p:attrNameLst>
                                              <p:attrName>ppt_x</p:attrName>
                                              <p:attrName>ppt_y</p:attrName>
                                            </p:attrNameLst>
                                          </p:cBhvr>
                                        </p:animMotion>
                                        <p:animEffect transition="in" filter="fade">
                                          <p:cBhvr>
                                            <p:cTn id="37" dur="1000"/>
                                            <p:tgtEl>
                                              <p:spTgt spid="14"/>
                                            </p:tgtEl>
                                          </p:cBhvr>
                                        </p:animEffect>
                                      </p:childTnLst>
                                    </p:cTn>
                                  </p:par>
                                  <p:par>
                                    <p:cTn id="38" presetID="52" presetClass="entr" presetSubtype="0" fill="hold" grpId="0" nodeType="withEffect">
                                      <p:stCondLst>
                                        <p:cond delay="600"/>
                                      </p:stCondLst>
                                      <p:childTnLst>
                                        <p:set>
                                          <p:cBhvr>
                                            <p:cTn id="39" dur="1" fill="hold">
                                              <p:stCondLst>
                                                <p:cond delay="0"/>
                                              </p:stCondLst>
                                            </p:cTn>
                                            <p:tgtEl>
                                              <p:spTgt spid="17"/>
                                            </p:tgtEl>
                                            <p:attrNameLst>
                                              <p:attrName>style.visibility</p:attrName>
                                            </p:attrNameLst>
                                          </p:cBhvr>
                                          <p:to>
                                            <p:strVal val="visible"/>
                                          </p:to>
                                        </p:set>
                                        <p:animScale>
                                          <p:cBhvr>
                                            <p:cTn id="40"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7"/>
                                            </p:tgtEl>
                                            <p:attrNameLst>
                                              <p:attrName>ppt_x</p:attrName>
                                              <p:attrName>ppt_y</p:attrName>
                                            </p:attrNameLst>
                                          </p:cBhvr>
                                        </p:animMotion>
                                        <p:animEffect transition="in" filter="fade">
                                          <p:cBhvr>
                                            <p:cTn id="42" dur="1000"/>
                                            <p:tgtEl>
                                              <p:spTgt spid="17"/>
                                            </p:tgtEl>
                                          </p:cBhvr>
                                        </p:animEffect>
                                      </p:childTnLst>
                                    </p:cTn>
                                  </p:par>
                                  <p:par>
                                    <p:cTn id="43" presetID="52" presetClass="entr" presetSubtype="0" fill="hold" grpId="0" nodeType="withEffect">
                                      <p:stCondLst>
                                        <p:cond delay="600"/>
                                      </p:stCondLst>
                                      <p:childTnLst>
                                        <p:set>
                                          <p:cBhvr>
                                            <p:cTn id="44" dur="1" fill="hold">
                                              <p:stCondLst>
                                                <p:cond delay="0"/>
                                              </p:stCondLst>
                                            </p:cTn>
                                            <p:tgtEl>
                                              <p:spTgt spid="16"/>
                                            </p:tgtEl>
                                            <p:attrNameLst>
                                              <p:attrName>style.visibility</p:attrName>
                                            </p:attrNameLst>
                                          </p:cBhvr>
                                          <p:to>
                                            <p:strVal val="visible"/>
                                          </p:to>
                                        </p:set>
                                        <p:animScale>
                                          <p:cBhvr>
                                            <p:cTn id="45"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6"/>
                                            </p:tgtEl>
                                            <p:attrNameLst>
                                              <p:attrName>ppt_x</p:attrName>
                                              <p:attrName>ppt_y</p:attrName>
                                            </p:attrNameLst>
                                          </p:cBhvr>
                                        </p:animMotion>
                                        <p:animEffect transition="in" filter="fade">
                                          <p:cBhvr>
                                            <p:cTn id="47" dur="1000"/>
                                            <p:tgtEl>
                                              <p:spTgt spid="16"/>
                                            </p:tgtEl>
                                          </p:cBhvr>
                                        </p:animEffect>
                                      </p:childTnLst>
                                    </p:cTn>
                                  </p:par>
                                </p:childTnLst>
                              </p:cTn>
                            </p:par>
                            <p:par>
                              <p:cTn id="48" fill="hold">
                                <p:stCondLst>
                                  <p:cond delay="2100"/>
                                </p:stCondLst>
                                <p:childTnLst>
                                  <p:par>
                                    <p:cTn id="49" presetID="10" presetClass="entr" presetSubtype="0"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600"/>
                                            <p:tgtEl>
                                              <p:spTgt spid="18"/>
                                            </p:tgtEl>
                                          </p:cBhvr>
                                        </p:animEffect>
                                      </p:childTnLst>
                                    </p:cTn>
                                  </p:par>
                                  <p:par>
                                    <p:cTn id="52" presetID="1" presetClass="path" presetSubtype="0" accel="50000" fill="hold" nodeType="withEffect" p14:presetBounceEnd="10000">
                                      <p:stCondLst>
                                        <p:cond delay="0"/>
                                      </p:stCondLst>
                                      <p:childTnLst>
                                        <p:animMotion origin="layout" path="M 0.00079 -0.01204 C 0.02787 -0.05903 0.07149 -0.05671 0.09844 -0.00671 C 0.1254 0.04259 0.12526 0.1213 0.09805 0.16736 C 0.07071 0.21366 0.02722 0.21204 0.00026 0.16273 C -0.02669 0.1125 -0.02656 0.03472 0.00079 -0.01204 Z " pathEditMode="relative" rAng="18960000" ptsTypes="AAAAA" p14:bounceEnd="10000">
                                          <p:cBhvr>
                                            <p:cTn id="53" dur="1000" fill="hold"/>
                                            <p:tgtEl>
                                              <p:spTgt spid="18"/>
                                            </p:tgtEl>
                                            <p:attrNameLst>
                                              <p:attrName>ppt_x</p:attrName>
                                              <p:attrName>ppt_y</p:attrName>
                                            </p:attrNameLst>
                                          </p:cBhvr>
                                          <p:rCtr x="4844" y="8981"/>
                                        </p:animMotion>
                                      </p:childTnLst>
                                    </p:cTn>
                                  </p:par>
                                </p:childTnLst>
                              </p:cTn>
                            </p:par>
                            <p:par>
                              <p:cTn id="54" fill="hold">
                                <p:stCondLst>
                                  <p:cond delay="3100"/>
                                </p:stCondLst>
                                <p:childTnLst>
                                  <p:par>
                                    <p:cTn id="55" presetID="1" presetClass="entr" presetSubtype="0"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path" presetSubtype="0" accel="50000" fill="hold" nodeType="withEffect" p14:presetBounceEnd="10000">
                                      <p:stCondLst>
                                        <p:cond delay="0"/>
                                      </p:stCondLst>
                                      <p:childTnLst>
                                        <p:animMotion origin="layout" path="M -0.0013 -0.01204 C 0.02578 -0.05903 0.0694 -0.05671 0.09635 -0.00671 C 0.12331 0.04259 0.12318 0.1213 0.09596 0.16736 C 0.06862 0.21366 0.02513 0.21204 -0.00182 0.16273 C -0.02878 0.1125 -0.02865 0.03472 -0.0013 -0.01204 Z " pathEditMode="relative" rAng="18960000" ptsTypes="AAAAA" p14:bounceEnd="10000">
                                          <p:cBhvr>
                                            <p:cTn id="58" dur="1000" fill="hold"/>
                                            <p:tgtEl>
                                              <p:spTgt spid="21"/>
                                            </p:tgtEl>
                                            <p:attrNameLst>
                                              <p:attrName>ppt_x</p:attrName>
                                              <p:attrName>ppt_y</p:attrName>
                                            </p:attrNameLst>
                                          </p:cBhvr>
                                          <p:rCtr x="4844" y="8981"/>
                                        </p:animMotion>
                                      </p:childTnLst>
                                    </p:cTn>
                                  </p:par>
                                </p:childTnLst>
                              </p:cTn>
                            </p:par>
                            <p:par>
                              <p:cTn id="59" fill="hold">
                                <p:stCondLst>
                                  <p:cond delay="4100"/>
                                </p:stCondLst>
                                <p:childTnLst>
                                  <p:par>
                                    <p:cTn id="60" presetID="1" presetClass="entr" presetSubtype="0" fill="hold" nodeType="afterEffect">
                                      <p:stCondLst>
                                        <p:cond delay="0"/>
                                      </p:stCondLst>
                                      <p:childTnLst>
                                        <p:set>
                                          <p:cBhvr>
                                            <p:cTn id="61" dur="1" fill="hold">
                                              <p:stCondLst>
                                                <p:cond delay="0"/>
                                              </p:stCondLst>
                                            </p:cTn>
                                            <p:tgtEl>
                                              <p:spTgt spid="24"/>
                                            </p:tgtEl>
                                            <p:attrNameLst>
                                              <p:attrName>style.visibility</p:attrName>
                                            </p:attrNameLst>
                                          </p:cBhvr>
                                          <p:to>
                                            <p:strVal val="visible"/>
                                          </p:to>
                                        </p:set>
                                      </p:childTnLst>
                                    </p:cTn>
                                  </p:par>
                                  <p:par>
                                    <p:cTn id="62" presetID="1" presetClass="path" presetSubtype="0" accel="50000" fill="hold" nodeType="withEffect" p14:presetBounceEnd="10000">
                                      <p:stCondLst>
                                        <p:cond delay="0"/>
                                      </p:stCondLst>
                                      <p:childTnLst>
                                        <p:animMotion origin="layout" path="M 0.00078 -0.01204 C 0.02786 -0.05903 0.07148 -0.05671 0.09843 -0.00671 C 0.12539 0.04259 0.12526 0.1213 0.09804 0.16736 C 0.0707 0.21366 0.02721 0.21204 0.00026 0.16273 C -0.0267 0.1125 -0.02657 0.03472 0.00078 -0.01204 Z " pathEditMode="relative" rAng="18960000" ptsTypes="AAAAA" p14:bounceEnd="10000">
                                          <p:cBhvr>
                                            <p:cTn id="63" dur="1000" fill="hold"/>
                                            <p:tgtEl>
                                              <p:spTgt spid="24"/>
                                            </p:tgtEl>
                                            <p:attrNameLst>
                                              <p:attrName>ppt_x</p:attrName>
                                              <p:attrName>ppt_y</p:attrName>
                                            </p:attrNameLst>
                                          </p:cBhvr>
                                          <p:rCtr x="4844" y="8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2" grpId="0" animBg="1"/>
          <p:bldP spid="13" grpId="0"/>
          <p:bldP spid="14" grpId="0" animBg="1"/>
          <p:bldP spid="15" grpId="0"/>
          <p:bldP spid="16" grpId="0"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52"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Scale>
                                          <p:cBhvr>
                                            <p:cTn id="20"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3"/>
                                            </p:tgtEl>
                                            <p:attrNameLst>
                                              <p:attrName>ppt_x</p:attrName>
                                              <p:attrName>ppt_y</p:attrName>
                                            </p:attrNameLst>
                                          </p:cBhvr>
                                        </p:animMotion>
                                        <p:animEffect transition="in" filter="fade">
                                          <p:cBhvr>
                                            <p:cTn id="22" dur="1000"/>
                                            <p:tgtEl>
                                              <p:spTgt spid="13"/>
                                            </p:tgtEl>
                                          </p:cBhvr>
                                        </p:animEffect>
                                      </p:childTnLst>
                                    </p:cTn>
                                  </p:par>
                                  <p:par>
                                    <p:cTn id="23" presetID="52"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Scale>
                                          <p:cBhvr>
                                            <p:cTn id="25"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2"/>
                                            </p:tgtEl>
                                            <p:attrNameLst>
                                              <p:attrName>ppt_x</p:attrName>
                                              <p:attrName>ppt_y</p:attrName>
                                            </p:attrNameLst>
                                          </p:cBhvr>
                                        </p:animMotion>
                                        <p:animEffect transition="in" filter="fade">
                                          <p:cBhvr>
                                            <p:cTn id="27" dur="1000"/>
                                            <p:tgtEl>
                                              <p:spTgt spid="12"/>
                                            </p:tgtEl>
                                          </p:cBhvr>
                                        </p:animEffect>
                                      </p:childTnLst>
                                    </p:cTn>
                                  </p:par>
                                  <p:par>
                                    <p:cTn id="28" presetID="52" presetClass="entr" presetSubtype="0" fill="hold" grpId="0" nodeType="withEffect">
                                      <p:stCondLst>
                                        <p:cond delay="300"/>
                                      </p:stCondLst>
                                      <p:childTnLst>
                                        <p:set>
                                          <p:cBhvr>
                                            <p:cTn id="29" dur="1" fill="hold">
                                              <p:stCondLst>
                                                <p:cond delay="0"/>
                                              </p:stCondLst>
                                            </p:cTn>
                                            <p:tgtEl>
                                              <p:spTgt spid="15"/>
                                            </p:tgtEl>
                                            <p:attrNameLst>
                                              <p:attrName>style.visibility</p:attrName>
                                            </p:attrNameLst>
                                          </p:cBhvr>
                                          <p:to>
                                            <p:strVal val="visible"/>
                                          </p:to>
                                        </p:set>
                                        <p:animScale>
                                          <p:cBhvr>
                                            <p:cTn id="30"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15"/>
                                            </p:tgtEl>
                                            <p:attrNameLst>
                                              <p:attrName>ppt_x</p:attrName>
                                              <p:attrName>ppt_y</p:attrName>
                                            </p:attrNameLst>
                                          </p:cBhvr>
                                        </p:animMotion>
                                        <p:animEffect transition="in" filter="fade">
                                          <p:cBhvr>
                                            <p:cTn id="32" dur="1000"/>
                                            <p:tgtEl>
                                              <p:spTgt spid="15"/>
                                            </p:tgtEl>
                                          </p:cBhvr>
                                        </p:animEffect>
                                      </p:childTnLst>
                                    </p:cTn>
                                  </p:par>
                                  <p:par>
                                    <p:cTn id="33" presetID="52" presetClass="entr" presetSubtype="0" fill="hold" grpId="0" nodeType="withEffect">
                                      <p:stCondLst>
                                        <p:cond delay="300"/>
                                      </p:stCondLst>
                                      <p:childTnLst>
                                        <p:set>
                                          <p:cBhvr>
                                            <p:cTn id="34" dur="1" fill="hold">
                                              <p:stCondLst>
                                                <p:cond delay="0"/>
                                              </p:stCondLst>
                                            </p:cTn>
                                            <p:tgtEl>
                                              <p:spTgt spid="14"/>
                                            </p:tgtEl>
                                            <p:attrNameLst>
                                              <p:attrName>style.visibility</p:attrName>
                                            </p:attrNameLst>
                                          </p:cBhvr>
                                          <p:to>
                                            <p:strVal val="visible"/>
                                          </p:to>
                                        </p:set>
                                        <p:animScale>
                                          <p:cBhvr>
                                            <p:cTn id="35"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4"/>
                                            </p:tgtEl>
                                            <p:attrNameLst>
                                              <p:attrName>ppt_x</p:attrName>
                                              <p:attrName>ppt_y</p:attrName>
                                            </p:attrNameLst>
                                          </p:cBhvr>
                                        </p:animMotion>
                                        <p:animEffect transition="in" filter="fade">
                                          <p:cBhvr>
                                            <p:cTn id="37" dur="1000"/>
                                            <p:tgtEl>
                                              <p:spTgt spid="14"/>
                                            </p:tgtEl>
                                          </p:cBhvr>
                                        </p:animEffect>
                                      </p:childTnLst>
                                    </p:cTn>
                                  </p:par>
                                  <p:par>
                                    <p:cTn id="38" presetID="52" presetClass="entr" presetSubtype="0" fill="hold" grpId="0" nodeType="withEffect">
                                      <p:stCondLst>
                                        <p:cond delay="600"/>
                                      </p:stCondLst>
                                      <p:childTnLst>
                                        <p:set>
                                          <p:cBhvr>
                                            <p:cTn id="39" dur="1" fill="hold">
                                              <p:stCondLst>
                                                <p:cond delay="0"/>
                                              </p:stCondLst>
                                            </p:cTn>
                                            <p:tgtEl>
                                              <p:spTgt spid="17"/>
                                            </p:tgtEl>
                                            <p:attrNameLst>
                                              <p:attrName>style.visibility</p:attrName>
                                            </p:attrNameLst>
                                          </p:cBhvr>
                                          <p:to>
                                            <p:strVal val="visible"/>
                                          </p:to>
                                        </p:set>
                                        <p:animScale>
                                          <p:cBhvr>
                                            <p:cTn id="40"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7"/>
                                            </p:tgtEl>
                                            <p:attrNameLst>
                                              <p:attrName>ppt_x</p:attrName>
                                              <p:attrName>ppt_y</p:attrName>
                                            </p:attrNameLst>
                                          </p:cBhvr>
                                        </p:animMotion>
                                        <p:animEffect transition="in" filter="fade">
                                          <p:cBhvr>
                                            <p:cTn id="42" dur="1000"/>
                                            <p:tgtEl>
                                              <p:spTgt spid="17"/>
                                            </p:tgtEl>
                                          </p:cBhvr>
                                        </p:animEffect>
                                      </p:childTnLst>
                                    </p:cTn>
                                  </p:par>
                                  <p:par>
                                    <p:cTn id="43" presetID="52" presetClass="entr" presetSubtype="0" fill="hold" grpId="0" nodeType="withEffect">
                                      <p:stCondLst>
                                        <p:cond delay="600"/>
                                      </p:stCondLst>
                                      <p:childTnLst>
                                        <p:set>
                                          <p:cBhvr>
                                            <p:cTn id="44" dur="1" fill="hold">
                                              <p:stCondLst>
                                                <p:cond delay="0"/>
                                              </p:stCondLst>
                                            </p:cTn>
                                            <p:tgtEl>
                                              <p:spTgt spid="16"/>
                                            </p:tgtEl>
                                            <p:attrNameLst>
                                              <p:attrName>style.visibility</p:attrName>
                                            </p:attrNameLst>
                                          </p:cBhvr>
                                          <p:to>
                                            <p:strVal val="visible"/>
                                          </p:to>
                                        </p:set>
                                        <p:animScale>
                                          <p:cBhvr>
                                            <p:cTn id="45"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6"/>
                                            </p:tgtEl>
                                            <p:attrNameLst>
                                              <p:attrName>ppt_x</p:attrName>
                                              <p:attrName>ppt_y</p:attrName>
                                            </p:attrNameLst>
                                          </p:cBhvr>
                                        </p:animMotion>
                                        <p:animEffect transition="in" filter="fade">
                                          <p:cBhvr>
                                            <p:cTn id="47" dur="1000"/>
                                            <p:tgtEl>
                                              <p:spTgt spid="16"/>
                                            </p:tgtEl>
                                          </p:cBhvr>
                                        </p:animEffect>
                                      </p:childTnLst>
                                    </p:cTn>
                                  </p:par>
                                </p:childTnLst>
                              </p:cTn>
                            </p:par>
                            <p:par>
                              <p:cTn id="48" fill="hold">
                                <p:stCondLst>
                                  <p:cond delay="2100"/>
                                </p:stCondLst>
                                <p:childTnLst>
                                  <p:par>
                                    <p:cTn id="49" presetID="10" presetClass="entr" presetSubtype="0"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600"/>
                                            <p:tgtEl>
                                              <p:spTgt spid="18"/>
                                            </p:tgtEl>
                                          </p:cBhvr>
                                        </p:animEffect>
                                      </p:childTnLst>
                                    </p:cTn>
                                  </p:par>
                                  <p:par>
                                    <p:cTn id="52" presetID="1" presetClass="path" presetSubtype="0" accel="50000" fill="hold" nodeType="withEffect">
                                      <p:stCondLst>
                                        <p:cond delay="0"/>
                                      </p:stCondLst>
                                      <p:childTnLst>
                                        <p:animMotion origin="layout" path="M 0.00079 -0.01204 C 0.02787 -0.05903 0.07149 -0.05671 0.09844 -0.00671 C 0.1254 0.04259 0.12526 0.1213 0.09805 0.16736 C 0.07071 0.21366 0.02722 0.21204 0.00026 0.16273 C -0.02669 0.1125 -0.02656 0.03472 0.00079 -0.01204 Z " pathEditMode="relative" rAng="18960000" ptsTypes="AAAAA">
                                          <p:cBhvr>
                                            <p:cTn id="53" dur="1000" fill="hold"/>
                                            <p:tgtEl>
                                              <p:spTgt spid="18"/>
                                            </p:tgtEl>
                                            <p:attrNameLst>
                                              <p:attrName>ppt_x</p:attrName>
                                              <p:attrName>ppt_y</p:attrName>
                                            </p:attrNameLst>
                                          </p:cBhvr>
                                          <p:rCtr x="4844" y="8981"/>
                                        </p:animMotion>
                                      </p:childTnLst>
                                    </p:cTn>
                                  </p:par>
                                </p:childTnLst>
                              </p:cTn>
                            </p:par>
                            <p:par>
                              <p:cTn id="54" fill="hold">
                                <p:stCondLst>
                                  <p:cond delay="3100"/>
                                </p:stCondLst>
                                <p:childTnLst>
                                  <p:par>
                                    <p:cTn id="55" presetID="1" presetClass="entr" presetSubtype="0"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path" presetSubtype="0" accel="50000" fill="hold" nodeType="withEffect">
                                      <p:stCondLst>
                                        <p:cond delay="0"/>
                                      </p:stCondLst>
                                      <p:childTnLst>
                                        <p:animMotion origin="layout" path="M -0.0013 -0.01204 C 0.02578 -0.05903 0.0694 -0.05671 0.09635 -0.00671 C 0.12331 0.04259 0.12318 0.1213 0.09596 0.16736 C 0.06862 0.21366 0.02513 0.21204 -0.00182 0.16273 C -0.02878 0.1125 -0.02865 0.03472 -0.0013 -0.01204 Z " pathEditMode="relative" rAng="18960000" ptsTypes="AAAAA">
                                          <p:cBhvr>
                                            <p:cTn id="58" dur="1000" fill="hold"/>
                                            <p:tgtEl>
                                              <p:spTgt spid="21"/>
                                            </p:tgtEl>
                                            <p:attrNameLst>
                                              <p:attrName>ppt_x</p:attrName>
                                              <p:attrName>ppt_y</p:attrName>
                                            </p:attrNameLst>
                                          </p:cBhvr>
                                          <p:rCtr x="4844" y="8981"/>
                                        </p:animMotion>
                                      </p:childTnLst>
                                    </p:cTn>
                                  </p:par>
                                </p:childTnLst>
                              </p:cTn>
                            </p:par>
                            <p:par>
                              <p:cTn id="59" fill="hold">
                                <p:stCondLst>
                                  <p:cond delay="4100"/>
                                </p:stCondLst>
                                <p:childTnLst>
                                  <p:par>
                                    <p:cTn id="60" presetID="1" presetClass="entr" presetSubtype="0" fill="hold" nodeType="afterEffect">
                                      <p:stCondLst>
                                        <p:cond delay="0"/>
                                      </p:stCondLst>
                                      <p:childTnLst>
                                        <p:set>
                                          <p:cBhvr>
                                            <p:cTn id="61" dur="1" fill="hold">
                                              <p:stCondLst>
                                                <p:cond delay="0"/>
                                              </p:stCondLst>
                                            </p:cTn>
                                            <p:tgtEl>
                                              <p:spTgt spid="24"/>
                                            </p:tgtEl>
                                            <p:attrNameLst>
                                              <p:attrName>style.visibility</p:attrName>
                                            </p:attrNameLst>
                                          </p:cBhvr>
                                          <p:to>
                                            <p:strVal val="visible"/>
                                          </p:to>
                                        </p:set>
                                      </p:childTnLst>
                                    </p:cTn>
                                  </p:par>
                                  <p:par>
                                    <p:cTn id="62" presetID="1" presetClass="path" presetSubtype="0" accel="50000" fill="hold" nodeType="withEffect">
                                      <p:stCondLst>
                                        <p:cond delay="0"/>
                                      </p:stCondLst>
                                      <p:childTnLst>
                                        <p:animMotion origin="layout" path="M 0.00078 -0.01204 C 0.02786 -0.05903 0.07148 -0.05671 0.09843 -0.00671 C 0.12539 0.04259 0.12526 0.1213 0.09804 0.16736 C 0.0707 0.21366 0.02721 0.21204 0.00026 0.16273 C -0.0267 0.1125 -0.02657 0.03472 0.00078 -0.01204 Z " pathEditMode="relative" rAng="18960000" ptsTypes="AAAAA">
                                          <p:cBhvr>
                                            <p:cTn id="63" dur="1000" fill="hold"/>
                                            <p:tgtEl>
                                              <p:spTgt spid="24"/>
                                            </p:tgtEl>
                                            <p:attrNameLst>
                                              <p:attrName>ppt_x</p:attrName>
                                              <p:attrName>ppt_y</p:attrName>
                                            </p:attrNameLst>
                                          </p:cBhvr>
                                          <p:rCtr x="4844" y="8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2" grpId="0" animBg="1"/>
          <p:bldP spid="13" grpId="0"/>
          <p:bldP spid="14" grpId="0" animBg="1"/>
          <p:bldP spid="15" grpId="0"/>
          <p:bldP spid="16" grpId="0" animBg="1"/>
          <p:bldP spid="17"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979722" y="1095278"/>
            <a:ext cx="9903800" cy="5055825"/>
          </a:xfrm>
          <a:prstGeom prst="rect">
            <a:avLst/>
          </a:pr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931175" y="1149798"/>
            <a:ext cx="10042168" cy="4879028"/>
          </a:xfrm>
          <a:prstGeom prst="rect">
            <a:avLst/>
          </a:prstGeom>
          <a:noFill/>
        </p:spPr>
        <p:txBody>
          <a:bodyPr wrap="square" rtlCol="0">
            <a:spAutoFit/>
          </a:bodyPr>
          <a:lstStyle/>
          <a:p>
            <a:pPr marL="914400" indent="-914400" algn="ctr">
              <a:lnSpc>
                <a:spcPct val="150000"/>
              </a:lnSpc>
              <a:buAutoNum type="arabicPeriod" startAt="3"/>
            </a:pPr>
            <a:r>
              <a:rPr lang="vi-VN" sz="5400">
                <a:ln>
                  <a:solidFill>
                    <a:schemeClr val="bg1"/>
                  </a:solidFill>
                </a:ln>
                <a:solidFill>
                  <a:schemeClr val="accent6">
                    <a:lumMod val="50000"/>
                  </a:schemeClr>
                </a:solidFill>
                <a:latin typeface="+mj-lt"/>
              </a:rPr>
              <a:t>THỰC HÀNH: </a:t>
            </a:r>
            <a:endParaRPr lang="en-US" sz="5400">
              <a:ln>
                <a:solidFill>
                  <a:schemeClr val="bg1"/>
                </a:solidFill>
              </a:ln>
              <a:solidFill>
                <a:schemeClr val="accent6">
                  <a:lumMod val="50000"/>
                </a:schemeClr>
              </a:solidFill>
              <a:latin typeface="+mj-lt"/>
            </a:endParaRPr>
          </a:p>
          <a:p>
            <a:pPr algn="ctr">
              <a:lnSpc>
                <a:spcPct val="150000"/>
              </a:lnSpc>
            </a:pPr>
            <a:r>
              <a:rPr lang="vi-VN" sz="5400">
                <a:ln>
                  <a:solidFill>
                    <a:schemeClr val="bg1"/>
                  </a:solidFill>
                </a:ln>
                <a:solidFill>
                  <a:schemeClr val="accent6">
                    <a:lumMod val="50000"/>
                  </a:schemeClr>
                </a:solidFill>
                <a:latin typeface="+mj-lt"/>
              </a:rPr>
              <a:t>SAO CHÉP DỮ LIỆU TỪ CÁC TỆP VĂN BẢN, TR</a:t>
            </a:r>
            <a:r>
              <a:rPr lang="en-US" sz="5400">
                <a:ln>
                  <a:solidFill>
                    <a:schemeClr val="bg1"/>
                  </a:solidFill>
                </a:ln>
                <a:solidFill>
                  <a:schemeClr val="accent6">
                    <a:lumMod val="50000"/>
                  </a:schemeClr>
                </a:solidFill>
                <a:latin typeface="+mj-lt"/>
              </a:rPr>
              <a:t>A</a:t>
            </a:r>
            <a:r>
              <a:rPr lang="vi-VN" sz="5400">
                <a:ln>
                  <a:solidFill>
                    <a:schemeClr val="bg1"/>
                  </a:solidFill>
                </a:ln>
                <a:solidFill>
                  <a:schemeClr val="accent6">
                    <a:lumMod val="50000"/>
                  </a:schemeClr>
                </a:solidFill>
                <a:latin typeface="+mj-lt"/>
              </a:rPr>
              <a:t>NG TRÌNH CHI</a:t>
            </a:r>
            <a:r>
              <a:rPr lang="en-US" sz="5400">
                <a:ln>
                  <a:solidFill>
                    <a:schemeClr val="bg1"/>
                  </a:solidFill>
                </a:ln>
                <a:solidFill>
                  <a:schemeClr val="accent6">
                    <a:lumMod val="50000"/>
                  </a:schemeClr>
                </a:solidFill>
                <a:latin typeface="+mj-lt"/>
              </a:rPr>
              <a:t>Ế</a:t>
            </a:r>
            <a:r>
              <a:rPr lang="vi-VN" sz="5400">
                <a:ln>
                  <a:solidFill>
                    <a:schemeClr val="bg1"/>
                  </a:solidFill>
                </a:ln>
                <a:solidFill>
                  <a:schemeClr val="accent6">
                    <a:lumMod val="50000"/>
                  </a:schemeClr>
                </a:solidFill>
                <a:latin typeface="+mj-lt"/>
              </a:rPr>
              <a:t>U SANG TRANG TÍNH</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3993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oup 30">
            <a:extLst>
              <a:ext uri="{FF2B5EF4-FFF2-40B4-BE49-F238E27FC236}">
                <a16:creationId xmlns:a16="http://schemas.microsoft.com/office/drawing/2014/main" id="{93C33C0D-6A4F-488C-9306-AA294E1E7D21}"/>
              </a:ext>
            </a:extLst>
          </p:cNvPr>
          <p:cNvGrpSpPr/>
          <p:nvPr/>
        </p:nvGrpSpPr>
        <p:grpSpPr>
          <a:xfrm>
            <a:off x="724510" y="176990"/>
            <a:ext cx="10536315" cy="5862053"/>
            <a:chOff x="1080338" y="817924"/>
            <a:chExt cx="10023347" cy="8490261"/>
          </a:xfrm>
        </p:grpSpPr>
        <p:grpSp>
          <p:nvGrpSpPr>
            <p:cNvPr id="32" name="Group 31">
              <a:extLst>
                <a:ext uri="{FF2B5EF4-FFF2-40B4-BE49-F238E27FC236}">
                  <a16:creationId xmlns:a16="http://schemas.microsoft.com/office/drawing/2014/main" id="{3C718A27-F872-4655-8AA9-E205A8C55F12}"/>
                </a:ext>
              </a:extLst>
            </p:cNvPr>
            <p:cNvGrpSpPr/>
            <p:nvPr/>
          </p:nvGrpSpPr>
          <p:grpSpPr>
            <a:xfrm>
              <a:off x="1080338" y="817924"/>
              <a:ext cx="10023347" cy="8490261"/>
              <a:chOff x="1088970" y="4644163"/>
              <a:chExt cx="10023347" cy="8490261"/>
            </a:xfrm>
          </p:grpSpPr>
          <p:sp>
            <p:nvSpPr>
              <p:cNvPr id="34" name="Rectangle: Rounded Corners 33">
                <a:extLst>
                  <a:ext uri="{FF2B5EF4-FFF2-40B4-BE49-F238E27FC236}">
                    <a16:creationId xmlns:a16="http://schemas.microsoft.com/office/drawing/2014/main" id="{50C25E91-0AA6-4DA7-8DE8-DCD968AD9550}"/>
                  </a:ext>
                </a:extLst>
              </p:cNvPr>
              <p:cNvSpPr/>
              <p:nvPr/>
            </p:nvSpPr>
            <p:spPr>
              <a:xfrm>
                <a:off x="1088970" y="4907075"/>
                <a:ext cx="9900933" cy="2519089"/>
              </a:xfrm>
              <a:prstGeom prst="roundRect">
                <a:avLst>
                  <a:gd name="adj" fmla="val 1173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5" name="Rectangle 34">
                <a:extLst>
                  <a:ext uri="{FF2B5EF4-FFF2-40B4-BE49-F238E27FC236}">
                    <a16:creationId xmlns:a16="http://schemas.microsoft.com/office/drawing/2014/main" id="{0A5E5A0F-0AC0-44CC-AAAF-412B55165AD9}"/>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92F6E75A-0D46-4A66-99A1-42F8B7FAB246}"/>
                  </a:ext>
                </a:extLst>
              </p:cNvPr>
              <p:cNvSpPr/>
              <p:nvPr/>
            </p:nvSpPr>
            <p:spPr>
              <a:xfrm>
                <a:off x="1187369" y="5081964"/>
                <a:ext cx="9598058" cy="1569660"/>
              </a:xfrm>
              <a:prstGeom prst="rect">
                <a:avLst/>
              </a:prstGeom>
            </p:spPr>
            <p:txBody>
              <a:bodyPr wrap="square">
                <a:spAutoFit/>
              </a:bodyPr>
              <a:lstStyle/>
              <a:p>
                <a:pPr algn="just" defTabSz="342900"/>
                <a:r>
                  <a:rPr lang="en-US" sz="2400" b="1">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NHIỆM VỤ: </a:t>
                </a:r>
                <a:endParaRPr lang="en-US" sz="2400" b="1">
                  <a:latin typeface="UTM Avo" panose="02040603050506020204" pitchFamily="18" charset="0"/>
                  <a:cs typeface="Times New Roman" panose="02020603050405020304" pitchFamily="18" charset="0"/>
                </a:endParaRPr>
              </a:p>
              <a:p>
                <a:pPr algn="just" defTabSz="342900"/>
                <a:r>
                  <a:rPr lang="vi-VN" sz="2400">
                    <a:latin typeface="UTM Avo" panose="02040603050506020204" pitchFamily="18" charset="0"/>
                    <a:cs typeface="Times New Roman" panose="02020603050405020304" pitchFamily="18" charset="0"/>
                  </a:rPr>
                  <a:t>Giả s</a:t>
                </a:r>
                <a:r>
                  <a:rPr lang="en-US" sz="2400">
                    <a:latin typeface="UTM Avo" panose="02040603050506020204" pitchFamily="18" charset="0"/>
                    <a:cs typeface="Times New Roman" panose="02020603050405020304" pitchFamily="18" charset="0"/>
                  </a:rPr>
                  <a:t>ử</a:t>
                </a:r>
                <a:r>
                  <a:rPr lang="vi-VN" sz="2400">
                    <a:latin typeface="UTM Avo" panose="02040603050506020204" pitchFamily="18" charset="0"/>
                    <a:cs typeface="Times New Roman" panose="02020603050405020304" pitchFamily="18" charset="0"/>
                  </a:rPr>
                  <a:t> kết quả số học sinh chọn mỗi nhóm nghề c</a:t>
                </a:r>
                <a:r>
                  <a:rPr lang="en-US" sz="2400">
                    <a:latin typeface="UTM Avo" panose="02040603050506020204" pitchFamily="18" charset="0"/>
                    <a:cs typeface="Times New Roman" panose="02020603050405020304" pitchFamily="18" charset="0"/>
                  </a:rPr>
                  <a:t>ủ</a:t>
                </a:r>
                <a:r>
                  <a:rPr lang="vi-VN" sz="2400">
                    <a:latin typeface="UTM Avo" panose="02040603050506020204" pitchFamily="18" charset="0"/>
                    <a:cs typeface="Times New Roman" panose="02020603050405020304" pitchFamily="18" charset="0"/>
                  </a:rPr>
                  <a:t>a lĩnh vực Công nghệ thông tin được lưu trữ trong phần mềm soạn thảo văn bản hoặc phần mềm trình chiếu như B</a:t>
                </a:r>
                <a:r>
                  <a:rPr lang="en-US" sz="2400">
                    <a:latin typeface="UTM Avo" panose="02040603050506020204" pitchFamily="18" charset="0"/>
                    <a:cs typeface="Times New Roman" panose="02020603050405020304" pitchFamily="18" charset="0"/>
                  </a:rPr>
                  <a:t>ả</a:t>
                </a:r>
                <a:r>
                  <a:rPr lang="vi-VN" sz="2400">
                    <a:latin typeface="UTM Avo" panose="02040603050506020204" pitchFamily="18" charset="0"/>
                    <a:cs typeface="Times New Roman" panose="02020603050405020304" pitchFamily="18" charset="0"/>
                  </a:rPr>
                  <a:t>ng 5.1.</a:t>
                </a:r>
              </a:p>
            </p:txBody>
          </p:sp>
          <p:sp>
            <p:nvSpPr>
              <p:cNvPr id="37" name="Rectangle 36">
                <a:extLst>
                  <a:ext uri="{FF2B5EF4-FFF2-40B4-BE49-F238E27FC236}">
                    <a16:creationId xmlns:a16="http://schemas.microsoft.com/office/drawing/2014/main" id="{88607C7E-16A8-4DB1-8695-9C9F72B69FAC}"/>
                  </a:ext>
                </a:extLst>
              </p:cNvPr>
              <p:cNvSpPr/>
              <p:nvPr/>
            </p:nvSpPr>
            <p:spPr>
              <a:xfrm>
                <a:off x="1187369" y="12465775"/>
                <a:ext cx="9598058" cy="668649"/>
              </a:xfrm>
              <a:prstGeom prst="rect">
                <a:avLst/>
              </a:prstGeom>
            </p:spPr>
            <p:txBody>
              <a:bodyPr wrap="square">
                <a:spAutoFit/>
              </a:bodyPr>
              <a:lstStyle/>
              <a:p>
                <a:pPr algn="just" defTabSz="342900"/>
                <a:r>
                  <a:rPr lang="en-US" sz="2400" b="1">
                    <a:latin typeface="UTM Avo" panose="02040603050506020204" pitchFamily="18" charset="0"/>
                    <a:cs typeface="Times New Roman" panose="02020603050405020304" pitchFamily="18" charset="0"/>
                  </a:rPr>
                  <a:t>Em hãy sao chép bảng số liệu này sang phần mềm bảng tính.</a:t>
                </a:r>
                <a:endParaRPr lang="vi-VN" sz="2400">
                  <a:latin typeface="UTM Avo" panose="02040603050506020204" pitchFamily="18" charset="0"/>
                  <a:cs typeface="Times New Roman" panose="02020603050405020304" pitchFamily="18" charset="0"/>
                </a:endParaRPr>
              </a:p>
            </p:txBody>
          </p:sp>
        </p:grpSp>
        <p:pic>
          <p:nvPicPr>
            <p:cNvPr id="33" name="Picture 32">
              <a:extLst>
                <a:ext uri="{FF2B5EF4-FFF2-40B4-BE49-F238E27FC236}">
                  <a16:creationId xmlns:a16="http://schemas.microsoft.com/office/drawing/2014/main" id="{D31F9A53-B3B7-4C85-9166-22BA9618EB87}"/>
                </a:ext>
              </a:extLst>
            </p:cNvPr>
            <p:cNvPicPr>
              <a:picLocks noChangeAspect="1"/>
            </p:cNvPicPr>
            <p:nvPr/>
          </p:nvPicPr>
          <p:blipFill>
            <a:blip r:embed="rId2">
              <a:duotone>
                <a:schemeClr val="accent1">
                  <a:shade val="45000"/>
                  <a:satMod val="135000"/>
                </a:schemeClr>
                <a:prstClr val="white"/>
              </a:duotone>
            </a:blip>
            <a:stretch>
              <a:fillRect/>
            </a:stretch>
          </p:blipFill>
          <p:spPr>
            <a:xfrm>
              <a:off x="10334488" y="1106336"/>
              <a:ext cx="661756" cy="554444"/>
            </a:xfrm>
            <a:prstGeom prst="rect">
              <a:avLst/>
            </a:prstGeom>
          </p:spPr>
        </p:pic>
      </p:grpSp>
      <p:graphicFrame>
        <p:nvGraphicFramePr>
          <p:cNvPr id="3" name="Table 2">
            <a:extLst>
              <a:ext uri="{FF2B5EF4-FFF2-40B4-BE49-F238E27FC236}">
                <a16:creationId xmlns:a16="http://schemas.microsoft.com/office/drawing/2014/main" id="{E08AC83F-52A7-49DF-817B-61A31F69655F}"/>
              </a:ext>
            </a:extLst>
          </p:cNvPr>
          <p:cNvGraphicFramePr>
            <a:graphicFrameLocks noGrp="1"/>
          </p:cNvGraphicFramePr>
          <p:nvPr>
            <p:extLst>
              <p:ext uri="{D42A27DB-BD31-4B8C-83A1-F6EECF244321}">
                <p14:modId xmlns:p14="http://schemas.microsoft.com/office/powerpoint/2010/main" val="2306493693"/>
              </p:ext>
            </p:extLst>
          </p:nvPr>
        </p:nvGraphicFramePr>
        <p:xfrm>
          <a:off x="724510" y="2395270"/>
          <a:ext cx="10451353" cy="2852045"/>
        </p:xfrm>
        <a:graphic>
          <a:graphicData uri="http://schemas.openxmlformats.org/drawingml/2006/table">
            <a:tbl>
              <a:tblPr/>
              <a:tblGrid>
                <a:gridCol w="523010">
                  <a:extLst>
                    <a:ext uri="{9D8B030D-6E8A-4147-A177-3AD203B41FA5}">
                      <a16:colId xmlns:a16="http://schemas.microsoft.com/office/drawing/2014/main" val="3042843348"/>
                    </a:ext>
                  </a:extLst>
                </a:gridCol>
                <a:gridCol w="2878213">
                  <a:extLst>
                    <a:ext uri="{9D8B030D-6E8A-4147-A177-3AD203B41FA5}">
                      <a16:colId xmlns:a16="http://schemas.microsoft.com/office/drawing/2014/main" val="3359498157"/>
                    </a:ext>
                  </a:extLst>
                </a:gridCol>
                <a:gridCol w="5399276">
                  <a:extLst>
                    <a:ext uri="{9D8B030D-6E8A-4147-A177-3AD203B41FA5}">
                      <a16:colId xmlns:a16="http://schemas.microsoft.com/office/drawing/2014/main" val="141126625"/>
                    </a:ext>
                  </a:extLst>
                </a:gridCol>
                <a:gridCol w="1650854">
                  <a:extLst>
                    <a:ext uri="{9D8B030D-6E8A-4147-A177-3AD203B41FA5}">
                      <a16:colId xmlns:a16="http://schemas.microsoft.com/office/drawing/2014/main" val="1233513533"/>
                    </a:ext>
                  </a:extLst>
                </a:gridCol>
              </a:tblGrid>
              <a:tr h="561845">
                <a:tc>
                  <a:txBody>
                    <a:bodyPr/>
                    <a:lstStyle/>
                    <a:p>
                      <a:pPr algn="ctr">
                        <a:lnSpc>
                          <a:spcPct val="100000"/>
                        </a:lnSpc>
                        <a:spcAft>
                          <a:spcPts val="400"/>
                        </a:spcAft>
                      </a:pPr>
                      <a:r>
                        <a:rPr lang="vi-VN" sz="2000" b="1">
                          <a:effectLst/>
                          <a:latin typeface="Arial" panose="020B0604020202020204" pitchFamily="34" charset="0"/>
                          <a:ea typeface="Arial" panose="020B0604020202020204" pitchFamily="34" charset="0"/>
                        </a:rPr>
                        <a:t>T</a:t>
                      </a:r>
                      <a:r>
                        <a:rPr lang="en-US" sz="2000" b="1">
                          <a:effectLst/>
                          <a:latin typeface="Arial" panose="020B0604020202020204" pitchFamily="34" charset="0"/>
                          <a:ea typeface="Arial" panose="020B0604020202020204" pitchFamily="34" charset="0"/>
                        </a:rPr>
                        <a:t>T</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2DF"/>
                    </a:solidFill>
                  </a:tcPr>
                </a:tc>
                <a:tc>
                  <a:txBody>
                    <a:bodyPr/>
                    <a:lstStyle/>
                    <a:p>
                      <a:pPr algn="ctr">
                        <a:lnSpc>
                          <a:spcPct val="100000"/>
                        </a:lnSpc>
                        <a:spcAft>
                          <a:spcPts val="400"/>
                        </a:spcAft>
                      </a:pPr>
                      <a:r>
                        <a:rPr lang="vi-VN" sz="2000" b="1">
                          <a:solidFill>
                            <a:srgbClr val="000000"/>
                          </a:solidFill>
                          <a:effectLst/>
                          <a:latin typeface="Arial" panose="020B0604020202020204" pitchFamily="34" charset="0"/>
                          <a:ea typeface="Arial" panose="020B0604020202020204" pitchFamily="34" charset="0"/>
                        </a:rPr>
                        <a:t>Nhóm ngh</a:t>
                      </a:r>
                      <a:r>
                        <a:rPr lang="en-US" sz="2000" b="1">
                          <a:solidFill>
                            <a:srgbClr val="000000"/>
                          </a:solidFill>
                          <a:effectLst/>
                          <a:latin typeface="Arial" panose="020B0604020202020204" pitchFamily="34" charset="0"/>
                          <a:ea typeface="Arial" panose="020B0604020202020204" pitchFamily="34" charset="0"/>
                        </a:rPr>
                        <a:t>ề</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2DF"/>
                    </a:solidFill>
                  </a:tcPr>
                </a:tc>
                <a:tc>
                  <a:txBody>
                    <a:bodyPr/>
                    <a:lstStyle/>
                    <a:p>
                      <a:pPr algn="ctr">
                        <a:lnSpc>
                          <a:spcPct val="100000"/>
                        </a:lnSpc>
                        <a:spcAft>
                          <a:spcPts val="400"/>
                        </a:spcAft>
                      </a:pPr>
                      <a:r>
                        <a:rPr lang="vi-VN" sz="2000" b="1">
                          <a:solidFill>
                            <a:srgbClr val="000000"/>
                          </a:solidFill>
                          <a:effectLst/>
                          <a:latin typeface="Arial" panose="020B0604020202020204" pitchFamily="34" charset="0"/>
                          <a:ea typeface="Arial" panose="020B0604020202020204" pitchFamily="34" charset="0"/>
                        </a:rPr>
                        <a:t>Ngh</a:t>
                      </a:r>
                      <a:r>
                        <a:rPr lang="en-US" sz="2000" b="1">
                          <a:solidFill>
                            <a:srgbClr val="000000"/>
                          </a:solidFill>
                          <a:effectLst/>
                          <a:latin typeface="Arial" panose="020B0604020202020204" pitchFamily="34" charset="0"/>
                          <a:ea typeface="Arial" panose="020B0604020202020204" pitchFamily="34" charset="0"/>
                        </a:rPr>
                        <a:t>ề</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2DF"/>
                    </a:solidFill>
                  </a:tcPr>
                </a:tc>
                <a:tc>
                  <a:txBody>
                    <a:bodyPr/>
                    <a:lstStyle/>
                    <a:p>
                      <a:pPr algn="ctr">
                        <a:lnSpc>
                          <a:spcPct val="100000"/>
                        </a:lnSpc>
                        <a:spcAft>
                          <a:spcPts val="400"/>
                        </a:spcAft>
                      </a:pPr>
                      <a:r>
                        <a:rPr lang="vi-VN" sz="2000" b="1">
                          <a:solidFill>
                            <a:srgbClr val="000000"/>
                          </a:solidFill>
                          <a:effectLst/>
                          <a:latin typeface="Arial" panose="020B0604020202020204" pitchFamily="34" charset="0"/>
                          <a:ea typeface="Arial" panose="020B0604020202020204" pitchFamily="34" charset="0"/>
                        </a:rPr>
                        <a:t>S</a:t>
                      </a:r>
                      <a:r>
                        <a:rPr lang="en-US" sz="2000" b="1">
                          <a:solidFill>
                            <a:srgbClr val="000000"/>
                          </a:solidFill>
                          <a:effectLst/>
                          <a:latin typeface="Arial" panose="020B0604020202020204" pitchFamily="34" charset="0"/>
                          <a:ea typeface="Arial" panose="020B0604020202020204" pitchFamily="34" charset="0"/>
                        </a:rPr>
                        <a:t>ố</a:t>
                      </a:r>
                      <a:r>
                        <a:rPr lang="vi-VN" sz="2000" b="1">
                          <a:solidFill>
                            <a:srgbClr val="000000"/>
                          </a:solidFill>
                          <a:effectLst/>
                          <a:latin typeface="Arial" panose="020B0604020202020204" pitchFamily="34" charset="0"/>
                          <a:ea typeface="Arial" panose="020B0604020202020204" pitchFamily="34" charset="0"/>
                        </a:rPr>
                        <a:t> lượng HS</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2DF"/>
                    </a:solidFill>
                  </a:tcPr>
                </a:tc>
                <a:extLst>
                  <a:ext uri="{0D108BD9-81ED-4DB2-BD59-A6C34878D82A}">
                    <a16:rowId xmlns:a16="http://schemas.microsoft.com/office/drawing/2014/main" val="4068032919"/>
                  </a:ext>
                </a:extLst>
              </a:tr>
              <a:tr h="611878">
                <a:tc>
                  <a:txBody>
                    <a:bodyPr/>
                    <a:lstStyle/>
                    <a:p>
                      <a:pPr indent="101600">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1</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Lĩnh vực phát triển phần mềm</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Lập trình viên, Thiết kế phần mềm, Kiến trúc sư phần mềm, Kiểm thử phần mềm,...</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46</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3014033"/>
                  </a:ext>
                </a:extLst>
              </a:tr>
              <a:tr h="595085">
                <a:tc>
                  <a:txBody>
                    <a:bodyPr/>
                    <a:lstStyle/>
                    <a:p>
                      <a:pPr indent="101600">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2</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Lĩnh vực mạng máy tính và an toàn thông tin</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Quản trị mạng, An toàn thông tin,...</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25</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39946096"/>
                  </a:ext>
                </a:extLst>
              </a:tr>
              <a:tr h="420914">
                <a:tc>
                  <a:txBody>
                    <a:bodyPr/>
                    <a:lstStyle/>
                    <a:p>
                      <a:pPr indent="101600">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3</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Lĩnh vực đa phương tiện</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Thiết kế đồ hoạ, truyền thông đa phương tiện</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78</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62573"/>
                  </a:ext>
                </a:extLst>
              </a:tr>
              <a:tr h="647808">
                <a:tc>
                  <a:txBody>
                    <a:bodyPr/>
                    <a:lstStyle/>
                    <a:p>
                      <a:pPr indent="101600">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4</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Lĩnh vực khác của Công nghệ thông tin</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Quản trị website, giảng viên Công nghệ thông tin,...</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42</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53042935"/>
                  </a:ext>
                </a:extLst>
              </a:tr>
            </a:tbl>
          </a:graphicData>
        </a:graphic>
      </p:graphicFrame>
    </p:spTree>
    <p:extLst>
      <p:ext uri="{BB962C8B-B14F-4D97-AF65-F5344CB8AC3E}">
        <p14:creationId xmlns:p14="http://schemas.microsoft.com/office/powerpoint/2010/main" val="366250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27">
            <a:extLst>
              <a:ext uri="{FF2B5EF4-FFF2-40B4-BE49-F238E27FC236}">
                <a16:creationId xmlns:a16="http://schemas.microsoft.com/office/drawing/2014/main" id="{CED11581-5CCD-44D7-8F8A-5A0BE71ACD74}"/>
              </a:ext>
            </a:extLst>
          </p:cNvPr>
          <p:cNvCxnSpPr/>
          <p:nvPr/>
        </p:nvCxnSpPr>
        <p:spPr>
          <a:xfrm flipH="1">
            <a:off x="3498317" y="5396485"/>
            <a:ext cx="2341093"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 name="直接连接符 28">
            <a:extLst>
              <a:ext uri="{FF2B5EF4-FFF2-40B4-BE49-F238E27FC236}">
                <a16:creationId xmlns:a16="http://schemas.microsoft.com/office/drawing/2014/main" id="{F8E9D297-CC23-4E04-A302-12AA9106D77A}"/>
              </a:ext>
            </a:extLst>
          </p:cNvPr>
          <p:cNvCxnSpPr/>
          <p:nvPr/>
        </p:nvCxnSpPr>
        <p:spPr>
          <a:xfrm>
            <a:off x="5839410" y="5396485"/>
            <a:ext cx="2341093"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4" name="直接连接符 29">
            <a:extLst>
              <a:ext uri="{FF2B5EF4-FFF2-40B4-BE49-F238E27FC236}">
                <a16:creationId xmlns:a16="http://schemas.microsoft.com/office/drawing/2014/main" id="{1200B7F1-4217-475E-935B-51EEBD4A081A}"/>
              </a:ext>
            </a:extLst>
          </p:cNvPr>
          <p:cNvCxnSpPr/>
          <p:nvPr/>
        </p:nvCxnSpPr>
        <p:spPr>
          <a:xfrm rot="16200000" flipV="1">
            <a:off x="4668715" y="4225788"/>
            <a:ext cx="2341393"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5" name="直接连接符 30">
            <a:extLst>
              <a:ext uri="{FF2B5EF4-FFF2-40B4-BE49-F238E27FC236}">
                <a16:creationId xmlns:a16="http://schemas.microsoft.com/office/drawing/2014/main" id="{2358BBCE-4941-4106-AEBC-F84E8F2503CA}"/>
              </a:ext>
            </a:extLst>
          </p:cNvPr>
          <p:cNvCxnSpPr/>
          <p:nvPr/>
        </p:nvCxnSpPr>
        <p:spPr>
          <a:xfrm rot="2700000" flipH="1">
            <a:off x="3841009" y="4568676"/>
            <a:ext cx="2341397"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6" name="直接连接符 31">
            <a:extLst>
              <a:ext uri="{FF2B5EF4-FFF2-40B4-BE49-F238E27FC236}">
                <a16:creationId xmlns:a16="http://schemas.microsoft.com/office/drawing/2014/main" id="{ADDD1283-D398-4C1C-B4BC-B6D2BA3318C2}"/>
              </a:ext>
            </a:extLst>
          </p:cNvPr>
          <p:cNvCxnSpPr/>
          <p:nvPr/>
        </p:nvCxnSpPr>
        <p:spPr>
          <a:xfrm rot="18900000">
            <a:off x="5496567" y="4568676"/>
            <a:ext cx="2341093"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7" name="椭圆 32">
            <a:extLst>
              <a:ext uri="{FF2B5EF4-FFF2-40B4-BE49-F238E27FC236}">
                <a16:creationId xmlns:a16="http://schemas.microsoft.com/office/drawing/2014/main" id="{98A27BF3-81CD-4747-A8F0-1087EBFF051D}"/>
              </a:ext>
            </a:extLst>
          </p:cNvPr>
          <p:cNvSpPr/>
          <p:nvPr/>
        </p:nvSpPr>
        <p:spPr>
          <a:xfrm>
            <a:off x="2087887" y="4699274"/>
            <a:ext cx="1313962" cy="1334843"/>
          </a:xfrm>
          <a:prstGeom prst="ellipse">
            <a:avLst/>
          </a:prstGeom>
          <a:solidFill>
            <a:schemeClr val="accent1"/>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4" tIns="74841" rIns="149684" bIns="74841" rtlCol="0" anchor="ctr"/>
          <a:lstStyle/>
          <a:p>
            <a:pPr algn="ctr"/>
            <a:endParaRPr lang="zh-CN" altLang="en-US"/>
          </a:p>
        </p:txBody>
      </p:sp>
      <p:sp>
        <p:nvSpPr>
          <p:cNvPr id="8" name="TextBox 7">
            <a:extLst>
              <a:ext uri="{FF2B5EF4-FFF2-40B4-BE49-F238E27FC236}">
                <a16:creationId xmlns:a16="http://schemas.microsoft.com/office/drawing/2014/main" id="{F70272C6-3F6C-46EF-8522-8D51C9E0154B}"/>
              </a:ext>
            </a:extLst>
          </p:cNvPr>
          <p:cNvSpPr txBox="1"/>
          <p:nvPr/>
        </p:nvSpPr>
        <p:spPr>
          <a:xfrm>
            <a:off x="2144716" y="5020464"/>
            <a:ext cx="1187771" cy="705142"/>
          </a:xfrm>
          <a:prstGeom prst="rect">
            <a:avLst/>
          </a:prstGeom>
          <a:noFill/>
        </p:spPr>
        <p:txBody>
          <a:bodyPr wrap="square" lIns="149684" tIns="74841" rIns="149684" bIns="74841" rtlCol="0">
            <a:spAutoFit/>
          </a:bodyPr>
          <a:lstStyle/>
          <a:p>
            <a:pPr algn="ctr"/>
            <a:r>
              <a:rPr lang="en-US" altLang="zh-CN" sz="3600" b="1">
                <a:latin typeface="微软雅黑" panose="020B0503020204020204" pitchFamily="34" charset="-122"/>
                <a:ea typeface="微软雅黑" panose="020B0503020204020204" pitchFamily="34" charset="-122"/>
              </a:rPr>
              <a:t> 1</a:t>
            </a:r>
            <a:endParaRPr lang="zh-CN" altLang="en-US" sz="3600" b="1" dirty="0">
              <a:latin typeface="微软雅黑" panose="020B0503020204020204" pitchFamily="34" charset="-122"/>
              <a:ea typeface="微软雅黑" panose="020B0503020204020204" pitchFamily="34" charset="-122"/>
            </a:endParaRPr>
          </a:p>
        </p:txBody>
      </p:sp>
      <p:grpSp>
        <p:nvGrpSpPr>
          <p:cNvPr id="9" name="组合 34">
            <a:extLst>
              <a:ext uri="{FF2B5EF4-FFF2-40B4-BE49-F238E27FC236}">
                <a16:creationId xmlns:a16="http://schemas.microsoft.com/office/drawing/2014/main" id="{B7D72834-6D3B-4658-83BB-AAD9440B6154}"/>
              </a:ext>
            </a:extLst>
          </p:cNvPr>
          <p:cNvGrpSpPr/>
          <p:nvPr/>
        </p:nvGrpSpPr>
        <p:grpSpPr>
          <a:xfrm>
            <a:off x="4577546" y="3895821"/>
            <a:ext cx="2495952" cy="3565628"/>
            <a:chOff x="3993415" y="3271064"/>
            <a:chExt cx="1872208" cy="2674221"/>
          </a:xfrm>
        </p:grpSpPr>
        <p:sp>
          <p:nvSpPr>
            <p:cNvPr id="10" name="椭圆 35">
              <a:extLst>
                <a:ext uri="{FF2B5EF4-FFF2-40B4-BE49-F238E27FC236}">
                  <a16:creationId xmlns:a16="http://schemas.microsoft.com/office/drawing/2014/main" id="{1262D6BA-487C-4FBA-AC87-FE6358E91133}"/>
                </a:ext>
              </a:extLst>
            </p:cNvPr>
            <p:cNvSpPr/>
            <p:nvPr/>
          </p:nvSpPr>
          <p:spPr>
            <a:xfrm>
              <a:off x="3993415" y="3271064"/>
              <a:ext cx="1872208" cy="1872208"/>
            </a:xfrm>
            <a:prstGeom prst="ellipse">
              <a:avLst/>
            </a:prstGeom>
            <a:solidFill>
              <a:srgbClr val="AD2851"/>
            </a:solidFill>
            <a:ln w="190500">
              <a:solidFill>
                <a:schemeClr val="bg1"/>
              </a:solidFill>
            </a:ln>
            <a:effectLst>
              <a:outerShdw blurRad="127000" dist="38100" dir="60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38">
              <a:extLst>
                <a:ext uri="{FF2B5EF4-FFF2-40B4-BE49-F238E27FC236}">
                  <a16:creationId xmlns:a16="http://schemas.microsoft.com/office/drawing/2014/main" id="{C464BC66-8095-424B-B5E9-6B00F9C237A1}"/>
                </a:ext>
              </a:extLst>
            </p:cNvPr>
            <p:cNvSpPr/>
            <p:nvPr/>
          </p:nvSpPr>
          <p:spPr>
            <a:xfrm>
              <a:off x="4735736" y="5143272"/>
              <a:ext cx="396240" cy="802013"/>
            </a:xfrm>
            <a:prstGeom prst="roundRect">
              <a:avLst>
                <a:gd name="adj" fmla="val 50000"/>
              </a:avLst>
            </a:prstGeom>
            <a:solidFill>
              <a:schemeClr val="bg1"/>
            </a:solidFill>
            <a:ln>
              <a:no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Rectangle 11">
            <a:extLst>
              <a:ext uri="{FF2B5EF4-FFF2-40B4-BE49-F238E27FC236}">
                <a16:creationId xmlns:a16="http://schemas.microsoft.com/office/drawing/2014/main" id="{DBF86BE0-19AB-44AF-A297-0A06664094C8}"/>
              </a:ext>
            </a:extLst>
          </p:cNvPr>
          <p:cNvSpPr>
            <a:spLocks noChangeArrowheads="1"/>
          </p:cNvSpPr>
          <p:nvPr/>
        </p:nvSpPr>
        <p:spPr bwMode="gray">
          <a:xfrm>
            <a:off x="4850177" y="4697549"/>
            <a:ext cx="1951357" cy="538597"/>
          </a:xfrm>
          <a:prstGeom prst="rect">
            <a:avLst/>
          </a:prstGeom>
          <a:noFill/>
          <a:ln>
            <a:noFill/>
          </a:ln>
        </p:spPr>
        <p:txBody>
          <a:bodyPr wrap="square" lIns="121908" tIns="60954" rIns="121908" bIns="60954">
            <a:spAutoFit/>
          </a:bodyPr>
          <a:lstStyle/>
          <a:p>
            <a:pPr algn="ctr"/>
            <a:r>
              <a:rPr lang="en-US" altLang="zh-CN" sz="2700" b="1" dirty="0">
                <a:solidFill>
                  <a:schemeClr val="bg1"/>
                </a:solidFill>
                <a:latin typeface="微软雅黑" pitchFamily="34" charset="-122"/>
                <a:ea typeface="微软雅黑" pitchFamily="34" charset="-122"/>
              </a:rPr>
              <a:t> </a:t>
            </a:r>
            <a:endParaRPr lang="zh-CN" altLang="en-US" sz="2700" b="1" dirty="0">
              <a:solidFill>
                <a:schemeClr val="bg1"/>
              </a:solidFill>
              <a:latin typeface="微软雅黑" pitchFamily="34" charset="-122"/>
              <a:ea typeface="微软雅黑" pitchFamily="34" charset="-122"/>
            </a:endParaRPr>
          </a:p>
        </p:txBody>
      </p:sp>
      <p:sp>
        <p:nvSpPr>
          <p:cNvPr id="13" name="椭圆 40">
            <a:extLst>
              <a:ext uri="{FF2B5EF4-FFF2-40B4-BE49-F238E27FC236}">
                <a16:creationId xmlns:a16="http://schemas.microsoft.com/office/drawing/2014/main" id="{A3E6912F-FC78-49F0-9755-C9D971213F75}"/>
              </a:ext>
            </a:extLst>
          </p:cNvPr>
          <p:cNvSpPr/>
          <p:nvPr/>
        </p:nvSpPr>
        <p:spPr>
          <a:xfrm>
            <a:off x="2885376" y="2409869"/>
            <a:ext cx="1313962" cy="1334843"/>
          </a:xfrm>
          <a:prstGeom prst="ellipse">
            <a:avLst/>
          </a:prstGeom>
          <a:solidFill>
            <a:schemeClr val="accent2"/>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4" tIns="74841" rIns="149684" bIns="74841" rtlCol="0" anchor="ctr"/>
          <a:lstStyle/>
          <a:p>
            <a:pPr algn="ctr"/>
            <a:endParaRPr lang="zh-CN" altLang="en-US"/>
          </a:p>
        </p:txBody>
      </p:sp>
      <p:sp>
        <p:nvSpPr>
          <p:cNvPr id="14" name="椭圆 41">
            <a:extLst>
              <a:ext uri="{FF2B5EF4-FFF2-40B4-BE49-F238E27FC236}">
                <a16:creationId xmlns:a16="http://schemas.microsoft.com/office/drawing/2014/main" id="{64BAA33F-0A93-441F-B75F-6D8445E87F73}"/>
              </a:ext>
            </a:extLst>
          </p:cNvPr>
          <p:cNvSpPr/>
          <p:nvPr/>
        </p:nvSpPr>
        <p:spPr>
          <a:xfrm>
            <a:off x="5189333" y="1540229"/>
            <a:ext cx="1313962" cy="1334843"/>
          </a:xfrm>
          <a:prstGeom prst="ellipse">
            <a:avLst/>
          </a:prstGeom>
          <a:solidFill>
            <a:schemeClr val="accent3"/>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4" tIns="74841" rIns="149684" bIns="74841" rtlCol="0" anchor="ctr"/>
          <a:lstStyle/>
          <a:p>
            <a:pPr algn="ctr"/>
            <a:endParaRPr lang="zh-CN" altLang="en-US"/>
          </a:p>
        </p:txBody>
      </p:sp>
      <p:sp>
        <p:nvSpPr>
          <p:cNvPr id="15" name="椭圆 67">
            <a:extLst>
              <a:ext uri="{FF2B5EF4-FFF2-40B4-BE49-F238E27FC236}">
                <a16:creationId xmlns:a16="http://schemas.microsoft.com/office/drawing/2014/main" id="{037FF6E9-1431-43FF-B703-914A295D2BEA}"/>
              </a:ext>
            </a:extLst>
          </p:cNvPr>
          <p:cNvSpPr/>
          <p:nvPr/>
        </p:nvSpPr>
        <p:spPr>
          <a:xfrm>
            <a:off x="7397290" y="2482352"/>
            <a:ext cx="1313962" cy="1334843"/>
          </a:xfrm>
          <a:prstGeom prst="ellipse">
            <a:avLst/>
          </a:prstGeom>
          <a:solidFill>
            <a:schemeClr val="accent4"/>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4" tIns="74841" rIns="149684" bIns="74841" rtlCol="0" anchor="ctr"/>
          <a:lstStyle/>
          <a:p>
            <a:pPr algn="ctr"/>
            <a:endParaRPr lang="zh-CN" altLang="en-US"/>
          </a:p>
        </p:txBody>
      </p:sp>
      <p:sp>
        <p:nvSpPr>
          <p:cNvPr id="16" name="椭圆 68">
            <a:extLst>
              <a:ext uri="{FF2B5EF4-FFF2-40B4-BE49-F238E27FC236}">
                <a16:creationId xmlns:a16="http://schemas.microsoft.com/office/drawing/2014/main" id="{69B9A01C-3600-4E31-966E-B5C40C8D49F0}"/>
              </a:ext>
            </a:extLst>
          </p:cNvPr>
          <p:cNvSpPr/>
          <p:nvPr/>
        </p:nvSpPr>
        <p:spPr>
          <a:xfrm>
            <a:off x="8344143" y="4699274"/>
            <a:ext cx="1313962" cy="1334843"/>
          </a:xfrm>
          <a:prstGeom prst="ellipse">
            <a:avLst/>
          </a:prstGeom>
          <a:solidFill>
            <a:schemeClr val="accent5"/>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4" tIns="74841" rIns="149684" bIns="74841" rtlCol="0" anchor="ctr"/>
          <a:lstStyle/>
          <a:p>
            <a:pPr algn="ctr"/>
            <a:endParaRPr lang="zh-CN" altLang="en-US"/>
          </a:p>
        </p:txBody>
      </p:sp>
      <p:sp>
        <p:nvSpPr>
          <p:cNvPr id="17" name="TextBox 16">
            <a:extLst>
              <a:ext uri="{FF2B5EF4-FFF2-40B4-BE49-F238E27FC236}">
                <a16:creationId xmlns:a16="http://schemas.microsoft.com/office/drawing/2014/main" id="{79CC2D5D-E5F8-4A06-8F39-BC0D7E1AEC60}"/>
              </a:ext>
            </a:extLst>
          </p:cNvPr>
          <p:cNvSpPr txBox="1"/>
          <p:nvPr/>
        </p:nvSpPr>
        <p:spPr>
          <a:xfrm>
            <a:off x="2960679" y="2663164"/>
            <a:ext cx="1187771" cy="705142"/>
          </a:xfrm>
          <a:prstGeom prst="rect">
            <a:avLst/>
          </a:prstGeom>
          <a:noFill/>
        </p:spPr>
        <p:txBody>
          <a:bodyPr wrap="square" lIns="149684" tIns="74841" rIns="149684" bIns="74841" rtlCol="0">
            <a:spAutoFit/>
          </a:bodyPr>
          <a:lstStyle/>
          <a:p>
            <a:pPr algn="ctr"/>
            <a:r>
              <a:rPr lang="en-US" altLang="zh-CN" sz="3600" b="1">
                <a:latin typeface="微软雅黑" panose="020B0503020204020204" pitchFamily="34" charset="-122"/>
                <a:ea typeface="微软雅黑" panose="020B0503020204020204" pitchFamily="34" charset="-122"/>
              </a:rPr>
              <a:t>2</a:t>
            </a:r>
            <a:endParaRPr lang="zh-CN" altLang="en-US" sz="3600" b="1">
              <a:latin typeface="微软雅黑" panose="020B0503020204020204" pitchFamily="34" charset="-122"/>
              <a:ea typeface="微软雅黑" panose="020B0503020204020204" pitchFamily="34" charset="-122"/>
            </a:endParaRPr>
          </a:p>
        </p:txBody>
      </p:sp>
      <p:sp>
        <p:nvSpPr>
          <p:cNvPr id="18" name="TextBox 17">
            <a:extLst>
              <a:ext uri="{FF2B5EF4-FFF2-40B4-BE49-F238E27FC236}">
                <a16:creationId xmlns:a16="http://schemas.microsoft.com/office/drawing/2014/main" id="{6AD8CB2C-6A25-49ED-B83D-04B41BE163F2}"/>
              </a:ext>
            </a:extLst>
          </p:cNvPr>
          <p:cNvSpPr txBox="1"/>
          <p:nvPr/>
        </p:nvSpPr>
        <p:spPr>
          <a:xfrm>
            <a:off x="5255319" y="1800970"/>
            <a:ext cx="1187771" cy="705142"/>
          </a:xfrm>
          <a:prstGeom prst="rect">
            <a:avLst/>
          </a:prstGeom>
          <a:noFill/>
        </p:spPr>
        <p:txBody>
          <a:bodyPr wrap="square" lIns="149684" tIns="74841" rIns="149684" bIns="74841" rtlCol="0">
            <a:spAutoFit/>
          </a:bodyPr>
          <a:lstStyle/>
          <a:p>
            <a:pPr lvl="0" algn="ctr"/>
            <a:r>
              <a:rPr lang="en-US" altLang="zh-CN" sz="3600" b="1">
                <a:solidFill>
                  <a:prstClr val="black"/>
                </a:solidFill>
                <a:latin typeface="微软雅黑" panose="020B0503020204020204" pitchFamily="34" charset="-122"/>
                <a:ea typeface="微软雅黑" panose="020B0503020204020204" pitchFamily="34" charset="-122"/>
              </a:rPr>
              <a:t>3</a:t>
            </a:r>
            <a:endParaRPr lang="zh-CN" altLang="en-US" sz="3600" b="1">
              <a:solidFill>
                <a:prstClr val="black"/>
              </a:solidFill>
              <a:latin typeface="微软雅黑" panose="020B0503020204020204" pitchFamily="34" charset="-122"/>
              <a:ea typeface="微软雅黑" panose="020B0503020204020204" pitchFamily="34" charset="-122"/>
            </a:endParaRPr>
          </a:p>
        </p:txBody>
      </p:sp>
      <p:sp>
        <p:nvSpPr>
          <p:cNvPr id="19" name="TextBox 18">
            <a:extLst>
              <a:ext uri="{FF2B5EF4-FFF2-40B4-BE49-F238E27FC236}">
                <a16:creationId xmlns:a16="http://schemas.microsoft.com/office/drawing/2014/main" id="{EACE4EB1-52B6-423E-8BC9-1E480A0B6EBA}"/>
              </a:ext>
            </a:extLst>
          </p:cNvPr>
          <p:cNvSpPr txBox="1"/>
          <p:nvPr/>
        </p:nvSpPr>
        <p:spPr>
          <a:xfrm>
            <a:off x="7439214" y="2793603"/>
            <a:ext cx="1187771" cy="705142"/>
          </a:xfrm>
          <a:prstGeom prst="rect">
            <a:avLst/>
          </a:prstGeom>
          <a:noFill/>
        </p:spPr>
        <p:txBody>
          <a:bodyPr wrap="square" lIns="149684" tIns="74841" rIns="149684" bIns="74841" rtlCol="0">
            <a:spAutoFit/>
          </a:bodyPr>
          <a:lstStyle/>
          <a:p>
            <a:pPr lvl="0" algn="ctr"/>
            <a:r>
              <a:rPr lang="en-US" altLang="zh-CN" sz="3600" b="1">
                <a:solidFill>
                  <a:prstClr val="black"/>
                </a:solidFill>
                <a:latin typeface="微软雅黑" panose="020B0503020204020204" pitchFamily="34" charset="-122"/>
                <a:ea typeface="微软雅黑" panose="020B0503020204020204" pitchFamily="34" charset="-122"/>
              </a:rPr>
              <a:t>4</a:t>
            </a:r>
            <a:endParaRPr lang="zh-CN" altLang="en-US" sz="3600" b="1">
              <a:solidFill>
                <a:prstClr val="black"/>
              </a:solidFill>
              <a:latin typeface="微软雅黑" panose="020B0503020204020204" pitchFamily="34" charset="-122"/>
              <a:ea typeface="微软雅黑" panose="020B0503020204020204" pitchFamily="34" charset="-122"/>
            </a:endParaRPr>
          </a:p>
        </p:txBody>
      </p:sp>
      <p:sp>
        <p:nvSpPr>
          <p:cNvPr id="20" name="TextBox 19">
            <a:extLst>
              <a:ext uri="{FF2B5EF4-FFF2-40B4-BE49-F238E27FC236}">
                <a16:creationId xmlns:a16="http://schemas.microsoft.com/office/drawing/2014/main" id="{F17D39D2-CE3D-44EA-BC8E-768BB89079B4}"/>
              </a:ext>
            </a:extLst>
          </p:cNvPr>
          <p:cNvSpPr txBox="1"/>
          <p:nvPr/>
        </p:nvSpPr>
        <p:spPr>
          <a:xfrm>
            <a:off x="8423259" y="5062346"/>
            <a:ext cx="1187771" cy="705142"/>
          </a:xfrm>
          <a:prstGeom prst="rect">
            <a:avLst/>
          </a:prstGeom>
          <a:noFill/>
        </p:spPr>
        <p:txBody>
          <a:bodyPr wrap="square" lIns="149684" tIns="74841" rIns="149684" bIns="74841" rtlCol="0">
            <a:spAutoFit/>
          </a:bodyPr>
          <a:lstStyle/>
          <a:p>
            <a:pPr lvl="0" algn="ctr"/>
            <a:r>
              <a:rPr lang="en-US" altLang="zh-CN" sz="3600" b="1">
                <a:solidFill>
                  <a:prstClr val="black"/>
                </a:solidFill>
                <a:latin typeface="微软雅黑" panose="020B0503020204020204" pitchFamily="34" charset="-122"/>
                <a:ea typeface="微软雅黑" panose="020B0503020204020204" pitchFamily="34" charset="-122"/>
              </a:rPr>
              <a:t>5</a:t>
            </a:r>
            <a:endParaRPr lang="zh-CN" altLang="en-US" sz="3600" b="1">
              <a:solidFill>
                <a:prstClr val="black"/>
              </a:solidFill>
              <a:latin typeface="微软雅黑" panose="020B0503020204020204" pitchFamily="34" charset="-122"/>
              <a:ea typeface="微软雅黑" panose="020B0503020204020204" pitchFamily="34" charset="-122"/>
            </a:endParaRPr>
          </a:p>
        </p:txBody>
      </p:sp>
      <p:sp>
        <p:nvSpPr>
          <p:cNvPr id="25" name="Rectangle 24">
            <a:extLst>
              <a:ext uri="{FF2B5EF4-FFF2-40B4-BE49-F238E27FC236}">
                <a16:creationId xmlns:a16="http://schemas.microsoft.com/office/drawing/2014/main" id="{180F470E-75BE-474D-9939-DE606F872579}"/>
              </a:ext>
            </a:extLst>
          </p:cNvPr>
          <p:cNvSpPr/>
          <p:nvPr/>
        </p:nvSpPr>
        <p:spPr>
          <a:xfrm>
            <a:off x="4850177" y="4483980"/>
            <a:ext cx="1963786" cy="138762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lnSpc>
                <a:spcPct val="140000"/>
              </a:lnSpc>
            </a:pPr>
            <a:r>
              <a:rPr lang="vi-VN" sz="3200" b="1">
                <a:latin typeface="UTM Avo" panose="02040603050506020204" pitchFamily="18" charset="0"/>
                <a:cs typeface="Times New Roman" panose="02020603050405020304" pitchFamily="18" charset="0"/>
              </a:rPr>
              <a:t>Hướng </a:t>
            </a:r>
            <a:endParaRPr lang="en-US" sz="3200" b="1">
              <a:latin typeface="UTM Avo" panose="02040603050506020204" pitchFamily="18" charset="0"/>
              <a:cs typeface="Times New Roman" panose="02020603050405020304" pitchFamily="18" charset="0"/>
            </a:endParaRPr>
          </a:p>
          <a:p>
            <a:pPr algn="ctr" defTabSz="342900">
              <a:lnSpc>
                <a:spcPct val="140000"/>
              </a:lnSpc>
            </a:pPr>
            <a:r>
              <a:rPr lang="vi-VN" sz="3200" b="1">
                <a:latin typeface="UTM Avo" panose="02040603050506020204" pitchFamily="18" charset="0"/>
                <a:cs typeface="Times New Roman" panose="02020603050405020304" pitchFamily="18" charset="0"/>
              </a:rPr>
              <a:t>dẫn</a:t>
            </a:r>
            <a:endParaRPr lang="en-US" sz="3200" b="1">
              <a:latin typeface="UTM Avo" panose="0204060305050602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1695F2AA-96DA-4270-B0C5-D5BE2E3BAF22}"/>
              </a:ext>
            </a:extLst>
          </p:cNvPr>
          <p:cNvSpPr/>
          <p:nvPr/>
        </p:nvSpPr>
        <p:spPr>
          <a:xfrm>
            <a:off x="203630" y="4751566"/>
            <a:ext cx="1963786" cy="132735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lnSpc>
                <a:spcPct val="140000"/>
              </a:lnSpc>
            </a:pPr>
            <a:r>
              <a:rPr lang="en-US" sz="2000" b="1">
                <a:latin typeface="UTM Avo" panose="02040603050506020204" pitchFamily="18" charset="0"/>
                <a:cs typeface="Times New Roman" panose="02020603050405020304" pitchFamily="18" charset="0"/>
              </a:rPr>
              <a:t>C</a:t>
            </a:r>
            <a:r>
              <a:rPr lang="vi-VN" sz="2000" b="1">
                <a:latin typeface="UTM Avo" panose="02040603050506020204" pitchFamily="18" charset="0"/>
                <a:cs typeface="Times New Roman" panose="02020603050405020304" pitchFamily="18" charset="0"/>
              </a:rPr>
              <a:t>họn các hàng, cột của bảng.</a:t>
            </a:r>
            <a:endParaRPr lang="en-US" sz="2000" b="1">
              <a:latin typeface="UTM Avo" panose="020406030505060202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04F4867B-30D1-4EAB-97FB-072498F69AAD}"/>
              </a:ext>
            </a:extLst>
          </p:cNvPr>
          <p:cNvSpPr/>
          <p:nvPr/>
        </p:nvSpPr>
        <p:spPr>
          <a:xfrm>
            <a:off x="946005" y="1811443"/>
            <a:ext cx="1963786" cy="176368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lnSpc>
                <a:spcPct val="140000"/>
              </a:lnSpc>
            </a:pPr>
            <a:r>
              <a:rPr lang="en-US" sz="2000" b="1">
                <a:latin typeface="UTM Avo" panose="02040603050506020204" pitchFamily="18" charset="0"/>
                <a:cs typeface="Times New Roman" panose="02020603050405020304" pitchFamily="18" charset="0"/>
              </a:rPr>
              <a:t>Chọn </a:t>
            </a:r>
            <a:r>
              <a:rPr lang="en-US" sz="2000" b="1">
                <a:solidFill>
                  <a:srgbClr val="FF0066"/>
                </a:solidFill>
                <a:latin typeface="UTM Avo" panose="02040603050506020204" pitchFamily="18" charset="0"/>
                <a:cs typeface="Times New Roman" panose="02020603050405020304" pitchFamily="18" charset="0"/>
              </a:rPr>
              <a:t>Home/</a:t>
            </a:r>
            <a:r>
              <a:rPr lang="en-US" sz="2000" b="1">
                <a:latin typeface="UTM Avo" panose="02040603050506020204" pitchFamily="18" charset="0"/>
                <a:cs typeface="Times New Roman" panose="02020603050405020304" pitchFamily="18" charset="0"/>
              </a:rPr>
              <a:t>lệnh </a:t>
            </a:r>
            <a:r>
              <a:rPr lang="en-US" sz="2000" b="1">
                <a:solidFill>
                  <a:srgbClr val="FF0066"/>
                </a:solidFill>
                <a:latin typeface="UTM Avo" panose="02040603050506020204" pitchFamily="18" charset="0"/>
                <a:cs typeface="Times New Roman" panose="02020603050405020304" pitchFamily="18" charset="0"/>
              </a:rPr>
              <a:t>Copy</a:t>
            </a:r>
            <a:r>
              <a:rPr lang="en-US" sz="2000" b="1">
                <a:latin typeface="UTM Avo" panose="02040603050506020204" pitchFamily="18" charset="0"/>
                <a:cs typeface="Times New Roman" panose="02020603050405020304" pitchFamily="18" charset="0"/>
              </a:rPr>
              <a:t> </a:t>
            </a:r>
          </a:p>
          <a:p>
            <a:pPr algn="ctr" defTabSz="342900">
              <a:lnSpc>
                <a:spcPct val="140000"/>
              </a:lnSpc>
            </a:pPr>
            <a:r>
              <a:rPr lang="en-US" sz="2000" b="1">
                <a:latin typeface="UTM Avo" panose="02040603050506020204" pitchFamily="18" charset="0"/>
                <a:cs typeface="Times New Roman" panose="02020603050405020304" pitchFamily="18" charset="0"/>
              </a:rPr>
              <a:t>(</a:t>
            </a:r>
            <a:r>
              <a:rPr lang="en-US" sz="2000" b="1">
                <a:solidFill>
                  <a:srgbClr val="FF0066"/>
                </a:solidFill>
                <a:latin typeface="UTM Avo" panose="02040603050506020204" pitchFamily="18" charset="0"/>
                <a:cs typeface="Times New Roman" panose="02020603050405020304" pitchFamily="18" charset="0"/>
              </a:rPr>
              <a:t>Ctrl + C</a:t>
            </a:r>
            <a:r>
              <a:rPr lang="en-US" sz="2000" b="1">
                <a:latin typeface="UTM Avo" panose="02040603050506020204" pitchFamily="18" charset="0"/>
                <a:cs typeface="Times New Roman" panose="02020603050405020304" pitchFamily="18" charset="0"/>
              </a:rPr>
              <a:t>)</a:t>
            </a:r>
          </a:p>
        </p:txBody>
      </p:sp>
      <p:sp>
        <p:nvSpPr>
          <p:cNvPr id="28" name="Rectangle 27">
            <a:extLst>
              <a:ext uri="{FF2B5EF4-FFF2-40B4-BE49-F238E27FC236}">
                <a16:creationId xmlns:a16="http://schemas.microsoft.com/office/drawing/2014/main" id="{24A39A53-1889-49C0-A9F0-E0DBAC381F29}"/>
              </a:ext>
            </a:extLst>
          </p:cNvPr>
          <p:cNvSpPr/>
          <p:nvPr/>
        </p:nvSpPr>
        <p:spPr>
          <a:xfrm>
            <a:off x="3222537" y="228770"/>
            <a:ext cx="5247554" cy="133280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lnSpc>
                <a:spcPct val="140000"/>
              </a:lnSpc>
            </a:pPr>
            <a:r>
              <a:rPr lang="en-US" sz="2000" b="1">
                <a:latin typeface="UTM Avo" panose="02040603050506020204" pitchFamily="18" charset="0"/>
                <a:cs typeface="Times New Roman" panose="02020603050405020304" pitchFamily="18" charset="0"/>
              </a:rPr>
              <a:t>Mở bảng tính mới, chọn ô ở góc trên cùng bên trái của vùng muốn dán dữ liệu và chọn lệnh </a:t>
            </a:r>
            <a:r>
              <a:rPr lang="en-US" sz="2000" b="1">
                <a:solidFill>
                  <a:srgbClr val="FF0066"/>
                </a:solidFill>
                <a:latin typeface="UTM Avo" panose="02040603050506020204" pitchFamily="18" charset="0"/>
                <a:cs typeface="Times New Roman" panose="02020603050405020304" pitchFamily="18" charset="0"/>
              </a:rPr>
              <a:t>Paste</a:t>
            </a:r>
            <a:r>
              <a:rPr lang="en-US" sz="2000" b="1">
                <a:latin typeface="UTM Avo" panose="02040603050506020204" pitchFamily="18" charset="0"/>
                <a:cs typeface="Times New Roman" panose="02020603050405020304" pitchFamily="18" charset="0"/>
              </a:rPr>
              <a:t>.</a:t>
            </a:r>
          </a:p>
        </p:txBody>
      </p:sp>
      <p:sp>
        <p:nvSpPr>
          <p:cNvPr id="29" name="Rectangle 28">
            <a:extLst>
              <a:ext uri="{FF2B5EF4-FFF2-40B4-BE49-F238E27FC236}">
                <a16:creationId xmlns:a16="http://schemas.microsoft.com/office/drawing/2014/main" id="{159E1D3F-4478-4E5B-B2FC-24B596ECBAC4}"/>
              </a:ext>
            </a:extLst>
          </p:cNvPr>
          <p:cNvSpPr/>
          <p:nvPr/>
        </p:nvSpPr>
        <p:spPr>
          <a:xfrm>
            <a:off x="9001124" y="2349334"/>
            <a:ext cx="1963786" cy="133280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lnSpc>
                <a:spcPct val="140000"/>
              </a:lnSpc>
            </a:pPr>
            <a:r>
              <a:rPr lang="en-US" sz="2000" b="1">
                <a:latin typeface="UTM Avo" panose="02040603050506020204" pitchFamily="18" charset="0"/>
                <a:cs typeface="Times New Roman" panose="02020603050405020304" pitchFamily="18" charset="0"/>
              </a:rPr>
              <a:t>Đóng tệp văn bản hoặc tệp trình chiếu.</a:t>
            </a:r>
          </a:p>
        </p:txBody>
      </p:sp>
      <p:sp>
        <p:nvSpPr>
          <p:cNvPr id="30" name="Rectangle 29">
            <a:extLst>
              <a:ext uri="{FF2B5EF4-FFF2-40B4-BE49-F238E27FC236}">
                <a16:creationId xmlns:a16="http://schemas.microsoft.com/office/drawing/2014/main" id="{C21AEB25-6F58-44AA-8B8E-EAA0B36AA142}"/>
              </a:ext>
            </a:extLst>
          </p:cNvPr>
          <p:cNvSpPr/>
          <p:nvPr/>
        </p:nvSpPr>
        <p:spPr>
          <a:xfrm>
            <a:off x="9442368" y="4679909"/>
            <a:ext cx="1963786" cy="133280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lnSpc>
                <a:spcPct val="140000"/>
              </a:lnSpc>
            </a:pPr>
            <a:r>
              <a:rPr lang="vi-VN" sz="2000" b="1">
                <a:latin typeface="UTM Avo" panose="02040603050506020204" pitchFamily="18" charset="0"/>
                <a:cs typeface="Times New Roman" panose="02020603050405020304" pitchFamily="18" charset="0"/>
              </a:rPr>
              <a:t>Lưu tệp bảng tính với tên </a:t>
            </a:r>
            <a:r>
              <a:rPr lang="vi-VN" sz="2000" b="1">
                <a:solidFill>
                  <a:srgbClr val="FF0066"/>
                </a:solidFill>
                <a:latin typeface="UTM Avo" panose="02040603050506020204" pitchFamily="18" charset="0"/>
                <a:cs typeface="Times New Roman" panose="02020603050405020304" pitchFamily="18" charset="0"/>
              </a:rPr>
              <a:t>Khaosat.xlsx.</a:t>
            </a:r>
            <a:endParaRPr lang="en-US" sz="2000" b="1">
              <a:solidFill>
                <a:srgbClr val="FF0066"/>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00281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par>
                                <p:cTn id="29" presetID="53" presetClass="entr" presetSubtype="16"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par>
                                <p:cTn id="34" presetID="53" presetClass="entr" presetSubtype="16"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par>
                          <p:cTn id="43" fill="hold">
                            <p:stCondLst>
                              <p:cond delay="1500"/>
                            </p:stCondLst>
                            <p:childTnLst>
                              <p:par>
                                <p:cTn id="44" presetID="53" presetClass="entr" presetSubtype="16"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300" fill="hold"/>
                                        <p:tgtEl>
                                          <p:spTgt spid="7"/>
                                        </p:tgtEl>
                                        <p:attrNameLst>
                                          <p:attrName>ppt_w</p:attrName>
                                        </p:attrNameLst>
                                      </p:cBhvr>
                                      <p:tavLst>
                                        <p:tav tm="0">
                                          <p:val>
                                            <p:fltVal val="0"/>
                                          </p:val>
                                        </p:tav>
                                        <p:tav tm="100000">
                                          <p:val>
                                            <p:strVal val="#ppt_w"/>
                                          </p:val>
                                        </p:tav>
                                      </p:tavLst>
                                    </p:anim>
                                    <p:anim calcmode="lin" valueType="num">
                                      <p:cBhvr>
                                        <p:cTn id="47" dur="300" fill="hold"/>
                                        <p:tgtEl>
                                          <p:spTgt spid="7"/>
                                        </p:tgtEl>
                                        <p:attrNameLst>
                                          <p:attrName>ppt_h</p:attrName>
                                        </p:attrNameLst>
                                      </p:cBhvr>
                                      <p:tavLst>
                                        <p:tav tm="0">
                                          <p:val>
                                            <p:fltVal val="0"/>
                                          </p:val>
                                        </p:tav>
                                        <p:tav tm="100000">
                                          <p:val>
                                            <p:strVal val="#ppt_h"/>
                                          </p:val>
                                        </p:tav>
                                      </p:tavLst>
                                    </p:anim>
                                    <p:animEffect transition="in" filter="fade">
                                      <p:cBhvr>
                                        <p:cTn id="48" dur="300"/>
                                        <p:tgtEl>
                                          <p:spTgt spid="7"/>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par>
                          <p:cTn id="58" fill="hold">
                            <p:stCondLst>
                              <p:cond delay="2500"/>
                            </p:stCondLst>
                            <p:childTnLst>
                              <p:par>
                                <p:cTn id="59" presetID="53" presetClass="entr" presetSubtype="16"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300" fill="hold"/>
                                        <p:tgtEl>
                                          <p:spTgt spid="13"/>
                                        </p:tgtEl>
                                        <p:attrNameLst>
                                          <p:attrName>ppt_w</p:attrName>
                                        </p:attrNameLst>
                                      </p:cBhvr>
                                      <p:tavLst>
                                        <p:tav tm="0">
                                          <p:val>
                                            <p:fltVal val="0"/>
                                          </p:val>
                                        </p:tav>
                                        <p:tav tm="100000">
                                          <p:val>
                                            <p:strVal val="#ppt_w"/>
                                          </p:val>
                                        </p:tav>
                                      </p:tavLst>
                                    </p:anim>
                                    <p:anim calcmode="lin" valueType="num">
                                      <p:cBhvr>
                                        <p:cTn id="62" dur="300" fill="hold"/>
                                        <p:tgtEl>
                                          <p:spTgt spid="13"/>
                                        </p:tgtEl>
                                        <p:attrNameLst>
                                          <p:attrName>ppt_h</p:attrName>
                                        </p:attrNameLst>
                                      </p:cBhvr>
                                      <p:tavLst>
                                        <p:tav tm="0">
                                          <p:val>
                                            <p:fltVal val="0"/>
                                          </p:val>
                                        </p:tav>
                                        <p:tav tm="100000">
                                          <p:val>
                                            <p:strVal val="#ppt_h"/>
                                          </p:val>
                                        </p:tav>
                                      </p:tavLst>
                                    </p:anim>
                                    <p:animEffect transition="in" filter="fade">
                                      <p:cBhvr>
                                        <p:cTn id="63" dur="300"/>
                                        <p:tgtEl>
                                          <p:spTgt spid="13"/>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500" fill="hold"/>
                                        <p:tgtEl>
                                          <p:spTgt spid="17"/>
                                        </p:tgtEl>
                                        <p:attrNameLst>
                                          <p:attrName>ppt_w</p:attrName>
                                        </p:attrNameLst>
                                      </p:cBhvr>
                                      <p:tavLst>
                                        <p:tav tm="0">
                                          <p:val>
                                            <p:fltVal val="0"/>
                                          </p:val>
                                        </p:tav>
                                        <p:tav tm="100000">
                                          <p:val>
                                            <p:strVal val="#ppt_w"/>
                                          </p:val>
                                        </p:tav>
                                      </p:tavLst>
                                    </p:anim>
                                    <p:anim calcmode="lin" valueType="num">
                                      <p:cBhvr>
                                        <p:cTn id="67" dur="500" fill="hold"/>
                                        <p:tgtEl>
                                          <p:spTgt spid="17"/>
                                        </p:tgtEl>
                                        <p:attrNameLst>
                                          <p:attrName>ppt_h</p:attrName>
                                        </p:attrNameLst>
                                      </p:cBhvr>
                                      <p:tavLst>
                                        <p:tav tm="0">
                                          <p:val>
                                            <p:fltVal val="0"/>
                                          </p:val>
                                        </p:tav>
                                        <p:tav tm="100000">
                                          <p:val>
                                            <p:strVal val="#ppt_h"/>
                                          </p:val>
                                        </p:tav>
                                      </p:tavLst>
                                    </p:anim>
                                    <p:animEffect transition="in" filter="fade">
                                      <p:cBhvr>
                                        <p:cTn id="68" dur="500"/>
                                        <p:tgtEl>
                                          <p:spTgt spid="17"/>
                                        </p:tgtEl>
                                      </p:cBhvr>
                                    </p:animEffect>
                                  </p:childTnLst>
                                </p:cTn>
                              </p:par>
                            </p:childTnLst>
                          </p:cTn>
                        </p:par>
                        <p:par>
                          <p:cTn id="69" fill="hold">
                            <p:stCondLst>
                              <p:cond delay="3000"/>
                            </p:stCondLst>
                            <p:childTnLst>
                              <p:par>
                                <p:cTn id="70" presetID="10" presetClass="entr" presetSubtype="0" fill="hold" grpId="0" nodeType="after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par>
                          <p:cTn id="73" fill="hold">
                            <p:stCondLst>
                              <p:cond delay="3500"/>
                            </p:stCondLst>
                            <p:childTnLst>
                              <p:par>
                                <p:cTn id="74" presetID="53" presetClass="entr" presetSubtype="16" fill="hold" grpId="0" nodeType="afterEffect">
                                  <p:stCondLst>
                                    <p:cond delay="0"/>
                                  </p:stCondLst>
                                  <p:childTnLst>
                                    <p:set>
                                      <p:cBhvr>
                                        <p:cTn id="75" dur="1" fill="hold">
                                          <p:stCondLst>
                                            <p:cond delay="0"/>
                                          </p:stCondLst>
                                        </p:cTn>
                                        <p:tgtEl>
                                          <p:spTgt spid="14"/>
                                        </p:tgtEl>
                                        <p:attrNameLst>
                                          <p:attrName>style.visibility</p:attrName>
                                        </p:attrNameLst>
                                      </p:cBhvr>
                                      <p:to>
                                        <p:strVal val="visible"/>
                                      </p:to>
                                    </p:set>
                                    <p:anim calcmode="lin" valueType="num">
                                      <p:cBhvr>
                                        <p:cTn id="76" dur="300" fill="hold"/>
                                        <p:tgtEl>
                                          <p:spTgt spid="14"/>
                                        </p:tgtEl>
                                        <p:attrNameLst>
                                          <p:attrName>ppt_w</p:attrName>
                                        </p:attrNameLst>
                                      </p:cBhvr>
                                      <p:tavLst>
                                        <p:tav tm="0">
                                          <p:val>
                                            <p:fltVal val="0"/>
                                          </p:val>
                                        </p:tav>
                                        <p:tav tm="100000">
                                          <p:val>
                                            <p:strVal val="#ppt_w"/>
                                          </p:val>
                                        </p:tav>
                                      </p:tavLst>
                                    </p:anim>
                                    <p:anim calcmode="lin" valueType="num">
                                      <p:cBhvr>
                                        <p:cTn id="77" dur="300" fill="hold"/>
                                        <p:tgtEl>
                                          <p:spTgt spid="14"/>
                                        </p:tgtEl>
                                        <p:attrNameLst>
                                          <p:attrName>ppt_h</p:attrName>
                                        </p:attrNameLst>
                                      </p:cBhvr>
                                      <p:tavLst>
                                        <p:tav tm="0">
                                          <p:val>
                                            <p:fltVal val="0"/>
                                          </p:val>
                                        </p:tav>
                                        <p:tav tm="100000">
                                          <p:val>
                                            <p:strVal val="#ppt_h"/>
                                          </p:val>
                                        </p:tav>
                                      </p:tavLst>
                                    </p:anim>
                                    <p:animEffect transition="in" filter="fade">
                                      <p:cBhvr>
                                        <p:cTn id="78" dur="300"/>
                                        <p:tgtEl>
                                          <p:spTgt spid="14"/>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p:cTn id="81" dur="500" fill="hold"/>
                                        <p:tgtEl>
                                          <p:spTgt spid="18"/>
                                        </p:tgtEl>
                                        <p:attrNameLst>
                                          <p:attrName>ppt_w</p:attrName>
                                        </p:attrNameLst>
                                      </p:cBhvr>
                                      <p:tavLst>
                                        <p:tav tm="0">
                                          <p:val>
                                            <p:fltVal val="0"/>
                                          </p:val>
                                        </p:tav>
                                        <p:tav tm="100000">
                                          <p:val>
                                            <p:strVal val="#ppt_w"/>
                                          </p:val>
                                        </p:tav>
                                      </p:tavLst>
                                    </p:anim>
                                    <p:anim calcmode="lin" valueType="num">
                                      <p:cBhvr>
                                        <p:cTn id="82" dur="500" fill="hold"/>
                                        <p:tgtEl>
                                          <p:spTgt spid="18"/>
                                        </p:tgtEl>
                                        <p:attrNameLst>
                                          <p:attrName>ppt_h</p:attrName>
                                        </p:attrNameLst>
                                      </p:cBhvr>
                                      <p:tavLst>
                                        <p:tav tm="0">
                                          <p:val>
                                            <p:fltVal val="0"/>
                                          </p:val>
                                        </p:tav>
                                        <p:tav tm="100000">
                                          <p:val>
                                            <p:strVal val="#ppt_h"/>
                                          </p:val>
                                        </p:tav>
                                      </p:tavLst>
                                    </p:anim>
                                    <p:animEffect transition="in" filter="fade">
                                      <p:cBhvr>
                                        <p:cTn id="83" dur="500"/>
                                        <p:tgtEl>
                                          <p:spTgt spid="18"/>
                                        </p:tgtEl>
                                      </p:cBhvr>
                                    </p:animEffect>
                                  </p:childTnLst>
                                </p:cTn>
                              </p:par>
                            </p:childTnLst>
                          </p:cTn>
                        </p:par>
                        <p:par>
                          <p:cTn id="84" fill="hold">
                            <p:stCondLst>
                              <p:cond delay="4000"/>
                            </p:stCondLst>
                            <p:childTnLst>
                              <p:par>
                                <p:cTn id="85" presetID="10" presetClass="entr" presetSubtype="0" fill="hold" grpId="0" nodeType="after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childTnLst>
                          </p:cTn>
                        </p:par>
                        <p:par>
                          <p:cTn id="88" fill="hold">
                            <p:stCondLst>
                              <p:cond delay="4500"/>
                            </p:stCondLst>
                            <p:childTnLst>
                              <p:par>
                                <p:cTn id="89" presetID="53" presetClass="entr" presetSubtype="16" fill="hold" grpId="0" nodeType="after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300" fill="hold"/>
                                        <p:tgtEl>
                                          <p:spTgt spid="15"/>
                                        </p:tgtEl>
                                        <p:attrNameLst>
                                          <p:attrName>ppt_w</p:attrName>
                                        </p:attrNameLst>
                                      </p:cBhvr>
                                      <p:tavLst>
                                        <p:tav tm="0">
                                          <p:val>
                                            <p:fltVal val="0"/>
                                          </p:val>
                                        </p:tav>
                                        <p:tav tm="100000">
                                          <p:val>
                                            <p:strVal val="#ppt_w"/>
                                          </p:val>
                                        </p:tav>
                                      </p:tavLst>
                                    </p:anim>
                                    <p:anim calcmode="lin" valueType="num">
                                      <p:cBhvr>
                                        <p:cTn id="92" dur="300" fill="hold"/>
                                        <p:tgtEl>
                                          <p:spTgt spid="15"/>
                                        </p:tgtEl>
                                        <p:attrNameLst>
                                          <p:attrName>ppt_h</p:attrName>
                                        </p:attrNameLst>
                                      </p:cBhvr>
                                      <p:tavLst>
                                        <p:tav tm="0">
                                          <p:val>
                                            <p:fltVal val="0"/>
                                          </p:val>
                                        </p:tav>
                                        <p:tav tm="100000">
                                          <p:val>
                                            <p:strVal val="#ppt_h"/>
                                          </p:val>
                                        </p:tav>
                                      </p:tavLst>
                                    </p:anim>
                                    <p:animEffect transition="in" filter="fade">
                                      <p:cBhvr>
                                        <p:cTn id="93" dur="300"/>
                                        <p:tgtEl>
                                          <p:spTgt spid="15"/>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19"/>
                                        </p:tgtEl>
                                        <p:attrNameLst>
                                          <p:attrName>style.visibility</p:attrName>
                                        </p:attrNameLst>
                                      </p:cBhvr>
                                      <p:to>
                                        <p:strVal val="visible"/>
                                      </p:to>
                                    </p:set>
                                    <p:anim calcmode="lin" valueType="num">
                                      <p:cBhvr>
                                        <p:cTn id="96" dur="500" fill="hold"/>
                                        <p:tgtEl>
                                          <p:spTgt spid="19"/>
                                        </p:tgtEl>
                                        <p:attrNameLst>
                                          <p:attrName>ppt_w</p:attrName>
                                        </p:attrNameLst>
                                      </p:cBhvr>
                                      <p:tavLst>
                                        <p:tav tm="0">
                                          <p:val>
                                            <p:fltVal val="0"/>
                                          </p:val>
                                        </p:tav>
                                        <p:tav tm="100000">
                                          <p:val>
                                            <p:strVal val="#ppt_w"/>
                                          </p:val>
                                        </p:tav>
                                      </p:tavLst>
                                    </p:anim>
                                    <p:anim calcmode="lin" valueType="num">
                                      <p:cBhvr>
                                        <p:cTn id="97" dur="500" fill="hold"/>
                                        <p:tgtEl>
                                          <p:spTgt spid="19"/>
                                        </p:tgtEl>
                                        <p:attrNameLst>
                                          <p:attrName>ppt_h</p:attrName>
                                        </p:attrNameLst>
                                      </p:cBhvr>
                                      <p:tavLst>
                                        <p:tav tm="0">
                                          <p:val>
                                            <p:fltVal val="0"/>
                                          </p:val>
                                        </p:tav>
                                        <p:tav tm="100000">
                                          <p:val>
                                            <p:strVal val="#ppt_h"/>
                                          </p:val>
                                        </p:tav>
                                      </p:tavLst>
                                    </p:anim>
                                    <p:animEffect transition="in" filter="fade">
                                      <p:cBhvr>
                                        <p:cTn id="98" dur="500"/>
                                        <p:tgtEl>
                                          <p:spTgt spid="19"/>
                                        </p:tgtEl>
                                      </p:cBhvr>
                                    </p:animEffect>
                                  </p:childTnLst>
                                </p:cTn>
                              </p:par>
                            </p:childTnLst>
                          </p:cTn>
                        </p:par>
                        <p:par>
                          <p:cTn id="99" fill="hold">
                            <p:stCondLst>
                              <p:cond delay="5000"/>
                            </p:stCondLst>
                            <p:childTnLst>
                              <p:par>
                                <p:cTn id="100" presetID="10" presetClass="entr" presetSubtype="0" fill="hold" grpId="0" nodeType="after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500"/>
                                        <p:tgtEl>
                                          <p:spTgt spid="29"/>
                                        </p:tgtEl>
                                      </p:cBhvr>
                                    </p:animEffect>
                                  </p:childTnLst>
                                </p:cTn>
                              </p:par>
                            </p:childTnLst>
                          </p:cTn>
                        </p:par>
                        <p:par>
                          <p:cTn id="103" fill="hold">
                            <p:stCondLst>
                              <p:cond delay="5500"/>
                            </p:stCondLst>
                            <p:childTnLst>
                              <p:par>
                                <p:cTn id="104" presetID="53" presetClass="entr" presetSubtype="16" fill="hold" grpId="0" nodeType="afterEffect">
                                  <p:stCondLst>
                                    <p:cond delay="0"/>
                                  </p:stCondLst>
                                  <p:childTnLst>
                                    <p:set>
                                      <p:cBhvr>
                                        <p:cTn id="105" dur="1" fill="hold">
                                          <p:stCondLst>
                                            <p:cond delay="0"/>
                                          </p:stCondLst>
                                        </p:cTn>
                                        <p:tgtEl>
                                          <p:spTgt spid="16"/>
                                        </p:tgtEl>
                                        <p:attrNameLst>
                                          <p:attrName>style.visibility</p:attrName>
                                        </p:attrNameLst>
                                      </p:cBhvr>
                                      <p:to>
                                        <p:strVal val="visible"/>
                                      </p:to>
                                    </p:set>
                                    <p:anim calcmode="lin" valueType="num">
                                      <p:cBhvr>
                                        <p:cTn id="106" dur="300" fill="hold"/>
                                        <p:tgtEl>
                                          <p:spTgt spid="16"/>
                                        </p:tgtEl>
                                        <p:attrNameLst>
                                          <p:attrName>ppt_w</p:attrName>
                                        </p:attrNameLst>
                                      </p:cBhvr>
                                      <p:tavLst>
                                        <p:tav tm="0">
                                          <p:val>
                                            <p:fltVal val="0"/>
                                          </p:val>
                                        </p:tav>
                                        <p:tav tm="100000">
                                          <p:val>
                                            <p:strVal val="#ppt_w"/>
                                          </p:val>
                                        </p:tav>
                                      </p:tavLst>
                                    </p:anim>
                                    <p:anim calcmode="lin" valueType="num">
                                      <p:cBhvr>
                                        <p:cTn id="107" dur="300" fill="hold"/>
                                        <p:tgtEl>
                                          <p:spTgt spid="16"/>
                                        </p:tgtEl>
                                        <p:attrNameLst>
                                          <p:attrName>ppt_h</p:attrName>
                                        </p:attrNameLst>
                                      </p:cBhvr>
                                      <p:tavLst>
                                        <p:tav tm="0">
                                          <p:val>
                                            <p:fltVal val="0"/>
                                          </p:val>
                                        </p:tav>
                                        <p:tav tm="100000">
                                          <p:val>
                                            <p:strVal val="#ppt_h"/>
                                          </p:val>
                                        </p:tav>
                                      </p:tavLst>
                                    </p:anim>
                                    <p:animEffect transition="in" filter="fade">
                                      <p:cBhvr>
                                        <p:cTn id="108" dur="300"/>
                                        <p:tgtEl>
                                          <p:spTgt spid="16"/>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20"/>
                                        </p:tgtEl>
                                        <p:attrNameLst>
                                          <p:attrName>style.visibility</p:attrName>
                                        </p:attrNameLst>
                                      </p:cBhvr>
                                      <p:to>
                                        <p:strVal val="visible"/>
                                      </p:to>
                                    </p:set>
                                    <p:anim calcmode="lin" valueType="num">
                                      <p:cBhvr>
                                        <p:cTn id="111" dur="500" fill="hold"/>
                                        <p:tgtEl>
                                          <p:spTgt spid="20"/>
                                        </p:tgtEl>
                                        <p:attrNameLst>
                                          <p:attrName>ppt_w</p:attrName>
                                        </p:attrNameLst>
                                      </p:cBhvr>
                                      <p:tavLst>
                                        <p:tav tm="0">
                                          <p:val>
                                            <p:fltVal val="0"/>
                                          </p:val>
                                        </p:tav>
                                        <p:tav tm="100000">
                                          <p:val>
                                            <p:strVal val="#ppt_w"/>
                                          </p:val>
                                        </p:tav>
                                      </p:tavLst>
                                    </p:anim>
                                    <p:anim calcmode="lin" valueType="num">
                                      <p:cBhvr>
                                        <p:cTn id="112" dur="500" fill="hold"/>
                                        <p:tgtEl>
                                          <p:spTgt spid="20"/>
                                        </p:tgtEl>
                                        <p:attrNameLst>
                                          <p:attrName>ppt_h</p:attrName>
                                        </p:attrNameLst>
                                      </p:cBhvr>
                                      <p:tavLst>
                                        <p:tav tm="0">
                                          <p:val>
                                            <p:fltVal val="0"/>
                                          </p:val>
                                        </p:tav>
                                        <p:tav tm="100000">
                                          <p:val>
                                            <p:strVal val="#ppt_h"/>
                                          </p:val>
                                        </p:tav>
                                      </p:tavLst>
                                    </p:anim>
                                    <p:animEffect transition="in" filter="fade">
                                      <p:cBhvr>
                                        <p:cTn id="113" dur="500"/>
                                        <p:tgtEl>
                                          <p:spTgt spid="20"/>
                                        </p:tgtEl>
                                      </p:cBhvr>
                                    </p:animEffect>
                                  </p:childTnLst>
                                </p:cTn>
                              </p:par>
                            </p:childTnLst>
                          </p:cTn>
                        </p:par>
                        <p:par>
                          <p:cTn id="114" fill="hold">
                            <p:stCondLst>
                              <p:cond delay="6000"/>
                            </p:stCondLst>
                            <p:childTnLst>
                              <p:par>
                                <p:cTn id="115" presetID="10" presetClass="entr" presetSubtype="0" fill="hold" grpId="0" nodeType="after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2" grpId="0"/>
      <p:bldP spid="13" grpId="0" animBg="1"/>
      <p:bldP spid="14" grpId="0" animBg="1"/>
      <p:bldP spid="15" grpId="0" animBg="1"/>
      <p:bldP spid="16" grpId="0" animBg="1"/>
      <p:bldP spid="17" grpId="0"/>
      <p:bldP spid="18" grpId="0"/>
      <p:bldP spid="19" grpId="0"/>
      <p:bldP spid="20" grpId="0"/>
      <p:bldP spid="25" grpId="0"/>
      <p:bldP spid="26" grpId="0"/>
      <p:bldP spid="27" grpId="0"/>
      <p:bldP spid="28" grpId="0"/>
      <p:bldP spid="29"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rotWithShape="1">
          <a:blip r:embed="rId2"/>
          <a:srcRect r="73251" b="-12880"/>
          <a:stretch/>
        </p:blipFill>
        <p:spPr>
          <a:xfrm>
            <a:off x="510166" y="377154"/>
            <a:ext cx="933623" cy="1056562"/>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2169825"/>
          </a:xfrm>
          <a:prstGeom prst="rect">
            <a:avLst/>
          </a:prstGeom>
        </p:spPr>
        <p:txBody>
          <a:bodyPr wrap="square">
            <a:spAutoFit/>
          </a:bodyPr>
          <a:lstStyle/>
          <a:p>
            <a:pPr algn="just" defTabSz="342900">
              <a:spcAft>
                <a:spcPts val="600"/>
              </a:spcAft>
            </a:pPr>
            <a:r>
              <a:rPr lang="vi-VN" sz="2400" b="1">
                <a:latin typeface="UTM Avo" panose="02040603050506020204" pitchFamily="18" charset="0"/>
                <a:cs typeface="Times New Roman" panose="02020603050405020304" pitchFamily="18" charset="0"/>
              </a:rPr>
              <a:t>1.	Em hãy chọn phương án đúng.</a:t>
            </a:r>
          </a:p>
          <a:p>
            <a:pPr algn="just" defTabSz="342900">
              <a:spcAft>
                <a:spcPts val="600"/>
              </a:spcAft>
            </a:pPr>
            <a:r>
              <a:rPr lang="vi-VN" sz="2400">
                <a:latin typeface="UTM Avo" panose="02040603050506020204" pitchFamily="18" charset="0"/>
                <a:cs typeface="Times New Roman" panose="02020603050405020304" pitchFamily="18" charset="0"/>
              </a:rPr>
              <a:t>Công thức tại ô C1 (Hình 5.6) là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A1*B1. Sao chép công thức trong ô C1 vào ô E2 th</a:t>
            </a:r>
            <a:r>
              <a:rPr lang="en-US" sz="2400">
                <a:latin typeface="UTM Avo" panose="02040603050506020204" pitchFamily="18" charset="0"/>
                <a:cs typeface="Times New Roman" panose="02020603050405020304" pitchFamily="18" charset="0"/>
              </a:rPr>
              <a:t>ì</a:t>
            </a:r>
            <a:r>
              <a:rPr lang="vi-VN" sz="2400">
                <a:latin typeface="UTM Avo" panose="02040603050506020204" pitchFamily="18" charset="0"/>
                <a:cs typeface="Times New Roman" panose="02020603050405020304" pitchFamily="18" charset="0"/>
              </a:rPr>
              <a:t> công thức tại ô E2 sau khi sao chép là:</a:t>
            </a:r>
          </a:p>
          <a:p>
            <a:pPr algn="just" defTabSz="342900">
              <a:spcAft>
                <a:spcPts val="600"/>
              </a:spcAft>
            </a:pPr>
            <a:r>
              <a:rPr lang="vi-VN" sz="2400">
                <a:latin typeface="UTM Avo" panose="02040603050506020204" pitchFamily="18" charset="0"/>
                <a:cs typeface="Times New Roman" panose="02020603050405020304" pitchFamily="18" charset="0"/>
              </a:rPr>
              <a:t>A. =C1*D2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B. =C2*D1	</a:t>
            </a:r>
            <a:endParaRPr lang="en-US" sz="2400">
              <a:latin typeface="UTM Avo" panose="02040603050506020204" pitchFamily="18" charset="0"/>
              <a:cs typeface="Times New Roman" panose="02020603050405020304" pitchFamily="18" charset="0"/>
            </a:endParaRPr>
          </a:p>
          <a:p>
            <a:pPr algn="just" defTabSz="342900">
              <a:spcAft>
                <a:spcPts val="600"/>
              </a:spcAft>
            </a:pP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=C2*D2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D. =B2*C2</a:t>
            </a:r>
          </a:p>
        </p:txBody>
      </p:sp>
      <p:sp>
        <p:nvSpPr>
          <p:cNvPr id="4" name="矩形 10">
            <a:extLst>
              <a:ext uri="{FF2B5EF4-FFF2-40B4-BE49-F238E27FC236}">
                <a16:creationId xmlns:a16="http://schemas.microsoft.com/office/drawing/2014/main" id="{E488A0EA-D84B-4277-901A-1E393AF04F42}"/>
              </a:ext>
            </a:extLst>
          </p:cNvPr>
          <p:cNvSpPr/>
          <p:nvPr/>
        </p:nvSpPr>
        <p:spPr>
          <a:xfrm>
            <a:off x="1236893" y="619138"/>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LUYỆN TẬP</a:t>
            </a:r>
            <a:endParaRPr lang="vi-VN" sz="3200">
              <a:solidFill>
                <a:srgbClr val="00B050"/>
              </a:solidFill>
              <a:latin typeface="UTM Avo" panose="02040603050506020204" pitchFamily="18" charset="0"/>
              <a:cs typeface="Times New Roman" panose="02020603050405020304" pitchFamily="18" charset="0"/>
            </a:endParaRPr>
          </a:p>
        </p:txBody>
      </p:sp>
      <p:pic>
        <p:nvPicPr>
          <p:cNvPr id="6" name="Picture 5" descr="Chart&#10;&#10;Description automatically generated with medium confidence">
            <a:extLst>
              <a:ext uri="{FF2B5EF4-FFF2-40B4-BE49-F238E27FC236}">
                <a16:creationId xmlns:a16="http://schemas.microsoft.com/office/drawing/2014/main" id="{499A19CB-E276-4D0A-831C-A9090D10E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319" y="3776853"/>
            <a:ext cx="8229600" cy="2515213"/>
          </a:xfrm>
          <a:prstGeom prst="rect">
            <a:avLst/>
          </a:prstGeom>
        </p:spPr>
      </p:pic>
    </p:spTree>
    <p:extLst>
      <p:ext uri="{BB962C8B-B14F-4D97-AF65-F5344CB8AC3E}">
        <p14:creationId xmlns:p14="http://schemas.microsoft.com/office/powerpoint/2010/main" val="36669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23">
                                            <p:txEl>
                                              <p:pRg st="2" end="2"/>
                                            </p:txEl>
                                          </p:spTgt>
                                        </p:tgtEl>
                                        <p:attrNameLst>
                                          <p:attrName>style.visibility</p:attrName>
                                        </p:attrNameLst>
                                      </p:cBhvr>
                                      <p:to>
                                        <p:strVal val="visible"/>
                                      </p:to>
                                    </p:set>
                                    <p:animEffect transition="in" filter="fade">
                                      <p:cBhvr>
                                        <p:cTn id="20" dur="1000"/>
                                        <p:tgtEl>
                                          <p:spTgt spid="23">
                                            <p:txEl>
                                              <p:pRg st="2" end="2"/>
                                            </p:txEl>
                                          </p:spTgt>
                                        </p:tgtEl>
                                      </p:cBhvr>
                                    </p:animEffect>
                                    <p:anim calcmode="lin" valueType="num">
                                      <p:cBhvr>
                                        <p:cTn id="21"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23">
                                            <p:txEl>
                                              <p:pRg st="3" end="3"/>
                                            </p:txEl>
                                          </p:spTgt>
                                        </p:tgtEl>
                                        <p:attrNameLst>
                                          <p:attrName>style.visibility</p:attrName>
                                        </p:attrNameLst>
                                      </p:cBhvr>
                                      <p:to>
                                        <p:strVal val="visible"/>
                                      </p:to>
                                    </p:set>
                                    <p:animEffect transition="in" filter="fade">
                                      <p:cBhvr>
                                        <p:cTn id="26" dur="1000"/>
                                        <p:tgtEl>
                                          <p:spTgt spid="23">
                                            <p:txEl>
                                              <p:pRg st="3" end="3"/>
                                            </p:txEl>
                                          </p:spTgt>
                                        </p:tgtEl>
                                      </p:cBhvr>
                                    </p:animEffect>
                                    <p:anim calcmode="lin" valueType="num">
                                      <p:cBhvr>
                                        <p:cTn id="27"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62BA85C-64A4-4DFB-BB7A-C44574EE98A1}"/>
              </a:ext>
            </a:extLst>
          </p:cNvPr>
          <p:cNvGraphicFramePr>
            <a:graphicFrameLocks noGrp="1"/>
          </p:cNvGraphicFramePr>
          <p:nvPr>
            <p:extLst>
              <p:ext uri="{D42A27DB-BD31-4B8C-83A1-F6EECF244321}">
                <p14:modId xmlns:p14="http://schemas.microsoft.com/office/powerpoint/2010/main" val="3722096019"/>
              </p:ext>
            </p:extLst>
          </p:nvPr>
        </p:nvGraphicFramePr>
        <p:xfrm>
          <a:off x="871477" y="1070264"/>
          <a:ext cx="10449046" cy="5036242"/>
        </p:xfrm>
        <a:graphic>
          <a:graphicData uri="http://schemas.openxmlformats.org/drawingml/2006/table">
            <a:tbl>
              <a:tblPr/>
              <a:tblGrid>
                <a:gridCol w="346870">
                  <a:extLst>
                    <a:ext uri="{9D8B030D-6E8A-4147-A177-3AD203B41FA5}">
                      <a16:colId xmlns:a16="http://schemas.microsoft.com/office/drawing/2014/main" val="2775849083"/>
                    </a:ext>
                  </a:extLst>
                </a:gridCol>
                <a:gridCol w="644188">
                  <a:extLst>
                    <a:ext uri="{9D8B030D-6E8A-4147-A177-3AD203B41FA5}">
                      <a16:colId xmlns:a16="http://schemas.microsoft.com/office/drawing/2014/main" val="986006527"/>
                    </a:ext>
                  </a:extLst>
                </a:gridCol>
                <a:gridCol w="3246263">
                  <a:extLst>
                    <a:ext uri="{9D8B030D-6E8A-4147-A177-3AD203B41FA5}">
                      <a16:colId xmlns:a16="http://schemas.microsoft.com/office/drawing/2014/main" val="208661503"/>
                    </a:ext>
                  </a:extLst>
                </a:gridCol>
                <a:gridCol w="1924853">
                  <a:extLst>
                    <a:ext uri="{9D8B030D-6E8A-4147-A177-3AD203B41FA5}">
                      <a16:colId xmlns:a16="http://schemas.microsoft.com/office/drawing/2014/main" val="865226116"/>
                    </a:ext>
                  </a:extLst>
                </a:gridCol>
                <a:gridCol w="2073511">
                  <a:extLst>
                    <a:ext uri="{9D8B030D-6E8A-4147-A177-3AD203B41FA5}">
                      <a16:colId xmlns:a16="http://schemas.microsoft.com/office/drawing/2014/main" val="2809207673"/>
                    </a:ext>
                  </a:extLst>
                </a:gridCol>
                <a:gridCol w="2213361">
                  <a:extLst>
                    <a:ext uri="{9D8B030D-6E8A-4147-A177-3AD203B41FA5}">
                      <a16:colId xmlns:a16="http://schemas.microsoft.com/office/drawing/2014/main" val="1571878866"/>
                    </a:ext>
                  </a:extLst>
                </a:gridCol>
              </a:tblGrid>
              <a:tr h="449502">
                <a:tc>
                  <a:txBody>
                    <a:bodyPr/>
                    <a:lstStyle/>
                    <a:p>
                      <a:r>
                        <a:rPr lang="vi-VN" sz="2400">
                          <a:solidFill>
                            <a:srgbClr val="000000"/>
                          </a:solidFill>
                          <a:effectLst/>
                          <a:latin typeface="Courier New" panose="02070309020205020404" pitchFamily="49" charset="0"/>
                          <a:ea typeface="Courier New" panose="02070309020205020404" pitchFamily="49" charset="0"/>
                        </a:rPr>
                        <a:t> </a:t>
                      </a:r>
                      <a:endParaRPr lang="en-US" sz="24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139700">
                        <a:lnSpc>
                          <a:spcPct val="120000"/>
                        </a:lnSpc>
                        <a:spcAft>
                          <a:spcPts val="400"/>
                        </a:spcAft>
                      </a:pPr>
                      <a:r>
                        <a:rPr lang="vi-VN" sz="2400">
                          <a:solidFill>
                            <a:srgbClr val="000000"/>
                          </a:solidFill>
                          <a:effectLst/>
                          <a:latin typeface="Arial Unicode MS" panose="020B0604020202020204" pitchFamily="34" charset="-128"/>
                          <a:ea typeface="Arial" panose="020B0604020202020204" pitchFamily="34" charset="0"/>
                        </a:rPr>
                        <a:t>A</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algn="ctr">
                        <a:lnSpc>
                          <a:spcPct val="120000"/>
                        </a:lnSpc>
                        <a:spcAft>
                          <a:spcPts val="400"/>
                        </a:spcAft>
                      </a:pPr>
                      <a:r>
                        <a:rPr lang="vi-VN" sz="2400">
                          <a:solidFill>
                            <a:srgbClr val="000000"/>
                          </a:solidFill>
                          <a:effectLst/>
                          <a:latin typeface="Arial Unicode MS" panose="020B0604020202020204" pitchFamily="34" charset="-128"/>
                          <a:ea typeface="Arial" panose="020B0604020202020204" pitchFamily="34" charset="0"/>
                        </a:rPr>
                        <a:t>B</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algn="ctr">
                        <a:lnSpc>
                          <a:spcPct val="120000"/>
                        </a:lnSpc>
                        <a:spcAft>
                          <a:spcPts val="400"/>
                        </a:spcAft>
                      </a:pPr>
                      <a:r>
                        <a:rPr lang="en-US" sz="2400">
                          <a:solidFill>
                            <a:srgbClr val="000000"/>
                          </a:solidFill>
                          <a:effectLst/>
                          <a:latin typeface="Calibri" panose="020F0502020204030204" pitchFamily="34" charset="0"/>
                          <a:ea typeface="Calibri" panose="020F0502020204030204" pitchFamily="34" charset="0"/>
                        </a:rPr>
                        <a:t>C</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algn="ctr">
                        <a:lnSpc>
                          <a:spcPct val="120000"/>
                        </a:lnSpc>
                        <a:spcAft>
                          <a:spcPts val="400"/>
                        </a:spcAft>
                      </a:pPr>
                      <a:r>
                        <a:rPr lang="vi-VN" sz="2400">
                          <a:solidFill>
                            <a:srgbClr val="000000"/>
                          </a:solidFill>
                          <a:effectLst/>
                          <a:latin typeface="Arial Unicode MS" panose="020B0604020202020204" pitchFamily="34" charset="-128"/>
                          <a:ea typeface="Arial" panose="020B0604020202020204" pitchFamily="34" charset="0"/>
                        </a:rPr>
                        <a:t>D</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algn="ctr">
                        <a:lnSpc>
                          <a:spcPct val="120000"/>
                        </a:lnSpc>
                        <a:spcAft>
                          <a:spcPts val="400"/>
                        </a:spcAft>
                      </a:pPr>
                      <a:r>
                        <a:rPr lang="vi-VN" sz="2400">
                          <a:solidFill>
                            <a:srgbClr val="000000"/>
                          </a:solidFill>
                          <a:effectLst/>
                          <a:latin typeface="Arial Unicode MS" panose="020B0604020202020204" pitchFamily="34" charset="-128"/>
                          <a:ea typeface="Arial" panose="020B0604020202020204" pitchFamily="34" charset="0"/>
                        </a:rPr>
                        <a:t>E</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extLst>
                  <a:ext uri="{0D108BD9-81ED-4DB2-BD59-A6C34878D82A}">
                    <a16:rowId xmlns:a16="http://schemas.microsoft.com/office/drawing/2014/main" val="139837737"/>
                  </a:ext>
                </a:extLst>
              </a:tr>
              <a:tr h="486629">
                <a:tc>
                  <a:txBody>
                    <a:bodyPr/>
                    <a:lstStyle/>
                    <a:p>
                      <a:pPr>
                        <a:lnSpc>
                          <a:spcPct val="120000"/>
                        </a:lnSpc>
                        <a:spcAft>
                          <a:spcPts val="400"/>
                        </a:spcAft>
                      </a:pPr>
                      <a:r>
                        <a:rPr lang="vi-VN" sz="2400">
                          <a:solidFill>
                            <a:srgbClr val="000000"/>
                          </a:solidFill>
                          <a:effectLst/>
                          <a:latin typeface="Arial Unicode MS" panose="020B0604020202020204" pitchFamily="34" charset="-128"/>
                          <a:ea typeface="Arial" panose="020B0604020202020204" pitchFamily="34" charset="0"/>
                        </a:rPr>
                        <a:t>1</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gridSpan="5">
                  <a:txBody>
                    <a:bodyPr/>
                    <a:lstStyle/>
                    <a:p>
                      <a:pPr algn="ct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DANH SÁCH PHẦN MỀM ỨNG DỤNG</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lnT w="12700" cap="flat" cmpd="sng" algn="ctr">
                      <a:solidFill>
                        <a:schemeClr val="tx1"/>
                      </a:solidFill>
                      <a:prstDash val="solid"/>
                      <a:round/>
                      <a:headEnd type="none" w="med" len="med"/>
                      <a:tailEnd type="none" w="med" len="med"/>
                    </a:lnT>
                  </a:tcPr>
                </a:tc>
                <a:tc hMerge="1">
                  <a:txBody>
                    <a:bodyPr/>
                    <a:lstStyle/>
                    <a:p>
                      <a:endParaRPr lang="en-US"/>
                    </a:p>
                  </a:txBody>
                  <a:tcPr>
                    <a:lnL w="12700" cmpd="sng">
                      <a:noFill/>
                      <a:prstDash val="soli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56189865"/>
                  </a:ext>
                </a:extLst>
              </a:tr>
              <a:tr h="406125">
                <a:tc>
                  <a:txBody>
                    <a:bodyPr/>
                    <a:lstStyle/>
                    <a:p>
                      <a:pPr>
                        <a:lnSpc>
                          <a:spcPct val="120000"/>
                        </a:lnSpc>
                        <a:spcAft>
                          <a:spcPts val="400"/>
                        </a:spcAft>
                      </a:pPr>
                      <a:r>
                        <a:rPr lang="vi-VN" sz="2400">
                          <a:solidFill>
                            <a:srgbClr val="000000"/>
                          </a:solidFill>
                          <a:effectLst/>
                          <a:latin typeface="Arial Unicode MS" panose="020B0604020202020204" pitchFamily="34" charset="-128"/>
                          <a:ea typeface="Arial" panose="020B0604020202020204" pitchFamily="34" charset="0"/>
                        </a:rPr>
                        <a:t>2</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r>
                        <a:rPr lang="vi-VN" sz="2400">
                          <a:solidFill>
                            <a:srgbClr val="000000"/>
                          </a:solidFill>
                          <a:effectLst/>
                          <a:latin typeface="Courier New" panose="02070309020205020404" pitchFamily="49" charset="0"/>
                          <a:ea typeface="Courier New" panose="02070309020205020404" pitchFamily="49" charset="0"/>
                        </a:rPr>
                        <a:t> </a:t>
                      </a:r>
                      <a:endParaRPr lang="en-US" sz="24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endParaRPr lang="en-US" sz="2400">
                        <a:solidFill>
                          <a:srgbClr val="000000"/>
                        </a:solidFill>
                        <a:effectLst/>
                        <a:latin typeface="Courier New" panose="02070309020205020404" pitchFamily="49" charset="0"/>
                        <a:ea typeface="Courier New" panose="02070309020205020404" pitchFamily="49" charset="0"/>
                      </a:endParaRPr>
                    </a:p>
                  </a:txBody>
                  <a:tcPr marL="6350" marR="635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r>
                        <a:rPr lang="vi-VN" sz="2400">
                          <a:solidFill>
                            <a:srgbClr val="000000"/>
                          </a:solidFill>
                          <a:effectLst/>
                          <a:latin typeface="Courier New" panose="02070309020205020404" pitchFamily="49" charset="0"/>
                          <a:ea typeface="Courier New" panose="02070309020205020404" pitchFamily="49" charset="0"/>
                        </a:rPr>
                        <a:t> </a:t>
                      </a:r>
                      <a:endParaRPr lang="en-US" sz="2400">
                        <a:solidFill>
                          <a:srgbClr val="000000"/>
                        </a:solidFill>
                        <a:effectLst/>
                        <a:latin typeface="Courier New" panose="02070309020205020404" pitchFamily="49" charset="0"/>
                        <a:ea typeface="Courier New" panose="02070309020205020404" pitchFamily="49" charset="0"/>
                      </a:endParaRPr>
                    </a:p>
                  </a:txBody>
                  <a:tcPr marL="6350" marR="635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gridSpan="2">
                  <a:txBody>
                    <a:bodyPr/>
                    <a:lstStyle/>
                    <a:p>
                      <a:r>
                        <a:rPr lang="vi-VN" sz="2400">
                          <a:solidFill>
                            <a:srgbClr val="000000"/>
                          </a:solidFill>
                          <a:effectLst/>
                          <a:latin typeface="Courier New" panose="02070309020205020404" pitchFamily="49" charset="0"/>
                          <a:ea typeface="Courier New" panose="02070309020205020404" pitchFamily="49" charset="0"/>
                        </a:rPr>
                        <a:t> </a:t>
                      </a:r>
                      <a:endParaRPr lang="en-US" sz="2400">
                        <a:solidFill>
                          <a:srgbClr val="000000"/>
                        </a:solidFill>
                        <a:effectLst/>
                        <a:latin typeface="Courier New" panose="02070309020205020404" pitchFamily="49" charset="0"/>
                        <a:ea typeface="Courier New" panose="02070309020205020404" pitchFamily="49" charset="0"/>
                      </a:endParaRPr>
                    </a:p>
                  </a:txBody>
                  <a:tcPr marL="6350" marR="6350" marT="0" marB="0">
                    <a:lnL>
                      <a:noFill/>
                    </a:lnL>
                    <a:lnR w="1270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lnL w="12700" cmpd="sng">
                      <a:noFill/>
                      <a:prstDash val="solid"/>
                    </a:lnL>
                  </a:tcPr>
                </a:tc>
                <a:extLst>
                  <a:ext uri="{0D108BD9-81ED-4DB2-BD59-A6C34878D82A}">
                    <a16:rowId xmlns:a16="http://schemas.microsoft.com/office/drawing/2014/main" val="3555715767"/>
                  </a:ext>
                </a:extLst>
              </a:tr>
              <a:tr h="396513">
                <a:tc>
                  <a:txBody>
                    <a:bodyPr/>
                    <a:lstStyle/>
                    <a:p>
                      <a:pPr>
                        <a:lnSpc>
                          <a:spcPct val="120000"/>
                        </a:lnSpc>
                        <a:spcAft>
                          <a:spcPts val="400"/>
                        </a:spcAft>
                      </a:pPr>
                      <a:r>
                        <a:rPr lang="vi-VN" sz="2400">
                          <a:solidFill>
                            <a:srgbClr val="000000"/>
                          </a:solidFill>
                          <a:effectLst/>
                          <a:latin typeface="Arial Unicode MS" panose="020B0604020202020204" pitchFamily="34" charset="-128"/>
                          <a:ea typeface="Arial" panose="020B0604020202020204" pitchFamily="34" charset="0"/>
                        </a:rPr>
                        <a:t>3</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88900">
                        <a:lnSpc>
                          <a:spcPct val="120000"/>
                        </a:lnSpc>
                        <a:spcAft>
                          <a:spcPts val="400"/>
                        </a:spcAft>
                      </a:pPr>
                      <a:r>
                        <a:rPr lang="en-US" sz="2400" b="1">
                          <a:solidFill>
                            <a:srgbClr val="000000"/>
                          </a:solidFill>
                          <a:effectLst/>
                          <a:latin typeface="Arial" panose="020B0604020202020204" pitchFamily="34" charset="0"/>
                          <a:ea typeface="Arial" panose="020B0604020202020204" pitchFamily="34" charset="0"/>
                        </a:rPr>
                        <a:t>TT</a:t>
                      </a:r>
                      <a:endParaRPr lang="en-US" sz="2400">
                        <a:effectLst/>
                        <a:latin typeface="Arial" panose="020B0604020202020204" pitchFamily="34" charset="0"/>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Sản ph</a:t>
                      </a:r>
                      <a:r>
                        <a:rPr lang="en-US" sz="2400" b="1">
                          <a:solidFill>
                            <a:srgbClr val="000000"/>
                          </a:solidFill>
                          <a:effectLst/>
                          <a:latin typeface="Arial" panose="020B0604020202020204" pitchFamily="34" charset="0"/>
                          <a:ea typeface="Arial" panose="020B0604020202020204" pitchFamily="34" charset="0"/>
                        </a:rPr>
                        <a:t>ẩ</a:t>
                      </a:r>
                      <a:r>
                        <a:rPr lang="vi-VN" sz="2400" b="1">
                          <a:solidFill>
                            <a:srgbClr val="000000"/>
                          </a:solidFill>
                          <a:effectLst/>
                          <a:latin typeface="Arial" panose="020B0604020202020204" pitchFamily="34" charset="0"/>
                          <a:ea typeface="Arial" panose="020B0604020202020204" pitchFamily="34" charset="0"/>
                        </a:rPr>
                        <a:t>m</a:t>
                      </a:r>
                      <a:endParaRPr lang="en-US" sz="24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Đơn giá (đồng)</a:t>
                      </a:r>
                      <a:endParaRPr lang="en-US" sz="24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52400">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Số lư</a:t>
                      </a:r>
                      <a:r>
                        <a:rPr lang="en-US" sz="2400" b="1">
                          <a:solidFill>
                            <a:srgbClr val="000000"/>
                          </a:solidFill>
                          <a:effectLst/>
                          <a:latin typeface="Arial" panose="020B0604020202020204" pitchFamily="34" charset="0"/>
                          <a:ea typeface="Arial" panose="020B0604020202020204" pitchFamily="34" charset="0"/>
                        </a:rPr>
                        <a:t>ợ</a:t>
                      </a:r>
                      <a:r>
                        <a:rPr lang="vi-VN" sz="2400" b="1">
                          <a:solidFill>
                            <a:srgbClr val="000000"/>
                          </a:solidFill>
                          <a:effectLst/>
                          <a:latin typeface="Arial" panose="020B0604020202020204" pitchFamily="34" charset="0"/>
                          <a:ea typeface="Arial" panose="020B0604020202020204" pitchFamily="34" charset="0"/>
                        </a:rPr>
                        <a:t>t mua</a:t>
                      </a:r>
                      <a:endParaRPr lang="en-US" sz="24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Doanh thu</a:t>
                      </a:r>
                      <a:endParaRPr lang="en-US" sz="24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2403747"/>
                  </a:ext>
                </a:extLst>
              </a:tr>
              <a:tr h="396513">
                <a:tc>
                  <a:txBody>
                    <a:bodyPr/>
                    <a:lstStyle/>
                    <a:p>
                      <a:pPr>
                        <a:lnSpc>
                          <a:spcPct val="120000"/>
                        </a:lnSpc>
                        <a:spcAft>
                          <a:spcPts val="400"/>
                        </a:spcAft>
                      </a:pPr>
                      <a:r>
                        <a:rPr lang="vi-VN" sz="2400">
                          <a:solidFill>
                            <a:srgbClr val="000000"/>
                          </a:solidFill>
                          <a:effectLst/>
                          <a:latin typeface="Arial" panose="020B0604020202020204" pitchFamily="34" charset="0"/>
                          <a:ea typeface="Arial" panose="020B0604020202020204" pitchFamily="34" charset="0"/>
                        </a:rPr>
                        <a:t>4</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1</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Qu</a:t>
                      </a:r>
                      <a:r>
                        <a:rPr lang="en-US" sz="2400" b="1">
                          <a:solidFill>
                            <a:srgbClr val="000000"/>
                          </a:solidFill>
                          <a:effectLst/>
                          <a:latin typeface="Arial" panose="020B0604020202020204" pitchFamily="34" charset="0"/>
                          <a:ea typeface="Arial" panose="020B0604020202020204" pitchFamily="34" charset="0"/>
                        </a:rPr>
                        <a:t>ả</a:t>
                      </a:r>
                      <a:r>
                        <a:rPr lang="vi-VN" sz="2400" b="1">
                          <a:solidFill>
                            <a:srgbClr val="000000"/>
                          </a:solidFill>
                          <a:effectLst/>
                          <a:latin typeface="Arial" panose="020B0604020202020204" pitchFamily="34" charset="0"/>
                          <a:ea typeface="Arial" panose="020B0604020202020204" pitchFamily="34" charset="0"/>
                        </a:rPr>
                        <a:t>n lí thời gian</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39,999</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50,000</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400">
                          <a:solidFill>
                            <a:srgbClr val="000000"/>
                          </a:solidFill>
                          <a:effectLst/>
                          <a:latin typeface="Courier New" panose="02070309020205020404" pitchFamily="49" charset="0"/>
                          <a:ea typeface="Courier New" panose="02070309020205020404" pitchFamily="49" charset="0"/>
                        </a:rPr>
                        <a:t> </a:t>
                      </a:r>
                      <a:endParaRPr lang="en-US" sz="24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30021466"/>
                  </a:ext>
                </a:extLst>
              </a:tr>
              <a:tr h="406125">
                <a:tc>
                  <a:txBody>
                    <a:bodyPr/>
                    <a:lstStyle/>
                    <a:p>
                      <a:pPr>
                        <a:lnSpc>
                          <a:spcPct val="120000"/>
                        </a:lnSpc>
                        <a:spcAft>
                          <a:spcPts val="400"/>
                        </a:spcAft>
                      </a:pPr>
                      <a:r>
                        <a:rPr lang="vi-VN" sz="2400">
                          <a:solidFill>
                            <a:srgbClr val="000000"/>
                          </a:solidFill>
                          <a:effectLst/>
                          <a:latin typeface="Arial Unicode MS" panose="020B0604020202020204" pitchFamily="34" charset="-128"/>
                          <a:ea typeface="Arial" panose="020B0604020202020204" pitchFamily="34" charset="0"/>
                        </a:rPr>
                        <a:t>5</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2</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Trò chơi sáng tạo</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508000" algn="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109,000</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50,000</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400">
                          <a:solidFill>
                            <a:srgbClr val="000000"/>
                          </a:solidFill>
                          <a:effectLst/>
                          <a:latin typeface="Courier New" panose="02070309020205020404" pitchFamily="49" charset="0"/>
                          <a:ea typeface="Courier New" panose="02070309020205020404" pitchFamily="49" charset="0"/>
                        </a:rPr>
                        <a:t> </a:t>
                      </a:r>
                      <a:endParaRPr lang="en-US" sz="24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39772905"/>
                  </a:ext>
                </a:extLst>
              </a:tr>
              <a:tr h="388102">
                <a:tc>
                  <a:txBody>
                    <a:bodyPr/>
                    <a:lstStyle/>
                    <a:p>
                      <a:pPr>
                        <a:lnSpc>
                          <a:spcPct val="120000"/>
                        </a:lnSpc>
                        <a:spcAft>
                          <a:spcPts val="400"/>
                        </a:spcAft>
                      </a:pPr>
                      <a:r>
                        <a:rPr lang="vi-VN" sz="2400">
                          <a:solidFill>
                            <a:srgbClr val="000000"/>
                          </a:solidFill>
                          <a:effectLst/>
                          <a:latin typeface="Arial Unicode MS" panose="020B0604020202020204" pitchFamily="34" charset="-128"/>
                          <a:ea typeface="Arial" panose="020B0604020202020204" pitchFamily="34" charset="0"/>
                        </a:rPr>
                        <a:t>6</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3</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Thiết kế đ</a:t>
                      </a:r>
                      <a:r>
                        <a:rPr lang="en-US" sz="2400" b="1">
                          <a:solidFill>
                            <a:srgbClr val="000000"/>
                          </a:solidFill>
                          <a:effectLst/>
                          <a:latin typeface="Arial" panose="020B0604020202020204" pitchFamily="34" charset="0"/>
                          <a:ea typeface="Arial" panose="020B0604020202020204" pitchFamily="34" charset="0"/>
                        </a:rPr>
                        <a:t>ồ</a:t>
                      </a:r>
                      <a:r>
                        <a:rPr lang="vi-VN" sz="2400" b="1">
                          <a:solidFill>
                            <a:srgbClr val="000000"/>
                          </a:solidFill>
                          <a:effectLst/>
                          <a:latin typeface="Arial" panose="020B0604020202020204" pitchFamily="34" charset="0"/>
                          <a:ea typeface="Arial" panose="020B0604020202020204" pitchFamily="34" charset="0"/>
                        </a:rPr>
                        <a:t> hoạ</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508000" algn="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211,000</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47700" algn="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10,000</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400">
                          <a:solidFill>
                            <a:srgbClr val="000000"/>
                          </a:solidFill>
                          <a:effectLst/>
                          <a:latin typeface="Courier New" panose="02070309020205020404" pitchFamily="49" charset="0"/>
                          <a:ea typeface="Courier New" panose="02070309020205020404" pitchFamily="49" charset="0"/>
                        </a:rPr>
                        <a:t> </a:t>
                      </a:r>
                      <a:endParaRPr lang="en-US" sz="24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00732639"/>
                  </a:ext>
                </a:extLst>
              </a:tr>
              <a:tr h="406125">
                <a:tc>
                  <a:txBody>
                    <a:bodyPr/>
                    <a:lstStyle/>
                    <a:p>
                      <a:pPr>
                        <a:lnSpc>
                          <a:spcPct val="120000"/>
                        </a:lnSpc>
                        <a:spcAft>
                          <a:spcPts val="400"/>
                        </a:spcAft>
                      </a:pPr>
                      <a:r>
                        <a:rPr lang="vi-VN" sz="2400">
                          <a:solidFill>
                            <a:srgbClr val="000000"/>
                          </a:solidFill>
                          <a:effectLst/>
                          <a:latin typeface="Arial Unicode MS" panose="020B0604020202020204" pitchFamily="34" charset="-128"/>
                          <a:ea typeface="Arial" panose="020B0604020202020204" pitchFamily="34" charset="0"/>
                        </a:rPr>
                        <a:t>7</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4</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Từ điển</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0</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20,000</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400">
                          <a:solidFill>
                            <a:srgbClr val="000000"/>
                          </a:solidFill>
                          <a:effectLst/>
                          <a:latin typeface="Courier New" panose="02070309020205020404" pitchFamily="49" charset="0"/>
                          <a:ea typeface="Courier New" panose="02070309020205020404" pitchFamily="49" charset="0"/>
                        </a:rPr>
                        <a:t> </a:t>
                      </a:r>
                      <a:endParaRPr lang="en-US" sz="24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66002534"/>
                  </a:ext>
                </a:extLst>
              </a:tr>
              <a:tr h="406125">
                <a:tc>
                  <a:txBody>
                    <a:bodyPr/>
                    <a:lstStyle/>
                    <a:p>
                      <a:pPr>
                        <a:lnSpc>
                          <a:spcPct val="120000"/>
                        </a:lnSpc>
                        <a:spcAft>
                          <a:spcPts val="400"/>
                        </a:spcAft>
                      </a:pPr>
                      <a:r>
                        <a:rPr lang="vi-VN" sz="2400">
                          <a:solidFill>
                            <a:srgbClr val="000000"/>
                          </a:solidFill>
                          <a:effectLst/>
                          <a:latin typeface="Arial Unicode MS" panose="020B0604020202020204" pitchFamily="34" charset="-128"/>
                          <a:ea typeface="Arial" panose="020B0604020202020204" pitchFamily="34" charset="0"/>
                        </a:rPr>
                        <a:t>8</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5</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Quản lí bán hàng cá nhân</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508000" algn="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177,000</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5,000</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400">
                          <a:solidFill>
                            <a:srgbClr val="000000"/>
                          </a:solidFill>
                          <a:effectLst/>
                          <a:latin typeface="Courier New" panose="02070309020205020404" pitchFamily="49" charset="0"/>
                          <a:ea typeface="Courier New" panose="02070309020205020404" pitchFamily="49" charset="0"/>
                        </a:rPr>
                        <a:t> </a:t>
                      </a:r>
                      <a:endParaRPr lang="en-US" sz="24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4341029"/>
                  </a:ext>
                </a:extLst>
              </a:tr>
              <a:tr h="406125">
                <a:tc>
                  <a:txBody>
                    <a:bodyPr/>
                    <a:lstStyle/>
                    <a:p>
                      <a:pPr>
                        <a:lnSpc>
                          <a:spcPct val="120000"/>
                        </a:lnSpc>
                        <a:spcAft>
                          <a:spcPts val="400"/>
                        </a:spcAft>
                      </a:pPr>
                      <a:r>
                        <a:rPr lang="vi-VN" sz="2400">
                          <a:solidFill>
                            <a:srgbClr val="000000"/>
                          </a:solidFill>
                          <a:effectLst/>
                          <a:latin typeface="Arial Unicode MS" panose="020B0604020202020204" pitchFamily="34" charset="-128"/>
                          <a:ea typeface="Arial" panose="020B0604020202020204" pitchFamily="34" charset="0"/>
                        </a:rPr>
                        <a:t>9</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6</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S</a:t>
                      </a:r>
                      <a:r>
                        <a:rPr lang="en-US" sz="2400" b="1">
                          <a:solidFill>
                            <a:srgbClr val="000000"/>
                          </a:solidFill>
                          <a:effectLst/>
                          <a:latin typeface="Arial" panose="020B0604020202020204" pitchFamily="34" charset="0"/>
                          <a:ea typeface="Arial" panose="020B0604020202020204" pitchFamily="34" charset="0"/>
                        </a:rPr>
                        <a:t>ổ</a:t>
                      </a:r>
                      <a:r>
                        <a:rPr lang="vi-VN" sz="2400" b="1">
                          <a:solidFill>
                            <a:srgbClr val="000000"/>
                          </a:solidFill>
                          <a:effectLst/>
                          <a:latin typeface="Arial" panose="020B0604020202020204" pitchFamily="34" charset="0"/>
                          <a:ea typeface="Arial" panose="020B0604020202020204" pitchFamily="34" charset="0"/>
                        </a:rPr>
                        <a:t> sức khoẻ điện tử</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0</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10,000,000</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400">
                          <a:solidFill>
                            <a:srgbClr val="000000"/>
                          </a:solidFill>
                          <a:effectLst/>
                          <a:latin typeface="Courier New" panose="02070309020205020404" pitchFamily="49" charset="0"/>
                          <a:ea typeface="Courier New" panose="02070309020205020404" pitchFamily="49" charset="0"/>
                        </a:rPr>
                        <a:t> </a:t>
                      </a:r>
                      <a:endParaRPr lang="en-US" sz="24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5091215"/>
                  </a:ext>
                </a:extLst>
              </a:tr>
            </a:tbl>
          </a:graphicData>
        </a:graphic>
      </p:graphicFrame>
    </p:spTree>
    <p:extLst>
      <p:ext uri="{BB962C8B-B14F-4D97-AF65-F5344CB8AC3E}">
        <p14:creationId xmlns:p14="http://schemas.microsoft.com/office/powerpoint/2010/main" val="254261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DA09E34-DFEE-4830-82E0-C6C4ED1A4B3B}"/>
              </a:ext>
            </a:extLst>
          </p:cNvPr>
          <p:cNvSpPr/>
          <p:nvPr/>
        </p:nvSpPr>
        <p:spPr>
          <a:xfrm>
            <a:off x="602307" y="347866"/>
            <a:ext cx="10750321" cy="1938992"/>
          </a:xfrm>
          <a:prstGeom prst="rect">
            <a:avLst/>
          </a:prstGeom>
        </p:spPr>
        <p:txBody>
          <a:bodyPr wrap="square">
            <a:spAutoFit/>
          </a:bodyPr>
          <a:lstStyle/>
          <a:p>
            <a:pPr algn="just" defTabSz="342900"/>
            <a:r>
              <a:rPr lang="vi-VN" sz="2000" b="1">
                <a:latin typeface="UTM Avo" panose="02040603050506020204" pitchFamily="18" charset="0"/>
                <a:cs typeface="Times New Roman" panose="02020603050405020304" pitchFamily="18" charset="0"/>
              </a:rPr>
              <a:t>2.	Nhân dịp khai giảng năm học mới, tại một số cửa hàng, nhà sách,... các mặt hàng đồ dùng học tập được giảm giá. Danh sách một số mặt hàng được giảm giá và t</a:t>
            </a:r>
            <a:r>
              <a:rPr lang="en-US" sz="2000" b="1">
                <a:latin typeface="UTM Avo" panose="02040603050506020204" pitchFamily="18" charset="0"/>
                <a:cs typeface="Times New Roman" panose="02020603050405020304" pitchFamily="18" charset="0"/>
              </a:rPr>
              <a:t>ỉ</a:t>
            </a:r>
            <a:r>
              <a:rPr lang="vi-VN" sz="2000" b="1">
                <a:latin typeface="UTM Avo" panose="02040603050506020204" pitchFamily="18" charset="0"/>
                <a:cs typeface="Times New Roman" panose="02020603050405020304" pitchFamily="18" charset="0"/>
              </a:rPr>
              <a:t> lệ giảm giá được lưu ở ô D2 như trong Hình 5.7.</a:t>
            </a:r>
          </a:p>
          <a:p>
            <a:pPr algn="just" defTabSz="342900"/>
            <a:r>
              <a:rPr lang="vi-VN" sz="2000">
                <a:latin typeface="UTM Avo" panose="02040603050506020204" pitchFamily="18" charset="0"/>
                <a:cs typeface="Times New Roman" panose="02020603050405020304" pitchFamily="18" charset="0"/>
              </a:rPr>
              <a:t>a)	Hãy </a:t>
            </a:r>
            <a:r>
              <a:rPr lang="vi-VN" sz="2000">
                <a:solidFill>
                  <a:srgbClr val="FF0066"/>
                </a:solidFill>
                <a:latin typeface="UTM Avo" panose="02040603050506020204" pitchFamily="18" charset="0"/>
                <a:cs typeface="Times New Roman" panose="02020603050405020304" pitchFamily="18" charset="0"/>
              </a:rPr>
              <a:t>nhập dữ liệu </a:t>
            </a:r>
            <a:r>
              <a:rPr lang="vi-VN" sz="2000">
                <a:latin typeface="UTM Avo" panose="02040603050506020204" pitchFamily="18" charset="0"/>
                <a:cs typeface="Times New Roman" panose="02020603050405020304" pitchFamily="18" charset="0"/>
              </a:rPr>
              <a:t>và </a:t>
            </a:r>
            <a:r>
              <a:rPr lang="vi-VN" sz="2000">
                <a:solidFill>
                  <a:srgbClr val="FF0066"/>
                </a:solidFill>
                <a:latin typeface="UTM Avo" panose="02040603050506020204" pitchFamily="18" charset="0"/>
                <a:cs typeface="Times New Roman" panose="02020603050405020304" pitchFamily="18" charset="0"/>
              </a:rPr>
              <a:t>định dạng bảng tính </a:t>
            </a:r>
            <a:r>
              <a:rPr lang="vi-VN" sz="2000">
                <a:latin typeface="UTM Avo" panose="02040603050506020204" pitchFamily="18" charset="0"/>
                <a:cs typeface="Times New Roman" panose="02020603050405020304" pitchFamily="18" charset="0"/>
              </a:rPr>
              <a:t>như minh hoạ ở Hình 5.7.</a:t>
            </a:r>
          </a:p>
          <a:p>
            <a:pPr algn="just" defTabSz="342900">
              <a:buAutoNum type="alphaLcParenR" startAt="2"/>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Em hãy tham khảo hoặc tìm thông tin đơn giá của các mặt hàng và nhập dữ liệu cho</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cột </a:t>
            </a:r>
            <a:r>
              <a:rPr lang="vi-VN" sz="2000">
                <a:solidFill>
                  <a:srgbClr val="FF0066"/>
                </a:solidFill>
                <a:latin typeface="UTM Avo" panose="02040603050506020204" pitchFamily="18" charset="0"/>
                <a:cs typeface="Times New Roman" panose="02020603050405020304" pitchFamily="18" charset="0"/>
              </a:rPr>
              <a:t>Đơn giá</a:t>
            </a:r>
            <a:r>
              <a:rPr lang="vi-VN" sz="2000">
                <a:latin typeface="UTM Avo" panose="02040603050506020204" pitchFamily="18" charset="0"/>
                <a:cs typeface="Times New Roman" panose="02020603050405020304" pitchFamily="18" charset="0"/>
              </a:rPr>
              <a:t>.	</a:t>
            </a:r>
          </a:p>
        </p:txBody>
      </p:sp>
      <p:graphicFrame>
        <p:nvGraphicFramePr>
          <p:cNvPr id="16" name="Table 15">
            <a:extLst>
              <a:ext uri="{FF2B5EF4-FFF2-40B4-BE49-F238E27FC236}">
                <a16:creationId xmlns:a16="http://schemas.microsoft.com/office/drawing/2014/main" id="{C392F927-788E-4483-8825-D918E86295B7}"/>
              </a:ext>
            </a:extLst>
          </p:cNvPr>
          <p:cNvGraphicFramePr>
            <a:graphicFrameLocks noGrp="1"/>
          </p:cNvGraphicFramePr>
          <p:nvPr>
            <p:extLst>
              <p:ext uri="{D42A27DB-BD31-4B8C-83A1-F6EECF244321}">
                <p14:modId xmlns:p14="http://schemas.microsoft.com/office/powerpoint/2010/main" val="3392567628"/>
              </p:ext>
            </p:extLst>
          </p:nvPr>
        </p:nvGraphicFramePr>
        <p:xfrm>
          <a:off x="6260123" y="2173461"/>
          <a:ext cx="4993863" cy="4223961"/>
        </p:xfrm>
        <a:graphic>
          <a:graphicData uri="http://schemas.openxmlformats.org/drawingml/2006/table">
            <a:tbl>
              <a:tblPr/>
              <a:tblGrid>
                <a:gridCol w="338162">
                  <a:extLst>
                    <a:ext uri="{9D8B030D-6E8A-4147-A177-3AD203B41FA5}">
                      <a16:colId xmlns:a16="http://schemas.microsoft.com/office/drawing/2014/main" val="1095049089"/>
                    </a:ext>
                  </a:extLst>
                </a:gridCol>
                <a:gridCol w="474193">
                  <a:extLst>
                    <a:ext uri="{9D8B030D-6E8A-4147-A177-3AD203B41FA5}">
                      <a16:colId xmlns:a16="http://schemas.microsoft.com/office/drawing/2014/main" val="715160733"/>
                    </a:ext>
                  </a:extLst>
                </a:gridCol>
                <a:gridCol w="1494422">
                  <a:extLst>
                    <a:ext uri="{9D8B030D-6E8A-4147-A177-3AD203B41FA5}">
                      <a16:colId xmlns:a16="http://schemas.microsoft.com/office/drawing/2014/main" val="3048532011"/>
                    </a:ext>
                  </a:extLst>
                </a:gridCol>
                <a:gridCol w="1005861">
                  <a:extLst>
                    <a:ext uri="{9D8B030D-6E8A-4147-A177-3AD203B41FA5}">
                      <a16:colId xmlns:a16="http://schemas.microsoft.com/office/drawing/2014/main" val="3668906678"/>
                    </a:ext>
                  </a:extLst>
                </a:gridCol>
                <a:gridCol w="1681225">
                  <a:extLst>
                    <a:ext uri="{9D8B030D-6E8A-4147-A177-3AD203B41FA5}">
                      <a16:colId xmlns:a16="http://schemas.microsoft.com/office/drawing/2014/main" val="2587429882"/>
                    </a:ext>
                  </a:extLst>
                </a:gridCol>
              </a:tblGrid>
              <a:tr h="321839">
                <a:tc>
                  <a:txBody>
                    <a:bodyPr/>
                    <a:lstStyle/>
                    <a:p>
                      <a:r>
                        <a:rPr lang="vi-VN" sz="500">
                          <a:solidFill>
                            <a:srgbClr val="000000"/>
                          </a:solidFill>
                          <a:effectLst/>
                          <a:latin typeface="Courier New" panose="02070309020205020404" pitchFamily="49" charset="0"/>
                          <a:ea typeface="Courier New" panose="02070309020205020404" pitchFamily="49" charset="0"/>
                        </a:rPr>
                        <a:t> </a:t>
                      </a:r>
                      <a:endParaRPr lang="en-US" sz="12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8E2DF"/>
                    </a:solidFill>
                  </a:tcPr>
                </a:tc>
                <a:tc>
                  <a:txBody>
                    <a:bodyPr/>
                    <a:lstStyle/>
                    <a:p>
                      <a:pPr algn="ct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A</a:t>
                      </a:r>
                      <a:endParaRPr lang="en-US" sz="2000">
                        <a:effectLst/>
                        <a:latin typeface="Arial" panose="020B0604020202020204" pitchFamily="34" charset="0"/>
                        <a:ea typeface="Arial" panose="020B0604020202020204" pitchFamily="34" charset="0"/>
                      </a:endParaRPr>
                    </a:p>
                  </a:txBody>
                  <a:tcPr marL="6350" marR="6350" marT="0" marB="0" anchor="b">
                    <a:lnL>
                      <a:noFill/>
                    </a:lnL>
                    <a:lnR>
                      <a:noFill/>
                    </a:lnR>
                    <a:lnT w="12700" cap="flat" cmpd="sng" algn="ctr">
                      <a:solidFill>
                        <a:srgbClr val="000000"/>
                      </a:solidFill>
                      <a:prstDash val="solid"/>
                      <a:round/>
                      <a:headEnd type="none" w="med" len="med"/>
                      <a:tailEnd type="none" w="med" len="med"/>
                    </a:lnT>
                    <a:lnB>
                      <a:noFill/>
                    </a:lnB>
                    <a:solidFill>
                      <a:srgbClr val="D8E2DF"/>
                    </a:solidFill>
                  </a:tcPr>
                </a:tc>
                <a:tc>
                  <a:txBody>
                    <a:bodyPr/>
                    <a:lstStyle/>
                    <a:p>
                      <a:pPr indent="457200">
                        <a:lnSpc>
                          <a:spcPct val="120000"/>
                        </a:lnSpc>
                        <a:spcAft>
                          <a:spcPts val="400"/>
                        </a:spcAft>
                      </a:pPr>
                      <a:r>
                        <a:rPr lang="en-US" sz="2000">
                          <a:solidFill>
                            <a:srgbClr val="000000"/>
                          </a:solidFill>
                          <a:effectLst/>
                          <a:latin typeface="Calibri" panose="020F0502020204030204" pitchFamily="34" charset="0"/>
                          <a:ea typeface="Calibri" panose="020F0502020204030204" pitchFamily="34" charset="0"/>
                        </a:rPr>
                        <a:t>B</a:t>
                      </a:r>
                      <a:endParaRPr lang="en-US" sz="2000">
                        <a:effectLst/>
                        <a:latin typeface="Arial" panose="020B0604020202020204" pitchFamily="34" charset="0"/>
                        <a:ea typeface="Arial" panose="020B0604020202020204" pitchFamily="34" charset="0"/>
                      </a:endParaRPr>
                    </a:p>
                  </a:txBody>
                  <a:tcPr marL="6350" marR="6350" marT="0" marB="0" anchor="b">
                    <a:lnL>
                      <a:noFill/>
                    </a:lnL>
                    <a:lnR>
                      <a:noFill/>
                    </a:lnR>
                    <a:lnT w="12700" cap="flat" cmpd="sng" algn="ctr">
                      <a:solidFill>
                        <a:srgbClr val="000000"/>
                      </a:solidFill>
                      <a:prstDash val="solid"/>
                      <a:round/>
                      <a:headEnd type="none" w="med" len="med"/>
                      <a:tailEnd type="none" w="med" len="med"/>
                    </a:lnT>
                    <a:lnB>
                      <a:noFill/>
                    </a:lnB>
                    <a:solidFill>
                      <a:srgbClr val="D8E2DF"/>
                    </a:solidFill>
                  </a:tcPr>
                </a:tc>
                <a:tc>
                  <a:txBody>
                    <a:bodyPr/>
                    <a:lstStyle/>
                    <a:p>
                      <a:pPr algn="ct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c</a:t>
                      </a:r>
                      <a:endParaRPr lang="en-US" sz="2000">
                        <a:effectLst/>
                        <a:latin typeface="Arial" panose="020B0604020202020204" pitchFamily="34" charset="0"/>
                        <a:ea typeface="Arial" panose="020B0604020202020204" pitchFamily="34" charset="0"/>
                      </a:endParaRPr>
                    </a:p>
                  </a:txBody>
                  <a:tcPr marL="6350" marR="6350" marT="0" marB="0" anchor="b">
                    <a:lnL>
                      <a:noFill/>
                    </a:lnL>
                    <a:lnR>
                      <a:noFill/>
                    </a:lnR>
                    <a:lnT w="12700" cap="flat" cmpd="sng" algn="ctr">
                      <a:solidFill>
                        <a:srgbClr val="000000"/>
                      </a:solidFill>
                      <a:prstDash val="solid"/>
                      <a:round/>
                      <a:headEnd type="none" w="med" len="med"/>
                      <a:tailEnd type="none" w="med" len="med"/>
                    </a:lnT>
                    <a:lnB>
                      <a:noFill/>
                    </a:lnB>
                    <a:solidFill>
                      <a:srgbClr val="D8E2DF"/>
                    </a:solidFill>
                  </a:tcPr>
                </a:tc>
                <a:tc>
                  <a:txBody>
                    <a:bodyPr/>
                    <a:lstStyle/>
                    <a:p>
                      <a:pPr algn="ct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D</a:t>
                      </a:r>
                      <a:endParaRPr lang="en-US" sz="2000">
                        <a:effectLst/>
                        <a:latin typeface="Arial" panose="020B0604020202020204" pitchFamily="34" charset="0"/>
                        <a:ea typeface="Arial" panose="020B0604020202020204" pitchFamily="34" charset="0"/>
                      </a:endParaRPr>
                    </a:p>
                  </a:txBody>
                  <a:tcPr marL="6350" marR="63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8E2DF"/>
                    </a:solidFill>
                  </a:tcPr>
                </a:tc>
                <a:extLst>
                  <a:ext uri="{0D108BD9-81ED-4DB2-BD59-A6C34878D82A}">
                    <a16:rowId xmlns:a16="http://schemas.microsoft.com/office/drawing/2014/main" val="346146079"/>
                  </a:ext>
                </a:extLst>
              </a:tr>
              <a:tr h="892054">
                <a:tc>
                  <a:txBody>
                    <a:bodyPr/>
                    <a:lstStyle/>
                    <a:p>
                      <a:pPr>
                        <a:lnSpc>
                          <a:spcPct val="120000"/>
                        </a:lnSpc>
                        <a:spcAft>
                          <a:spcPts val="300"/>
                        </a:spcAft>
                      </a:pPr>
                      <a:r>
                        <a:rPr lang="vi-VN" sz="2000">
                          <a:solidFill>
                            <a:srgbClr val="000000"/>
                          </a:solidFill>
                          <a:effectLst/>
                          <a:latin typeface="Arial Unicode MS" panose="020B0604020202020204" pitchFamily="34" charset="-128"/>
                          <a:ea typeface="Arial" panose="020B0604020202020204" pitchFamily="34" charset="0"/>
                        </a:rPr>
                        <a:t>1</a:t>
                      </a:r>
                      <a:endParaRPr lang="en-US" sz="2000">
                        <a:effectLst/>
                        <a:latin typeface="Arial" panose="020B0604020202020204" pitchFamily="34" charset="0"/>
                        <a:ea typeface="Arial" panose="020B0604020202020204" pitchFamily="34" charset="0"/>
                      </a:endParaRPr>
                    </a:p>
                    <a:p>
                      <a:pPr>
                        <a:lnSpc>
                          <a:spcPct val="120000"/>
                        </a:lnSpc>
                        <a:spcAft>
                          <a:spcPts val="300"/>
                        </a:spcAft>
                      </a:pPr>
                      <a:r>
                        <a:rPr lang="vi-VN" sz="2000">
                          <a:solidFill>
                            <a:srgbClr val="000000"/>
                          </a:solidFill>
                          <a:effectLst/>
                          <a:latin typeface="Arial Unicode MS" panose="020B0604020202020204" pitchFamily="34" charset="-128"/>
                          <a:ea typeface="Arial" panose="020B0604020202020204" pitchFamily="34" charset="0"/>
                        </a:rPr>
                        <a:t>2</a:t>
                      </a:r>
                      <a:endParaRPr lang="en-US" sz="2000">
                        <a:effectLst/>
                        <a:latin typeface="Arial" panose="020B0604020202020204" pitchFamily="34" charset="0"/>
                        <a:ea typeface="Arial" panose="020B0604020202020204" pitchFamily="34" charset="0"/>
                      </a:endParaRPr>
                    </a:p>
                    <a:p>
                      <a:pPr>
                        <a:lnSpc>
                          <a:spcPct val="120000"/>
                        </a:lnSpc>
                        <a:spcAft>
                          <a:spcPts val="300"/>
                        </a:spcAft>
                      </a:pPr>
                      <a:r>
                        <a:rPr lang="vi-VN" sz="2000">
                          <a:solidFill>
                            <a:srgbClr val="000000"/>
                          </a:solidFill>
                          <a:effectLst/>
                          <a:latin typeface="Arial Unicode MS" panose="020B0604020202020204" pitchFamily="34" charset="-128"/>
                          <a:ea typeface="Arial" panose="020B0604020202020204" pitchFamily="34" charset="0"/>
                        </a:rPr>
                        <a:t>3</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a:noFill/>
                    </a:lnR>
                    <a:lnT>
                      <a:noFill/>
                    </a:lnT>
                    <a:lnB>
                      <a:noFill/>
                    </a:lnB>
                    <a:solidFill>
                      <a:srgbClr val="D8E2DF"/>
                    </a:solidFill>
                  </a:tcPr>
                </a:tc>
                <a:tc gridSpan="4">
                  <a:txBody>
                    <a:bodyPr/>
                    <a:lstStyle/>
                    <a:p>
                      <a:pPr>
                        <a:lnSpc>
                          <a:spcPct val="120000"/>
                        </a:lnSpc>
                        <a:spcAft>
                          <a:spcPts val="400"/>
                        </a:spcAft>
                      </a:pPr>
                      <a:r>
                        <a:rPr lang="vi-VN" sz="2000" b="1">
                          <a:solidFill>
                            <a:srgbClr val="000000"/>
                          </a:solidFill>
                          <a:effectLst/>
                          <a:latin typeface="Calibri" panose="020F0502020204030204" pitchFamily="34" charset="0"/>
                          <a:ea typeface="Calibri" panose="020F0502020204030204" pitchFamily="34" charset="0"/>
                        </a:rPr>
                        <a:t>Danh sách các mặt hàng được giảm giá</a:t>
                      </a:r>
                      <a:endParaRPr lang="en-US" sz="2000">
                        <a:effectLst/>
                        <a:latin typeface="Arial" panose="020B0604020202020204" pitchFamily="34" charset="0"/>
                        <a:ea typeface="Arial" panose="020B0604020202020204" pitchFamily="34" charset="0"/>
                      </a:endParaRPr>
                    </a:p>
                    <a:p>
                      <a:pPr>
                        <a:lnSpc>
                          <a:spcPct val="120000"/>
                        </a:lnSpc>
                        <a:spcAft>
                          <a:spcPts val="400"/>
                        </a:spcAft>
                        <a:tabLst>
                          <a:tab pos="1914525" algn="l"/>
                          <a:tab pos="2767330" algn="l"/>
                        </a:tabLst>
                      </a:pPr>
                      <a:r>
                        <a:rPr lang="vi-VN" sz="2000">
                          <a:solidFill>
                            <a:srgbClr val="000000"/>
                          </a:solidFill>
                          <a:effectLst/>
                          <a:latin typeface="Calibri" panose="020F0502020204030204" pitchFamily="34" charset="0"/>
                          <a:ea typeface="Calibri" panose="020F0502020204030204" pitchFamily="34" charset="0"/>
                        </a:rPr>
                        <a:t>Tỉ lệ giảm giá	I	</a:t>
                      </a:r>
                      <a:r>
                        <a:rPr lang="vi-VN" sz="2000" u="sng">
                          <a:solidFill>
                            <a:srgbClr val="000000"/>
                          </a:solidFill>
                          <a:effectLst/>
                          <a:latin typeface="Calibri" panose="020F0502020204030204" pitchFamily="34" charset="0"/>
                          <a:ea typeface="Calibri" panose="020F0502020204030204" pitchFamily="34" charset="0"/>
                        </a:rPr>
                        <a:t>20%</a:t>
                      </a:r>
                      <a:endParaRPr lang="en-US" sz="2000">
                        <a:effectLst/>
                        <a:latin typeface="Arial" panose="020B0604020202020204" pitchFamily="34" charset="0"/>
                        <a:ea typeface="Arial" panose="020B0604020202020204" pitchFamily="34" charset="0"/>
                      </a:endParaRPr>
                    </a:p>
                  </a:txBody>
                  <a:tcPr marL="6350" marR="635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82315999"/>
                  </a:ext>
                </a:extLst>
              </a:tr>
              <a:tr h="262369">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4</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a:noFill/>
                    </a:lnR>
                    <a:lnT>
                      <a:noFill/>
                    </a:lnT>
                    <a:lnB>
                      <a:noFill/>
                    </a:lnB>
                    <a:solidFill>
                      <a:srgbClr val="D8E2DF"/>
                    </a:solidFill>
                  </a:tcPr>
                </a:tc>
                <a:tc>
                  <a:txBody>
                    <a:bodyPr/>
                    <a:lstStyle/>
                    <a:p>
                      <a:pPr algn="ct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TT</a:t>
                      </a:r>
                      <a:endParaRPr lang="en-US" sz="2000">
                        <a:effectLst/>
                        <a:latin typeface="Arial" panose="020B0604020202020204" pitchFamily="34" charset="0"/>
                        <a:ea typeface="Arial" panose="020B0604020202020204" pitchFamily="34" charset="0"/>
                      </a:endParaRPr>
                    </a:p>
                  </a:txBody>
                  <a:tcPr marL="6350" marR="63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CAD5"/>
                    </a:solidFill>
                  </a:tcPr>
                </a:tc>
                <a:tc>
                  <a:txBody>
                    <a:bodyPr/>
                    <a:lstStyle/>
                    <a:p>
                      <a:pP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Tên mặt hàng</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CAD5"/>
                    </a:solidFill>
                  </a:tcPr>
                </a:tc>
                <a:tc>
                  <a:txBody>
                    <a:bodyPr/>
                    <a:lstStyle/>
                    <a:p>
                      <a:pPr algn="ct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Đơn giá</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CAD5"/>
                    </a:solidFill>
                  </a:tcPr>
                </a:tc>
                <a:tc>
                  <a:txBody>
                    <a:bodyPr/>
                    <a:lstStyle/>
                    <a:p>
                      <a:pPr algn="ct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Đơn giá đã giảm</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CAD5"/>
                    </a:solidFill>
                  </a:tcPr>
                </a:tc>
                <a:extLst>
                  <a:ext uri="{0D108BD9-81ED-4DB2-BD59-A6C34878D82A}">
                    <a16:rowId xmlns:a16="http://schemas.microsoft.com/office/drawing/2014/main" val="2476244902"/>
                  </a:ext>
                </a:extLst>
              </a:tr>
              <a:tr h="275487">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5</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a:noFill/>
                    </a:lnR>
                    <a:lnT>
                      <a:noFill/>
                    </a:lnT>
                    <a:lnB>
                      <a:noFill/>
                    </a:lnB>
                    <a:solidFill>
                      <a:srgbClr val="D8E2DF"/>
                    </a:solidFill>
                  </a:tcPr>
                </a:tc>
                <a:tc>
                  <a:txBody>
                    <a:bodyPr/>
                    <a:lstStyle/>
                    <a:p>
                      <a:pPr algn="ct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1</a:t>
                      </a:r>
                      <a:endParaRPr lang="en-US" sz="2000">
                        <a:effectLst/>
                        <a:latin typeface="Arial" panose="020B0604020202020204" pitchFamily="34" charset="0"/>
                        <a:ea typeface="Arial" panose="020B0604020202020204" pitchFamily="34" charset="0"/>
                      </a:endParaRPr>
                    </a:p>
                  </a:txBody>
                  <a:tcPr marL="6350" marR="635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Vớ 80 trang</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86278491"/>
                  </a:ext>
                </a:extLst>
              </a:tr>
              <a:tr h="275487">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6</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a:noFill/>
                    </a:lnR>
                    <a:lnT>
                      <a:noFill/>
                    </a:lnT>
                    <a:lnB>
                      <a:noFill/>
                    </a:lnB>
                    <a:solidFill>
                      <a:srgbClr val="D8E2DF"/>
                    </a:solidFill>
                  </a:tcPr>
                </a:tc>
                <a:tc>
                  <a:txBody>
                    <a:bodyPr/>
                    <a:lstStyle/>
                    <a:p>
                      <a:pPr algn="ct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2</a:t>
                      </a:r>
                      <a:endParaRPr lang="en-US" sz="2000">
                        <a:effectLst/>
                        <a:latin typeface="Arial" panose="020B0604020202020204" pitchFamily="34" charset="0"/>
                        <a:ea typeface="Arial" panose="020B0604020202020204" pitchFamily="34" charset="0"/>
                      </a:endParaRPr>
                    </a:p>
                  </a:txBody>
                  <a:tcPr marL="6350" marR="635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Vớ 120 trang</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26707779"/>
                  </a:ext>
                </a:extLst>
              </a:tr>
              <a:tr h="269365">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7</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a:noFill/>
                    </a:lnR>
                    <a:lnT>
                      <a:noFill/>
                    </a:lnT>
                    <a:lnB>
                      <a:noFill/>
                    </a:lnB>
                    <a:solidFill>
                      <a:srgbClr val="D8E2DF"/>
                    </a:solidFill>
                  </a:tcPr>
                </a:tc>
                <a:tc>
                  <a:txBody>
                    <a:bodyPr/>
                    <a:lstStyle/>
                    <a:p>
                      <a:pPr algn="ct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3</a:t>
                      </a:r>
                      <a:endParaRPr lang="en-US" sz="2000">
                        <a:effectLst/>
                        <a:latin typeface="Arial" panose="020B0604020202020204" pitchFamily="34" charset="0"/>
                        <a:ea typeface="Arial" panose="020B0604020202020204" pitchFamily="34" charset="0"/>
                      </a:endParaRPr>
                    </a:p>
                  </a:txBody>
                  <a:tcPr marL="6350" marR="635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Bút bi</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22801402"/>
                  </a:ext>
                </a:extLst>
              </a:tr>
              <a:tr h="262369">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8</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a:noFill/>
                    </a:lnR>
                    <a:lnT>
                      <a:noFill/>
                    </a:lnT>
                    <a:lnB>
                      <a:noFill/>
                    </a:lnB>
                    <a:solidFill>
                      <a:srgbClr val="D8E2DF"/>
                    </a:solidFill>
                  </a:tcPr>
                </a:tc>
                <a:tc>
                  <a:txBody>
                    <a:bodyPr/>
                    <a:lstStyle/>
                    <a:p>
                      <a:pPr algn="ct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4</a:t>
                      </a:r>
                      <a:endParaRPr lang="en-US" sz="2000">
                        <a:effectLst/>
                        <a:latin typeface="Arial" panose="020B0604020202020204" pitchFamily="34" charset="0"/>
                        <a:ea typeface="Arial" panose="020B0604020202020204" pitchFamily="34" charset="0"/>
                      </a:endParaRPr>
                    </a:p>
                  </a:txBody>
                  <a:tcPr marL="6350" marR="63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Bút chì</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9570082"/>
                  </a:ext>
                </a:extLst>
              </a:tr>
              <a:tr h="28248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9</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a:noFill/>
                    </a:lnR>
                    <a:lnT>
                      <a:noFill/>
                    </a:lnT>
                    <a:lnB>
                      <a:noFill/>
                    </a:lnB>
                    <a:solidFill>
                      <a:srgbClr val="D8E2DF"/>
                    </a:solidFill>
                  </a:tcPr>
                </a:tc>
                <a:tc>
                  <a:txBody>
                    <a:bodyPr/>
                    <a:lstStyle/>
                    <a:p>
                      <a:pPr algn="ct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5</a:t>
                      </a:r>
                      <a:endParaRPr lang="en-US" sz="2000">
                        <a:effectLst/>
                        <a:latin typeface="Arial" panose="020B0604020202020204" pitchFamily="34" charset="0"/>
                        <a:ea typeface="Arial" panose="020B0604020202020204" pitchFamily="34" charset="0"/>
                      </a:endParaRPr>
                    </a:p>
                  </a:txBody>
                  <a:tcPr marL="6350" marR="635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Balo</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41831217"/>
                  </a:ext>
                </a:extLst>
              </a:tr>
              <a:tr h="288605">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10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8E2DF"/>
                    </a:solidFill>
                  </a:tcPr>
                </a:tc>
                <a:tc>
                  <a:txBody>
                    <a:bodyPr/>
                    <a:lstStyle/>
                    <a:p>
                      <a:pPr algn="ct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6</a:t>
                      </a:r>
                      <a:endParaRPr lang="en-US" sz="2000">
                        <a:effectLst/>
                        <a:latin typeface="Arial" panose="020B0604020202020204" pitchFamily="34" charset="0"/>
                        <a:ea typeface="Arial" panose="020B0604020202020204" pitchFamily="34" charset="0"/>
                      </a:endParaRPr>
                    </a:p>
                  </a:txBody>
                  <a:tcPr marL="6350" marR="635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Cặp sách</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87836753"/>
                  </a:ext>
                </a:extLst>
              </a:tr>
            </a:tbl>
          </a:graphicData>
        </a:graphic>
      </p:graphicFrame>
      <p:sp>
        <p:nvSpPr>
          <p:cNvPr id="18" name="Rectangle 17">
            <a:extLst>
              <a:ext uri="{FF2B5EF4-FFF2-40B4-BE49-F238E27FC236}">
                <a16:creationId xmlns:a16="http://schemas.microsoft.com/office/drawing/2014/main" id="{C14A7E56-38CE-4F33-8EEF-031610E1AA0F}"/>
              </a:ext>
            </a:extLst>
          </p:cNvPr>
          <p:cNvSpPr/>
          <p:nvPr/>
        </p:nvSpPr>
        <p:spPr>
          <a:xfrm>
            <a:off x="602307" y="2149019"/>
            <a:ext cx="5559174" cy="4708981"/>
          </a:xfrm>
          <a:prstGeom prst="rect">
            <a:avLst/>
          </a:prstGeom>
        </p:spPr>
        <p:txBody>
          <a:bodyPr wrap="square">
            <a:spAutoFit/>
          </a:bodyPr>
          <a:lstStyle/>
          <a:p>
            <a:pPr algn="just" defTabSz="342900"/>
            <a:r>
              <a:rPr lang="en-US" sz="2000">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Nhập công thức cho các ô từ </a:t>
            </a:r>
            <a:r>
              <a:rPr lang="vi-VN" sz="2000">
                <a:solidFill>
                  <a:srgbClr val="FF0066"/>
                </a:solidFill>
                <a:latin typeface="UTM Avo" panose="02040603050506020204" pitchFamily="18" charset="0"/>
                <a:cs typeface="Times New Roman" panose="02020603050405020304" pitchFamily="18" charset="0"/>
              </a:rPr>
              <a:t>D5</a:t>
            </a:r>
            <a:r>
              <a:rPr lang="vi-VN" sz="2000">
                <a:latin typeface="UTM Avo" panose="02040603050506020204" pitchFamily="18" charset="0"/>
                <a:cs typeface="Times New Roman" panose="02020603050405020304" pitchFamily="18" charset="0"/>
              </a:rPr>
              <a:t> đến ô </a:t>
            </a:r>
            <a:r>
              <a:rPr lang="vi-VN" sz="2000">
                <a:solidFill>
                  <a:srgbClr val="FF0066"/>
                </a:solidFill>
                <a:latin typeface="UTM Avo" panose="02040603050506020204" pitchFamily="18" charset="0"/>
                <a:cs typeface="Times New Roman" panose="02020603050405020304" pitchFamily="18" charset="0"/>
              </a:rPr>
              <a:t>D10</a:t>
            </a:r>
            <a:r>
              <a:rPr lang="vi-VN" sz="2000">
                <a:latin typeface="UTM Avo" panose="02040603050506020204" pitchFamily="18" charset="0"/>
                <a:cs typeface="Times New Roman" panose="02020603050405020304" pitchFamily="18" charset="0"/>
              </a:rPr>
              <a:t> để tính đơn giá mỗi mặt hàng sau khi đã được giảm, biết rằng</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a:p>
            <a:pPr algn="just" defTabSz="342900"/>
            <a:r>
              <a:rPr lang="vi-VN" sz="2000">
                <a:solidFill>
                  <a:srgbClr val="FF0066"/>
                </a:solidFill>
                <a:latin typeface="UTM Avo" panose="02040603050506020204" pitchFamily="18" charset="0"/>
                <a:cs typeface="Times New Roman" panose="02020603050405020304" pitchFamily="18" charset="0"/>
              </a:rPr>
              <a:t>Đơn giá đã giảm </a:t>
            </a:r>
            <a:r>
              <a:rPr lang="vi-VN" sz="2000">
                <a:latin typeface="UTM Avo" panose="02040603050506020204" pitchFamily="18" charset="0"/>
                <a:cs typeface="Times New Roman" panose="02020603050405020304" pitchFamily="18" charset="0"/>
              </a:rPr>
              <a:t>= </a:t>
            </a:r>
            <a:r>
              <a:rPr lang="vi-VN" sz="2000">
                <a:solidFill>
                  <a:srgbClr val="FF0066"/>
                </a:solidFill>
                <a:latin typeface="UTM Avo" panose="02040603050506020204" pitchFamily="18" charset="0"/>
                <a:cs typeface="Times New Roman" panose="02020603050405020304" pitchFamily="18" charset="0"/>
              </a:rPr>
              <a:t>Đơn giá</a:t>
            </a:r>
            <a:r>
              <a:rPr lang="en-US" sz="2000">
                <a:solidFill>
                  <a:srgbClr val="FF0066"/>
                </a:solidFill>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a:t>
            </a:r>
            <a:r>
              <a:rPr lang="en-US" sz="2000">
                <a:latin typeface="UTM Avo" panose="02040603050506020204" pitchFamily="18" charset="0"/>
                <a:cs typeface="Times New Roman" panose="02020603050405020304" pitchFamily="18" charset="0"/>
              </a:rPr>
              <a:t> </a:t>
            </a:r>
            <a:r>
              <a:rPr lang="vi-VN" sz="2000">
                <a:solidFill>
                  <a:srgbClr val="FF0066"/>
                </a:solidFill>
                <a:latin typeface="UTM Avo" panose="02040603050506020204" pitchFamily="18" charset="0"/>
                <a:cs typeface="Times New Roman" panose="02020603050405020304" pitchFamily="18" charset="0"/>
              </a:rPr>
              <a:t>T</a:t>
            </a:r>
            <a:r>
              <a:rPr lang="en-US" sz="2000">
                <a:solidFill>
                  <a:srgbClr val="FF0066"/>
                </a:solidFill>
                <a:latin typeface="UTM Avo" panose="02040603050506020204" pitchFamily="18" charset="0"/>
                <a:cs typeface="Times New Roman" panose="02020603050405020304" pitchFamily="18" charset="0"/>
              </a:rPr>
              <a:t>ỉ</a:t>
            </a:r>
            <a:r>
              <a:rPr lang="vi-VN" sz="2000">
                <a:solidFill>
                  <a:srgbClr val="FF0066"/>
                </a:solidFill>
                <a:latin typeface="UTM Avo" panose="02040603050506020204" pitchFamily="18" charset="0"/>
                <a:cs typeface="Times New Roman" panose="02020603050405020304" pitchFamily="18" charset="0"/>
              </a:rPr>
              <a:t> lệ</a:t>
            </a:r>
            <a:r>
              <a:rPr lang="en-US" sz="2000">
                <a:solidFill>
                  <a:srgbClr val="FF0066"/>
                </a:solidFill>
                <a:latin typeface="UTM Avo" panose="02040603050506020204" pitchFamily="18" charset="0"/>
                <a:cs typeface="Times New Roman" panose="02020603050405020304" pitchFamily="18" charset="0"/>
              </a:rPr>
              <a:t> </a:t>
            </a:r>
            <a:r>
              <a:rPr lang="vi-VN" sz="2000">
                <a:solidFill>
                  <a:srgbClr val="FF0066"/>
                </a:solidFill>
                <a:latin typeface="UTM Avo" panose="02040603050506020204" pitchFamily="18" charset="0"/>
                <a:cs typeface="Times New Roman" panose="02020603050405020304" pitchFamily="18" charset="0"/>
              </a:rPr>
              <a:t>giảm giá</a:t>
            </a:r>
            <a:endParaRPr lang="en-US" sz="2000">
              <a:solidFill>
                <a:srgbClr val="FF0066"/>
              </a:solidFill>
              <a:latin typeface="UTM Avo" panose="02040603050506020204" pitchFamily="18" charset="0"/>
              <a:cs typeface="Times New Roman" panose="02020603050405020304" pitchFamily="18" charset="0"/>
            </a:endParaRPr>
          </a:p>
          <a:p>
            <a:pPr algn="just" defTabSz="342900"/>
            <a:r>
              <a:rPr lang="vi-VN" sz="2000">
                <a:latin typeface="UTM Avo" panose="02040603050506020204" pitchFamily="18" charset="0"/>
                <a:cs typeface="Times New Roman" panose="02020603050405020304" pitchFamily="18" charset="0"/>
              </a:rPr>
              <a:t>d) Bổ sung thêm cột </a:t>
            </a:r>
            <a:r>
              <a:rPr lang="vi-VN" sz="2000">
                <a:solidFill>
                  <a:srgbClr val="FF0066"/>
                </a:solidFill>
                <a:latin typeface="UTM Avo" panose="02040603050506020204" pitchFamily="18" charset="0"/>
                <a:cs typeface="Times New Roman" panose="02020603050405020304" pitchFamily="18" charset="0"/>
              </a:rPr>
              <a:t>số lượng </a:t>
            </a:r>
            <a:r>
              <a:rPr lang="vi-VN" sz="2000">
                <a:latin typeface="UTM Avo" panose="02040603050506020204" pitchFamily="18" charset="0"/>
                <a:cs typeface="Times New Roman" panose="02020603050405020304" pitchFamily="18" charset="0"/>
              </a:rPr>
              <a:t>vào</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sau cột </a:t>
            </a:r>
            <a:r>
              <a:rPr lang="vi-VN" sz="2000">
                <a:solidFill>
                  <a:srgbClr val="FF0066"/>
                </a:solidFill>
                <a:latin typeface="UTM Avo" panose="02040603050506020204" pitchFamily="18" charset="0"/>
                <a:cs typeface="Times New Roman" panose="02020603050405020304" pitchFamily="18" charset="0"/>
              </a:rPr>
              <a:t>Đơn giá đã giảm</a:t>
            </a:r>
            <a:r>
              <a:rPr lang="vi-VN" sz="2000">
                <a:latin typeface="UTM Avo" panose="02040603050506020204" pitchFamily="18" charset="0"/>
                <a:cs typeface="Times New Roman" panose="02020603050405020304" pitchFamily="18" charset="0"/>
              </a:rPr>
              <a:t>. Nhập</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dữ liệu số lượng mỗi loại đồ dùng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học tập mà em cần mua để dùng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cho năm học lớp 8 vào cột này</a:t>
            </a:r>
            <a:r>
              <a:rPr lang="en-US" sz="2000">
                <a:latin typeface="UTM Avo" panose="02040603050506020204" pitchFamily="18" charset="0"/>
                <a:cs typeface="Times New Roman" panose="02020603050405020304" pitchFamily="18" charset="0"/>
              </a:rPr>
              <a:t>.</a:t>
            </a:r>
          </a:p>
          <a:p>
            <a:pPr algn="just" defTabSz="342900"/>
            <a:r>
              <a:rPr lang="en-US" sz="2000">
                <a:latin typeface="UTM Avo" panose="02040603050506020204" pitchFamily="18" charset="0"/>
                <a:cs typeface="Times New Roman" panose="02020603050405020304" pitchFamily="18" charset="0"/>
              </a:rPr>
              <a:t>e)</a:t>
            </a:r>
            <a:r>
              <a:rPr lang="vi-VN" sz="2000">
                <a:latin typeface="UTM Avo" panose="02040603050506020204" pitchFamily="18" charset="0"/>
                <a:cs typeface="Times New Roman" panose="02020603050405020304" pitchFamily="18" charset="0"/>
              </a:rPr>
              <a:t> B</a:t>
            </a:r>
            <a:r>
              <a:rPr lang="en-US" sz="2000">
                <a:latin typeface="UTM Avo" panose="02040603050506020204" pitchFamily="18" charset="0"/>
                <a:cs typeface="Times New Roman" panose="02020603050405020304" pitchFamily="18" charset="0"/>
              </a:rPr>
              <a:t>ổ</a:t>
            </a:r>
            <a:r>
              <a:rPr lang="vi-VN" sz="2000">
                <a:latin typeface="UTM Avo" panose="02040603050506020204" pitchFamily="18" charset="0"/>
                <a:cs typeface="Times New Roman" panose="02020603050405020304" pitchFamily="18" charset="0"/>
              </a:rPr>
              <a:t> sung thêm cột </a:t>
            </a:r>
            <a:r>
              <a:rPr lang="vi-VN" sz="2000">
                <a:solidFill>
                  <a:srgbClr val="FF0066"/>
                </a:solidFill>
                <a:latin typeface="UTM Avo" panose="02040603050506020204" pitchFamily="18" charset="0"/>
                <a:cs typeface="Times New Roman" panose="02020603050405020304" pitchFamily="18" charset="0"/>
              </a:rPr>
              <a:t>T</a:t>
            </a:r>
            <a:r>
              <a:rPr lang="en-US" sz="2000">
                <a:solidFill>
                  <a:srgbClr val="FF0066"/>
                </a:solidFill>
                <a:latin typeface="UTM Avo" panose="02040603050506020204" pitchFamily="18" charset="0"/>
                <a:cs typeface="Times New Roman" panose="02020603050405020304" pitchFamily="18" charset="0"/>
              </a:rPr>
              <a:t>ổ</a:t>
            </a:r>
            <a:r>
              <a:rPr lang="vi-VN" sz="2000">
                <a:solidFill>
                  <a:srgbClr val="FF0066"/>
                </a:solidFill>
                <a:latin typeface="UTM Avo" panose="02040603050506020204" pitchFamily="18" charset="0"/>
                <a:cs typeface="Times New Roman" panose="02020603050405020304" pitchFamily="18" charset="0"/>
              </a:rPr>
              <a:t>ng tiền </a:t>
            </a:r>
            <a:r>
              <a:rPr lang="vi-VN" sz="2000">
                <a:latin typeface="UTM Avo" panose="02040603050506020204" pitchFamily="18" charset="0"/>
                <a:cs typeface="Times New Roman" panose="02020603050405020304" pitchFamily="18" charset="0"/>
              </a:rPr>
              <a:t>vào sau cột </a:t>
            </a:r>
            <a:r>
              <a:rPr lang="vi-VN" sz="2000">
                <a:solidFill>
                  <a:srgbClr val="FF0066"/>
                </a:solidFill>
                <a:latin typeface="UTM Avo" panose="02040603050506020204" pitchFamily="18" charset="0"/>
                <a:cs typeface="Times New Roman" panose="02020603050405020304" pitchFamily="18" charset="0"/>
              </a:rPr>
              <a:t>Số lượng</a:t>
            </a:r>
            <a:r>
              <a:rPr lang="vi-VN" sz="2000">
                <a:latin typeface="UTM Avo" panose="02040603050506020204" pitchFamily="18" charset="0"/>
                <a:cs typeface="Times New Roman" panose="02020603050405020304" pitchFamily="18" charset="0"/>
              </a:rPr>
              <a:t>. Tính </a:t>
            </a:r>
            <a:r>
              <a:rPr lang="vi-VN" sz="2000">
                <a:solidFill>
                  <a:srgbClr val="FF0066"/>
                </a:solidFill>
                <a:latin typeface="UTM Avo" panose="02040603050506020204" pitchFamily="18" charset="0"/>
                <a:cs typeface="Times New Roman" panose="02020603050405020304" pitchFamily="18" charset="0"/>
              </a:rPr>
              <a:t>Tổng tiền</a:t>
            </a:r>
            <a:r>
              <a:rPr lang="en-US" sz="2000">
                <a:solidFill>
                  <a:srgbClr val="FF0066"/>
                </a:solidFill>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cần trả của mỗi mặt hàng biết </a:t>
            </a:r>
            <a:r>
              <a:rPr lang="vi-VN" sz="2000">
                <a:solidFill>
                  <a:srgbClr val="FF0066"/>
                </a:solidFill>
                <a:latin typeface="UTM Avo" panose="02040603050506020204" pitchFamily="18" charset="0"/>
                <a:cs typeface="Times New Roman" panose="02020603050405020304" pitchFamily="18" charset="0"/>
              </a:rPr>
              <a:t>Tổng tiền </a:t>
            </a:r>
            <a:r>
              <a:rPr lang="vi-VN" sz="2000">
                <a:latin typeface="UTM Avo" panose="02040603050506020204" pitchFamily="18" charset="0"/>
                <a:cs typeface="Times New Roman" panose="02020603050405020304" pitchFamily="18" charset="0"/>
              </a:rPr>
              <a:t>= </a:t>
            </a:r>
            <a:r>
              <a:rPr lang="vi-VN" sz="2000">
                <a:solidFill>
                  <a:srgbClr val="FF0066"/>
                </a:solidFill>
                <a:latin typeface="UTM Avo" panose="02040603050506020204" pitchFamily="18" charset="0"/>
                <a:cs typeface="Times New Roman" panose="02020603050405020304" pitchFamily="18" charset="0"/>
              </a:rPr>
              <a:t>số lượng </a:t>
            </a:r>
            <a:r>
              <a:rPr lang="vi-VN" sz="2000">
                <a:latin typeface="UTM Avo" panose="02040603050506020204" pitchFamily="18" charset="0"/>
                <a:cs typeface="Times New Roman" panose="02020603050405020304" pitchFamily="18" charset="0"/>
              </a:rPr>
              <a:t>*</a:t>
            </a:r>
            <a:r>
              <a:rPr lang="vi-VN" sz="2000">
                <a:solidFill>
                  <a:srgbClr val="FF0066"/>
                </a:solidFill>
                <a:latin typeface="UTM Avo" panose="02040603050506020204" pitchFamily="18" charset="0"/>
                <a:cs typeface="Times New Roman" panose="02020603050405020304" pitchFamily="18" charset="0"/>
              </a:rPr>
              <a:t> Đơn giá đã giảm.</a:t>
            </a:r>
            <a:endParaRPr lang="vi-VN" sz="2000">
              <a:latin typeface="UTM Avo" panose="02040603050506020204" pitchFamily="18" charset="0"/>
              <a:cs typeface="Times New Roman" panose="02020603050405020304" pitchFamily="18" charset="0"/>
            </a:endParaRPr>
          </a:p>
          <a:p>
            <a:pPr algn="just" defTabSz="342900"/>
            <a:r>
              <a:rPr lang="en-US" sz="2000">
                <a:latin typeface="UTM Avo" panose="02040603050506020204" pitchFamily="18" charset="0"/>
                <a:cs typeface="Times New Roman" panose="02020603050405020304" pitchFamily="18" charset="0"/>
              </a:rPr>
              <a:t>i</a:t>
            </a:r>
            <a:r>
              <a:rPr lang="vi-VN" sz="2000">
                <a:latin typeface="UTM Avo" panose="02040603050506020204" pitchFamily="18" charset="0"/>
                <a:cs typeface="Times New Roman" panose="02020603050405020304" pitchFamily="18" charset="0"/>
              </a:rPr>
              <a:t>) Tại </a:t>
            </a:r>
            <a:r>
              <a:rPr lang="vi-VN" sz="2000">
                <a:solidFill>
                  <a:srgbClr val="FF0066"/>
                </a:solidFill>
                <a:latin typeface="UTM Avo" panose="02040603050506020204" pitchFamily="18" charset="0"/>
                <a:cs typeface="Times New Roman" panose="02020603050405020304" pitchFamily="18" charset="0"/>
              </a:rPr>
              <a:t>ô F11</a:t>
            </a:r>
            <a:r>
              <a:rPr lang="vi-VN" sz="2000">
                <a:latin typeface="UTM Avo" panose="02040603050506020204" pitchFamily="18" charset="0"/>
                <a:cs typeface="Times New Roman" panose="02020603050405020304" pitchFamily="18" charset="0"/>
              </a:rPr>
              <a:t>, hãy nhập công thức tính </a:t>
            </a:r>
            <a:r>
              <a:rPr lang="vi-VN" sz="2000">
                <a:solidFill>
                  <a:srgbClr val="FF0066"/>
                </a:solidFill>
                <a:latin typeface="UTM Avo" panose="02040603050506020204" pitchFamily="18" charset="0"/>
                <a:cs typeface="Times New Roman" panose="02020603050405020304" pitchFamily="18" charset="0"/>
              </a:rPr>
              <a:t>Tổng tiền phải trả cho tất cả các mặt hàng.</a:t>
            </a:r>
          </a:p>
          <a:p>
            <a:pPr algn="just" defTabSz="342900"/>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34266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fade">
                                      <p:cBhvr>
                                        <p:cTn id="28" dur="1000"/>
                                        <p:tgtEl>
                                          <p:spTgt spid="18">
                                            <p:txEl>
                                              <p:pRg st="0" end="0"/>
                                            </p:txEl>
                                          </p:spTgt>
                                        </p:tgtEl>
                                      </p:cBhvr>
                                    </p:animEffect>
                                    <p:anim calcmode="lin" valueType="num">
                                      <p:cBhvr>
                                        <p:cTn id="29"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8">
                                            <p:txEl>
                                              <p:pRg st="1" end="1"/>
                                            </p:txEl>
                                          </p:spTgt>
                                        </p:tgtEl>
                                        <p:attrNameLst>
                                          <p:attrName>style.visibility</p:attrName>
                                        </p:attrNameLst>
                                      </p:cBhvr>
                                      <p:to>
                                        <p:strVal val="visible"/>
                                      </p:to>
                                    </p:set>
                                    <p:animEffect transition="in" filter="fade">
                                      <p:cBhvr>
                                        <p:cTn id="35" dur="1000"/>
                                        <p:tgtEl>
                                          <p:spTgt spid="18">
                                            <p:txEl>
                                              <p:pRg st="1" end="1"/>
                                            </p:txEl>
                                          </p:spTgt>
                                        </p:tgtEl>
                                      </p:cBhvr>
                                    </p:animEffect>
                                    <p:anim calcmode="lin" valueType="num">
                                      <p:cBhvr>
                                        <p:cTn id="36"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8">
                                            <p:txEl>
                                              <p:pRg st="2" end="2"/>
                                            </p:txEl>
                                          </p:spTgt>
                                        </p:tgtEl>
                                        <p:attrNameLst>
                                          <p:attrName>style.visibility</p:attrName>
                                        </p:attrNameLst>
                                      </p:cBhvr>
                                      <p:to>
                                        <p:strVal val="visible"/>
                                      </p:to>
                                    </p:set>
                                    <p:animEffect transition="in" filter="fade">
                                      <p:cBhvr>
                                        <p:cTn id="42" dur="1000"/>
                                        <p:tgtEl>
                                          <p:spTgt spid="18">
                                            <p:txEl>
                                              <p:pRg st="2" end="2"/>
                                            </p:txEl>
                                          </p:spTgt>
                                        </p:tgtEl>
                                      </p:cBhvr>
                                    </p:animEffect>
                                    <p:anim calcmode="lin" valueType="num">
                                      <p:cBhvr>
                                        <p:cTn id="43"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xEl>
                                              <p:pRg st="3" end="3"/>
                                            </p:txEl>
                                          </p:spTgt>
                                        </p:tgtEl>
                                        <p:attrNameLst>
                                          <p:attrName>style.visibility</p:attrName>
                                        </p:attrNameLst>
                                      </p:cBhvr>
                                      <p:to>
                                        <p:strVal val="visible"/>
                                      </p:to>
                                    </p:set>
                                    <p:animEffect transition="in" filter="fade">
                                      <p:cBhvr>
                                        <p:cTn id="49" dur="1000"/>
                                        <p:tgtEl>
                                          <p:spTgt spid="18">
                                            <p:txEl>
                                              <p:pRg st="3" end="3"/>
                                            </p:txEl>
                                          </p:spTgt>
                                        </p:tgtEl>
                                      </p:cBhvr>
                                    </p:animEffect>
                                    <p:anim calcmode="lin" valueType="num">
                                      <p:cBhvr>
                                        <p:cTn id="50" dur="100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1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8">
                                            <p:txEl>
                                              <p:pRg st="4" end="4"/>
                                            </p:txEl>
                                          </p:spTgt>
                                        </p:tgtEl>
                                        <p:attrNameLst>
                                          <p:attrName>style.visibility</p:attrName>
                                        </p:attrNameLst>
                                      </p:cBhvr>
                                      <p:to>
                                        <p:strVal val="visible"/>
                                      </p:to>
                                    </p:set>
                                    <p:animEffect transition="in" filter="fade">
                                      <p:cBhvr>
                                        <p:cTn id="56" dur="1000"/>
                                        <p:tgtEl>
                                          <p:spTgt spid="18">
                                            <p:txEl>
                                              <p:pRg st="4" end="4"/>
                                            </p:txEl>
                                          </p:spTgt>
                                        </p:tgtEl>
                                      </p:cBhvr>
                                    </p:animEffect>
                                    <p:anim calcmode="lin" valueType="num">
                                      <p:cBhvr>
                                        <p:cTn id="57"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1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997A184-2F99-48F5-9951-99E36ACFE027}"/>
              </a:ext>
            </a:extLst>
          </p:cNvPr>
          <p:cNvPicPr>
            <a:picLocks noChangeAspect="1"/>
          </p:cNvPicPr>
          <p:nvPr/>
        </p:nvPicPr>
        <p:blipFill rotWithShape="1">
          <a:blip r:embed="rId2"/>
          <a:srcRect r="70376"/>
          <a:stretch/>
        </p:blipFill>
        <p:spPr>
          <a:xfrm>
            <a:off x="602308" y="406275"/>
            <a:ext cx="1033987" cy="952468"/>
          </a:xfrm>
          <a:prstGeom prst="rect">
            <a:avLst/>
          </a:prstGeom>
        </p:spPr>
      </p:pic>
      <p:sp>
        <p:nvSpPr>
          <p:cNvPr id="22" name="Rectangle 21">
            <a:extLst>
              <a:ext uri="{FF2B5EF4-FFF2-40B4-BE49-F238E27FC236}">
                <a16:creationId xmlns:a16="http://schemas.microsoft.com/office/drawing/2014/main" id="{507C80E0-3DC4-418C-B5E8-B9B488B82124}"/>
              </a:ext>
            </a:extLst>
          </p:cNvPr>
          <p:cNvSpPr/>
          <p:nvPr/>
        </p:nvSpPr>
        <p:spPr>
          <a:xfrm>
            <a:off x="602308" y="1358743"/>
            <a:ext cx="10631749" cy="3337837"/>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Em hãy truy cập vào một số chợ ứng dụng để tìm thông tin về năm phần mềm ứng dụng mà em quan tâm (đơn giá, số lượt mua,...) và tạo bảng tính lưu lại các thông tin đó theo mẫu như ở Hình 5.5. Hãy lập công thức để tính </a:t>
            </a:r>
            <a:r>
              <a:rPr lang="vi-VN" sz="2400">
                <a:solidFill>
                  <a:srgbClr val="FF0066"/>
                </a:solidFill>
                <a:latin typeface="UTM Avo" panose="02040603050506020204" pitchFamily="18" charset="0"/>
                <a:cs typeface="Times New Roman" panose="02020603050405020304" pitchFamily="18" charset="0"/>
              </a:rPr>
              <a:t>Doanh thu </a:t>
            </a:r>
            <a:r>
              <a:rPr lang="vi-VN" sz="2400">
                <a:latin typeface="UTM Avo" panose="02040603050506020204" pitchFamily="18" charset="0"/>
                <a:cs typeface="Times New Roman" panose="02020603050405020304" pitchFamily="18" charset="0"/>
              </a:rPr>
              <a:t>và </a:t>
            </a:r>
            <a:r>
              <a:rPr lang="vi-VN" sz="2400">
                <a:solidFill>
                  <a:srgbClr val="FF0066"/>
                </a:solidFill>
                <a:latin typeface="UTM Avo" panose="02040603050506020204" pitchFamily="18" charset="0"/>
                <a:cs typeface="Times New Roman" panose="02020603050405020304" pitchFamily="18" charset="0"/>
              </a:rPr>
              <a:t>Doanh thu của công ti </a:t>
            </a:r>
            <a:r>
              <a:rPr lang="vi-VN" sz="2400">
                <a:latin typeface="UTM Avo" panose="02040603050506020204" pitchFamily="18" charset="0"/>
                <a:cs typeface="Times New Roman" panose="02020603050405020304" pitchFamily="18" charset="0"/>
              </a:rPr>
              <a:t>sản xuất phần mềm cho năm phần mềm ứng dụng đó (giả sử số tiền mà công ti sản xuất phần mềm nhận được là 75% </a:t>
            </a:r>
            <a:r>
              <a:rPr lang="vi-VN" sz="2400">
                <a:solidFill>
                  <a:srgbClr val="FF0066"/>
                </a:solidFill>
                <a:latin typeface="UTM Avo" panose="02040603050506020204" pitchFamily="18" charset="0"/>
                <a:cs typeface="Times New Roman" panose="02020603050405020304" pitchFamily="18" charset="0"/>
              </a:rPr>
              <a:t>Doanh thu</a:t>
            </a:r>
            <a:r>
              <a:rPr lang="vi-VN" sz="2400">
                <a:latin typeface="UTM Avo" panose="02040603050506020204" pitchFamily="18" charset="0"/>
                <a:cs typeface="Times New Roman" panose="02020603050405020304" pitchFamily="18" charset="0"/>
              </a:rPr>
              <a:t>).</a:t>
            </a:r>
          </a:p>
        </p:txBody>
      </p:sp>
      <p:sp>
        <p:nvSpPr>
          <p:cNvPr id="4" name="矩形 10">
            <a:extLst>
              <a:ext uri="{FF2B5EF4-FFF2-40B4-BE49-F238E27FC236}">
                <a16:creationId xmlns:a16="http://schemas.microsoft.com/office/drawing/2014/main" id="{9D416E2C-43CB-4100-BC72-512F26D1830A}"/>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VẬN DỤNG</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53547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71FC27-8D2B-4ACA-BFE5-51BB5DE0B9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0592" y="3399503"/>
            <a:ext cx="3885552" cy="3053587"/>
          </a:xfrm>
          <a:prstGeom prst="rect">
            <a:avLst/>
          </a:prstGeom>
        </p:spPr>
      </p:pic>
      <p:sp>
        <p:nvSpPr>
          <p:cNvPr id="2" name="Speech Bubble: Rectangle with Corners Rounded 1">
            <a:extLst>
              <a:ext uri="{FF2B5EF4-FFF2-40B4-BE49-F238E27FC236}">
                <a16:creationId xmlns:a16="http://schemas.microsoft.com/office/drawing/2014/main" id="{39841502-50BA-4B15-8B4C-A4FE48821C2A}"/>
              </a:ext>
            </a:extLst>
          </p:cNvPr>
          <p:cNvSpPr/>
          <p:nvPr/>
        </p:nvSpPr>
        <p:spPr>
          <a:xfrm>
            <a:off x="2189747" y="1205680"/>
            <a:ext cx="8458588" cy="1482213"/>
          </a:xfrm>
          <a:prstGeom prst="wedgeRoundRectCallout">
            <a:avLst>
              <a:gd name="adj1" fmla="val -22127"/>
              <a:gd name="adj2" fmla="val 138620"/>
              <a:gd name="adj3" fmla="val 16667"/>
            </a:avLst>
          </a:prstGeom>
          <a:solidFill>
            <a:schemeClr val="accent6">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5350B1E-8072-4C4B-BD9E-D36B90F3D519}"/>
              </a:ext>
            </a:extLst>
          </p:cNvPr>
          <p:cNvSpPr txBox="1"/>
          <p:nvPr/>
        </p:nvSpPr>
        <p:spPr>
          <a:xfrm>
            <a:off x="1931262" y="1351142"/>
            <a:ext cx="8975557" cy="1191288"/>
          </a:xfrm>
          <a:prstGeom prst="rect">
            <a:avLst/>
          </a:prstGeom>
          <a:noFill/>
        </p:spPr>
        <p:txBody>
          <a:bodyPr wrap="square">
            <a:spAutoFit/>
          </a:bodyPr>
          <a:lstStyle/>
          <a:p>
            <a:pPr lvl="0" algn="ctr" defTabSz="342900">
              <a:lnSpc>
                <a:spcPct val="135000"/>
              </a:lnSpc>
              <a:defRPr/>
            </a:pPr>
            <a:r>
              <a:rPr lang="vi-VN" sz="2800" b="1">
                <a:solidFill>
                  <a:srgbClr val="000000"/>
                </a:solidFill>
                <a:latin typeface="UTM Avo" panose="02040603050506020204" pitchFamily="18" charset="0"/>
                <a:cs typeface="Times New Roman" panose="02020603050405020304" pitchFamily="18" charset="0"/>
              </a:rPr>
              <a:t>Theo em, bảng tính bạn Khoa tạo ra </a:t>
            </a:r>
            <a:endParaRPr lang="en-US" sz="2800" b="1">
              <a:solidFill>
                <a:srgbClr val="000000"/>
              </a:solidFill>
              <a:latin typeface="UTM Avo" panose="02040603050506020204" pitchFamily="18" charset="0"/>
              <a:cs typeface="Times New Roman" panose="02020603050405020304" pitchFamily="18" charset="0"/>
            </a:endParaRPr>
          </a:p>
          <a:p>
            <a:pPr lvl="0" algn="ctr" defTabSz="342900">
              <a:lnSpc>
                <a:spcPct val="135000"/>
              </a:lnSpc>
              <a:defRPr/>
            </a:pPr>
            <a:r>
              <a:rPr lang="vi-VN" sz="2800" b="1">
                <a:solidFill>
                  <a:srgbClr val="000000"/>
                </a:solidFill>
                <a:latin typeface="UTM Avo" panose="02040603050506020204" pitchFamily="18" charset="0"/>
                <a:cs typeface="Times New Roman" panose="02020603050405020304" pitchFamily="18" charset="0"/>
              </a:rPr>
              <a:t>có cần bổ sung thông tin gì không?</a:t>
            </a:r>
            <a:endParaRPr kumimoji="0" lang="en-US" sz="2800" i="1"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428997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544869" y="2092725"/>
            <a:ext cx="8856910" cy="1927291"/>
          </a:xfrm>
          <a:prstGeom prst="rect">
            <a:avLst/>
          </a:pr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114206" y="1673916"/>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438960" y="1983526"/>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478019" y="2338768"/>
            <a:ext cx="8356734" cy="1139543"/>
          </a:xfrm>
          <a:prstGeom prst="rect">
            <a:avLst/>
          </a:prstGeom>
          <a:noFill/>
        </p:spPr>
        <p:txBody>
          <a:bodyPr wrap="square" rtlCol="0">
            <a:spAutoFit/>
          </a:bodyPr>
          <a:lstStyle/>
          <a:p>
            <a:pPr marL="914400" indent="-914400" algn="ctr">
              <a:lnSpc>
                <a:spcPct val="150000"/>
              </a:lnSpc>
              <a:buAutoNum type="arabicPeriod"/>
            </a:pPr>
            <a:r>
              <a:rPr lang="vi-VN" sz="5400">
                <a:ln>
                  <a:solidFill>
                    <a:schemeClr val="bg1"/>
                  </a:solidFill>
                </a:ln>
                <a:solidFill>
                  <a:schemeClr val="accent6">
                    <a:lumMod val="50000"/>
                  </a:schemeClr>
                </a:solidFill>
                <a:latin typeface="+mj-lt"/>
              </a:rPr>
              <a:t>ĐỊA CHỈ TƯƠNG ĐỐ</a:t>
            </a:r>
            <a:r>
              <a:rPr lang="en-US" sz="5400">
                <a:ln>
                  <a:solidFill>
                    <a:schemeClr val="bg1"/>
                  </a:solidFill>
                </a:ln>
                <a:solidFill>
                  <a:schemeClr val="accent6">
                    <a:lumMod val="50000"/>
                  </a:schemeClr>
                </a:solidFill>
                <a:latin typeface="+mj-lt"/>
              </a:rPr>
              <a:t>I</a:t>
            </a:r>
            <a:endParaRPr lang="vi-VN" sz="5400">
              <a:ln>
                <a:solidFill>
                  <a:schemeClr val="bg1"/>
                </a:solidFill>
              </a:ln>
              <a:solidFill>
                <a:schemeClr val="accent6">
                  <a:lumMod val="50000"/>
                </a:schemeClr>
              </a:solidFill>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523" y="1115319"/>
            <a:ext cx="10567281" cy="4821246"/>
            <a:chOff x="1117599" y="3499627"/>
            <a:chExt cx="10824275" cy="2577637"/>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824275" cy="2577637"/>
              <a:chOff x="1493519" y="3862639"/>
              <a:chExt cx="10824275" cy="2577637"/>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8165508" cy="632409"/>
              </a:xfrm>
              <a:prstGeom prst="roundRect">
                <a:avLst>
                  <a:gd name="adj" fmla="val 24968"/>
                </a:avLst>
              </a:prstGeom>
              <a:solidFill>
                <a:schemeClr val="accent1">
                  <a:lumMod val="25000"/>
                  <a:lumOff val="75000"/>
                </a:schemeClr>
              </a:solidFill>
              <a:ln w="28575">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824275" cy="2232588"/>
              </a:xfrm>
              <a:prstGeom prst="roundRect">
                <a:avLst>
                  <a:gd name="adj" fmla="val 12944"/>
                </a:avLst>
              </a:prstGeom>
              <a:solidFill>
                <a:schemeClr val="bg1"/>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324129"/>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1</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5493713"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2" y="3504661"/>
              <a:ext cx="5493715" cy="324129"/>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lang="en-US" sz="2800" b="1">
                  <a:solidFill>
                    <a:srgbClr val="000000"/>
                  </a:solidFill>
                  <a:latin typeface="UTM Avo" panose="02040603050506020204" pitchFamily="18" charset="0"/>
                  <a:cs typeface="Times New Roman" panose="02020603050405020304" pitchFamily="18" charset="0"/>
                </a:rPr>
                <a:t>Tính doanh thu phần mềm</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1" y="1797702"/>
            <a:ext cx="10121247" cy="4016484"/>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Dựa vào thông tin mà bạn Khoa đã lưu trữ trong bảng tính, em hãy thực hiện:</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1.	Viết công thức để tính </a:t>
            </a:r>
            <a:r>
              <a:rPr lang="vi-VN" sz="2400" b="1">
                <a:solidFill>
                  <a:srgbClr val="000000"/>
                </a:solidFill>
                <a:latin typeface="UTM Avo" panose="02040603050506020204" pitchFamily="18" charset="0"/>
                <a:cs typeface="Times New Roman" panose="02020603050405020304" pitchFamily="18" charset="0"/>
              </a:rPr>
              <a:t>Doanh thu </a:t>
            </a:r>
            <a:r>
              <a:rPr lang="vi-VN" sz="2400">
                <a:solidFill>
                  <a:srgbClr val="000000"/>
                </a:solidFill>
                <a:latin typeface="UTM Avo" panose="02040603050506020204" pitchFamily="18" charset="0"/>
                <a:cs typeface="Times New Roman" panose="02020603050405020304" pitchFamily="18" charset="0"/>
              </a:rPr>
              <a:t>của phần mềm </a:t>
            </a:r>
            <a:r>
              <a:rPr lang="vi-VN" sz="2400" b="1">
                <a:solidFill>
                  <a:srgbClr val="000000"/>
                </a:solidFill>
                <a:latin typeface="UTM Avo" panose="02040603050506020204" pitchFamily="18" charset="0"/>
                <a:cs typeface="Times New Roman" panose="02020603050405020304" pitchFamily="18" charset="0"/>
              </a:rPr>
              <a:t>Quản lí thời gian</a:t>
            </a:r>
            <a:r>
              <a:rPr lang="vi-VN" sz="2400">
                <a:solidFill>
                  <a:srgbClr val="000000"/>
                </a:solidFill>
                <a:latin typeface="UTM Avo" panose="02040603050506020204" pitchFamily="18" charset="0"/>
                <a:cs typeface="Times New Roman" panose="02020603050405020304" pitchFamily="18" charset="0"/>
              </a:rPr>
              <a:t> dựa trên </a:t>
            </a:r>
            <a:r>
              <a:rPr lang="vi-VN" sz="2400" b="1">
                <a:solidFill>
                  <a:srgbClr val="000000"/>
                </a:solidFill>
                <a:latin typeface="UTM Avo" panose="02040603050506020204" pitchFamily="18" charset="0"/>
                <a:cs typeface="Times New Roman" panose="02020603050405020304" pitchFamily="18" charset="0"/>
              </a:rPr>
              <a:t>Đơn giá </a:t>
            </a:r>
            <a:r>
              <a:rPr lang="vi-VN" sz="2400">
                <a:solidFill>
                  <a:srgbClr val="000000"/>
                </a:solidFill>
                <a:latin typeface="UTM Avo" panose="02040603050506020204" pitchFamily="18" charset="0"/>
                <a:cs typeface="Times New Roman" panose="02020603050405020304" pitchFamily="18" charset="0"/>
              </a:rPr>
              <a:t>và </a:t>
            </a:r>
            <a:r>
              <a:rPr lang="vi-VN" sz="2400" b="1">
                <a:solidFill>
                  <a:srgbClr val="000000"/>
                </a:solidFill>
                <a:latin typeface="UTM Avo" panose="02040603050506020204" pitchFamily="18" charset="0"/>
                <a:cs typeface="Times New Roman" panose="02020603050405020304" pitchFamily="18" charset="0"/>
              </a:rPr>
              <a:t>số lượt mua </a:t>
            </a:r>
            <a:r>
              <a:rPr lang="vi-VN" sz="2400">
                <a:solidFill>
                  <a:srgbClr val="000000"/>
                </a:solidFill>
                <a:latin typeface="UTM Avo" panose="02040603050506020204" pitchFamily="18" charset="0"/>
                <a:cs typeface="Times New Roman" panose="02020603050405020304" pitchFamily="18" charset="0"/>
              </a:rPr>
              <a:t>(đơn giá băng 0 là phần mềm miễn phí).</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2.	Thao tác nào giúp em tính toán doanh thu cho các phần mềm còn lại mà không cần gõ công thức vào từng ô? Khi thực hiện thao tác đó, địa ch</a:t>
            </a:r>
            <a:r>
              <a:rPr lang="en-US" sz="2400">
                <a:solidFill>
                  <a:srgbClr val="000000"/>
                </a:solidFill>
                <a:latin typeface="UTM Avo" panose="02040603050506020204" pitchFamily="18" charset="0"/>
                <a:cs typeface="Times New Roman" panose="02020603050405020304" pitchFamily="18" charset="0"/>
              </a:rPr>
              <a:t>ỉ </a:t>
            </a:r>
            <a:r>
              <a:rPr lang="vi-VN" sz="2400">
                <a:solidFill>
                  <a:srgbClr val="000000"/>
                </a:solidFill>
                <a:latin typeface="UTM Avo" panose="02040603050506020204" pitchFamily="18" charset="0"/>
                <a:cs typeface="Times New Roman" panose="02020603050405020304" pitchFamily="18" charset="0"/>
              </a:rPr>
              <a:t>ô trong công thức sẽ thay đổi như thế nào?</a:t>
            </a:r>
          </a:p>
        </p:txBody>
      </p:sp>
      <p:pic>
        <p:nvPicPr>
          <p:cNvPr id="12" name="Picture 11">
            <a:extLst>
              <a:ext uri="{FF2B5EF4-FFF2-40B4-BE49-F238E27FC236}">
                <a16:creationId xmlns:a16="http://schemas.microsoft.com/office/drawing/2014/main" id="{951DD341-7948-4E0E-8328-AFA8331B5C31}"/>
              </a:ext>
            </a:extLst>
          </p:cNvPr>
          <p:cNvPicPr>
            <a:picLocks noChangeAspect="1"/>
          </p:cNvPicPr>
          <p:nvPr/>
        </p:nvPicPr>
        <p:blipFill>
          <a:blip r:embed="rId2"/>
          <a:stretch>
            <a:fillRect/>
          </a:stretch>
        </p:blipFill>
        <p:spPr>
          <a:xfrm>
            <a:off x="533495" y="230527"/>
            <a:ext cx="888648" cy="903074"/>
          </a:xfrm>
          <a:prstGeom prst="rect">
            <a:avLst/>
          </a:prstGeom>
        </p:spPr>
      </p:pic>
    </p:spTree>
    <p:extLst>
      <p:ext uri="{BB962C8B-B14F-4D97-AF65-F5344CB8AC3E}">
        <p14:creationId xmlns:p14="http://schemas.microsoft.com/office/powerpoint/2010/main" val="333615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539328" y="372246"/>
            <a:ext cx="9489056" cy="1031436"/>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Ư</a:t>
            </a:r>
            <a:r>
              <a:rPr lang="vi-VN" sz="2400" b="1">
                <a:solidFill>
                  <a:srgbClr val="000000"/>
                </a:solidFill>
                <a:latin typeface="UTM Avo" panose="02040603050506020204" pitchFamily="18" charset="0"/>
                <a:cs typeface="Times New Roman" panose="02020603050405020304" pitchFamily="18" charset="0"/>
              </a:rPr>
              <a:t>u điểm nổi bật của chương trình bảng tính</a:t>
            </a:r>
            <a:r>
              <a:rPr lang="en-US" sz="2400" b="1">
                <a:solidFill>
                  <a:srgbClr val="000000"/>
                </a:solidFill>
                <a:latin typeface="UTM Avo" panose="02040603050506020204" pitchFamily="18" charset="0"/>
                <a:cs typeface="Times New Roman" panose="02020603050405020304" pitchFamily="18" charset="0"/>
              </a:rPr>
              <a:t> là tính toán tự động.</a:t>
            </a:r>
            <a:endParaRPr kumimoji="0" lang="en-US" sz="2400" b="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graphicFrame>
        <p:nvGraphicFramePr>
          <p:cNvPr id="5" name="Table 4">
            <a:extLst>
              <a:ext uri="{FF2B5EF4-FFF2-40B4-BE49-F238E27FC236}">
                <a16:creationId xmlns:a16="http://schemas.microsoft.com/office/drawing/2014/main" id="{94AF6446-1388-4F66-84E5-A58756123225}"/>
              </a:ext>
            </a:extLst>
          </p:cNvPr>
          <p:cNvGraphicFramePr>
            <a:graphicFrameLocks noGrp="1"/>
          </p:cNvGraphicFramePr>
          <p:nvPr>
            <p:extLst>
              <p:ext uri="{D42A27DB-BD31-4B8C-83A1-F6EECF244321}">
                <p14:modId xmlns:p14="http://schemas.microsoft.com/office/powerpoint/2010/main" val="3527102083"/>
              </p:ext>
            </p:extLst>
          </p:nvPr>
        </p:nvGraphicFramePr>
        <p:xfrm>
          <a:off x="1889874" y="2301758"/>
          <a:ext cx="9489056" cy="4183996"/>
        </p:xfrm>
        <a:graphic>
          <a:graphicData uri="http://schemas.openxmlformats.org/drawingml/2006/table">
            <a:tbl>
              <a:tblPr/>
              <a:tblGrid>
                <a:gridCol w="315002">
                  <a:extLst>
                    <a:ext uri="{9D8B030D-6E8A-4147-A177-3AD203B41FA5}">
                      <a16:colId xmlns:a16="http://schemas.microsoft.com/office/drawing/2014/main" val="2775849083"/>
                    </a:ext>
                  </a:extLst>
                </a:gridCol>
                <a:gridCol w="585004">
                  <a:extLst>
                    <a:ext uri="{9D8B030D-6E8A-4147-A177-3AD203B41FA5}">
                      <a16:colId xmlns:a16="http://schemas.microsoft.com/office/drawing/2014/main" val="986006527"/>
                    </a:ext>
                  </a:extLst>
                </a:gridCol>
                <a:gridCol w="3454049">
                  <a:extLst>
                    <a:ext uri="{9D8B030D-6E8A-4147-A177-3AD203B41FA5}">
                      <a16:colId xmlns:a16="http://schemas.microsoft.com/office/drawing/2014/main" val="208661503"/>
                    </a:ext>
                  </a:extLst>
                </a:gridCol>
                <a:gridCol w="2028547">
                  <a:extLst>
                    <a:ext uri="{9D8B030D-6E8A-4147-A177-3AD203B41FA5}">
                      <a16:colId xmlns:a16="http://schemas.microsoft.com/office/drawing/2014/main" val="4151941578"/>
                    </a:ext>
                  </a:extLst>
                </a:gridCol>
                <a:gridCol w="1862930">
                  <a:extLst>
                    <a:ext uri="{9D8B030D-6E8A-4147-A177-3AD203B41FA5}">
                      <a16:colId xmlns:a16="http://schemas.microsoft.com/office/drawing/2014/main" val="2700738156"/>
                    </a:ext>
                  </a:extLst>
                </a:gridCol>
                <a:gridCol w="1243524">
                  <a:extLst>
                    <a:ext uri="{9D8B030D-6E8A-4147-A177-3AD203B41FA5}">
                      <a16:colId xmlns:a16="http://schemas.microsoft.com/office/drawing/2014/main" val="3844522548"/>
                    </a:ext>
                  </a:extLst>
                </a:gridCol>
              </a:tblGrid>
              <a:tr h="417712">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139700">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A</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2DF"/>
                    </a:solidFill>
                  </a:tcPr>
                </a:tc>
                <a:tc>
                  <a:txBody>
                    <a:bodyPr/>
                    <a:lstStyle/>
                    <a:p>
                      <a:pPr algn="ct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B</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2DF"/>
                    </a:solidFill>
                  </a:tcPr>
                </a:tc>
                <a:tc>
                  <a:txBody>
                    <a:bodyPr/>
                    <a:lstStyle/>
                    <a:p>
                      <a:pPr algn="ctr">
                        <a:lnSpc>
                          <a:spcPct val="120000"/>
                        </a:lnSpc>
                        <a:spcAft>
                          <a:spcPts val="400"/>
                        </a:spcAft>
                      </a:pPr>
                      <a:r>
                        <a:rPr lang="en-US" sz="2000">
                          <a:solidFill>
                            <a:srgbClr val="000000"/>
                          </a:solidFill>
                          <a:effectLst/>
                          <a:latin typeface="Calibri" panose="020F0502020204030204" pitchFamily="34" charset="0"/>
                          <a:ea typeface="Calibri" panose="020F0502020204030204" pitchFamily="34" charset="0"/>
                        </a:rPr>
                        <a:t>C</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2DF"/>
                    </a:solidFill>
                  </a:tcPr>
                </a:tc>
                <a:tc>
                  <a:txBody>
                    <a:bodyPr/>
                    <a:lstStyle/>
                    <a:p>
                      <a:pPr algn="ct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D</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2DF"/>
                    </a:solidFill>
                  </a:tcPr>
                </a:tc>
                <a:tc>
                  <a:txBody>
                    <a:bodyPr/>
                    <a:lstStyle/>
                    <a:p>
                      <a:pPr algn="ct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E</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2DF"/>
                    </a:solidFill>
                  </a:tcPr>
                </a:tc>
                <a:extLst>
                  <a:ext uri="{0D108BD9-81ED-4DB2-BD59-A6C34878D82A}">
                    <a16:rowId xmlns:a16="http://schemas.microsoft.com/office/drawing/2014/main" val="139837737"/>
                  </a:ext>
                </a:extLst>
              </a:tr>
              <a:tr h="452214">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1</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gridSpan="5">
                  <a:txBody>
                    <a:bodyPr/>
                    <a:lstStyle/>
                    <a:p>
                      <a:pPr algn="ct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DANH SÁCH PHẦN MỀM ỨNG DỤNG</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FFF"/>
                    </a:solidFill>
                  </a:tcPr>
                </a:tc>
                <a:tc hMerge="1">
                  <a:txBody>
                    <a:bodyPr/>
                    <a:lstStyle/>
                    <a:p>
                      <a:endParaRPr lang="en-US"/>
                    </a:p>
                  </a:txBody>
                  <a:tcPr/>
                </a:tc>
                <a:tc hMerge="1">
                  <a:txBody>
                    <a:bodyPr/>
                    <a:lstStyle/>
                    <a:p>
                      <a:endParaRPr lang="en-US"/>
                    </a:p>
                  </a:txBody>
                  <a:tcPr>
                    <a:lnL w="12700" cmpd="sng">
                      <a:noFill/>
                      <a:prstDash val="solid"/>
                    </a:lnL>
                    <a:lnT w="12700" cap="flat" cmpd="sng" algn="ctr">
                      <a:solidFill>
                        <a:schemeClr val="tx1"/>
                      </a:solidFill>
                      <a:prstDash val="solid"/>
                      <a:round/>
                      <a:headEnd type="none" w="med" len="med"/>
                      <a:tailEnd type="none" w="med" len="med"/>
                    </a:lnT>
                  </a:tcPr>
                </a:tc>
                <a:tc hMerge="1">
                  <a:txBody>
                    <a:bodyPr/>
                    <a:lstStyle/>
                    <a:p>
                      <a:endParaRPr lang="en-US"/>
                    </a:p>
                  </a:txBody>
                  <a:tcPr>
                    <a:lnL w="12700" cmpd="sng">
                      <a:noFill/>
                      <a:prstDash val="solid"/>
                    </a:lnL>
                    <a:lnT w="12700" cap="flat" cmpd="sng" algn="ctr">
                      <a:solidFill>
                        <a:schemeClr val="tx1"/>
                      </a:solidFill>
                      <a:prstDash val="solid"/>
                      <a:round/>
                      <a:headEnd type="none" w="med" len="med"/>
                      <a:tailEnd type="none" w="med" len="med"/>
                    </a:lnT>
                  </a:tcPr>
                </a:tc>
                <a:tc hMerge="1">
                  <a:txBody>
                    <a:bodyPr/>
                    <a:lstStyle/>
                    <a:p>
                      <a:pPr algn="ctr">
                        <a:lnSpc>
                          <a:spcPct val="120000"/>
                        </a:lnSpc>
                        <a:spcAft>
                          <a:spcPts val="400"/>
                        </a:spcAft>
                      </a:pPr>
                      <a:endParaRPr lang="en-US" sz="2400">
                        <a:effectLst/>
                        <a:latin typeface="Arial" panose="020B0604020202020204" pitchFamily="34" charset="0"/>
                        <a:ea typeface="Arial" panose="020B0604020202020204" pitchFamily="34" charset="0"/>
                      </a:endParaRPr>
                    </a:p>
                  </a:txBody>
                  <a:tcPr marL="6350" marR="6350" marT="0" marB="0">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856189865"/>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2</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p>
                  </a:txBody>
                  <a:tcPr marL="6350" marR="635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marL="6350" marR="635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55715767"/>
                  </a:ext>
                </a:extLst>
              </a:tr>
              <a:tr h="368471">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3</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88900">
                        <a:lnSpc>
                          <a:spcPct val="120000"/>
                        </a:lnSpc>
                        <a:spcAft>
                          <a:spcPts val="400"/>
                        </a:spcAft>
                      </a:pPr>
                      <a:r>
                        <a:rPr lang="en-US" sz="2000" b="1">
                          <a:solidFill>
                            <a:srgbClr val="000000"/>
                          </a:solidFill>
                          <a:effectLst/>
                          <a:latin typeface="Arial" panose="020B0604020202020204" pitchFamily="34" charset="0"/>
                          <a:ea typeface="Arial" panose="020B0604020202020204" pitchFamily="34" charset="0"/>
                        </a:rPr>
                        <a:t>T</a:t>
                      </a:r>
                      <a:r>
                        <a:rPr lang="vi-VN" sz="2000" b="1">
                          <a:solidFill>
                            <a:srgbClr val="000000"/>
                          </a:solidFill>
                          <a:effectLst/>
                          <a:latin typeface="Arial" panose="020B0604020202020204" pitchFamily="34" charset="0"/>
                          <a:ea typeface="Arial" panose="020B0604020202020204" pitchFamily="34" charset="0"/>
                        </a:rPr>
                        <a:t>T</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Sản ph</a:t>
                      </a:r>
                      <a:r>
                        <a:rPr lang="en-US" sz="2000" b="1">
                          <a:solidFill>
                            <a:srgbClr val="000000"/>
                          </a:solidFill>
                          <a:effectLst/>
                          <a:latin typeface="Arial" panose="020B0604020202020204" pitchFamily="34" charset="0"/>
                          <a:ea typeface="Arial" panose="020B0604020202020204" pitchFamily="34" charset="0"/>
                        </a:rPr>
                        <a:t>ẩ</a:t>
                      </a:r>
                      <a:r>
                        <a:rPr lang="vi-VN" sz="2000" b="1">
                          <a:solidFill>
                            <a:srgbClr val="000000"/>
                          </a:solidFill>
                          <a:effectLst/>
                          <a:latin typeface="Arial" panose="020B0604020202020204" pitchFamily="34" charset="0"/>
                          <a:ea typeface="Arial" panose="020B0604020202020204" pitchFamily="34" charset="0"/>
                        </a:rPr>
                        <a:t>m</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Đơn giá (đồng)</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1524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Số lư</a:t>
                      </a:r>
                      <a:r>
                        <a:rPr lang="en-US" sz="2000" b="1">
                          <a:solidFill>
                            <a:srgbClr val="000000"/>
                          </a:solidFill>
                          <a:effectLst/>
                          <a:latin typeface="Arial" panose="020B0604020202020204" pitchFamily="34" charset="0"/>
                          <a:ea typeface="Arial" panose="020B0604020202020204" pitchFamily="34" charset="0"/>
                        </a:rPr>
                        <a:t>ợ</a:t>
                      </a:r>
                      <a:r>
                        <a:rPr lang="vi-VN" sz="2000" b="1">
                          <a:solidFill>
                            <a:srgbClr val="000000"/>
                          </a:solidFill>
                          <a:effectLst/>
                          <a:latin typeface="Arial" panose="020B0604020202020204" pitchFamily="34" charset="0"/>
                          <a:ea typeface="Arial" panose="020B0604020202020204" pitchFamily="34" charset="0"/>
                        </a:rPr>
                        <a:t>t mua</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Doanh thu</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92403747"/>
                  </a:ext>
                </a:extLst>
              </a:tr>
              <a:tr h="368471">
                <a:tc>
                  <a:txBody>
                    <a:bodyPr/>
                    <a:lstStyle/>
                    <a:p>
                      <a:pPr>
                        <a:lnSpc>
                          <a:spcPct val="120000"/>
                        </a:lnSpc>
                        <a:spcAft>
                          <a:spcPts val="400"/>
                        </a:spcAft>
                      </a:pPr>
                      <a:r>
                        <a:rPr lang="vi-VN" sz="2000">
                          <a:solidFill>
                            <a:srgbClr val="000000"/>
                          </a:solidFill>
                          <a:effectLst/>
                          <a:latin typeface="Arial" panose="020B0604020202020204" pitchFamily="34" charset="0"/>
                          <a:ea typeface="Arial" panose="020B0604020202020204" pitchFamily="34" charset="0"/>
                        </a:rPr>
                        <a:t>4</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Qu</a:t>
                      </a:r>
                      <a:r>
                        <a:rPr lang="en-US" sz="2000" b="1">
                          <a:solidFill>
                            <a:srgbClr val="000000"/>
                          </a:solidFill>
                          <a:effectLst/>
                          <a:latin typeface="Arial" panose="020B0604020202020204" pitchFamily="34" charset="0"/>
                          <a:ea typeface="Arial" panose="020B0604020202020204" pitchFamily="34" charset="0"/>
                        </a:rPr>
                        <a:t>ả</a:t>
                      </a:r>
                      <a:r>
                        <a:rPr lang="vi-VN" sz="2000" b="1">
                          <a:solidFill>
                            <a:srgbClr val="000000"/>
                          </a:solidFill>
                          <a:effectLst/>
                          <a:latin typeface="Arial" panose="020B0604020202020204" pitchFamily="34" charset="0"/>
                          <a:ea typeface="Arial" panose="020B0604020202020204" pitchFamily="34" charset="0"/>
                        </a:rPr>
                        <a:t>n lí thời gian</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39,999</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50,000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30021466"/>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5</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2</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Trò chơi sáng tạo</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508000"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109,000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50,000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39772905"/>
                  </a:ext>
                </a:extLst>
              </a:tr>
              <a:tr h="360655">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6</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3</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Thiết kế đ</a:t>
                      </a:r>
                      <a:r>
                        <a:rPr lang="en-US" sz="2000" b="1">
                          <a:solidFill>
                            <a:srgbClr val="000000"/>
                          </a:solidFill>
                          <a:effectLst/>
                          <a:latin typeface="Arial" panose="020B0604020202020204" pitchFamily="34" charset="0"/>
                          <a:ea typeface="Arial" panose="020B0604020202020204" pitchFamily="34" charset="0"/>
                        </a:rPr>
                        <a:t>ồ</a:t>
                      </a:r>
                      <a:r>
                        <a:rPr lang="vi-VN" sz="2000" b="1">
                          <a:solidFill>
                            <a:srgbClr val="000000"/>
                          </a:solidFill>
                          <a:effectLst/>
                          <a:latin typeface="Arial" panose="020B0604020202020204" pitchFamily="34" charset="0"/>
                          <a:ea typeface="Arial" panose="020B0604020202020204" pitchFamily="34" charset="0"/>
                        </a:rPr>
                        <a:t> hoạ</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508000"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211,000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47700"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10,000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00732639"/>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7</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4</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Từ điển</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20,000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66002534"/>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8</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5</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Quản lí bán hàng cá nhân</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508000"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177,000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5,000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4341029"/>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9</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6</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S</a:t>
                      </a:r>
                      <a:r>
                        <a:rPr lang="en-US" sz="2000" b="1">
                          <a:solidFill>
                            <a:srgbClr val="000000"/>
                          </a:solidFill>
                          <a:effectLst/>
                          <a:latin typeface="Arial" panose="020B0604020202020204" pitchFamily="34" charset="0"/>
                          <a:ea typeface="Arial" panose="020B0604020202020204" pitchFamily="34" charset="0"/>
                        </a:rPr>
                        <a:t>ổ</a:t>
                      </a:r>
                      <a:r>
                        <a:rPr lang="vi-VN" sz="2000" b="1">
                          <a:solidFill>
                            <a:srgbClr val="000000"/>
                          </a:solidFill>
                          <a:effectLst/>
                          <a:latin typeface="Arial" panose="020B0604020202020204" pitchFamily="34" charset="0"/>
                          <a:ea typeface="Arial" panose="020B0604020202020204" pitchFamily="34" charset="0"/>
                        </a:rPr>
                        <a:t> sức khoẻ điện tử</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10,000,000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5091215"/>
                  </a:ext>
                </a:extLst>
              </a:tr>
            </a:tbl>
          </a:graphicData>
        </a:graphic>
      </p:graphicFrame>
      <p:sp>
        <p:nvSpPr>
          <p:cNvPr id="2" name="Rectangle 1">
            <a:extLst>
              <a:ext uri="{FF2B5EF4-FFF2-40B4-BE49-F238E27FC236}">
                <a16:creationId xmlns:a16="http://schemas.microsoft.com/office/drawing/2014/main" id="{69E164EB-E8FF-49C4-927E-E9E6E1F1E751}"/>
              </a:ext>
            </a:extLst>
          </p:cNvPr>
          <p:cNvSpPr/>
          <p:nvPr/>
        </p:nvSpPr>
        <p:spPr>
          <a:xfrm>
            <a:off x="6203852" y="4220308"/>
            <a:ext cx="2110154" cy="379827"/>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BE57655-764F-4097-9FA6-64EFA6909CA7}"/>
              </a:ext>
            </a:extLst>
          </p:cNvPr>
          <p:cNvSpPr/>
          <p:nvPr/>
        </p:nvSpPr>
        <p:spPr>
          <a:xfrm>
            <a:off x="1539328" y="1403682"/>
            <a:ext cx="9489056" cy="532838"/>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V</a:t>
            </a:r>
            <a:r>
              <a:rPr lang="vi-VN" sz="2400">
                <a:solidFill>
                  <a:srgbClr val="000000"/>
                </a:solidFill>
                <a:latin typeface="UTM Avo" panose="02040603050506020204" pitchFamily="18" charset="0"/>
                <a:cs typeface="Times New Roman" panose="02020603050405020304" pitchFamily="18" charset="0"/>
              </a:rPr>
              <a:t>ì chương trình bảng tính cho phép tính toán theo địa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 ô</a:t>
            </a:r>
            <a:endParaRPr kumimoji="0" lang="en-US" sz="240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4" name="Callout: Bent Line 3">
            <a:extLst>
              <a:ext uri="{FF2B5EF4-FFF2-40B4-BE49-F238E27FC236}">
                <a16:creationId xmlns:a16="http://schemas.microsoft.com/office/drawing/2014/main" id="{31753966-C7D7-4623-A5B7-D7715626B451}"/>
              </a:ext>
            </a:extLst>
          </p:cNvPr>
          <p:cNvSpPr/>
          <p:nvPr/>
        </p:nvSpPr>
        <p:spPr>
          <a:xfrm>
            <a:off x="918173" y="2301758"/>
            <a:ext cx="2204855" cy="1271436"/>
          </a:xfrm>
          <a:prstGeom prst="borderCallout2">
            <a:avLst>
              <a:gd name="adj1" fmla="val 47517"/>
              <a:gd name="adj2" fmla="val 100133"/>
              <a:gd name="adj3" fmla="val 55263"/>
              <a:gd name="adj4" fmla="val 138375"/>
              <a:gd name="adj5" fmla="val 151226"/>
              <a:gd name="adj6" fmla="val 2340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rPr>
              <a:t>Địa chỉ ô: </a:t>
            </a:r>
            <a:r>
              <a:rPr lang="en-US" sz="2400" b="1">
                <a:solidFill>
                  <a:srgbClr val="FFFF00"/>
                </a:solidFill>
                <a:latin typeface="UTM Avo" panose="02040603050506020204" pitchFamily="18" charset="0"/>
              </a:rPr>
              <a:t>C4</a:t>
            </a:r>
          </a:p>
        </p:txBody>
      </p:sp>
    </p:spTree>
    <p:extLst>
      <p:ext uri="{BB962C8B-B14F-4D97-AF65-F5344CB8AC3E}">
        <p14:creationId xmlns:p14="http://schemas.microsoft.com/office/powerpoint/2010/main" val="292117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26" presetClass="emph" presetSubtype="0" repeatCount="3000" fill="hold" grpId="1" nodeType="withEffect">
                                  <p:stCondLst>
                                    <p:cond delay="0"/>
                                  </p:stCondLst>
                                  <p:childTnLst>
                                    <p:animEffect transition="out" filter="fade">
                                      <p:cBhvr>
                                        <p:cTn id="24" dur="500" tmFilter="0, 0; .2, .5; .8, .5; 1, 0"/>
                                        <p:tgtEl>
                                          <p:spTgt spid="2"/>
                                        </p:tgtEl>
                                      </p:cBhvr>
                                    </p:animEffect>
                                    <p:animScale>
                                      <p:cBhvr>
                                        <p:cTn id="25" dur="250" autoRev="1" fill="hold"/>
                                        <p:tgtEl>
                                          <p:spTgt spid="2"/>
                                        </p:tgtEl>
                                      </p:cBhvr>
                                      <p:by x="105000" y="105000"/>
                                    </p:animScale>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7"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673769" y="462321"/>
            <a:ext cx="10427886" cy="2027478"/>
          </a:xfrm>
          <a:prstGeom prst="rect">
            <a:avLst/>
          </a:prstGeom>
          <a:noFill/>
        </p:spPr>
        <p:txBody>
          <a:bodyPr wrap="square">
            <a:spAutoFit/>
          </a:bodyPr>
          <a:lstStyle/>
          <a:p>
            <a:pPr lvl="0" algn="just" defTabSz="342900">
              <a:lnSpc>
                <a:spcPct val="135000"/>
              </a:lnSpc>
              <a:defRPr/>
            </a:pPr>
            <a:r>
              <a:rPr lang="vi-VN" sz="2400" b="1">
                <a:solidFill>
                  <a:srgbClr val="000000"/>
                </a:solidFill>
                <a:latin typeface="UTM Avo" panose="02040603050506020204" pitchFamily="18" charset="0"/>
                <a:cs typeface="Times New Roman" panose="02020603050405020304" pitchFamily="18" charset="0"/>
              </a:rPr>
              <a:t>Chương trình bảng tính sử dụng ba loại địa chỉ ô là</a:t>
            </a:r>
            <a:r>
              <a:rPr lang="en-US" sz="2400" b="1">
                <a:solidFill>
                  <a:srgbClr val="000000"/>
                </a:solidFill>
                <a:latin typeface="UTM Avo" panose="02040603050506020204" pitchFamily="18" charset="0"/>
                <a:cs typeface="Times New Roman" panose="02020603050405020304" pitchFamily="18" charset="0"/>
              </a:rPr>
              <a:t>:</a:t>
            </a:r>
          </a:p>
          <a:p>
            <a:pPr marL="342900" lvl="0" indent="-342900" algn="just" defTabSz="342900">
              <a:lnSpc>
                <a:spcPct val="135000"/>
              </a:lnSpc>
              <a:buFontTx/>
              <a:buChar char="-"/>
              <a:defRPr/>
            </a:pPr>
            <a:r>
              <a:rPr lang="en-US" sz="2400">
                <a:solidFill>
                  <a:srgbClr val="000000"/>
                </a:solidFill>
                <a:latin typeface="UTM Avo" panose="02040603050506020204" pitchFamily="18" charset="0"/>
                <a:cs typeface="Times New Roman" panose="02020603050405020304" pitchFamily="18" charset="0"/>
              </a:rPr>
              <a:t>Đ</a:t>
            </a:r>
            <a:r>
              <a:rPr lang="vi-VN" sz="2400">
                <a:solidFill>
                  <a:srgbClr val="000000"/>
                </a:solidFill>
                <a:latin typeface="UTM Avo" panose="02040603050506020204" pitchFamily="18" charset="0"/>
                <a:cs typeface="Times New Roman" panose="02020603050405020304" pitchFamily="18" charset="0"/>
              </a:rPr>
              <a:t>ịa chỉ tương đối</a:t>
            </a:r>
            <a:r>
              <a:rPr lang="en-US" sz="2400">
                <a:solidFill>
                  <a:srgbClr val="000000"/>
                </a:solidFill>
                <a:latin typeface="UTM Avo" panose="02040603050506020204" pitchFamily="18" charset="0"/>
                <a:cs typeface="Times New Roman" panose="02020603050405020304" pitchFamily="18" charset="0"/>
              </a:rPr>
              <a:t>.</a:t>
            </a:r>
          </a:p>
          <a:p>
            <a:pPr marL="342900" lvl="0" indent="-342900" algn="just" defTabSz="342900">
              <a:lnSpc>
                <a:spcPct val="135000"/>
              </a:lnSpc>
              <a:buFontTx/>
              <a:buChar char="-"/>
              <a:defRPr/>
            </a:pPr>
            <a:r>
              <a:rPr lang="en-US" sz="2400">
                <a:solidFill>
                  <a:srgbClr val="000000"/>
                </a:solidFill>
                <a:latin typeface="UTM Avo" panose="02040603050506020204" pitchFamily="18" charset="0"/>
                <a:cs typeface="Times New Roman" panose="02020603050405020304" pitchFamily="18" charset="0"/>
              </a:rPr>
              <a:t>Đ</a:t>
            </a:r>
            <a:r>
              <a:rPr lang="vi-VN" sz="2400">
                <a:solidFill>
                  <a:srgbClr val="000000"/>
                </a:solidFill>
                <a:latin typeface="UTM Avo" panose="02040603050506020204" pitchFamily="18" charset="0"/>
                <a:cs typeface="Times New Roman" panose="02020603050405020304" pitchFamily="18" charset="0"/>
              </a:rPr>
              <a:t>ịa chỉ tuyệt đối</a:t>
            </a:r>
            <a:r>
              <a:rPr lang="en-US" sz="2400">
                <a:solidFill>
                  <a:srgbClr val="000000"/>
                </a:solidFill>
                <a:latin typeface="UTM Avo" panose="02040603050506020204" pitchFamily="18" charset="0"/>
                <a:cs typeface="Times New Roman" panose="02020603050405020304" pitchFamily="18" charset="0"/>
              </a:rPr>
              <a:t>.</a:t>
            </a:r>
          </a:p>
          <a:p>
            <a:pPr marL="342900" lvl="0" indent="-342900" algn="just" defTabSz="342900">
              <a:lnSpc>
                <a:spcPct val="135000"/>
              </a:lnSpc>
              <a:buFontTx/>
              <a:buChar char="-"/>
              <a:defRPr/>
            </a:pPr>
            <a:r>
              <a:rPr lang="en-US" sz="2400">
                <a:solidFill>
                  <a:srgbClr val="000000"/>
                </a:solidFill>
                <a:latin typeface="UTM Avo" panose="02040603050506020204" pitchFamily="18" charset="0"/>
                <a:cs typeface="Times New Roman" panose="02020603050405020304" pitchFamily="18" charset="0"/>
              </a:rPr>
              <a:t>Đ</a:t>
            </a:r>
            <a:r>
              <a:rPr lang="vi-VN" sz="2400">
                <a:solidFill>
                  <a:srgbClr val="000000"/>
                </a:solidFill>
                <a:latin typeface="UTM Avo" panose="02040603050506020204" pitchFamily="18" charset="0"/>
                <a:cs typeface="Times New Roman" panose="02020603050405020304" pitchFamily="18" charset="0"/>
              </a:rPr>
              <a:t>ịa chỉ hỗn hợp.</a:t>
            </a:r>
          </a:p>
        </p:txBody>
      </p:sp>
      <p:sp>
        <p:nvSpPr>
          <p:cNvPr id="3" name="TextBox 2">
            <a:extLst>
              <a:ext uri="{FF2B5EF4-FFF2-40B4-BE49-F238E27FC236}">
                <a16:creationId xmlns:a16="http://schemas.microsoft.com/office/drawing/2014/main" id="{C988BB45-F81A-4329-ACAC-ED6A8BFE2164}"/>
              </a:ext>
            </a:extLst>
          </p:cNvPr>
          <p:cNvSpPr txBox="1"/>
          <p:nvPr/>
        </p:nvSpPr>
        <p:spPr>
          <a:xfrm>
            <a:off x="673769" y="462321"/>
            <a:ext cx="10427886" cy="2027478"/>
          </a:xfrm>
          <a:prstGeom prst="rect">
            <a:avLst/>
          </a:prstGeom>
          <a:solidFill>
            <a:schemeClr val="bg1"/>
          </a:solidFill>
        </p:spPr>
        <p:txBody>
          <a:bodyPr wrap="square">
            <a:spAutoFit/>
          </a:bodyPr>
          <a:lstStyle/>
          <a:p>
            <a:pPr lvl="0" algn="just" defTabSz="342900">
              <a:lnSpc>
                <a:spcPct val="135000"/>
              </a:lnSpc>
              <a:defRPr/>
            </a:pPr>
            <a:r>
              <a:rPr lang="vi-VN" sz="2400" b="1">
                <a:solidFill>
                  <a:srgbClr val="000000"/>
                </a:solidFill>
                <a:latin typeface="UTM Avo" panose="02040603050506020204" pitchFamily="18" charset="0"/>
                <a:cs typeface="Times New Roman" panose="02020603050405020304" pitchFamily="18" charset="0"/>
              </a:rPr>
              <a:t>Chương trình bảng tính sử dụng ba loại địa chỉ ô là</a:t>
            </a:r>
            <a:r>
              <a:rPr lang="en-US" sz="2400" b="1">
                <a:solidFill>
                  <a:srgbClr val="000000"/>
                </a:solidFill>
                <a:latin typeface="UTM Avo" panose="02040603050506020204" pitchFamily="18" charset="0"/>
                <a:cs typeface="Times New Roman" panose="02020603050405020304" pitchFamily="18" charset="0"/>
              </a:rPr>
              <a:t>:</a:t>
            </a:r>
          </a:p>
          <a:p>
            <a:pPr marL="342900" lvl="0" indent="-342900" algn="just" defTabSz="342900">
              <a:lnSpc>
                <a:spcPct val="135000"/>
              </a:lnSpc>
              <a:buFontTx/>
              <a:buChar char="-"/>
              <a:defRPr/>
            </a:pPr>
            <a:r>
              <a:rPr lang="en-US" sz="2400" b="1">
                <a:solidFill>
                  <a:schemeClr val="accent1">
                    <a:lumMod val="75000"/>
                  </a:schemeClr>
                </a:solidFill>
                <a:latin typeface="UTM Avo" panose="02040603050506020204" pitchFamily="18" charset="0"/>
                <a:cs typeface="Times New Roman" panose="02020603050405020304" pitchFamily="18" charset="0"/>
              </a:rPr>
              <a:t>Đ</a:t>
            </a:r>
            <a:r>
              <a:rPr lang="vi-VN" sz="2400" b="1">
                <a:solidFill>
                  <a:schemeClr val="accent1">
                    <a:lumMod val="75000"/>
                  </a:schemeClr>
                </a:solidFill>
                <a:latin typeface="UTM Avo" panose="02040603050506020204" pitchFamily="18" charset="0"/>
                <a:cs typeface="Times New Roman" panose="02020603050405020304" pitchFamily="18" charset="0"/>
              </a:rPr>
              <a:t>ịa chỉ tương đối</a:t>
            </a:r>
            <a:r>
              <a:rPr lang="en-US" sz="2400" b="1">
                <a:solidFill>
                  <a:schemeClr val="accent1">
                    <a:lumMod val="75000"/>
                  </a:schemeClr>
                </a:solidFill>
                <a:latin typeface="UTM Avo" panose="02040603050506020204" pitchFamily="18" charset="0"/>
                <a:cs typeface="Times New Roman" panose="02020603050405020304" pitchFamily="18" charset="0"/>
              </a:rPr>
              <a:t>.</a:t>
            </a:r>
          </a:p>
          <a:p>
            <a:pPr marL="342900" lvl="0" indent="-342900" algn="just" defTabSz="342900">
              <a:lnSpc>
                <a:spcPct val="135000"/>
              </a:lnSpc>
              <a:buFontTx/>
              <a:buChar char="-"/>
              <a:defRPr/>
            </a:pPr>
            <a:r>
              <a:rPr lang="en-US" sz="2400" b="1">
                <a:solidFill>
                  <a:schemeClr val="accent1">
                    <a:lumMod val="75000"/>
                  </a:schemeClr>
                </a:solidFill>
                <a:latin typeface="UTM Avo" panose="02040603050506020204" pitchFamily="18" charset="0"/>
                <a:cs typeface="Times New Roman" panose="02020603050405020304" pitchFamily="18" charset="0"/>
              </a:rPr>
              <a:t>Đ</a:t>
            </a:r>
            <a:r>
              <a:rPr lang="vi-VN" sz="2400" b="1">
                <a:solidFill>
                  <a:schemeClr val="accent1">
                    <a:lumMod val="75000"/>
                  </a:schemeClr>
                </a:solidFill>
                <a:latin typeface="UTM Avo" panose="02040603050506020204" pitchFamily="18" charset="0"/>
                <a:cs typeface="Times New Roman" panose="02020603050405020304" pitchFamily="18" charset="0"/>
              </a:rPr>
              <a:t>ịa chỉ tuyệt đối</a:t>
            </a:r>
            <a:r>
              <a:rPr lang="en-US" sz="2400" b="1">
                <a:solidFill>
                  <a:schemeClr val="accent1">
                    <a:lumMod val="75000"/>
                  </a:schemeClr>
                </a:solidFill>
                <a:latin typeface="UTM Avo" panose="02040603050506020204" pitchFamily="18" charset="0"/>
                <a:cs typeface="Times New Roman" panose="02020603050405020304" pitchFamily="18" charset="0"/>
              </a:rPr>
              <a:t>.</a:t>
            </a:r>
          </a:p>
          <a:p>
            <a:pPr marL="342900" lvl="0" indent="-342900" algn="just" defTabSz="342900">
              <a:lnSpc>
                <a:spcPct val="135000"/>
              </a:lnSpc>
              <a:buFontTx/>
              <a:buChar char="-"/>
              <a:defRPr/>
            </a:pPr>
            <a:r>
              <a:rPr lang="en-US" sz="2400">
                <a:solidFill>
                  <a:srgbClr val="000000"/>
                </a:solidFill>
                <a:latin typeface="UTM Avo" panose="02040603050506020204" pitchFamily="18" charset="0"/>
                <a:cs typeface="Times New Roman" panose="02020603050405020304" pitchFamily="18" charset="0"/>
              </a:rPr>
              <a:t>Đ</a:t>
            </a:r>
            <a:r>
              <a:rPr lang="vi-VN" sz="2400">
                <a:solidFill>
                  <a:srgbClr val="000000"/>
                </a:solidFill>
                <a:latin typeface="UTM Avo" panose="02040603050506020204" pitchFamily="18" charset="0"/>
                <a:cs typeface="Times New Roman" panose="02020603050405020304" pitchFamily="18" charset="0"/>
              </a:rPr>
              <a:t>ịa chỉ hỗn hợp.</a:t>
            </a:r>
          </a:p>
        </p:txBody>
      </p:sp>
    </p:spTree>
    <p:extLst>
      <p:ext uri="{BB962C8B-B14F-4D97-AF65-F5344CB8AC3E}">
        <p14:creationId xmlns:p14="http://schemas.microsoft.com/office/powerpoint/2010/main" val="207214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A503EC6-03E3-4DED-B4A9-10036C361C52}"/>
              </a:ext>
            </a:extLst>
          </p:cNvPr>
          <p:cNvGraphicFramePr>
            <a:graphicFrameLocks noGrp="1"/>
          </p:cNvGraphicFramePr>
          <p:nvPr>
            <p:extLst>
              <p:ext uri="{D42A27DB-BD31-4B8C-83A1-F6EECF244321}">
                <p14:modId xmlns:p14="http://schemas.microsoft.com/office/powerpoint/2010/main" val="3363792517"/>
              </p:ext>
            </p:extLst>
          </p:nvPr>
        </p:nvGraphicFramePr>
        <p:xfrm>
          <a:off x="673769" y="1250105"/>
          <a:ext cx="6978315" cy="5145574"/>
        </p:xfrm>
        <a:graphic>
          <a:graphicData uri="http://schemas.openxmlformats.org/drawingml/2006/table">
            <a:tbl>
              <a:tblPr/>
              <a:tblGrid>
                <a:gridCol w="315002">
                  <a:extLst>
                    <a:ext uri="{9D8B030D-6E8A-4147-A177-3AD203B41FA5}">
                      <a16:colId xmlns:a16="http://schemas.microsoft.com/office/drawing/2014/main" val="2775849083"/>
                    </a:ext>
                  </a:extLst>
                </a:gridCol>
                <a:gridCol w="585004">
                  <a:extLst>
                    <a:ext uri="{9D8B030D-6E8A-4147-A177-3AD203B41FA5}">
                      <a16:colId xmlns:a16="http://schemas.microsoft.com/office/drawing/2014/main" val="986006527"/>
                    </a:ext>
                  </a:extLst>
                </a:gridCol>
                <a:gridCol w="2131951">
                  <a:extLst>
                    <a:ext uri="{9D8B030D-6E8A-4147-A177-3AD203B41FA5}">
                      <a16:colId xmlns:a16="http://schemas.microsoft.com/office/drawing/2014/main" val="208661503"/>
                    </a:ext>
                  </a:extLst>
                </a:gridCol>
                <a:gridCol w="1322098">
                  <a:extLst>
                    <a:ext uri="{9D8B030D-6E8A-4147-A177-3AD203B41FA5}">
                      <a16:colId xmlns:a16="http://schemas.microsoft.com/office/drawing/2014/main" val="3647998785"/>
                    </a:ext>
                  </a:extLst>
                </a:gridCol>
                <a:gridCol w="1372976">
                  <a:extLst>
                    <a:ext uri="{9D8B030D-6E8A-4147-A177-3AD203B41FA5}">
                      <a16:colId xmlns:a16="http://schemas.microsoft.com/office/drawing/2014/main" val="4151941578"/>
                    </a:ext>
                  </a:extLst>
                </a:gridCol>
                <a:gridCol w="1251284">
                  <a:extLst>
                    <a:ext uri="{9D8B030D-6E8A-4147-A177-3AD203B41FA5}">
                      <a16:colId xmlns:a16="http://schemas.microsoft.com/office/drawing/2014/main" val="1998189034"/>
                    </a:ext>
                  </a:extLst>
                </a:gridCol>
              </a:tblGrid>
              <a:tr h="417712">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139700">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A</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2DF"/>
                    </a:solidFill>
                  </a:tcPr>
                </a:tc>
                <a:tc>
                  <a:txBody>
                    <a:bodyPr/>
                    <a:lstStyle/>
                    <a:p>
                      <a:pPr algn="ct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B</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2DF"/>
                    </a:solidFill>
                  </a:tcPr>
                </a:tc>
                <a:tc>
                  <a:txBody>
                    <a:bodyPr/>
                    <a:lstStyle/>
                    <a:p>
                      <a:pPr algn="ctr">
                        <a:lnSpc>
                          <a:spcPct val="120000"/>
                        </a:lnSpc>
                        <a:spcAft>
                          <a:spcPts val="400"/>
                        </a:spcAft>
                      </a:pPr>
                      <a:r>
                        <a:rPr lang="en-US" sz="2000">
                          <a:solidFill>
                            <a:srgbClr val="000000"/>
                          </a:solidFill>
                          <a:effectLst/>
                          <a:latin typeface="Calibri" panose="020F0502020204030204" pitchFamily="34" charset="0"/>
                          <a:ea typeface="Calibri" panose="020F0502020204030204" pitchFamily="34" charset="0"/>
                        </a:rPr>
                        <a:t>C</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2DF"/>
                    </a:solidFill>
                  </a:tcPr>
                </a:tc>
                <a:tc>
                  <a:txBody>
                    <a:bodyPr/>
                    <a:lstStyle/>
                    <a:p>
                      <a:pPr algn="ct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D</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2DF"/>
                    </a:solidFill>
                  </a:tcPr>
                </a:tc>
                <a:tc>
                  <a:txBody>
                    <a:bodyPr/>
                    <a:lstStyle/>
                    <a:p>
                      <a:pPr algn="ct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E</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2DF"/>
                    </a:solidFill>
                  </a:tcPr>
                </a:tc>
                <a:extLst>
                  <a:ext uri="{0D108BD9-81ED-4DB2-BD59-A6C34878D82A}">
                    <a16:rowId xmlns:a16="http://schemas.microsoft.com/office/drawing/2014/main" val="139837737"/>
                  </a:ext>
                </a:extLst>
              </a:tr>
              <a:tr h="452214">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1</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gridSpan="5">
                  <a:txBody>
                    <a:bodyPr/>
                    <a:lstStyle/>
                    <a:p>
                      <a:pPr algn="ct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DANH SÁCH PHẦN MỀM ỨNG DỤNG</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lnT w="12700" cap="flat" cmpd="sng" algn="ctr">
                      <a:solidFill>
                        <a:schemeClr val="tx1"/>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856189865"/>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2</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extLst>
                  <a:ext uri="{0D108BD9-81ED-4DB2-BD59-A6C34878D82A}">
                    <a16:rowId xmlns:a16="http://schemas.microsoft.com/office/drawing/2014/main" val="3555715767"/>
                  </a:ext>
                </a:extLst>
              </a:tr>
              <a:tr h="368471">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3</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88900">
                        <a:lnSpc>
                          <a:spcPct val="120000"/>
                        </a:lnSpc>
                        <a:spcAft>
                          <a:spcPts val="400"/>
                        </a:spcAft>
                      </a:pPr>
                      <a:r>
                        <a:rPr lang="en-US" sz="2000" b="1">
                          <a:solidFill>
                            <a:srgbClr val="000000"/>
                          </a:solidFill>
                          <a:effectLst/>
                          <a:latin typeface="Arial" panose="020B0604020202020204" pitchFamily="34" charset="0"/>
                          <a:ea typeface="Arial" panose="020B0604020202020204" pitchFamily="34" charset="0"/>
                        </a:rPr>
                        <a:t>T</a:t>
                      </a:r>
                      <a:r>
                        <a:rPr lang="vi-VN" sz="2000" b="1">
                          <a:solidFill>
                            <a:srgbClr val="000000"/>
                          </a:solidFill>
                          <a:effectLst/>
                          <a:latin typeface="Arial" panose="020B0604020202020204" pitchFamily="34" charset="0"/>
                          <a:ea typeface="Arial" panose="020B0604020202020204" pitchFamily="34" charset="0"/>
                        </a:rPr>
                        <a:t>T</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Sản ph</a:t>
                      </a:r>
                      <a:r>
                        <a:rPr lang="en-US" sz="2000" b="1">
                          <a:solidFill>
                            <a:srgbClr val="000000"/>
                          </a:solidFill>
                          <a:effectLst/>
                          <a:latin typeface="Arial" panose="020B0604020202020204" pitchFamily="34" charset="0"/>
                          <a:ea typeface="Arial" panose="020B0604020202020204" pitchFamily="34" charset="0"/>
                        </a:rPr>
                        <a:t>ẩ</a:t>
                      </a:r>
                      <a:r>
                        <a:rPr lang="vi-VN" sz="2000" b="1">
                          <a:solidFill>
                            <a:srgbClr val="000000"/>
                          </a:solidFill>
                          <a:effectLst/>
                          <a:latin typeface="Arial" panose="020B0604020202020204" pitchFamily="34" charset="0"/>
                          <a:ea typeface="Arial" panose="020B0604020202020204" pitchFamily="34" charset="0"/>
                        </a:rPr>
                        <a:t>m</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Đơn giá (đồng)</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Số lư</a:t>
                      </a:r>
                      <a:r>
                        <a:rPr lang="en-US" sz="2000" b="1">
                          <a:solidFill>
                            <a:srgbClr val="000000"/>
                          </a:solidFill>
                          <a:effectLst/>
                          <a:latin typeface="Arial" panose="020B0604020202020204" pitchFamily="34" charset="0"/>
                          <a:ea typeface="Arial" panose="020B0604020202020204" pitchFamily="34" charset="0"/>
                        </a:rPr>
                        <a:t>ợ</a:t>
                      </a:r>
                      <a:r>
                        <a:rPr lang="vi-VN" sz="2000" b="1">
                          <a:solidFill>
                            <a:srgbClr val="000000"/>
                          </a:solidFill>
                          <a:effectLst/>
                          <a:latin typeface="Arial" panose="020B0604020202020204" pitchFamily="34" charset="0"/>
                          <a:ea typeface="Arial" panose="020B0604020202020204" pitchFamily="34" charset="0"/>
                        </a:rPr>
                        <a:t>t mua</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vi-VN" sz="2000" b="1">
                          <a:solidFill>
                            <a:srgbClr val="000000"/>
                          </a:solidFill>
                          <a:effectLst/>
                          <a:latin typeface="Arial" panose="020B0604020202020204" pitchFamily="34" charset="0"/>
                          <a:ea typeface="Arial" panose="020B0604020202020204" pitchFamily="34" charset="0"/>
                        </a:rPr>
                        <a:t>Doanh thu</a:t>
                      </a:r>
                      <a:endParaRPr lang="en-US"/>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92403747"/>
                  </a:ext>
                </a:extLst>
              </a:tr>
              <a:tr h="368471">
                <a:tc>
                  <a:txBody>
                    <a:bodyPr/>
                    <a:lstStyle/>
                    <a:p>
                      <a:pPr>
                        <a:lnSpc>
                          <a:spcPct val="120000"/>
                        </a:lnSpc>
                        <a:spcAft>
                          <a:spcPts val="400"/>
                        </a:spcAft>
                      </a:pPr>
                      <a:r>
                        <a:rPr lang="vi-VN" sz="2000">
                          <a:solidFill>
                            <a:srgbClr val="000000"/>
                          </a:solidFill>
                          <a:effectLst/>
                          <a:latin typeface="Arial" panose="020B0604020202020204" pitchFamily="34" charset="0"/>
                          <a:ea typeface="Arial" panose="020B0604020202020204" pitchFamily="34" charset="0"/>
                        </a:rPr>
                        <a:t>4</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Qu</a:t>
                      </a:r>
                      <a:r>
                        <a:rPr lang="en-US" sz="2000" b="1">
                          <a:solidFill>
                            <a:srgbClr val="000000"/>
                          </a:solidFill>
                          <a:effectLst/>
                          <a:latin typeface="Arial" panose="020B0604020202020204" pitchFamily="34" charset="0"/>
                          <a:ea typeface="Arial" panose="020B0604020202020204" pitchFamily="34" charset="0"/>
                        </a:rPr>
                        <a:t>ả</a:t>
                      </a:r>
                      <a:r>
                        <a:rPr lang="vi-VN" sz="2000" b="1">
                          <a:solidFill>
                            <a:srgbClr val="000000"/>
                          </a:solidFill>
                          <a:effectLst/>
                          <a:latin typeface="Arial" panose="020B0604020202020204" pitchFamily="34" charset="0"/>
                          <a:ea typeface="Arial" panose="020B0604020202020204" pitchFamily="34" charset="0"/>
                        </a:rPr>
                        <a:t>n lí thời gian</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39,999</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50,000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b="1">
                          <a:solidFill>
                            <a:schemeClr val="accent1">
                              <a:lumMod val="75000"/>
                            </a:schemeClr>
                          </a:solidFill>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30021466"/>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5</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2</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Trò chơi sáng tạo</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109,000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508000"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50,000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39772905"/>
                  </a:ext>
                </a:extLst>
              </a:tr>
              <a:tr h="360655">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6</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3</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Thiết kế đ</a:t>
                      </a:r>
                      <a:r>
                        <a:rPr lang="en-US" sz="2000" b="1">
                          <a:solidFill>
                            <a:srgbClr val="000000"/>
                          </a:solidFill>
                          <a:effectLst/>
                          <a:latin typeface="Arial" panose="020B0604020202020204" pitchFamily="34" charset="0"/>
                          <a:ea typeface="Arial" panose="020B0604020202020204" pitchFamily="34" charset="0"/>
                        </a:rPr>
                        <a:t>ồ</a:t>
                      </a:r>
                      <a:r>
                        <a:rPr lang="vi-VN" sz="2000" b="1">
                          <a:solidFill>
                            <a:srgbClr val="000000"/>
                          </a:solidFill>
                          <a:effectLst/>
                          <a:latin typeface="Arial" panose="020B0604020202020204" pitchFamily="34" charset="0"/>
                          <a:ea typeface="Arial" panose="020B0604020202020204" pitchFamily="34" charset="0"/>
                        </a:rPr>
                        <a:t> hoạ</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211,000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508000"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10,000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00732639"/>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7</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4</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Từ điển</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20,000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66002534"/>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8</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5</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Quản lí bán hàng cá nhân</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177,000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508000"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5,000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4341029"/>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9</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6</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S</a:t>
                      </a:r>
                      <a:r>
                        <a:rPr lang="en-US" sz="2000" b="1">
                          <a:solidFill>
                            <a:srgbClr val="000000"/>
                          </a:solidFill>
                          <a:effectLst/>
                          <a:latin typeface="Arial" panose="020B0604020202020204" pitchFamily="34" charset="0"/>
                          <a:ea typeface="Arial" panose="020B0604020202020204" pitchFamily="34" charset="0"/>
                        </a:rPr>
                        <a:t>ổ</a:t>
                      </a:r>
                      <a:r>
                        <a:rPr lang="vi-VN" sz="2000" b="1">
                          <a:solidFill>
                            <a:srgbClr val="000000"/>
                          </a:solidFill>
                          <a:effectLst/>
                          <a:latin typeface="Arial" panose="020B0604020202020204" pitchFamily="34" charset="0"/>
                          <a:ea typeface="Arial" panose="020B0604020202020204" pitchFamily="34" charset="0"/>
                        </a:rPr>
                        <a:t> sức khoẻ điện tử</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10,000,000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5091215"/>
                  </a:ext>
                </a:extLst>
              </a:tr>
            </a:tbl>
          </a:graphicData>
        </a:graphic>
      </p:graphicFrame>
      <p:sp>
        <p:nvSpPr>
          <p:cNvPr id="5" name="TextBox 4">
            <a:extLst>
              <a:ext uri="{FF2B5EF4-FFF2-40B4-BE49-F238E27FC236}">
                <a16:creationId xmlns:a16="http://schemas.microsoft.com/office/drawing/2014/main" id="{438041C8-1CC2-4D1E-BB4D-8E502B2E1D67}"/>
              </a:ext>
            </a:extLst>
          </p:cNvPr>
          <p:cNvSpPr txBox="1"/>
          <p:nvPr/>
        </p:nvSpPr>
        <p:spPr>
          <a:xfrm>
            <a:off x="673769" y="462321"/>
            <a:ext cx="10427886" cy="531684"/>
          </a:xfrm>
          <a:prstGeom prst="rect">
            <a:avLst/>
          </a:prstGeom>
          <a:noFill/>
        </p:spPr>
        <p:txBody>
          <a:bodyPr wrap="square">
            <a:spAutoFit/>
          </a:bodyPr>
          <a:lstStyle/>
          <a:p>
            <a:pPr lvl="0" algn="just" defTabSz="342900">
              <a:lnSpc>
                <a:spcPct val="135000"/>
              </a:lnSpc>
              <a:defRPr/>
            </a:pPr>
            <a:r>
              <a:rPr lang="vi-VN" sz="2400" b="1">
                <a:solidFill>
                  <a:srgbClr val="000000"/>
                </a:solidFill>
                <a:latin typeface="UTM Avo" panose="02040603050506020204" pitchFamily="18" charset="0"/>
                <a:cs typeface="Times New Roman" panose="02020603050405020304" pitchFamily="18" charset="0"/>
              </a:rPr>
              <a:t>Doanh thu = Đơn giá</a:t>
            </a:r>
            <a:r>
              <a:rPr lang="en-US" sz="2400" b="1">
                <a:solidFill>
                  <a:srgbClr val="000000"/>
                </a:solidFill>
                <a:latin typeface="UTM Avo" panose="02040603050506020204" pitchFamily="18" charset="0"/>
                <a:cs typeface="Times New Roman" panose="02020603050405020304" pitchFamily="18" charset="0"/>
              </a:rPr>
              <a:t> </a:t>
            </a:r>
            <a:r>
              <a:rPr lang="vi-VN" sz="2400" b="1">
                <a:solidFill>
                  <a:srgbClr val="000000"/>
                </a:solidFill>
                <a:latin typeface="UTM Avo" panose="02040603050506020204" pitchFamily="18" charset="0"/>
                <a:cs typeface="Times New Roman" panose="02020603050405020304" pitchFamily="18" charset="0"/>
              </a:rPr>
              <a:t>*</a:t>
            </a:r>
            <a:r>
              <a:rPr lang="en-US" sz="2400" b="1">
                <a:solidFill>
                  <a:srgbClr val="000000"/>
                </a:solidFill>
                <a:latin typeface="UTM Avo" panose="02040603050506020204" pitchFamily="18" charset="0"/>
                <a:cs typeface="Times New Roman" panose="02020603050405020304" pitchFamily="18" charset="0"/>
              </a:rPr>
              <a:t> S</a:t>
            </a:r>
            <a:r>
              <a:rPr lang="vi-VN" sz="2400" b="1">
                <a:solidFill>
                  <a:srgbClr val="000000"/>
                </a:solidFill>
                <a:latin typeface="UTM Avo" panose="02040603050506020204" pitchFamily="18" charset="0"/>
                <a:cs typeface="Times New Roman" panose="02020603050405020304" pitchFamily="18" charset="0"/>
              </a:rPr>
              <a:t>ố lượt mua</a:t>
            </a:r>
            <a:endParaRPr lang="vi-VN" sz="2400">
              <a:solidFill>
                <a:srgbClr val="000000"/>
              </a:solidFill>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69A1038-6943-479B-B0BB-7A1E18AC4EF0}"/>
              </a:ext>
            </a:extLst>
          </p:cNvPr>
          <p:cNvSpPr/>
          <p:nvPr/>
        </p:nvSpPr>
        <p:spPr>
          <a:xfrm>
            <a:off x="6445972" y="3176365"/>
            <a:ext cx="1206112" cy="385985"/>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=C</a:t>
            </a:r>
            <a:r>
              <a:rPr lang="en-US" b="1">
                <a:solidFill>
                  <a:srgbClr val="FF0066"/>
                </a:solidFill>
                <a:latin typeface="Times New Roman" panose="02020603050405020304" pitchFamily="18" charset="0"/>
                <a:ea typeface="Courier New" panose="02070309020205020404" pitchFamily="49" charset="0"/>
                <a:cs typeface="Times New Roman" panose="02020603050405020304" pitchFamily="18" charset="0"/>
              </a:rPr>
              <a:t>4</a:t>
            </a:r>
            <a:r>
              <a:rPr lang="en-US"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*D</a:t>
            </a:r>
            <a:r>
              <a:rPr lang="en-US" b="1">
                <a:solidFill>
                  <a:srgbClr val="FF0066"/>
                </a:solidFill>
                <a:latin typeface="Times New Roman" panose="02020603050405020304" pitchFamily="18" charset="0"/>
                <a:ea typeface="Courier New" panose="02070309020205020404" pitchFamily="49" charset="0"/>
                <a:cs typeface="Times New Roman" panose="02020603050405020304" pitchFamily="18" charset="0"/>
              </a:rPr>
              <a:t>4</a:t>
            </a:r>
            <a:endParaRPr lang="en-US">
              <a:solidFill>
                <a:srgbClr val="FF0066"/>
              </a:solidFill>
            </a:endParaRPr>
          </a:p>
        </p:txBody>
      </p:sp>
      <p:sp>
        <p:nvSpPr>
          <p:cNvPr id="7" name="Callout: Bent Line 6">
            <a:extLst>
              <a:ext uri="{FF2B5EF4-FFF2-40B4-BE49-F238E27FC236}">
                <a16:creationId xmlns:a16="http://schemas.microsoft.com/office/drawing/2014/main" id="{FD519A0B-66DA-40AF-83E8-7FFF4C601ECF}"/>
              </a:ext>
            </a:extLst>
          </p:cNvPr>
          <p:cNvSpPr/>
          <p:nvPr/>
        </p:nvSpPr>
        <p:spPr>
          <a:xfrm>
            <a:off x="7896489" y="1671249"/>
            <a:ext cx="3205166" cy="827872"/>
          </a:xfrm>
          <a:prstGeom prst="borderCallout2">
            <a:avLst>
              <a:gd name="adj1" fmla="val 47517"/>
              <a:gd name="adj2" fmla="val -273"/>
              <a:gd name="adj3" fmla="val 83652"/>
              <a:gd name="adj4" fmla="val -12234"/>
              <a:gd name="adj5" fmla="val 178820"/>
              <a:gd name="adj6" fmla="val -250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rPr>
              <a:t>Công thức tính</a:t>
            </a:r>
            <a:endParaRPr lang="en-US" sz="2400" b="1">
              <a:solidFill>
                <a:srgbClr val="FFFF00"/>
              </a:solidFill>
              <a:latin typeface="UTM Avo" panose="02040603050506020204" pitchFamily="18" charset="0"/>
            </a:endParaRPr>
          </a:p>
        </p:txBody>
      </p:sp>
      <p:sp>
        <p:nvSpPr>
          <p:cNvPr id="8" name="Rectangle 7">
            <a:extLst>
              <a:ext uri="{FF2B5EF4-FFF2-40B4-BE49-F238E27FC236}">
                <a16:creationId xmlns:a16="http://schemas.microsoft.com/office/drawing/2014/main" id="{649D9C7B-DFFC-41A7-B3D4-D8CA3D5E54A2}"/>
              </a:ext>
            </a:extLst>
          </p:cNvPr>
          <p:cNvSpPr/>
          <p:nvPr/>
        </p:nvSpPr>
        <p:spPr>
          <a:xfrm>
            <a:off x="6445972" y="3590301"/>
            <a:ext cx="1206112" cy="638799"/>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=C</a:t>
            </a:r>
            <a:r>
              <a:rPr lang="en-US" b="1">
                <a:solidFill>
                  <a:srgbClr val="002060"/>
                </a:solidFill>
                <a:latin typeface="Times New Roman" panose="02020603050405020304" pitchFamily="18" charset="0"/>
                <a:ea typeface="Courier New" panose="02070309020205020404" pitchFamily="49" charset="0"/>
                <a:cs typeface="Times New Roman" panose="02020603050405020304" pitchFamily="18" charset="0"/>
              </a:rPr>
              <a:t>5</a:t>
            </a:r>
            <a:r>
              <a:rPr lang="en-US"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*D</a:t>
            </a:r>
            <a:r>
              <a:rPr lang="en-US" b="1">
                <a:solidFill>
                  <a:srgbClr val="002060"/>
                </a:solidFill>
                <a:latin typeface="Times New Roman" panose="02020603050405020304" pitchFamily="18" charset="0"/>
                <a:ea typeface="Courier New" panose="02070309020205020404" pitchFamily="49" charset="0"/>
                <a:cs typeface="Times New Roman" panose="02020603050405020304" pitchFamily="18" charset="0"/>
              </a:rPr>
              <a:t>5</a:t>
            </a:r>
            <a:endParaRPr lang="en-US">
              <a:solidFill>
                <a:srgbClr val="002060"/>
              </a:solidFill>
            </a:endParaRPr>
          </a:p>
        </p:txBody>
      </p:sp>
      <p:sp>
        <p:nvSpPr>
          <p:cNvPr id="9" name="Callout: Bent Line 8">
            <a:extLst>
              <a:ext uri="{FF2B5EF4-FFF2-40B4-BE49-F238E27FC236}">
                <a16:creationId xmlns:a16="http://schemas.microsoft.com/office/drawing/2014/main" id="{4E3F372C-94EE-4B09-A0EF-0412FDC05D11}"/>
              </a:ext>
            </a:extLst>
          </p:cNvPr>
          <p:cNvSpPr/>
          <p:nvPr/>
        </p:nvSpPr>
        <p:spPr>
          <a:xfrm>
            <a:off x="7896489" y="3071425"/>
            <a:ext cx="3205166" cy="1757751"/>
          </a:xfrm>
          <a:prstGeom prst="borderCallout2">
            <a:avLst>
              <a:gd name="adj1" fmla="val 47517"/>
              <a:gd name="adj2" fmla="val -273"/>
              <a:gd name="adj3" fmla="val 48971"/>
              <a:gd name="adj4" fmla="val -2724"/>
              <a:gd name="adj5" fmla="val 53958"/>
              <a:gd name="adj6" fmla="val -86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rPr>
              <a:t>Địa chỉ ô sẽ tự động thay đổi khi sao chép công thức</a:t>
            </a:r>
            <a:endParaRPr lang="en-US" sz="2400" b="1">
              <a:solidFill>
                <a:srgbClr val="FFFF00"/>
              </a:solidFill>
              <a:latin typeface="UTM Avo" panose="02040603050506020204" pitchFamily="18" charset="0"/>
            </a:endParaRPr>
          </a:p>
        </p:txBody>
      </p:sp>
      <p:sp>
        <p:nvSpPr>
          <p:cNvPr id="10" name="Rectangle 9">
            <a:extLst>
              <a:ext uri="{FF2B5EF4-FFF2-40B4-BE49-F238E27FC236}">
                <a16:creationId xmlns:a16="http://schemas.microsoft.com/office/drawing/2014/main" id="{47A23955-5E50-4E87-AD3D-CC3C0FD3BFF4}"/>
              </a:ext>
            </a:extLst>
          </p:cNvPr>
          <p:cNvSpPr/>
          <p:nvPr/>
        </p:nvSpPr>
        <p:spPr>
          <a:xfrm>
            <a:off x="6445972" y="4229101"/>
            <a:ext cx="1206112" cy="40005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=C</a:t>
            </a:r>
            <a:r>
              <a:rPr lang="en-US" b="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6</a:t>
            </a:r>
            <a:r>
              <a:rPr lang="en-US"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*D</a:t>
            </a:r>
            <a:r>
              <a:rPr lang="en-US" b="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6</a:t>
            </a:r>
            <a:endParaRPr lang="en-US">
              <a:solidFill>
                <a:srgbClr val="FF0000"/>
              </a:solidFill>
            </a:endParaRPr>
          </a:p>
        </p:txBody>
      </p:sp>
      <p:sp>
        <p:nvSpPr>
          <p:cNvPr id="11" name="Rectangle 10">
            <a:extLst>
              <a:ext uri="{FF2B5EF4-FFF2-40B4-BE49-F238E27FC236}">
                <a16:creationId xmlns:a16="http://schemas.microsoft.com/office/drawing/2014/main" id="{F624ABA3-FB55-440F-AF8A-1B525DCEAE6B}"/>
              </a:ext>
            </a:extLst>
          </p:cNvPr>
          <p:cNvSpPr/>
          <p:nvPr/>
        </p:nvSpPr>
        <p:spPr>
          <a:xfrm>
            <a:off x="6445972" y="4629151"/>
            <a:ext cx="1206112" cy="40005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=C</a:t>
            </a:r>
            <a:r>
              <a:rPr lang="en-US" b="1">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7</a:t>
            </a:r>
            <a:r>
              <a:rPr lang="en-US"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*D</a:t>
            </a:r>
            <a:r>
              <a:rPr lang="en-US" b="1">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5</a:t>
            </a:r>
            <a:endParaRPr lang="en-US">
              <a:solidFill>
                <a:srgbClr val="7030A0"/>
              </a:solidFill>
            </a:endParaRPr>
          </a:p>
        </p:txBody>
      </p:sp>
      <p:sp>
        <p:nvSpPr>
          <p:cNvPr id="12" name="Rectangle 11">
            <a:extLst>
              <a:ext uri="{FF2B5EF4-FFF2-40B4-BE49-F238E27FC236}">
                <a16:creationId xmlns:a16="http://schemas.microsoft.com/office/drawing/2014/main" id="{A7AF6FC0-B7AF-404F-9FA0-C24D295CB35D}"/>
              </a:ext>
            </a:extLst>
          </p:cNvPr>
          <p:cNvSpPr/>
          <p:nvPr/>
        </p:nvSpPr>
        <p:spPr>
          <a:xfrm>
            <a:off x="6445972" y="5067301"/>
            <a:ext cx="1206112" cy="578694"/>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=C</a:t>
            </a:r>
            <a:r>
              <a:rPr lang="en-US" b="1">
                <a:solidFill>
                  <a:srgbClr val="00B050"/>
                </a:solidFill>
                <a:latin typeface="Times New Roman" panose="02020603050405020304" pitchFamily="18" charset="0"/>
                <a:ea typeface="Courier New" panose="02070309020205020404" pitchFamily="49" charset="0"/>
                <a:cs typeface="Times New Roman" panose="02020603050405020304" pitchFamily="18" charset="0"/>
              </a:rPr>
              <a:t>8</a:t>
            </a:r>
            <a:r>
              <a:rPr lang="en-US"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*D</a:t>
            </a:r>
            <a:r>
              <a:rPr lang="en-US" b="1">
                <a:solidFill>
                  <a:srgbClr val="00B050"/>
                </a:solidFill>
                <a:latin typeface="Times New Roman" panose="02020603050405020304" pitchFamily="18" charset="0"/>
                <a:ea typeface="Courier New" panose="02070309020205020404" pitchFamily="49" charset="0"/>
                <a:cs typeface="Times New Roman" panose="02020603050405020304" pitchFamily="18" charset="0"/>
              </a:rPr>
              <a:t>8</a:t>
            </a:r>
            <a:endParaRPr lang="en-US">
              <a:solidFill>
                <a:srgbClr val="00B050"/>
              </a:solidFill>
            </a:endParaRPr>
          </a:p>
        </p:txBody>
      </p:sp>
      <p:sp>
        <p:nvSpPr>
          <p:cNvPr id="13" name="Rectangle 12">
            <a:extLst>
              <a:ext uri="{FF2B5EF4-FFF2-40B4-BE49-F238E27FC236}">
                <a16:creationId xmlns:a16="http://schemas.microsoft.com/office/drawing/2014/main" id="{BC938DDA-7116-417E-879C-C7D6DF39B67F}"/>
              </a:ext>
            </a:extLst>
          </p:cNvPr>
          <p:cNvSpPr/>
          <p:nvPr/>
        </p:nvSpPr>
        <p:spPr>
          <a:xfrm>
            <a:off x="6445972" y="5731489"/>
            <a:ext cx="1206112" cy="664189"/>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=C</a:t>
            </a:r>
            <a:r>
              <a:rPr lang="en-US" b="1">
                <a:solidFill>
                  <a:srgbClr val="FF6600"/>
                </a:solidFill>
                <a:latin typeface="Times New Roman" panose="02020603050405020304" pitchFamily="18" charset="0"/>
                <a:ea typeface="Courier New" panose="02070309020205020404" pitchFamily="49" charset="0"/>
                <a:cs typeface="Times New Roman" panose="02020603050405020304" pitchFamily="18" charset="0"/>
              </a:rPr>
              <a:t>9</a:t>
            </a:r>
            <a:r>
              <a:rPr lang="en-US"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*D</a:t>
            </a:r>
            <a:r>
              <a:rPr lang="en-US" b="1">
                <a:solidFill>
                  <a:srgbClr val="FF6600"/>
                </a:solidFill>
                <a:latin typeface="Times New Roman" panose="02020603050405020304" pitchFamily="18" charset="0"/>
                <a:ea typeface="Courier New" panose="02070309020205020404" pitchFamily="49" charset="0"/>
                <a:cs typeface="Times New Roman" panose="02020603050405020304" pitchFamily="18" charset="0"/>
              </a:rPr>
              <a:t>9</a:t>
            </a:r>
            <a:endParaRPr lang="en-US">
              <a:solidFill>
                <a:srgbClr val="FF6600"/>
              </a:solidFill>
            </a:endParaRPr>
          </a:p>
        </p:txBody>
      </p:sp>
      <p:sp>
        <p:nvSpPr>
          <p:cNvPr id="14" name="Callout: Bent Line 13">
            <a:extLst>
              <a:ext uri="{FF2B5EF4-FFF2-40B4-BE49-F238E27FC236}">
                <a16:creationId xmlns:a16="http://schemas.microsoft.com/office/drawing/2014/main" id="{7A8A30AD-F253-4866-877F-4FBC9BB9266A}"/>
              </a:ext>
            </a:extLst>
          </p:cNvPr>
          <p:cNvSpPr/>
          <p:nvPr/>
        </p:nvSpPr>
        <p:spPr>
          <a:xfrm>
            <a:off x="7896489" y="4901395"/>
            <a:ext cx="3205166" cy="1494284"/>
          </a:xfrm>
          <a:prstGeom prst="borderCallout2">
            <a:avLst>
              <a:gd name="adj1" fmla="val 47517"/>
              <a:gd name="adj2" fmla="val -273"/>
              <a:gd name="adj3" fmla="val 48971"/>
              <a:gd name="adj4" fmla="val -2724"/>
              <a:gd name="adj5" fmla="val 53958"/>
              <a:gd name="adj6" fmla="val -86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rPr>
              <a:t>Các địa chỉ C4, D4, C5, D5…là </a:t>
            </a:r>
          </a:p>
          <a:p>
            <a:pPr algn="ctr"/>
            <a:r>
              <a:rPr lang="en-US" sz="2400" b="1">
                <a:solidFill>
                  <a:srgbClr val="FFFF00"/>
                </a:solidFill>
                <a:latin typeface="UTM Avo" panose="02040603050506020204" pitchFamily="18" charset="0"/>
              </a:rPr>
              <a:t>địa chỉ tương đối</a:t>
            </a:r>
          </a:p>
        </p:txBody>
      </p:sp>
    </p:spTree>
    <p:extLst>
      <p:ext uri="{BB962C8B-B14F-4D97-AF65-F5344CB8AC3E}">
        <p14:creationId xmlns:p14="http://schemas.microsoft.com/office/powerpoint/2010/main" val="29912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26" presetClass="emph" presetSubtype="0" repeatCount="3000" fill="hold" grpId="1" nodeType="withEffect">
                                  <p:stCondLst>
                                    <p:cond delay="0"/>
                                  </p:stCondLst>
                                  <p:childTnLst>
                                    <p:animEffect transition="out" filter="fade">
                                      <p:cBhvr>
                                        <p:cTn id="19" dur="500" tmFilter="0, 0; .2, .5; .8, .5; 1, 0"/>
                                        <p:tgtEl>
                                          <p:spTgt spid="6"/>
                                        </p:tgtEl>
                                      </p:cBhvr>
                                    </p:animEffect>
                                    <p:animScale>
                                      <p:cBhvr>
                                        <p:cTn id="20" dur="250" autoRev="1" fill="hold"/>
                                        <p:tgtEl>
                                          <p:spTgt spid="6"/>
                                        </p:tgtEl>
                                      </p:cBhvr>
                                      <p:by x="105000" y="105000"/>
                                    </p:animScale>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26" presetClass="emph" presetSubtype="0" repeatCount="3000" fill="hold" grpId="1" nodeType="withEffect">
                                  <p:stCondLst>
                                    <p:cond delay="0"/>
                                  </p:stCondLst>
                                  <p:childTnLst>
                                    <p:animEffect transition="out" filter="fade">
                                      <p:cBhvr>
                                        <p:cTn id="31" dur="500" tmFilter="0, 0; .2, .5; .8, .5; 1, 0"/>
                                        <p:tgtEl>
                                          <p:spTgt spid="8"/>
                                        </p:tgtEl>
                                      </p:cBhvr>
                                    </p:animEffect>
                                    <p:animScale>
                                      <p:cBhvr>
                                        <p:cTn id="32" dur="250" autoRev="1" fill="hold"/>
                                        <p:tgtEl>
                                          <p:spTgt spid="8"/>
                                        </p:tgtEl>
                                      </p:cBhvr>
                                      <p:by x="105000" y="105000"/>
                                    </p:animScale>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P spid="7" grpId="0" animBg="1"/>
      <p:bldP spid="8" grpId="0" animBg="1"/>
      <p:bldP spid="8" grpId="1" animBg="1"/>
      <p:bldP spid="9" grpId="0" animBg="1"/>
      <p:bldP spid="10" grpId="0" animBg="1"/>
      <p:bldP spid="11" grpId="0" animBg="1"/>
      <p:bldP spid="12" grpId="0" animBg="1"/>
      <p:bldP spid="13" grpId="0" animBg="1"/>
      <p:bldP spid="14" grpId="0" animBg="1"/>
    </p:bldLst>
  </p:timing>
</p:sld>
</file>

<file path=ppt/theme/theme1.xml><?xml version="1.0" encoding="utf-8"?>
<a:theme xmlns:a="http://schemas.openxmlformats.org/drawingml/2006/main" name="Office Theme">
  <a:themeElements>
    <a:clrScheme name="Custom 15">
      <a:dk1>
        <a:sysClr val="windowText" lastClr="000000"/>
      </a:dk1>
      <a:lt1>
        <a:sysClr val="window" lastClr="FFFFFF"/>
      </a:lt1>
      <a:dk2>
        <a:srgbClr val="454551"/>
      </a:dk2>
      <a:lt2>
        <a:srgbClr val="D8D9DC"/>
      </a:lt2>
      <a:accent1>
        <a:srgbClr val="EE81BD"/>
      </a:accent1>
      <a:accent2>
        <a:srgbClr val="F4D5F5"/>
      </a:accent2>
      <a:accent3>
        <a:srgbClr val="4EA6DC"/>
      </a:accent3>
      <a:accent4>
        <a:srgbClr val="4775E7"/>
      </a:accent4>
      <a:accent5>
        <a:srgbClr val="8971E1"/>
      </a:accent5>
      <a:accent6>
        <a:srgbClr val="D54773"/>
      </a:accent6>
      <a:hlink>
        <a:srgbClr val="6B9F25"/>
      </a:hlink>
      <a:folHlink>
        <a:srgbClr val="8C8C8C"/>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2569</TotalTime>
  <Words>2913</Words>
  <Application>Microsoft Office PowerPoint</Application>
  <PresentationFormat>Widescreen</PresentationFormat>
  <Paragraphs>678</Paragraphs>
  <Slides>31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Courier New</vt:lpstr>
      <vt:lpstr>Arial Unicode MS</vt:lpstr>
      <vt:lpstr>Calibri</vt:lpstr>
      <vt:lpstr>Broadway BT</vt:lpstr>
      <vt:lpstr>UTM Cookies</vt:lpstr>
      <vt:lpstr>Arial</vt:lpstr>
      <vt:lpstr>Times New Roman</vt:lpstr>
      <vt:lpstr>Symbol</vt:lpstr>
      <vt:lpstr>UTM Avo</vt:lpstr>
      <vt:lpstr>Microsoft YaHei</vt:lpstr>
      <vt:lpstr>Segoe Print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hiền Nguyễn Thu</cp:lastModifiedBy>
  <cp:revision>232</cp:revision>
  <dcterms:created xsi:type="dcterms:W3CDTF">2021-06-02T01:34:28Z</dcterms:created>
  <dcterms:modified xsi:type="dcterms:W3CDTF">2023-02-14T17:01:40Z</dcterms:modified>
</cp:coreProperties>
</file>