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6" r:id="rId2"/>
    <p:sldId id="257" r:id="rId3"/>
    <p:sldId id="259" r:id="rId4"/>
    <p:sldId id="258" r:id="rId5"/>
    <p:sldId id="260" r:id="rId6"/>
    <p:sldId id="262" r:id="rId7"/>
    <p:sldId id="263" r:id="rId8"/>
    <p:sldId id="261" r:id="rId9"/>
    <p:sldId id="265" r:id="rId10"/>
    <p:sldId id="271" r:id="rId11"/>
    <p:sldId id="264" r:id="rId12"/>
    <p:sldId id="272" r:id="rId13"/>
    <p:sldId id="312" r:id="rId14"/>
    <p:sldId id="281" r:id="rId15"/>
    <p:sldId id="274" r:id="rId16"/>
    <p:sldId id="313" r:id="rId17"/>
    <p:sldId id="267" r:id="rId18"/>
    <p:sldId id="279" r:id="rId19"/>
    <p:sldId id="285" r:id="rId20"/>
    <p:sldId id="282" r:id="rId21"/>
    <p:sldId id="273" r:id="rId22"/>
    <p:sldId id="275" r:id="rId23"/>
    <p:sldId id="278" r:id="rId24"/>
    <p:sldId id="286" r:id="rId25"/>
    <p:sldId id="287" r:id="rId26"/>
    <p:sldId id="276" r:id="rId27"/>
    <p:sldId id="280" r:id="rId28"/>
    <p:sldId id="314" r:id="rId29"/>
    <p:sldId id="298" r:id="rId30"/>
    <p:sldId id="299" r:id="rId31"/>
    <p:sldId id="301" r:id="rId32"/>
    <p:sldId id="315" r:id="rId33"/>
    <p:sldId id="305" r:id="rId34"/>
    <p:sldId id="310" r:id="rId35"/>
    <p:sldId id="306" r:id="rId36"/>
    <p:sldId id="307" r:id="rId37"/>
    <p:sldId id="311" r:id="rId38"/>
    <p:sldId id="269" r:id="rId39"/>
    <p:sldId id="270" r:id="rId40"/>
  </p:sldIdLst>
  <p:sldSz cx="18288000" cy="10287000"/>
  <p:notesSz cx="6858000" cy="9144000"/>
  <p:embeddedFontLst>
    <p:embeddedFont>
      <p:font typeface="Cambria Math" panose="02040503050406030204" pitchFamily="18"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22" autoAdjust="0"/>
  </p:normalViewPr>
  <p:slideViewPr>
    <p:cSldViewPr>
      <p:cViewPr varScale="1">
        <p:scale>
          <a:sx n="74" d="100"/>
          <a:sy n="74" d="100"/>
        </p:scale>
        <p:origin x="40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085C9-1870-47BC-887B-C3EAB5255B20}"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400CF-DF6E-4BE3-B959-E77A93849A61}" type="slidenum">
              <a:rPr lang="en-US" smtClean="0"/>
              <a:t>‹#›</a:t>
            </a:fld>
            <a:endParaRPr lang="en-US"/>
          </a:p>
        </p:txBody>
      </p:sp>
    </p:spTree>
    <p:extLst>
      <p:ext uri="{BB962C8B-B14F-4D97-AF65-F5344CB8AC3E}">
        <p14:creationId xmlns:p14="http://schemas.microsoft.com/office/powerpoint/2010/main" val="20591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2</a:t>
            </a:fld>
            <a:endParaRPr lang="en-US"/>
          </a:p>
        </p:txBody>
      </p:sp>
    </p:spTree>
    <p:extLst>
      <p:ext uri="{BB962C8B-B14F-4D97-AF65-F5344CB8AC3E}">
        <p14:creationId xmlns:p14="http://schemas.microsoft.com/office/powerpoint/2010/main" val="3609438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5</a:t>
            </a:fld>
            <a:endParaRPr lang="en-US"/>
          </a:p>
        </p:txBody>
      </p:sp>
    </p:spTree>
    <p:extLst>
      <p:ext uri="{BB962C8B-B14F-4D97-AF65-F5344CB8AC3E}">
        <p14:creationId xmlns:p14="http://schemas.microsoft.com/office/powerpoint/2010/main" val="137487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9</a:t>
            </a:fld>
            <a:endParaRPr lang="en-US"/>
          </a:p>
        </p:txBody>
      </p:sp>
    </p:spTree>
    <p:extLst>
      <p:ext uri="{BB962C8B-B14F-4D97-AF65-F5344CB8AC3E}">
        <p14:creationId xmlns:p14="http://schemas.microsoft.com/office/powerpoint/2010/main" val="2610367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15</a:t>
            </a:fld>
            <a:endParaRPr lang="en-US"/>
          </a:p>
        </p:txBody>
      </p:sp>
    </p:spTree>
    <p:extLst>
      <p:ext uri="{BB962C8B-B14F-4D97-AF65-F5344CB8AC3E}">
        <p14:creationId xmlns:p14="http://schemas.microsoft.com/office/powerpoint/2010/main" val="34257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400CF-DF6E-4BE3-B959-E77A93849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00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828212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844531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612876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057254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12" Type="http://schemas.openxmlformats.org/officeDocument/2006/relationships/image" Target="../media/image290.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280.png"/><Relationship Id="rId5" Type="http://schemas.openxmlformats.org/officeDocument/2006/relationships/image" Target="../media/image37.png"/><Relationship Id="rId4"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image" Target="../media/image40.svg"/><Relationship Id="rId42" Type="http://schemas.openxmlformats.org/officeDocument/2006/relationships/image" Target="../media/image330.png"/><Relationship Id="rId47" Type="http://schemas.openxmlformats.org/officeDocument/2006/relationships/image" Target="../media/image380.png"/><Relationship Id="rId7" Type="http://schemas.openxmlformats.org/officeDocument/2006/relationships/image" Target="../media/image42.svg"/><Relationship Id="rId46" Type="http://schemas.openxmlformats.org/officeDocument/2006/relationships/image" Target="../media/image370.png"/><Relationship Id="rId2" Type="http://schemas.openxmlformats.org/officeDocument/2006/relationships/image" Target="../media/image39.png"/><Relationship Id="rId41" Type="http://schemas.openxmlformats.org/officeDocument/2006/relationships/image" Target="../media/image320.png"/><Relationship Id="rId1" Type="http://schemas.openxmlformats.org/officeDocument/2006/relationships/slideLayout" Target="../slideLayouts/slideLayout7.xml"/><Relationship Id="rId6" Type="http://schemas.openxmlformats.org/officeDocument/2006/relationships/image" Target="../media/image41.png"/><Relationship Id="rId45" Type="http://schemas.openxmlformats.org/officeDocument/2006/relationships/image" Target="../media/image360.png"/><Relationship Id="rId5" Type="http://schemas.openxmlformats.org/officeDocument/2006/relationships/image" Target="../media/image13.svg"/><Relationship Id="rId44" Type="http://schemas.openxmlformats.org/officeDocument/2006/relationships/image" Target="../media/image350.png"/><Relationship Id="rId4" Type="http://schemas.openxmlformats.org/officeDocument/2006/relationships/image" Target="../media/image12.png"/><Relationship Id="rId43" Type="http://schemas.openxmlformats.org/officeDocument/2006/relationships/image" Target="../media/image340.png"/><Relationship Id="rId48" Type="http://schemas.openxmlformats.org/officeDocument/2006/relationships/image" Target="../media/image390.png"/></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430.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20.png"/><Relationship Id="rId5" Type="http://schemas.openxmlformats.org/officeDocument/2006/relationships/image" Target="../media/image43.png"/><Relationship Id="rId4" Type="http://schemas.openxmlformats.org/officeDocument/2006/relationships/image" Target="../media/image35.sv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5.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35.sv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6.png"/><Relationship Id="rId7"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34" Type="http://schemas.openxmlformats.org/officeDocument/2006/relationships/image" Target="../media/image51.png"/><Relationship Id="rId7" Type="http://schemas.openxmlformats.org/officeDocument/2006/relationships/image" Target="../media/image47.png"/><Relationship Id="rId3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svg"/><Relationship Id="rId32" Type="http://schemas.openxmlformats.org/officeDocument/2006/relationships/image" Target="../media/image48.png"/><Relationship Id="rId5" Type="http://schemas.openxmlformats.org/officeDocument/2006/relationships/image" Target="../media/image12.png"/><Relationship Id="rId31" Type="http://schemas.openxmlformats.org/officeDocument/2006/relationships/image" Target="../media/image49.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9.jpg"/><Relationship Id="rId5" Type="http://schemas.openxmlformats.org/officeDocument/2006/relationships/image" Target="../media/image13.sv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svg"/><Relationship Id="rId33" Type="http://schemas.openxmlformats.org/officeDocument/2006/relationships/image" Target="../media/image58.png"/><Relationship Id="rId2" Type="http://schemas.openxmlformats.org/officeDocument/2006/relationships/image" Target="../media/image12.png"/><Relationship Id="rId1" Type="http://schemas.openxmlformats.org/officeDocument/2006/relationships/slideLayout" Target="../slideLayouts/slideLayout7.xml"/><Relationship Id="rId32" Type="http://schemas.openxmlformats.org/officeDocument/2006/relationships/image" Target="../media/image57.png"/><Relationship Id="rId5" Type="http://schemas.openxmlformats.org/officeDocument/2006/relationships/image" Target="../media/image52.png"/><Relationship Id="rId4" Type="http://schemas.openxmlformats.org/officeDocument/2006/relationships/image" Target="../media/image50.emf"/></Relationships>
</file>

<file path=ppt/slides/_rels/slide24.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image" Target="../media/image40.svg"/><Relationship Id="rId42" Type="http://schemas.openxmlformats.org/officeDocument/2006/relationships/image" Target="../media/image61.png"/><Relationship Id="rId7" Type="http://schemas.openxmlformats.org/officeDocument/2006/relationships/image" Target="../media/image42.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13.svg"/><Relationship Id="rId4" Type="http://schemas.openxmlformats.org/officeDocument/2006/relationships/image" Target="../media/image12.png"/><Relationship Id="rId43"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13.svg"/><Relationship Id="rId33" Type="http://schemas.openxmlformats.org/officeDocument/2006/relationships/image" Target="../media/image66.png"/><Relationship Id="rId2" Type="http://schemas.openxmlformats.org/officeDocument/2006/relationships/image" Target="../media/image12.png"/><Relationship Id="rId1" Type="http://schemas.openxmlformats.org/officeDocument/2006/relationships/slideLayout" Target="../slideLayouts/slideLayout7.xml"/><Relationship Id="rId32" Type="http://schemas.openxmlformats.org/officeDocument/2006/relationships/image" Target="../media/image65.png"/><Relationship Id="rId31" Type="http://schemas.openxmlformats.org/officeDocument/2006/relationships/image" Target="../media/image64.png"/><Relationship Id="rId30"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0.emf"/></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8.sv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32" Type="http://schemas.openxmlformats.org/officeDocument/2006/relationships/image" Target="../media/image77.png"/><Relationship Id="rId4" Type="http://schemas.openxmlformats.org/officeDocument/2006/relationships/image" Target="../media/image13.svg"/></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8.svg"/></Relationships>
</file>

<file path=ppt/slides/_rels/slide35.xml.rels><?xml version="1.0" encoding="UTF-8" standalone="yes"?>
<Relationships xmlns="http://schemas.openxmlformats.org/package/2006/relationships"><Relationship Id="rId39" Type="http://schemas.openxmlformats.org/officeDocument/2006/relationships/image" Target="../media/image87.png"/><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5.jpg"/><Relationship Id="rId40" Type="http://schemas.openxmlformats.org/officeDocument/2006/relationships/image" Target="../media/image56.png"/><Relationship Id="rId5" Type="http://schemas.openxmlformats.org/officeDocument/2006/relationships/image" Target="../media/image40.sv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9" Type="http://schemas.openxmlformats.org/officeDocument/2006/relationships/image" Target="../media/image57.jpg"/><Relationship Id="rId3" Type="http://schemas.openxmlformats.org/officeDocument/2006/relationships/image" Target="../media/image13.svg"/><Relationship Id="rId38" Type="http://schemas.openxmlformats.org/officeDocument/2006/relationships/image" Target="../media/image89.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40.sv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94.png"/><Relationship Id="rId4" Type="http://schemas.openxmlformats.org/officeDocument/2006/relationships/image" Target="../media/image90.png"/></Relationships>
</file>

<file path=ppt/slides/_rels/slide3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1.svg"/><Relationship Id="rId7" Type="http://schemas.openxmlformats.org/officeDocument/2006/relationships/image" Target="../media/image28.sv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2.svg"/></Relationships>
</file>

<file path=ppt/slides/_rels/slide39.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76.svg"/></Relationships>
</file>

<file path=ppt/slides/_rels/slide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8.sv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2.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4.png"/><Relationship Id="rId7" Type="http://schemas.openxmlformats.org/officeDocument/2006/relationships/image" Target="../media/image12.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4.png"/><Relationship Id="rId4" Type="http://schemas.openxmlformats.org/officeDocument/2006/relationships/image" Target="../media/image35.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svg"/><Relationship Id="rId30"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499368" y="671659"/>
            <a:ext cx="2140185" cy="1956486"/>
          </a:xfrm>
          <a:prstGeom prst="rect">
            <a:avLst/>
          </a:prstGeom>
        </p:spPr>
      </p:pic>
      <p:grpSp>
        <p:nvGrpSpPr>
          <p:cNvPr id="4" name="Group 4"/>
          <p:cNvGrpSpPr/>
          <p:nvPr/>
        </p:nvGrpSpPr>
        <p:grpSpPr>
          <a:xfrm>
            <a:off x="1841084" y="1638300"/>
            <a:ext cx="14605832" cy="7931058"/>
            <a:chOff x="0" y="0"/>
            <a:chExt cx="7620000" cy="2942240"/>
          </a:xfrm>
        </p:grpSpPr>
        <p:sp>
          <p:nvSpPr>
            <p:cNvPr id="5" name="Freeform 5"/>
            <p:cNvSpPr/>
            <p:nvPr/>
          </p:nvSpPr>
          <p:spPr>
            <a:xfrm>
              <a:off x="0" y="0"/>
              <a:ext cx="7620000" cy="2939700"/>
            </a:xfrm>
            <a:custGeom>
              <a:avLst/>
              <a:gdLst/>
              <a:ahLst/>
              <a:cxnLst/>
              <a:rect l="l" t="t" r="r" b="b"/>
              <a:pathLst>
                <a:path w="7620000" h="2939700">
                  <a:moveTo>
                    <a:pt x="7620000" y="2081180"/>
                  </a:moveTo>
                  <a:lnTo>
                    <a:pt x="7620000" y="222250"/>
                  </a:lnTo>
                  <a:cubicBezTo>
                    <a:pt x="7620000" y="100330"/>
                    <a:pt x="7519670" y="0"/>
                    <a:pt x="7397750" y="0"/>
                  </a:cubicBezTo>
                  <a:lnTo>
                    <a:pt x="222250" y="0"/>
                  </a:lnTo>
                  <a:cubicBezTo>
                    <a:pt x="100330" y="0"/>
                    <a:pt x="0" y="100330"/>
                    <a:pt x="0" y="222250"/>
                  </a:cubicBezTo>
                  <a:lnTo>
                    <a:pt x="0" y="2079910"/>
                  </a:lnTo>
                  <a:cubicBezTo>
                    <a:pt x="0" y="2203100"/>
                    <a:pt x="100330" y="2302160"/>
                    <a:pt x="222250" y="2302160"/>
                  </a:cubicBezTo>
                  <a:lnTo>
                    <a:pt x="3547110" y="2302160"/>
                  </a:lnTo>
                  <a:lnTo>
                    <a:pt x="3808730" y="2939700"/>
                  </a:lnTo>
                  <a:lnTo>
                    <a:pt x="4070350" y="2302160"/>
                  </a:lnTo>
                  <a:lnTo>
                    <a:pt x="7395210" y="2302160"/>
                  </a:lnTo>
                  <a:cubicBezTo>
                    <a:pt x="7519670" y="2303430"/>
                    <a:pt x="7620000" y="2204370"/>
                    <a:pt x="7620000" y="2081180"/>
                  </a:cubicBezTo>
                  <a:lnTo>
                    <a:pt x="7620000" y="2081180"/>
                  </a:lnTo>
                  <a:close/>
                </a:path>
              </a:pathLst>
            </a:custGeom>
            <a:solidFill>
              <a:srgbClr val="497FB4"/>
            </a:solidFill>
          </p:spPr>
          <p:txBody>
            <a:bodyPr/>
            <a:lstStyle/>
            <a:p>
              <a:endParaRPr lang="en-US"/>
            </a:p>
          </p:txBody>
        </p:sp>
      </p:grpSp>
      <p:sp>
        <p:nvSpPr>
          <p:cNvPr id="8" name="AutoShape 8"/>
          <p:cNvSpPr/>
          <p:nvPr/>
        </p:nvSpPr>
        <p:spPr>
          <a:xfrm>
            <a:off x="381000" y="7283358"/>
            <a:ext cx="3195240" cy="0"/>
          </a:xfrm>
          <a:prstGeom prst="line">
            <a:avLst/>
          </a:prstGeom>
          <a:ln w="47625" cap="rnd">
            <a:solidFill>
              <a:srgbClr val="FFFFFF"/>
            </a:solidFill>
            <a:prstDash val="sysDot"/>
            <a:headEnd type="none" w="sm" len="sm"/>
            <a:tailEnd type="none" w="sm" len="sm"/>
          </a:ln>
        </p:spPr>
        <p:txBody>
          <a:bodyPr/>
          <a:lstStyle/>
          <a:p>
            <a:endParaRPr lang="en-US"/>
          </a:p>
        </p:txBody>
      </p:sp>
      <p:sp>
        <p:nvSpPr>
          <p:cNvPr id="9" name="AutoShape 9"/>
          <p:cNvSpPr/>
          <p:nvPr/>
        </p:nvSpPr>
        <p:spPr>
          <a:xfrm>
            <a:off x="14406960" y="2101758"/>
            <a:ext cx="3195240" cy="0"/>
          </a:xfrm>
          <a:prstGeom prst="line">
            <a:avLst/>
          </a:prstGeom>
          <a:ln w="47625" cap="rnd">
            <a:solidFill>
              <a:srgbClr val="FFFFFF"/>
            </a:solidFill>
            <a:prstDash val="sysDot"/>
            <a:headEnd type="none" w="sm" len="sm"/>
            <a:tailEnd type="none" w="sm" len="sm"/>
          </a:ln>
        </p:spPr>
        <p:txBody>
          <a:bodyPr/>
          <a:lstStyle/>
          <a:p>
            <a:endParaRPr lang="en-US"/>
          </a:p>
        </p:txBody>
      </p:sp>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481213" y="495898"/>
            <a:ext cx="2045020" cy="2022925"/>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40244" y="8030954"/>
            <a:ext cx="1802116" cy="1691834"/>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259610" y="7288282"/>
            <a:ext cx="2374612" cy="2080754"/>
          </a:xfrm>
          <a:prstGeom prst="rect">
            <a:avLst/>
          </a:prstGeom>
        </p:spPr>
      </p:pic>
      <p:sp>
        <p:nvSpPr>
          <p:cNvPr id="14" name="Rectangle 13"/>
          <p:cNvSpPr/>
          <p:nvPr/>
        </p:nvSpPr>
        <p:spPr>
          <a:xfrm>
            <a:off x="685800" y="2265564"/>
            <a:ext cx="16633465" cy="4408194"/>
          </a:xfrm>
          <a:prstGeom prst="rect">
            <a:avLst/>
          </a:prstGeom>
        </p:spPr>
        <p:txBody>
          <a:bodyPr wrap="square">
            <a:spAutoFit/>
          </a:bodyPr>
          <a:lstStyle/>
          <a:p>
            <a:pPr algn="ctr">
              <a:lnSpc>
                <a:spcPct val="150000"/>
              </a:lnSpc>
              <a:defRPr/>
            </a:pPr>
            <a:r>
              <a:rPr lang="en-US" sz="6500" b="1" kern="0">
                <a:solidFill>
                  <a:schemeClr val="bg1"/>
                </a:solidFill>
                <a:latin typeface="Arial"/>
                <a:cs typeface="Arial"/>
                <a:sym typeface="Anton"/>
              </a:rPr>
              <a:t>CHÀO MỪNG CÁC EM </a:t>
            </a:r>
          </a:p>
          <a:p>
            <a:pPr algn="ctr">
              <a:lnSpc>
                <a:spcPct val="150000"/>
              </a:lnSpc>
              <a:defRPr/>
            </a:pPr>
            <a:r>
              <a:rPr lang="en-US" sz="6500" b="1" kern="0">
                <a:solidFill>
                  <a:schemeClr val="bg1"/>
                </a:solidFill>
                <a:latin typeface="Arial"/>
                <a:cs typeface="Arial"/>
                <a:sym typeface="Anton"/>
              </a:rPr>
              <a:t>ĐẾN VỚI BUỔI HỌC </a:t>
            </a:r>
          </a:p>
          <a:p>
            <a:pPr algn="ctr">
              <a:lnSpc>
                <a:spcPct val="150000"/>
              </a:lnSpc>
              <a:defRPr/>
            </a:pPr>
            <a:r>
              <a:rPr lang="en-US" sz="6500" b="1" kern="0">
                <a:solidFill>
                  <a:schemeClr val="bg1"/>
                </a:solidFill>
                <a:latin typeface="Arial"/>
                <a:cs typeface="Arial"/>
                <a:sym typeface="Anton"/>
              </a:rPr>
              <a:t>NGÀY HÔM NAY!</a:t>
            </a:r>
            <a:endParaRPr lang="en-US" sz="6500" kern="0">
              <a:solidFill>
                <a:schemeClr val="bg1"/>
              </a:solidFill>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37407" flipV="1">
            <a:off x="15040356" y="296391"/>
            <a:ext cx="4479119" cy="1842037"/>
          </a:xfrm>
          <a:prstGeom prst="rect">
            <a:avLst/>
          </a:prstGeom>
        </p:spPr>
      </p:pic>
      <p:grpSp>
        <p:nvGrpSpPr>
          <p:cNvPr id="5" name="Group 5"/>
          <p:cNvGrpSpPr/>
          <p:nvPr/>
        </p:nvGrpSpPr>
        <p:grpSpPr>
          <a:xfrm>
            <a:off x="906346" y="3238500"/>
            <a:ext cx="16543454" cy="5029200"/>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txBody>
            <a:bodyPr/>
            <a:lstStyle/>
            <a:p>
              <a:endParaRPr lang="en-US"/>
            </a:p>
          </p:txBody>
        </p:sp>
      </p:grpSp>
      <p:sp>
        <p:nvSpPr>
          <p:cNvPr id="12" name="TextBox 11"/>
          <p:cNvSpPr txBox="1"/>
          <p:nvPr/>
        </p:nvSpPr>
        <p:spPr>
          <a:xfrm>
            <a:off x="7620000" y="1760418"/>
            <a:ext cx="2933700" cy="784830"/>
          </a:xfrm>
          <a:prstGeom prst="rect">
            <a:avLst/>
          </a:prstGeom>
          <a:noFill/>
        </p:spPr>
        <p:txBody>
          <a:bodyPr wrap="square" rtlCol="0">
            <a:spAutoFit/>
          </a:bodyPr>
          <a:lstStyle/>
          <a:p>
            <a:pPr algn="ctr"/>
            <a:r>
              <a:rPr lang="en-US" sz="4500" b="1" dirty="0">
                <a:solidFill>
                  <a:prstClr val="white"/>
                </a:solidFill>
                <a:latin typeface="Arial" panose="020B0604020202020204" pitchFamily="34" charset="0"/>
                <a:cs typeface="Arial" panose="020B0604020202020204" pitchFamily="34" charset="0"/>
              </a:rPr>
              <a:t>CHÚ Ý</a:t>
            </a:r>
          </a:p>
        </p:txBody>
      </p:sp>
      <p:pic>
        <p:nvPicPr>
          <p:cNvPr id="13"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flipV="1">
            <a:off x="304800" y="8552281"/>
            <a:ext cx="2255520" cy="1409701"/>
          </a:xfrm>
          <a:prstGeom prst="rect">
            <a:avLst/>
          </a:prstGeom>
        </p:spPr>
      </p:pic>
      <p:sp>
        <p:nvSpPr>
          <p:cNvPr id="11" name="Rectangle 10"/>
          <p:cNvSpPr/>
          <p:nvPr/>
        </p:nvSpPr>
        <p:spPr>
          <a:xfrm>
            <a:off x="1752600" y="3582898"/>
            <a:ext cx="14859000" cy="2862322"/>
          </a:xfrm>
          <a:prstGeom prst="rect">
            <a:avLst/>
          </a:prstGeom>
        </p:spPr>
        <p:txBody>
          <a:bodyPr wrap="square">
            <a:spAutoFit/>
          </a:bodyPr>
          <a:lstStyle/>
          <a:p>
            <a:pPr algn="just">
              <a:lnSpc>
                <a:spcPct val="150000"/>
              </a:lnSpc>
            </a:pPr>
            <a:r>
              <a:rPr lang="fr-FR" sz="4000" dirty="0" err="1">
                <a:latin typeface="Arial" panose="020B0604020202020204" pitchFamily="34" charset="0"/>
                <a:ea typeface="Calibri" panose="020F0502020204030204" pitchFamily="34" charset="0"/>
                <a:cs typeface="Arial" panose="020B0604020202020204" pitchFamily="34" charset="0"/>
              </a:rPr>
              <a:t>Nếu</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cũng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 </a:t>
            </a:r>
            <a:r>
              <a:rPr lang="fr-FR" sz="4000" dirty="0" err="1">
                <a:latin typeface="Arial" panose="020B0604020202020204" pitchFamily="34" charset="0"/>
                <a:ea typeface="Calibri" panose="020F0502020204030204" pitchFamily="34" charset="0"/>
                <a:cs typeface="Arial" panose="020B0604020202020204" pitchFamily="34" charset="0"/>
              </a:rPr>
              <a:t>và</a:t>
            </a:r>
            <a:r>
              <a:rPr lang="fr-FR" sz="4000" dirty="0">
                <a:latin typeface="Arial" panose="020B0604020202020204" pitchFamily="34" charset="0"/>
                <a:ea typeface="Calibri" panose="020F0502020204030204" pitchFamily="34" charset="0"/>
                <a:cs typeface="Arial" panose="020B0604020202020204" pitchFamily="34" charset="0"/>
              </a:rPr>
              <a:t> ta </a:t>
            </a:r>
            <a:r>
              <a:rPr lang="fr-FR" sz="4000" dirty="0" err="1">
                <a:latin typeface="Arial" panose="020B0604020202020204" pitchFamily="34" charset="0"/>
                <a:ea typeface="Calibri" panose="020F0502020204030204" pitchFamily="34" charset="0"/>
                <a:cs typeface="Arial" panose="020B0604020202020204" pitchFamily="34" charset="0"/>
              </a:rPr>
              <a:t>nói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hai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và</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nhau</a:t>
            </a:r>
            <a:r>
              <a:rPr lang="fr-FR"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grpSp>
        <p:nvGrpSpPr>
          <p:cNvPr id="19" name="Group 18"/>
          <p:cNvGrpSpPr/>
          <p:nvPr/>
        </p:nvGrpSpPr>
        <p:grpSpPr>
          <a:xfrm>
            <a:off x="7086600" y="6461549"/>
            <a:ext cx="3763529" cy="1260858"/>
            <a:chOff x="6967786" y="6404060"/>
            <a:chExt cx="3763529" cy="1260858"/>
          </a:xfrm>
        </p:grpSpPr>
        <mc:AlternateContent xmlns:mc="http://schemas.openxmlformats.org/markup-compatibility/2006" xmlns:a14="http://schemas.microsoft.com/office/drawing/2010/main">
          <mc:Choice Requires="a14">
            <p:sp>
              <p:nvSpPr>
                <p:cNvPr id="17" name="Rectangle 16"/>
                <p:cNvSpPr/>
                <p:nvPr/>
              </p:nvSpPr>
              <p:spPr>
                <a:xfrm>
                  <a:off x="6967786" y="6404060"/>
                  <a:ext cx="1593320" cy="11553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i="1">
                            <a:latin typeface="Cambria Math" panose="02040503050406030204" pitchFamily="18" charset="0"/>
                          </a:rPr>
                          <m:t>𝒚</m:t>
                        </m:r>
                        <m:r>
                          <a:rPr lang="en-US" sz="4000" b="1" i="0">
                            <a:latin typeface="Cambria Math" panose="02040503050406030204" pitchFamily="18" charset="0"/>
                          </a:rPr>
                          <m:t>=</m:t>
                        </m:r>
                        <m:f>
                          <m:fPr>
                            <m:ctrlPr>
                              <a:rPr lang="en-US" sz="4000" b="1" i="1">
                                <a:latin typeface="Cambria Math" panose="02040503050406030204" pitchFamily="18" charset="0"/>
                              </a:rPr>
                            </m:ctrlPr>
                          </m:fPr>
                          <m:num>
                            <m:r>
                              <a:rPr lang="en-US" sz="4000" b="1" i="1">
                                <a:latin typeface="Cambria Math" panose="02040503050406030204" pitchFamily="18" charset="0"/>
                              </a:rPr>
                              <m:t>𝒂</m:t>
                            </m:r>
                          </m:num>
                          <m:den>
                            <m:r>
                              <a:rPr lang="en-US" sz="4000" b="1" i="1">
                                <a:latin typeface="Cambria Math" panose="02040503050406030204" pitchFamily="18" charset="0"/>
                              </a:rPr>
                              <m:t>𝒙</m:t>
                            </m:r>
                          </m:den>
                        </m:f>
                      </m:oMath>
                    </m:oMathPara>
                  </a14:m>
                  <a:endParaRPr lang="en-US" sz="4000" b="1" dirty="0"/>
                </a:p>
              </p:txBody>
            </p:sp>
          </mc:Choice>
          <mc:Fallback xmlns="">
            <p:sp>
              <p:nvSpPr>
                <p:cNvPr id="17" name="Rectangle 16"/>
                <p:cNvSpPr>
                  <a:spLocks noRot="1" noChangeAspect="1" noMove="1" noResize="1" noEditPoints="1" noAdjustHandles="1" noChangeArrowheads="1" noChangeShapeType="1" noTextEdit="1"/>
                </p:cNvSpPr>
                <p:nvPr/>
              </p:nvSpPr>
              <p:spPr>
                <a:xfrm>
                  <a:off x="6967786" y="6404060"/>
                  <a:ext cx="1593320" cy="115538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561106" y="6404060"/>
                  <a:ext cx="2170209" cy="1260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a:latin typeface="Cambria Math" panose="02040503050406030204" pitchFamily="18" charset="0"/>
                          </a:rPr>
                          <m:t>⇒</m:t>
                        </m:r>
                        <m:r>
                          <a:rPr lang="en-US" sz="4000" b="1" i="1">
                            <a:latin typeface="Cambria Math" panose="02040503050406030204" pitchFamily="18" charset="0"/>
                          </a:rPr>
                          <m:t>𝒙</m:t>
                        </m:r>
                        <m:r>
                          <a:rPr lang="en-US" sz="4000" b="1" i="0">
                            <a:latin typeface="Cambria Math" panose="02040503050406030204" pitchFamily="18" charset="0"/>
                          </a:rPr>
                          <m:t>=</m:t>
                        </m:r>
                        <m:f>
                          <m:fPr>
                            <m:ctrlPr>
                              <a:rPr lang="en-US" sz="4000" b="1" i="1">
                                <a:latin typeface="Cambria Math" panose="02040503050406030204" pitchFamily="18" charset="0"/>
                              </a:rPr>
                            </m:ctrlPr>
                          </m:fPr>
                          <m:num>
                            <m:r>
                              <a:rPr lang="en-US" sz="4000" b="1" i="1">
                                <a:latin typeface="Cambria Math" panose="02040503050406030204" pitchFamily="18" charset="0"/>
                              </a:rPr>
                              <m:t>𝒂</m:t>
                            </m:r>
                          </m:num>
                          <m:den>
                            <m:r>
                              <a:rPr lang="en-US" sz="4000" b="1" i="1">
                                <a:latin typeface="Cambria Math" panose="02040503050406030204" pitchFamily="18" charset="0"/>
                              </a:rPr>
                              <m:t>𝒚</m:t>
                            </m:r>
                          </m:den>
                        </m:f>
                      </m:oMath>
                    </m:oMathPara>
                  </a14:m>
                  <a:endParaRPr lang="en-US" sz="4000" b="1" dirty="0"/>
                </a:p>
              </p:txBody>
            </p:sp>
          </mc:Choice>
          <mc:Fallback xmlns="">
            <p:sp>
              <p:nvSpPr>
                <p:cNvPr id="18" name="Rectangle 17"/>
                <p:cNvSpPr>
                  <a:spLocks noRot="1" noChangeAspect="1" noMove="1" noResize="1" noEditPoints="1" noAdjustHandles="1" noChangeArrowheads="1" noChangeShapeType="1" noTextEdit="1"/>
                </p:cNvSpPr>
                <p:nvPr/>
              </p:nvSpPr>
              <p:spPr>
                <a:xfrm>
                  <a:off x="8561106" y="6404060"/>
                  <a:ext cx="2170209" cy="1260858"/>
                </a:xfrm>
                <a:prstGeom prst="rect">
                  <a:avLst/>
                </a:prstGeom>
                <a:blipFill>
                  <a:blip r:embed="rId1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76109748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382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Ví dụ 1 (SGK – tr16)</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pic>
        <p:nvPicPr>
          <p:cNvPr id="17" name="Picture 1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194" b="33815"/>
          <a:stretch>
            <a:fillRect/>
          </a:stretch>
        </p:blipFill>
        <p:spPr>
          <a:xfrm rot="10130791">
            <a:off x="16202207" y="313779"/>
            <a:ext cx="1755648" cy="665703"/>
          </a:xfrm>
          <a:prstGeom prst="rect">
            <a:avLst/>
          </a:prstGeom>
        </p:spPr>
      </p:pic>
      <p:pic>
        <p:nvPicPr>
          <p:cNvPr id="19"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70344">
            <a:off x="18304" y="9046284"/>
            <a:ext cx="1639790" cy="760266"/>
          </a:xfrm>
          <a:prstGeom prst="rect">
            <a:avLst/>
          </a:prstGeom>
        </p:spPr>
      </p:pic>
      <p:pic>
        <p:nvPicPr>
          <p:cNvPr id="28"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6817654" y="9105900"/>
            <a:ext cx="1221489" cy="952762"/>
          </a:xfrm>
          <a:prstGeom prst="rect">
            <a:avLst/>
          </a:prstGeom>
        </p:spPr>
      </p:pic>
      <p:grpSp>
        <p:nvGrpSpPr>
          <p:cNvPr id="3" name="Group 2"/>
          <p:cNvGrpSpPr/>
          <p:nvPr/>
        </p:nvGrpSpPr>
        <p:grpSpPr>
          <a:xfrm>
            <a:off x="838199" y="1866900"/>
            <a:ext cx="8530772" cy="7068602"/>
            <a:chOff x="838199" y="1790700"/>
            <a:chExt cx="8530772" cy="7068602"/>
          </a:xfrm>
        </p:grpSpPr>
        <p:sp>
          <p:nvSpPr>
            <p:cNvPr id="2" name="Rectangle 1"/>
            <p:cNvSpPr/>
            <p:nvPr/>
          </p:nvSpPr>
          <p:spPr>
            <a:xfrm>
              <a:off x="838199" y="1790700"/>
              <a:ext cx="8530772" cy="706860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x = 2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y = -4.</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742950" indent="-742950" algn="just">
                <a:lnSpc>
                  <a:spcPct val="150000"/>
                </a:lnSpc>
                <a:spcAft>
                  <a:spcPts val="800"/>
                </a:spcAft>
                <a:buAutoNum type="alphaLcParenR"/>
              </a:pP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y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x;</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y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 x = 4;</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x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 y = 0,5.</a:t>
              </a:r>
            </a:p>
          </p:txBody>
        </p:sp>
        <mc:AlternateContent xmlns:mc="http://schemas.openxmlformats.org/markup-compatibility/2006" xmlns:a14="http://schemas.microsoft.com/office/drawing/2010/main">
          <mc:Choice Requires="a14">
            <p:sp>
              <p:nvSpPr>
                <p:cNvPr id="24" name="Rectangle 23"/>
                <p:cNvSpPr/>
                <p:nvPr/>
              </p:nvSpPr>
              <p:spPr>
                <a:xfrm>
                  <a:off x="1603451" y="4813877"/>
                  <a:ext cx="1593320" cy="11553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a:latin typeface="Cambria Math" panose="02040503050406030204" pitchFamily="18" charset="0"/>
                          </a:rPr>
                          <m:t>𝑦</m:t>
                        </m:r>
                        <m:r>
                          <a:rPr lang="en-US" sz="4000" b="0" i="0">
                            <a:latin typeface="Cambria Math" panose="02040503050406030204" pitchFamily="18" charset="0"/>
                          </a:rPr>
                          <m:t>=</m:t>
                        </m:r>
                        <m:f>
                          <m:fPr>
                            <m:ctrlPr>
                              <a:rPr lang="en-US" sz="4000" i="1">
                                <a:latin typeface="Cambria Math" panose="02040503050406030204" pitchFamily="18" charset="0"/>
                              </a:rPr>
                            </m:ctrlPr>
                          </m:fPr>
                          <m:num>
                            <m:r>
                              <a:rPr lang="en-US" sz="4000" b="0" i="1">
                                <a:latin typeface="Cambria Math" panose="02040503050406030204" pitchFamily="18" charset="0"/>
                              </a:rPr>
                              <m:t>𝑎</m:t>
                            </m:r>
                          </m:num>
                          <m:den>
                            <m:r>
                              <a:rPr lang="en-US" sz="4000" b="0" i="1">
                                <a:latin typeface="Cambria Math" panose="02040503050406030204" pitchFamily="18" charset="0"/>
                              </a:rPr>
                              <m:t>𝑥</m:t>
                            </m:r>
                          </m:den>
                        </m:f>
                      </m:oMath>
                    </m:oMathPara>
                  </a14:m>
                  <a:endParaRPr lang="en-US" sz="4000" dirty="0"/>
                </a:p>
              </p:txBody>
            </p:sp>
          </mc:Choice>
          <mc:Fallback xmlns="">
            <p:sp>
              <p:nvSpPr>
                <p:cNvPr id="24" name="Rectangle 23"/>
                <p:cNvSpPr>
                  <a:spLocks noRot="1" noChangeAspect="1" noMove="1" noResize="1" noEditPoints="1" noAdjustHandles="1" noChangeArrowheads="1" noChangeShapeType="1" noTextEdit="1"/>
                </p:cNvSpPr>
                <p:nvPr/>
              </p:nvSpPr>
              <p:spPr>
                <a:xfrm>
                  <a:off x="1603451" y="4813877"/>
                  <a:ext cx="1593320" cy="1155381"/>
                </a:xfrm>
                <a:prstGeom prst="rect">
                  <a:avLst/>
                </a:prstGeom>
                <a:blipFill>
                  <a:blip r:embed="rId41"/>
                  <a:stretch>
                    <a:fillRect/>
                  </a:stretch>
                </a:blipFill>
              </p:spPr>
              <p:txBody>
                <a:bodyPr/>
                <a:lstStyle/>
                <a:p>
                  <a:r>
                    <a:rPr lang="en-US">
                      <a:noFill/>
                    </a:rPr>
                    <a:t> </a:t>
                  </a:r>
                </a:p>
              </p:txBody>
            </p:sp>
          </mc:Fallback>
        </mc:AlternateContent>
      </p:grpSp>
      <p:cxnSp>
        <p:nvCxnSpPr>
          <p:cNvPr id="5" name="Straight Connector 4"/>
          <p:cNvCxnSpPr/>
          <p:nvPr/>
        </p:nvCxnSpPr>
        <p:spPr>
          <a:xfrm>
            <a:off x="9601200" y="0"/>
            <a:ext cx="0" cy="1028700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Rectangle 5"/>
              <p:cNvSpPr/>
              <p:nvPr/>
            </p:nvSpPr>
            <p:spPr>
              <a:xfrm>
                <a:off x="9990162" y="1943100"/>
                <a:ext cx="7693773" cy="2041585"/>
              </a:xfrm>
              <a:prstGeom prst="rect">
                <a:avLst/>
              </a:prstGeom>
            </p:spPr>
            <p:txBody>
              <a:bodyPr wrap="none">
                <a:spAutoFit/>
              </a:bodyPr>
              <a:lstStyle/>
              <a:p>
                <a:pPr marL="742950" indent="-742950" algn="just">
                  <a:lnSpc>
                    <a:spcPct val="150000"/>
                  </a:lnSpc>
                  <a:spcAft>
                    <a:spcPts val="800"/>
                  </a:spcAft>
                  <a:buAutoNum type="alphaLcParenR"/>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𝑎</m:t>
                    </m:r>
                    <m:r>
                      <a:rPr lang="en-US" sz="4000" i="1" dirty="0" smtClean="0">
                        <a:latin typeface="Cambria Math" panose="02040503050406030204" pitchFamily="18" charset="0"/>
                        <a:ea typeface="Calibri" panose="020F0502020204030204" pitchFamily="34" charset="0"/>
                        <a:cs typeface="Arial" panose="020B0604020202020204" pitchFamily="34" charset="0"/>
                      </a:rPr>
                      <m:t>=</m:t>
                    </m:r>
                    <m:r>
                      <a:rPr lang="en-US" sz="4000" i="1" dirty="0" err="1">
                        <a:latin typeface="Cambria Math" panose="02040503050406030204" pitchFamily="18" charset="0"/>
                        <a:ea typeface="Calibri" panose="020F0502020204030204" pitchFamily="34" charset="0"/>
                        <a:cs typeface="Arial" panose="020B0604020202020204" pitchFamily="34" charset="0"/>
                      </a:rPr>
                      <m:t>𝑥𝑦</m:t>
                    </m:r>
                    <m:r>
                      <a:rPr lang="en-US" sz="4000" i="1" dirty="0">
                        <a:latin typeface="Cambria Math" panose="02040503050406030204" pitchFamily="18" charset="0"/>
                        <a:ea typeface="Calibri" panose="020F0502020204030204" pitchFamily="34" charset="0"/>
                        <a:cs typeface="Arial" panose="020B0604020202020204" pitchFamily="34" charset="0"/>
                      </a:rPr>
                      <m:t>=2.(−4)=−8</m:t>
                    </m:r>
                  </m:oMath>
                </a14:m>
                <a:r>
                  <a:rPr lang="en-US" sz="4000" dirty="0">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Do </a:t>
                </a:r>
                <a:r>
                  <a:rPr lang="en-US" sz="4000" dirty="0" err="1">
                    <a:latin typeface="Arial" panose="020B0604020202020204" pitchFamily="34" charset="0"/>
                    <a:ea typeface="Calibri" panose="020F0502020204030204" pitchFamily="34" charset="0"/>
                    <a:cs typeface="Arial" panose="020B0604020202020204" pitchFamily="34" charset="0"/>
                  </a:rPr>
                  <a:t>đó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990162" y="1943100"/>
                <a:ext cx="7693773" cy="2041585"/>
              </a:xfrm>
              <a:prstGeom prst="rect">
                <a:avLst/>
              </a:prstGeom>
              <a:blipFill>
                <a:blip r:embed="rId42"/>
                <a:stretch>
                  <a:fillRect l="-2853" b="-62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1505392" y="2831527"/>
                <a:ext cx="193072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1">
                              <a:latin typeface="Cambria Math" panose="02040503050406030204" pitchFamily="18" charset="0"/>
                            </a:rPr>
                            <m:t>𝑥</m:t>
                          </m:r>
                        </m:den>
                      </m:f>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11505392" y="2831527"/>
                <a:ext cx="1930721" cy="1248803"/>
              </a:xfrm>
              <a:prstGeom prst="rect">
                <a:avLst/>
              </a:prstGeom>
              <a:blipFill>
                <a:blip r:embed="rId43"/>
                <a:stretch>
                  <a:fillRect/>
                </a:stretch>
              </a:blipFill>
            </p:spPr>
            <p:txBody>
              <a:bodyPr/>
              <a:lstStyle/>
              <a:p>
                <a:r>
                  <a:rPr lang="en-US">
                    <a:noFill/>
                  </a:rPr>
                  <a:t> </a:t>
                </a:r>
              </a:p>
            </p:txBody>
          </p:sp>
        </mc:Fallback>
      </mc:AlternateContent>
      <p:sp>
        <p:nvSpPr>
          <p:cNvPr id="29" name="Oval Callout 28"/>
          <p:cNvSpPr/>
          <p:nvPr/>
        </p:nvSpPr>
        <p:spPr>
          <a:xfrm>
            <a:off x="12960748" y="4953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tx1"/>
                </a:solidFill>
              </a:rPr>
              <a:t>Giải</a:t>
            </a:r>
            <a:endParaRPr lang="en-US" sz="4000" b="1">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9990162" y="4587159"/>
                <a:ext cx="4131965"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𝑥</m:t>
                    </m:r>
                    <m:r>
                      <a:rPr lang="en-US" sz="4000" i="1" dirty="0" smtClean="0">
                        <a:latin typeface="Cambria Math" panose="02040503050406030204" pitchFamily="18" charset="0"/>
                        <a:ea typeface="Calibri" panose="020F0502020204030204" pitchFamily="34" charset="0"/>
                        <a:cs typeface="Arial" panose="020B0604020202020204" pitchFamily="34" charset="0"/>
                      </a:rPr>
                      <m:t>=4 </m:t>
                    </m:r>
                  </m:oMath>
                </a14:m>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9990162" y="4587159"/>
                <a:ext cx="4131965" cy="1015663"/>
              </a:xfrm>
              <a:prstGeom prst="rect">
                <a:avLst/>
              </a:prstGeom>
              <a:blipFill>
                <a:blip r:embed="rId44"/>
                <a:stretch>
                  <a:fillRect l="-5310" r="-4277"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4162761" y="4457700"/>
                <a:ext cx="3265638"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0">
                              <a:latin typeface="Cambria Math" panose="02040503050406030204" pitchFamily="18" charset="0"/>
                            </a:rPr>
                            <m:t>4</m:t>
                          </m:r>
                        </m:den>
                      </m:f>
                      <m:r>
                        <a:rPr lang="en-US" sz="4000" i="0">
                          <a:latin typeface="Cambria Math" panose="02040503050406030204" pitchFamily="18" charset="0"/>
                        </a:rPr>
                        <m:t>=−2</m:t>
                      </m:r>
                    </m:oMath>
                  </m:oMathPara>
                </a14:m>
                <a:endParaRPr lang="en-US" sz="4000" dirty="0"/>
              </a:p>
            </p:txBody>
          </p:sp>
        </mc:Choice>
        <mc:Fallback xmlns="">
          <p:sp>
            <p:nvSpPr>
              <p:cNvPr id="12" name="Rectangle 11"/>
              <p:cNvSpPr>
                <a:spLocks noRot="1" noChangeAspect="1" noMove="1" noResize="1" noEditPoints="1" noAdjustHandles="1" noChangeArrowheads="1" noChangeShapeType="1" noTextEdit="1"/>
              </p:cNvSpPr>
              <p:nvPr/>
            </p:nvSpPr>
            <p:spPr>
              <a:xfrm>
                <a:off x="14162761" y="4457700"/>
                <a:ext cx="3265638" cy="1244828"/>
              </a:xfrm>
              <a:prstGeom prst="rect">
                <a:avLst/>
              </a:prstGeom>
              <a:blipFill>
                <a:blip r:embed="rId45"/>
                <a:stretch>
                  <a:fillRect/>
                </a:stretch>
              </a:blipFill>
            </p:spPr>
            <p:txBody>
              <a:bodyPr/>
              <a:lstStyle/>
              <a:p>
                <a:r>
                  <a:rPr lang="en-US">
                    <a:noFill/>
                  </a:rPr>
                  <a:t> </a:t>
                </a:r>
              </a:p>
            </p:txBody>
          </p:sp>
        </mc:Fallback>
      </mc:AlternateContent>
      <p:sp>
        <p:nvSpPr>
          <p:cNvPr id="30" name="Rectangle 29"/>
          <p:cNvSpPr/>
          <p:nvPr/>
        </p:nvSpPr>
        <p:spPr>
          <a:xfrm>
            <a:off x="10058400" y="6249651"/>
            <a:ext cx="9144000" cy="901593"/>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err="1">
                <a:latin typeface="Arial" panose="020B0604020202020204" pitchFamily="34" charset="0"/>
                <a:ea typeface="Times New Roman" panose="02020603050405020304" pitchFamily="18" charset="0"/>
                <a:cs typeface="Arial" panose="020B0604020202020204" pitchFamily="34" charset="0"/>
              </a:rPr>
              <a:t>Từ</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Rectangle 30"/>
          <p:cNvSpPr/>
          <p:nvPr/>
        </p:nvSpPr>
        <p:spPr>
          <a:xfrm>
            <a:off x="10141348" y="7404437"/>
            <a:ext cx="9144000" cy="1015663"/>
          </a:xfrm>
          <a:prstGeom prst="rect">
            <a:avLst/>
          </a:prstGeom>
        </p:spPr>
        <p:txBody>
          <a:bodyPr>
            <a:spAutoFit/>
          </a:bodyPr>
          <a:lstStyle/>
          <a:p>
            <a:pPr lvl="0" algn="just">
              <a:lnSpc>
                <a:spcPct val="150000"/>
              </a:lnSpc>
              <a:spcAft>
                <a:spcPts val="800"/>
              </a:spcAft>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Do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y = 0,5 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2" name="Rectangle 31"/>
              <p:cNvSpPr/>
              <p:nvPr/>
            </p:nvSpPr>
            <p:spPr>
              <a:xfrm>
                <a:off x="11476306" y="6134101"/>
                <a:ext cx="193072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1">
                              <a:latin typeface="Cambria Math" panose="02040503050406030204" pitchFamily="18" charset="0"/>
                            </a:rPr>
                            <m:t>𝑥</m:t>
                          </m:r>
                        </m:den>
                      </m:f>
                    </m:oMath>
                  </m:oMathPara>
                </a14:m>
                <a:endParaRPr lang="en-US" sz="4000" dirty="0"/>
              </a:p>
            </p:txBody>
          </p:sp>
        </mc:Choice>
        <mc:Fallback xmlns="">
          <p:sp>
            <p:nvSpPr>
              <p:cNvPr id="32" name="Rectangle 31"/>
              <p:cNvSpPr>
                <a:spLocks noRot="1" noChangeAspect="1" noMove="1" noResize="1" noEditPoints="1" noAdjustHandles="1" noChangeArrowheads="1" noChangeShapeType="1" noTextEdit="1"/>
              </p:cNvSpPr>
              <p:nvPr/>
            </p:nvSpPr>
            <p:spPr>
              <a:xfrm>
                <a:off x="11476306" y="6134101"/>
                <a:ext cx="1930721" cy="1248803"/>
              </a:xfrm>
              <a:prstGeom prst="rect">
                <a:avLst/>
              </a:prstGeom>
              <a:blipFill>
                <a:blip r:embed="rId46"/>
                <a:stretch>
                  <a:fillRect/>
                </a:stretch>
              </a:blipFill>
            </p:spPr>
            <p:txBody>
              <a:bodyPr/>
              <a:lstStyle/>
              <a:p>
                <a:r>
                  <a:rPr lang="en-US">
                    <a:noFill/>
                  </a:rPr>
                  <a:t> </a:t>
                </a:r>
              </a:p>
            </p:txBody>
          </p:sp>
        </mc:Fallback>
      </mc:AlternateContent>
      <p:sp>
        <p:nvSpPr>
          <p:cNvPr id="33" name="Rectangle 32"/>
          <p:cNvSpPr/>
          <p:nvPr/>
        </p:nvSpPr>
        <p:spPr>
          <a:xfrm>
            <a:off x="13436113" y="6395630"/>
            <a:ext cx="1725152" cy="707886"/>
          </a:xfrm>
          <a:prstGeom prst="rect">
            <a:avLst/>
          </a:prstGeom>
        </p:spPr>
        <p:txBody>
          <a:bodyPr wrap="none">
            <a:spAutoFit/>
          </a:bodyPr>
          <a:lstStyle/>
          <a:p>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suy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ra</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dirty="0"/>
          </a:p>
        </p:txBody>
      </p:sp>
      <mc:AlternateContent xmlns:mc="http://schemas.openxmlformats.org/markup-compatibility/2006" xmlns:a14="http://schemas.microsoft.com/office/drawing/2010/main">
        <mc:Choice Requires="a14">
          <p:sp>
            <p:nvSpPr>
              <p:cNvPr id="34" name="Rectangle 33"/>
              <p:cNvSpPr/>
              <p:nvPr/>
            </p:nvSpPr>
            <p:spPr>
              <a:xfrm>
                <a:off x="15063955" y="6087074"/>
                <a:ext cx="1923027" cy="13540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b="0" i="1" smtClean="0">
                              <a:latin typeface="Cambria Math" panose="02040503050406030204" pitchFamily="18" charset="0"/>
                            </a:rPr>
                            <m:t>𝑦</m:t>
                          </m:r>
                        </m:den>
                      </m:f>
                    </m:oMath>
                  </m:oMathPara>
                </a14:m>
                <a:endParaRPr lang="en-US" sz="4000" dirty="0"/>
              </a:p>
            </p:txBody>
          </p:sp>
        </mc:Choice>
        <mc:Fallback xmlns="">
          <p:sp>
            <p:nvSpPr>
              <p:cNvPr id="34" name="Rectangle 33"/>
              <p:cNvSpPr>
                <a:spLocks noRot="1" noChangeAspect="1" noMove="1" noResize="1" noEditPoints="1" noAdjustHandles="1" noChangeArrowheads="1" noChangeShapeType="1" noTextEdit="1"/>
              </p:cNvSpPr>
              <p:nvPr/>
            </p:nvSpPr>
            <p:spPr>
              <a:xfrm>
                <a:off x="15063955" y="6087074"/>
                <a:ext cx="1923027" cy="1354025"/>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11540759" y="8572500"/>
                <a:ext cx="3548087"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b="0" i="1" smtClean="0">
                              <a:latin typeface="Cambria Math" panose="02040503050406030204" pitchFamily="18" charset="0"/>
                            </a:rPr>
                            <m:t>0,5</m:t>
                          </m:r>
                        </m:den>
                      </m:f>
                      <m:r>
                        <a:rPr lang="en-US" sz="4000" b="0" i="1" smtClean="0">
                          <a:latin typeface="Cambria Math" panose="02040503050406030204" pitchFamily="18" charset="0"/>
                        </a:rPr>
                        <m:t>=−16</m:t>
                      </m:r>
                    </m:oMath>
                  </m:oMathPara>
                </a14:m>
                <a:endParaRPr lang="en-US" sz="4000" dirty="0"/>
              </a:p>
            </p:txBody>
          </p:sp>
        </mc:Choice>
        <mc:Fallback xmlns="">
          <p:sp>
            <p:nvSpPr>
              <p:cNvPr id="36" name="Rectangle 35"/>
              <p:cNvSpPr>
                <a:spLocks noRot="1" noChangeAspect="1" noMove="1" noResize="1" noEditPoints="1" noAdjustHandles="1" noChangeArrowheads="1" noChangeShapeType="1" noTextEdit="1"/>
              </p:cNvSpPr>
              <p:nvPr/>
            </p:nvSpPr>
            <p:spPr>
              <a:xfrm>
                <a:off x="11540759" y="8572500"/>
                <a:ext cx="3548087" cy="1313949"/>
              </a:xfrm>
              <a:prstGeom prst="rect">
                <a:avLst/>
              </a:prstGeom>
              <a:blipFill>
                <a:blip r:embed="rId48"/>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randombar(horizontal)">
                                      <p:cBhvr>
                                        <p:cTn id="43" dur="500"/>
                                        <p:tgtEl>
                                          <p:spTgt spid="30"/>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randombar(horizontal)">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down)">
                                      <p:cBhvr>
                                        <p:cTn id="51" dur="500"/>
                                        <p:tgtEl>
                                          <p:spTgt spid="3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down)">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animBg="1"/>
      <p:bldP spid="9" grpId="0"/>
      <p:bldP spid="12" grpId="0"/>
      <p:bldP spid="30" grpId="0"/>
      <p:bldP spid="31" grpId="0"/>
      <p:bldP spid="32" grpId="0"/>
      <p:bldP spid="33" grpId="0"/>
      <p:bldP spid="34"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09600" y="4191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vi-VN"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2</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(SGK – tr16)</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1981200" y="7360836"/>
            <a:ext cx="1752600" cy="762000"/>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3" name="Rectangle 2"/>
          <p:cNvSpPr/>
          <p:nvPr/>
        </p:nvSpPr>
        <p:spPr>
          <a:xfrm>
            <a:off x="990600" y="1638300"/>
            <a:ext cx="12877800" cy="1015663"/>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Thay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629400" y="465267"/>
            <a:ext cx="11582400" cy="101566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Cho 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 = 12</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004574768"/>
              </p:ext>
            </p:extLst>
          </p:nvPr>
        </p:nvGraphicFramePr>
        <p:xfrm>
          <a:off x="4419600" y="3314700"/>
          <a:ext cx="9753600" cy="2277238"/>
        </p:xfrm>
        <a:graphic>
          <a:graphicData uri="http://schemas.openxmlformats.org/drawingml/2006/table">
            <a:tbl>
              <a:tblPr firstRow="1" firstCol="1" bandRow="1"/>
              <a:tblGrid>
                <a:gridCol w="2437741">
                  <a:extLst>
                    <a:ext uri="{9D8B030D-6E8A-4147-A177-3AD203B41FA5}">
                      <a16:colId xmlns:a16="http://schemas.microsoft.com/office/drawing/2014/main" val="2930090866"/>
                    </a:ext>
                  </a:extLst>
                </a:gridCol>
                <a:gridCol w="2437741">
                  <a:extLst>
                    <a:ext uri="{9D8B030D-6E8A-4147-A177-3AD203B41FA5}">
                      <a16:colId xmlns:a16="http://schemas.microsoft.com/office/drawing/2014/main" val="617506151"/>
                    </a:ext>
                  </a:extLst>
                </a:gridCol>
                <a:gridCol w="2439059">
                  <a:extLst>
                    <a:ext uri="{9D8B030D-6E8A-4147-A177-3AD203B41FA5}">
                      <a16:colId xmlns:a16="http://schemas.microsoft.com/office/drawing/2014/main" val="1766131553"/>
                    </a:ext>
                  </a:extLst>
                </a:gridCol>
                <a:gridCol w="2439059">
                  <a:extLst>
                    <a:ext uri="{9D8B030D-6E8A-4147-A177-3AD203B41FA5}">
                      <a16:colId xmlns:a16="http://schemas.microsoft.com/office/drawing/2014/main" val="1579564104"/>
                    </a:ext>
                  </a:extLst>
                </a:gridCol>
              </a:tblGrid>
              <a:tr h="1138619">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1</a:t>
                      </a:r>
                      <a:r>
                        <a:rPr lang="en-US" sz="4000">
                          <a:effectLst/>
                          <a:latin typeface="Arial" panose="020B0604020202020204" pitchFamily="34" charset="0"/>
                          <a:ea typeface="Calibri" panose="020F0502020204030204" pitchFamily="34" charset="0"/>
                          <a:cs typeface="Arial" panose="020B0604020202020204" pitchFamily="34" charset="0"/>
                        </a:rPr>
                        <a:t> =  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2</a:t>
                      </a:r>
                      <a:r>
                        <a:rPr lang="en-US" sz="4000">
                          <a:effectLst/>
                          <a:latin typeface="Arial" panose="020B0604020202020204" pitchFamily="34" charset="0"/>
                          <a:ea typeface="Calibri" panose="020F0502020204030204" pitchFamily="34" charset="0"/>
                          <a:cs typeface="Arial" panose="020B0604020202020204" pitchFamily="34" charset="0"/>
                        </a:rPr>
                        <a:t> =  3</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3</a:t>
                      </a:r>
                      <a:r>
                        <a:rPr lang="en-US" sz="4000">
                          <a:effectLst/>
                          <a:latin typeface="Arial" panose="020B0604020202020204" pitchFamily="34" charset="0"/>
                          <a:ea typeface="Calibri" panose="020F0502020204030204" pitchFamily="34" charset="0"/>
                          <a:cs typeface="Arial" panose="020B0604020202020204" pitchFamily="34" charset="0"/>
                        </a:rPr>
                        <a:t> = 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89811"/>
                  </a:ext>
                </a:extLst>
              </a:tr>
              <a:tr h="1138619">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a:effectLst/>
                          <a:latin typeface="Arial" panose="020B0604020202020204" pitchFamily="34" charset="0"/>
                          <a:ea typeface="Calibri" panose="020F0502020204030204" pitchFamily="34" charset="0"/>
                          <a:cs typeface="Arial" panose="020B0604020202020204" pitchFamily="34" charset="0"/>
                        </a:rPr>
                        <a:t>1</a:t>
                      </a:r>
                      <a:r>
                        <a:rPr lang="en-US" sz="4000" dirty="0">
                          <a:effectLst/>
                          <a:latin typeface="Arial" panose="020B0604020202020204" pitchFamily="34" charset="0"/>
                          <a:ea typeface="Calibri" panose="020F0502020204030204" pitchFamily="34" charset="0"/>
                          <a:cs typeface="Arial" panose="020B0604020202020204" pitchFamily="34" charset="0"/>
                        </a:rPr>
                        <a:t> =  </a:t>
                      </a:r>
                      <a:r>
                        <a:rPr lang="en-US" sz="4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y</a:t>
                      </a:r>
                      <a:r>
                        <a:rPr lang="en-US" sz="4000" baseline="-25000">
                          <a:effectLst/>
                          <a:latin typeface="Arial" panose="020B0604020202020204" pitchFamily="34" charset="0"/>
                          <a:ea typeface="Calibri" panose="020F0502020204030204" pitchFamily="34" charset="0"/>
                          <a:cs typeface="Arial" panose="020B0604020202020204" pitchFamily="34" charset="0"/>
                        </a:rPr>
                        <a:t>2</a:t>
                      </a:r>
                      <a:r>
                        <a:rPr lang="en-US" sz="4000">
                          <a:effectLst/>
                          <a:latin typeface="Arial" panose="020B0604020202020204" pitchFamily="34" charset="0"/>
                          <a:ea typeface="Calibri" panose="020F0502020204030204" pitchFamily="34" charset="0"/>
                          <a:cs typeface="Arial" panose="020B0604020202020204" pitchFamily="34" charset="0"/>
                        </a:rPr>
                        <a:t> =  </a:t>
                      </a:r>
                      <a:r>
                        <a:rPr lang="en-US" sz="400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  </a:t>
                      </a:r>
                      <a:r>
                        <a:rPr lang="en-US" sz="4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934636"/>
                  </a:ext>
                </a:extLst>
              </a:tr>
            </a:tbl>
          </a:graphicData>
        </a:graphic>
      </p:graphicFrame>
      <p:sp>
        <p:nvSpPr>
          <p:cNvPr id="12" name="Rectangle 11"/>
          <p:cNvSpPr/>
          <p:nvPr/>
        </p:nvSpPr>
        <p:spPr>
          <a:xfrm>
            <a:off x="8414658" y="4607784"/>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6</a:t>
            </a:r>
            <a:endParaRPr lang="en-US" sz="4000" b="1" dirty="0">
              <a:solidFill>
                <a:srgbClr val="FF0000"/>
              </a:solidFill>
            </a:endParaRPr>
          </a:p>
        </p:txBody>
      </p:sp>
      <p:sp>
        <p:nvSpPr>
          <p:cNvPr id="25" name="Rectangle 24"/>
          <p:cNvSpPr/>
          <p:nvPr/>
        </p:nvSpPr>
        <p:spPr>
          <a:xfrm>
            <a:off x="10849329" y="4607784"/>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4</a:t>
            </a:r>
            <a:endParaRPr lang="en-US" sz="4000" b="1" dirty="0">
              <a:solidFill>
                <a:srgbClr val="FF0000"/>
              </a:solidFill>
            </a:endParaRPr>
          </a:p>
        </p:txBody>
      </p:sp>
      <p:sp>
        <p:nvSpPr>
          <p:cNvPr id="26" name="Rectangle 25"/>
          <p:cNvSpPr/>
          <p:nvPr/>
        </p:nvSpPr>
        <p:spPr>
          <a:xfrm>
            <a:off x="13284000" y="4611225"/>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3</a:t>
            </a:r>
            <a:endParaRPr lang="en-US" sz="4000" b="1" dirty="0">
              <a:solidFill>
                <a:srgbClr val="FF0000"/>
              </a:solidFill>
            </a:endParaRPr>
          </a:p>
        </p:txBody>
      </p:sp>
      <p:sp>
        <p:nvSpPr>
          <p:cNvPr id="17" name="Rectangle 16"/>
          <p:cNvSpPr/>
          <p:nvPr/>
        </p:nvSpPr>
        <p:spPr>
          <a:xfrm>
            <a:off x="990600" y="5804237"/>
            <a:ext cx="11960647"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hệ</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số</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tỉ</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lệ</a:t>
            </a:r>
            <a:r>
              <a:rPr lang="en-US" sz="4000" dirty="0">
                <a:latin typeface="Arial" panose="020B0604020202020204" pitchFamily="34" charset="0"/>
                <a:ea typeface="Times New Roman" panose="02020603050405020304" pitchFamily="18" charset="0"/>
                <a:cs typeface="Arial" panose="020B0604020202020204" pitchFamily="34" charset="0"/>
              </a:rPr>
              <a:t> 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4280758" y="7699086"/>
            <a:ext cx="13607142" cy="2041585"/>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 =  2.6 = 12,</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 </a:t>
            </a:r>
            <a:r>
              <a:rPr lang="en-US" sz="4000" dirty="0">
                <a:latin typeface="Arial" panose="020B0604020202020204" pitchFamily="34" charset="0"/>
                <a:ea typeface="Calibri" panose="020F0502020204030204" pitchFamily="34" charset="0"/>
                <a:cs typeface="Arial" panose="020B0604020202020204" pitchFamily="34" charset="0"/>
              </a:rPr>
              <a:t>= 3.4 = 12,</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4.3 = 12</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 =  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 </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12 = 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7"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7419" y="9003991"/>
            <a:ext cx="1639790" cy="760266"/>
          </a:xfrm>
          <a:prstGeom prst="rect">
            <a:avLst/>
          </a:prstGeom>
        </p:spPr>
      </p:pic>
      <p:pic>
        <p:nvPicPr>
          <p:cNvPr id="29"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916400" y="2556645"/>
            <a:ext cx="1617184" cy="1516110"/>
          </a:xfrm>
          <a:prstGeom prst="rect">
            <a:avLst/>
          </a:prstGeom>
        </p:spPr>
      </p:pic>
    </p:spTree>
    <p:extLst>
      <p:ext uri="{BB962C8B-B14F-4D97-AF65-F5344CB8AC3E}">
        <p14:creationId xmlns:p14="http://schemas.microsoft.com/office/powerpoint/2010/main" val="343412497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fade">
                                      <p:cBhvr>
                                        <p:cTn id="52" dur="500"/>
                                        <p:tgtEl>
                                          <p:spTgt spid="2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57"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p:bldP spid="6" grpId="0"/>
      <p:bldP spid="12" grpId="0" animBg="1"/>
      <p:bldP spid="25" grpId="0" animBg="1"/>
      <p:bldP spid="2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37407" flipV="1">
            <a:off x="14867980" y="-280793"/>
            <a:ext cx="3985795" cy="1639158"/>
          </a:xfrm>
          <a:prstGeom prst="rect">
            <a:avLst/>
          </a:prstGeom>
        </p:spPr>
      </p:pic>
      <p:grpSp>
        <p:nvGrpSpPr>
          <p:cNvPr id="5" name="Group 5"/>
          <p:cNvGrpSpPr/>
          <p:nvPr/>
        </p:nvGrpSpPr>
        <p:grpSpPr>
          <a:xfrm>
            <a:off x="634268" y="2155658"/>
            <a:ext cx="16996959" cy="7178842"/>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txBody>
            <a:bodyPr/>
            <a:lstStyle/>
            <a:p>
              <a:endParaRPr lang="en-US"/>
            </a:p>
          </p:txBody>
        </p:sp>
      </p:grpSp>
      <p:sp>
        <p:nvSpPr>
          <p:cNvPr id="12" name="TextBox 11"/>
          <p:cNvSpPr txBox="1"/>
          <p:nvPr/>
        </p:nvSpPr>
        <p:spPr>
          <a:xfrm>
            <a:off x="7467600" y="810743"/>
            <a:ext cx="4038600"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NHẬN XÉT</a:t>
            </a:r>
          </a:p>
        </p:txBody>
      </p:sp>
      <p:pic>
        <p:nvPicPr>
          <p:cNvPr id="9" name="Picture 8"/>
          <p:cNvPicPr>
            <a:picLocks noChangeAspect="1"/>
          </p:cNvPicPr>
          <p:nvPr/>
        </p:nvPicPr>
        <p:blipFill>
          <a:blip r:embed="rId5"/>
          <a:stretch>
            <a:fillRect/>
          </a:stretch>
        </p:blipFill>
        <p:spPr>
          <a:xfrm>
            <a:off x="-232959" y="8904194"/>
            <a:ext cx="1197787" cy="1163643"/>
          </a:xfrm>
          <a:prstGeom prst="rect">
            <a:avLst/>
          </a:prstGeom>
        </p:spPr>
      </p:pic>
      <p:pic>
        <p:nvPicPr>
          <p:cNvPr id="34" name="Picture 33"/>
          <p:cNvPicPr>
            <a:picLocks noChangeAspect="1"/>
          </p:cNvPicPr>
          <p:nvPr/>
        </p:nvPicPr>
        <p:blipFill>
          <a:blip r:embed="rId5"/>
          <a:stretch>
            <a:fillRect/>
          </a:stretch>
        </p:blipFill>
        <p:spPr>
          <a:xfrm rot="5400000">
            <a:off x="-403191" y="186249"/>
            <a:ext cx="1538250" cy="1494401"/>
          </a:xfrm>
          <a:prstGeom prst="rect">
            <a:avLst/>
          </a:prstGeom>
        </p:spPr>
      </p:pic>
      <p:sp>
        <p:nvSpPr>
          <p:cNvPr id="4" name="Rectangle 3"/>
          <p:cNvSpPr/>
          <p:nvPr/>
        </p:nvSpPr>
        <p:spPr>
          <a:xfrm>
            <a:off x="1113134" y="2482475"/>
            <a:ext cx="15879465" cy="28623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Nếu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lượng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y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x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nghịch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Tích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trị</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chúng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luôn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không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đổi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219200" y="6286526"/>
            <a:ext cx="1981200" cy="1015663"/>
          </a:xfrm>
          <a:prstGeom prst="rect">
            <a:avLst/>
          </a:prstGeom>
        </p:spPr>
        <p:txBody>
          <a:bodyPr wrap="square">
            <a:spAutoFit/>
          </a:bodyPr>
          <a:lstStyle/>
          <a:p>
            <a:pPr lvl="0" algn="ctr">
              <a:lnSpc>
                <a:spcPct val="150000"/>
              </a:lnSpc>
              <a:defRPr/>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hay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5333324" y="5317671"/>
                <a:ext cx="758502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b="1"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000" b="1"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a:latin typeface="Cambria Math" panose="02040503050406030204" pitchFamily="18" charset="0"/>
                            </a:rPr>
                            <m:t>3</m:t>
                          </m:r>
                        </m:sub>
                      </m:sSub>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a:latin typeface="Cambria Math" panose="02040503050406030204" pitchFamily="18" charset="0"/>
                            </a:rPr>
                            <m:t>3</m:t>
                          </m:r>
                        </m:sub>
                      </m:sSub>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𝑎</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5333324" y="5317671"/>
                <a:ext cx="7585025" cy="707886"/>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529452" y="7157434"/>
                <a:ext cx="5228419" cy="17467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den>
                          </m:f>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den>
                          </m:f>
                        </m:den>
                      </m:f>
                      <m:r>
                        <a:rPr lang="en-US" sz="4000" i="0">
                          <a:latin typeface="Cambria Math" panose="02040503050406030204" pitchFamily="18" charset="0"/>
                        </a:rPr>
                        <m:t>=...=</m:t>
                      </m:r>
                      <m:r>
                        <a:rPr lang="en-US" sz="4000" i="1">
                          <a:latin typeface="Cambria Math" panose="02040503050406030204" pitchFamily="18" charset="0"/>
                        </a:rPr>
                        <m:t>𝑎</m:t>
                      </m:r>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6529452" y="7157434"/>
                <a:ext cx="5228419" cy="1746760"/>
              </a:xfrm>
              <a:prstGeom prst="rect">
                <a:avLst/>
              </a:prstGeom>
              <a:blipFill>
                <a:blip r:embed="rId7"/>
                <a:stretch>
                  <a:fillRect/>
                </a:stretch>
              </a:blipFill>
            </p:spPr>
            <p:txBody>
              <a:bodyPr/>
              <a:lstStyle/>
              <a:p>
                <a:r>
                  <a:rPr lang="en-US">
                    <a:noFill/>
                  </a:rPr>
                  <a:t> </a:t>
                </a:r>
              </a:p>
            </p:txBody>
          </p:sp>
        </mc:Fallback>
      </mc:AlternateContent>
      <p:pic>
        <p:nvPicPr>
          <p:cNvPr id="15" name="Picture 7"/>
          <p:cNvPicPr>
            <a:picLocks noChangeAspect="1"/>
          </p:cNvPicPr>
          <p:nvPr/>
        </p:nvPicPr>
        <p:blipFill>
          <a:blip r:embed="rId8"/>
          <a:srcRect/>
          <a:stretch>
            <a:fillRect/>
          </a:stretch>
        </p:blipFill>
        <p:spPr>
          <a:xfrm>
            <a:off x="14036519" y="5329647"/>
            <a:ext cx="2824358" cy="3906894"/>
          </a:xfrm>
          <a:prstGeom prst="rect">
            <a:avLst/>
          </a:prstGeom>
        </p:spPr>
      </p:pic>
    </p:spTree>
    <p:extLst>
      <p:ext uri="{BB962C8B-B14F-4D97-AF65-F5344CB8AC3E}">
        <p14:creationId xmlns:p14="http://schemas.microsoft.com/office/powerpoint/2010/main" val="224303928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37407" flipV="1">
            <a:off x="14867980" y="-280793"/>
            <a:ext cx="3985795" cy="1639158"/>
          </a:xfrm>
          <a:prstGeom prst="rect">
            <a:avLst/>
          </a:prstGeom>
        </p:spPr>
      </p:pic>
      <p:grpSp>
        <p:nvGrpSpPr>
          <p:cNvPr id="5" name="Group 5"/>
          <p:cNvGrpSpPr/>
          <p:nvPr/>
        </p:nvGrpSpPr>
        <p:grpSpPr>
          <a:xfrm>
            <a:off x="634268" y="2155658"/>
            <a:ext cx="16996959" cy="7178842"/>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txBody>
            <a:bodyPr/>
            <a:lstStyle/>
            <a:p>
              <a:endParaRPr lang="en-US"/>
            </a:p>
          </p:txBody>
        </p:sp>
      </p:grpSp>
      <p:sp>
        <p:nvSpPr>
          <p:cNvPr id="12" name="TextBox 11"/>
          <p:cNvSpPr txBox="1"/>
          <p:nvPr/>
        </p:nvSpPr>
        <p:spPr>
          <a:xfrm>
            <a:off x="7467600" y="810743"/>
            <a:ext cx="4038600" cy="784830"/>
          </a:xfrm>
          <a:prstGeom prst="rect">
            <a:avLst/>
          </a:prstGeom>
          <a:noFill/>
        </p:spPr>
        <p:txBody>
          <a:bodyPr wrap="square" rtlCol="0">
            <a:spAutoFit/>
          </a:bodyPr>
          <a:lstStyle/>
          <a:p>
            <a:r>
              <a:rPr lang="en-US" sz="4500" b="1" dirty="0">
                <a:solidFill>
                  <a:prstClr val="white"/>
                </a:solidFill>
                <a:latin typeface="Arial" panose="020B0604020202020204" pitchFamily="34" charset="0"/>
                <a:cs typeface="Arial" panose="020B0604020202020204" pitchFamily="34" charset="0"/>
              </a:rPr>
              <a:t>NHẬN XÉT</a:t>
            </a:r>
          </a:p>
        </p:txBody>
      </p:sp>
      <p:pic>
        <p:nvPicPr>
          <p:cNvPr id="9" name="Picture 8"/>
          <p:cNvPicPr>
            <a:picLocks noChangeAspect="1"/>
          </p:cNvPicPr>
          <p:nvPr/>
        </p:nvPicPr>
        <p:blipFill>
          <a:blip r:embed="rId5"/>
          <a:stretch>
            <a:fillRect/>
          </a:stretch>
        </p:blipFill>
        <p:spPr>
          <a:xfrm>
            <a:off x="-232959" y="8904194"/>
            <a:ext cx="1197787" cy="1163643"/>
          </a:xfrm>
          <a:prstGeom prst="rect">
            <a:avLst/>
          </a:prstGeom>
        </p:spPr>
      </p:pic>
      <p:pic>
        <p:nvPicPr>
          <p:cNvPr id="34" name="Picture 33"/>
          <p:cNvPicPr>
            <a:picLocks noChangeAspect="1"/>
          </p:cNvPicPr>
          <p:nvPr/>
        </p:nvPicPr>
        <p:blipFill>
          <a:blip r:embed="rId5"/>
          <a:stretch>
            <a:fillRect/>
          </a:stretch>
        </p:blipFill>
        <p:spPr>
          <a:xfrm rot="5400000">
            <a:off x="-403191" y="186249"/>
            <a:ext cx="1538250" cy="1494401"/>
          </a:xfrm>
          <a:prstGeom prst="rect">
            <a:avLst/>
          </a:prstGeom>
        </p:spPr>
      </p:pic>
      <p:sp>
        <p:nvSpPr>
          <p:cNvPr id="4" name="Rectangle 3"/>
          <p:cNvSpPr/>
          <p:nvPr/>
        </p:nvSpPr>
        <p:spPr>
          <a:xfrm>
            <a:off x="981412" y="2662178"/>
            <a:ext cx="15879465" cy="286232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kì</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đảo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kia</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4" name="Rectangle 13"/>
              <p:cNvSpPr/>
              <p:nvPr/>
            </p:nvSpPr>
            <p:spPr>
              <a:xfrm>
                <a:off x="6037091" y="5829300"/>
                <a:ext cx="6213817" cy="12518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den>
                      </m:f>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6037091" y="5829300"/>
                <a:ext cx="6213817" cy="1251818"/>
              </a:xfrm>
              <a:prstGeom prst="rect">
                <a:avLst/>
              </a:prstGeom>
              <a:blipFill>
                <a:blip r:embed="rId6"/>
                <a:stretch>
                  <a:fillRect/>
                </a:stretch>
              </a:blipFill>
            </p:spPr>
            <p:txBody>
              <a:bodyPr/>
              <a:lstStyle/>
              <a:p>
                <a:r>
                  <a:rPr lang="en-US">
                    <a:noFill/>
                  </a:rPr>
                  <a:t> </a:t>
                </a:r>
              </a:p>
            </p:txBody>
          </p:sp>
        </mc:Fallback>
      </mc:AlternateContent>
      <p:pic>
        <p:nvPicPr>
          <p:cNvPr id="17" name="Picture 7"/>
          <p:cNvPicPr>
            <a:picLocks noChangeAspect="1"/>
          </p:cNvPicPr>
          <p:nvPr/>
        </p:nvPicPr>
        <p:blipFill>
          <a:blip r:embed="rId7"/>
          <a:srcRect/>
          <a:stretch>
            <a:fillRect/>
          </a:stretch>
        </p:blipFill>
        <p:spPr>
          <a:xfrm>
            <a:off x="13868400" y="5660857"/>
            <a:ext cx="2584921" cy="3575684"/>
          </a:xfrm>
          <a:prstGeom prst="rect">
            <a:avLst/>
          </a:prstGeom>
        </p:spPr>
      </p:pic>
    </p:spTree>
    <p:extLst>
      <p:ext uri="{BB962C8B-B14F-4D97-AF65-F5344CB8AC3E}">
        <p14:creationId xmlns:p14="http://schemas.microsoft.com/office/powerpoint/2010/main" val="68379285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629400" y="425897"/>
            <a:ext cx="5105400" cy="1136203"/>
            <a:chOff x="7162800" y="539360"/>
            <a:chExt cx="4648200" cy="1136203"/>
          </a:xfrm>
        </p:grpSpPr>
        <p:grpSp>
          <p:nvGrpSpPr>
            <p:cNvPr id="21" name="Group 6"/>
            <p:cNvGrpSpPr/>
            <p:nvPr/>
          </p:nvGrpSpPr>
          <p:grpSpPr>
            <a:xfrm>
              <a:off x="7162800" y="539360"/>
              <a:ext cx="4648200" cy="1136203"/>
              <a:chOff x="0" y="0"/>
              <a:chExt cx="8385740" cy="2387260"/>
            </a:xfrm>
          </p:grpSpPr>
          <p:sp>
            <p:nvSpPr>
              <p:cNvPr id="2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3">
                <a:schemeClr val="lt1"/>
              </a:lnRef>
              <a:fillRef idx="1">
                <a:schemeClr val="accent1"/>
              </a:fillRef>
              <a:effectRef idx="1">
                <a:schemeClr val="accent1"/>
              </a:effectRef>
              <a:fontRef idx="minor">
                <a:schemeClr val="lt1"/>
              </a:fontRef>
            </p:style>
            <p:txBody>
              <a:bodyPr/>
              <a:lstStyle/>
              <a:p>
                <a:endParaRPr lang="en-US"/>
              </a:p>
            </p:txBody>
          </p:sp>
        </p:grpSp>
        <p:sp>
          <p:nvSpPr>
            <p:cNvPr id="25" name="Rectangle 24"/>
            <p:cNvSpPr/>
            <p:nvPr/>
          </p:nvSpPr>
          <p:spPr>
            <a:xfrm>
              <a:off x="7391400"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b="1" dirty="0">
                  <a:latin typeface="Arial" panose="020B0604020202020204" pitchFamily="34" charset="0"/>
                  <a:ea typeface="Times New Roman" panose="02020603050405020304" pitchFamily="18" charset="0"/>
                  <a:cs typeface="Arial" panose="020B0604020202020204" pitchFamily="34" charset="0"/>
                </a:rPr>
                <a:t>LUYỆN TẬP 1</a:t>
              </a:r>
              <a:endParaRPr lang="en-US" sz="4500" dirty="0">
                <a:latin typeface="Arial" panose="020B0604020202020204" pitchFamily="34" charset="0"/>
                <a:ea typeface="Calibri" panose="020F0502020204030204" pitchFamily="34" charset="0"/>
                <a:cs typeface="Arial" panose="020B0604020202020204" pitchFamily="34" charset="0"/>
              </a:endParaRPr>
            </a:p>
          </p:txBody>
        </p:sp>
      </p:grpSp>
      <p:pic>
        <p:nvPicPr>
          <p:cNvPr id="49" name="Picture 3"/>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rot="5400000">
            <a:off x="16439675" y="8564979"/>
            <a:ext cx="1412274" cy="1525625"/>
          </a:xfrm>
          <a:prstGeom prst="rect">
            <a:avLst/>
          </a:prstGeom>
        </p:spPr>
      </p:pic>
      <p:grpSp>
        <p:nvGrpSpPr>
          <p:cNvPr id="50" name="Group 11"/>
          <p:cNvGrpSpPr/>
          <p:nvPr/>
        </p:nvGrpSpPr>
        <p:grpSpPr>
          <a:xfrm>
            <a:off x="16804871" y="393315"/>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pic>
        <p:nvPicPr>
          <p:cNvPr id="52" name="Picture 51"/>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2000" y="9055566"/>
            <a:ext cx="1643529" cy="762000"/>
          </a:xfrm>
          <a:prstGeom prst="rect">
            <a:avLst/>
          </a:prstGeom>
        </p:spPr>
      </p:pic>
      <p:sp>
        <p:nvSpPr>
          <p:cNvPr id="28" name="Rectangle 27"/>
          <p:cNvSpPr/>
          <p:nvPr/>
        </p:nvSpPr>
        <p:spPr>
          <a:xfrm>
            <a:off x="1033929" y="1790700"/>
            <a:ext cx="15925800" cy="2748253"/>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12 cm</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3929" y="5123542"/>
            <a:ext cx="5765027" cy="3347435"/>
          </a:xfrm>
          <a:prstGeom prst="rect">
            <a:avLst/>
          </a:prstGeom>
        </p:spPr>
      </p:pic>
      <p:grpSp>
        <p:nvGrpSpPr>
          <p:cNvPr id="6" name="Group 5"/>
          <p:cNvGrpSpPr/>
          <p:nvPr/>
        </p:nvGrpSpPr>
        <p:grpSpPr>
          <a:xfrm>
            <a:off x="7620000" y="4334538"/>
            <a:ext cx="9409630" cy="5304762"/>
            <a:chOff x="7239000" y="4258338"/>
            <a:chExt cx="9409630" cy="5304762"/>
          </a:xfrm>
        </p:grpSpPr>
        <p:sp>
          <p:nvSpPr>
            <p:cNvPr id="5" name="Cloud Callout 4"/>
            <p:cNvSpPr/>
            <p:nvPr/>
          </p:nvSpPr>
          <p:spPr>
            <a:xfrm>
              <a:off x="7239000" y="4258338"/>
              <a:ext cx="9409630" cy="5304762"/>
            </a:xfrm>
            <a:prstGeom prst="cloudCallou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365148" y="5143500"/>
              <a:ext cx="7865452" cy="3600986"/>
            </a:xfrm>
            <a:prstGeom prst="rect">
              <a:avLst/>
            </a:prstGeom>
          </p:spPr>
          <p:txBody>
            <a:bodyPr wrap="square">
              <a:spAutoFit/>
            </a:bodyPr>
            <a:lstStyle/>
            <a:p>
              <a:pPr algn="just">
                <a:lnSpc>
                  <a:spcPct val="150000"/>
                </a:lnSpc>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Theo em, với diện tích không đổi, khi chiều dài tăng, chiều rộng của mảnh đất hình chữ nhật thay đổi như thế nào?</a:t>
              </a:r>
              <a:endParaRPr lang="en-US" sz="3800" dirty="0">
                <a:latin typeface="Arial" panose="020B0604020202020204" pitchFamily="34" charset="0"/>
                <a:ea typeface="Calibri" panose="020F0502020204030204" pitchFamily="34" charset="0"/>
                <a:cs typeface="Times New Roman" panose="02020603050405020304" pitchFamily="18" charset="0"/>
              </a:endParaRPr>
            </a:p>
          </p:txBody>
        </p:sp>
      </p:grpSp>
      <p:pic>
        <p:nvPicPr>
          <p:cNvPr id="40" name="Picture 4"/>
          <p:cNvPicPr>
            <a:picLocks noChangeAspect="1"/>
          </p:cNvPicPr>
          <p:nvPr/>
        </p:nvPicPr>
        <p:blipFill>
          <a:blip r:embed="rId8"/>
          <a:srcRect/>
          <a:stretch>
            <a:fillRect/>
          </a:stretch>
        </p:blipFill>
        <p:spPr>
          <a:xfrm flipH="1">
            <a:off x="12801600" y="7985633"/>
            <a:ext cx="1988577" cy="3663866"/>
          </a:xfrm>
          <a:prstGeom prst="rect">
            <a:avLst/>
          </a:prstGeom>
        </p:spPr>
      </p:pic>
    </p:spTree>
    <p:extLst>
      <p:ext uri="{BB962C8B-B14F-4D97-AF65-F5344CB8AC3E}">
        <p14:creationId xmlns:p14="http://schemas.microsoft.com/office/powerpoint/2010/main" val="2522624335"/>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881529" y="723900"/>
            <a:ext cx="5105400" cy="1136203"/>
            <a:chOff x="7162800" y="539360"/>
            <a:chExt cx="4648200" cy="1136203"/>
          </a:xfrm>
        </p:grpSpPr>
        <p:grpSp>
          <p:nvGrpSpPr>
            <p:cNvPr id="21" name="Group 6"/>
            <p:cNvGrpSpPr/>
            <p:nvPr/>
          </p:nvGrpSpPr>
          <p:grpSpPr>
            <a:xfrm>
              <a:off x="7162800" y="539360"/>
              <a:ext cx="4648200" cy="1136203"/>
              <a:chOff x="0" y="0"/>
              <a:chExt cx="8385740" cy="2387260"/>
            </a:xfrm>
          </p:grpSpPr>
          <p:sp>
            <p:nvSpPr>
              <p:cNvPr id="2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3">
                <a:schemeClr val="lt1"/>
              </a:lnRef>
              <a:fillRef idx="1">
                <a:schemeClr val="accent1"/>
              </a:fillRef>
              <a:effectRef idx="1">
                <a:schemeClr val="accent1"/>
              </a:effectRef>
              <a:fontRef idx="minor">
                <a:schemeClr val="lt1"/>
              </a:fontRef>
            </p:style>
            <p:txBody>
              <a:bodyPr/>
              <a:lstStyle/>
              <a:p>
                <a:endParaRPr lang="en-US"/>
              </a:p>
            </p:txBody>
          </p:sp>
        </p:grpSp>
        <p:sp>
          <p:nvSpPr>
            <p:cNvPr id="25" name="Rectangle 24"/>
            <p:cNvSpPr/>
            <p:nvPr/>
          </p:nvSpPr>
          <p:spPr>
            <a:xfrm>
              <a:off x="7391400"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LUYỆN TẬP 1</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49" name="Picture 3"/>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rot="5400000">
            <a:off x="17149410" y="9133442"/>
            <a:ext cx="849872" cy="1122507"/>
          </a:xfrm>
          <a:prstGeom prst="rect">
            <a:avLst/>
          </a:prstGeom>
        </p:spPr>
      </p:pic>
      <p:grpSp>
        <p:nvGrpSpPr>
          <p:cNvPr id="50" name="Group 11"/>
          <p:cNvGrpSpPr/>
          <p:nvPr/>
        </p:nvGrpSpPr>
        <p:grpSpPr>
          <a:xfrm>
            <a:off x="16804871" y="723900"/>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pic>
        <p:nvPicPr>
          <p:cNvPr id="52" name="Picture 51"/>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09600" y="8648700"/>
            <a:ext cx="1643529" cy="762000"/>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1529" y="2711560"/>
            <a:ext cx="5271491" cy="3060866"/>
          </a:xfrm>
          <a:prstGeom prst="rect">
            <a:avLst/>
          </a:prstGeom>
        </p:spPr>
      </p:pic>
      <p:sp>
        <p:nvSpPr>
          <p:cNvPr id="16" name="Oval Callout 15"/>
          <p:cNvSpPr/>
          <p:nvPr/>
        </p:nvSpPr>
        <p:spPr>
          <a:xfrm>
            <a:off x="9226948" y="809014"/>
            <a:ext cx="1669652"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tx1"/>
                </a:solidFill>
              </a:rPr>
              <a:t>Giải</a:t>
            </a:r>
            <a:endParaRPr lang="en-US" sz="4000" b="1">
              <a:solidFill>
                <a:schemeClr val="tx1"/>
              </a:solidFill>
            </a:endParaRPr>
          </a:p>
        </p:txBody>
      </p:sp>
      <mc:AlternateContent xmlns:mc="http://schemas.openxmlformats.org/markup-compatibility/2006" xmlns:a14="http://schemas.microsoft.com/office/drawing/2010/main">
        <mc:Choice Requires="a14">
          <p:sp>
            <p:nvSpPr>
              <p:cNvPr id="2" name="Rectangle 1"/>
              <p:cNvSpPr/>
              <p:nvPr/>
            </p:nvSpPr>
            <p:spPr>
              <a:xfrm>
                <a:off x="6400800" y="2424915"/>
                <a:ext cx="11379703" cy="4821705"/>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 b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nhật</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ctr">
                  <a:lnSpc>
                    <a:spcPct val="150000"/>
                  </a:lnSpc>
                  <a:buFontTx/>
                  <a:buChar char="-"/>
                </a:pPr>
                <a:r>
                  <a:rPr lang="en-US" sz="4000" dirty="0">
                    <a:effectLst/>
                    <a:latin typeface="Arial" panose="020B0604020202020204" pitchFamily="34" charset="0"/>
                    <a:ea typeface="Calibri" panose="020F0502020204030204" pitchFamily="34" charset="0"/>
                    <a:cs typeface="Arial" panose="020B0604020202020204" pitchFamily="34" charset="0"/>
                  </a:rPr>
                  <a:t>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diện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chữ</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nhật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𝑆</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m:t>
                    </m:r>
                    <m:r>
                      <a:rPr lang="en-US" sz="4000" i="1" dirty="0" err="1">
                        <a:effectLst/>
                        <a:latin typeface="Cambria Math" panose="02040503050406030204" pitchFamily="18" charset="0"/>
                        <a:ea typeface="Calibri" panose="020F0502020204030204" pitchFamily="34" charset="0"/>
                        <a:cs typeface="Arial" panose="020B0604020202020204" pitchFamily="34" charset="0"/>
                      </a:rPr>
                      <m:t>𝑎</m:t>
                    </m:r>
                    <m:r>
                      <a:rPr lang="en-US" sz="4000" i="1" dirty="0" err="1">
                        <a:effectLst/>
                        <a:latin typeface="Cambria Math" panose="02040503050406030204" pitchFamily="18" charset="0"/>
                        <a:ea typeface="Calibri" panose="020F0502020204030204" pitchFamily="34" charset="0"/>
                        <a:cs typeface="Arial" panose="020B0604020202020204" pitchFamily="34" charset="0"/>
                      </a:rPr>
                      <m:t>.</m:t>
                    </m:r>
                    <m:r>
                      <a:rPr lang="en-US" sz="4000" i="1" dirty="0" err="1">
                        <a:effectLst/>
                        <a:latin typeface="Cambria Math" panose="02040503050406030204" pitchFamily="18" charset="0"/>
                        <a:ea typeface="Calibri" panose="020F0502020204030204" pitchFamily="34" charset="0"/>
                        <a:cs typeface="Arial" panose="020B0604020202020204" pitchFamily="34" charset="0"/>
                      </a:rPr>
                      <m:t>𝑏</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oMath>
                </a14:m>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a:effectLst/>
                    <a:latin typeface="Arial" panose="020B0604020202020204" pitchFamily="34" charset="0"/>
                    <a:ea typeface="Calibri" panose="020F0502020204030204" pitchFamily="34" charset="0"/>
                    <a:cs typeface="Arial" panose="020B0604020202020204" pitchFamily="34" charset="0"/>
                  </a:rPr>
                  <a:t>Theo </a:t>
                </a:r>
                <a:r>
                  <a:rPr lang="en-US" sz="4000" dirty="0" err="1">
                    <a:effectLst/>
                    <a:latin typeface="Arial" panose="020B0604020202020204" pitchFamily="34" charset="0"/>
                    <a:ea typeface="Calibri" panose="020F0502020204030204" pitchFamily="34" charset="0"/>
                    <a:cs typeface="Arial" panose="020B0604020202020204" pitchFamily="34" charset="0"/>
                  </a:rPr>
                  <a:t>đề</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bài</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6400800" y="2424915"/>
                <a:ext cx="11379703" cy="4821705"/>
              </a:xfrm>
              <a:prstGeom prst="rect">
                <a:avLst/>
              </a:prstGeom>
              <a:blipFill>
                <a:blip r:embed="rId31"/>
                <a:stretch>
                  <a:fillRect l="-1875" r="-3107"/>
                </a:stretch>
              </a:blipFill>
            </p:spPr>
            <p:txBody>
              <a:bodyPr/>
              <a:lstStyle/>
              <a:p>
                <a:r>
                  <a:rPr lang="en-US">
                    <a:noFill/>
                  </a:rPr>
                  <a:t> </a:t>
                </a:r>
              </a:p>
            </p:txBody>
          </p:sp>
        </mc:Fallback>
      </mc:AlternateContent>
      <p:pic>
        <p:nvPicPr>
          <p:cNvPr id="18" name="Picture 4"/>
          <p:cNvPicPr>
            <a:picLocks noChangeAspect="1"/>
          </p:cNvPicPr>
          <p:nvPr/>
        </p:nvPicPr>
        <p:blipFill>
          <a:blip r:embed="rId32"/>
          <a:srcRect/>
          <a:stretch>
            <a:fillRect/>
          </a:stretch>
        </p:blipFill>
        <p:spPr>
          <a:xfrm>
            <a:off x="2438400" y="6540885"/>
            <a:ext cx="2362200" cy="475166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0011228" y="6283257"/>
                <a:ext cx="231332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𝑎</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𝑏</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0011228" y="6283257"/>
                <a:ext cx="2313326" cy="707886"/>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281012" y="5945511"/>
                <a:ext cx="24107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𝑏</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1">
                              <a:latin typeface="Cambria Math" panose="02040503050406030204" pitchFamily="18" charset="0"/>
                            </a:rPr>
                            <m:t>𝑎</m:t>
                          </m:r>
                        </m:den>
                      </m:f>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12281012" y="5945511"/>
                <a:ext cx="2410725" cy="1248803"/>
              </a:xfrm>
              <a:prstGeom prst="rect">
                <a:avLst/>
              </a:prstGeom>
              <a:blipFill>
                <a:blip r:embed="rId34"/>
                <a:stretch>
                  <a:fillRect/>
                </a:stretch>
              </a:blipFill>
            </p:spPr>
            <p:txBody>
              <a:bodyPr/>
              <a:lstStyle/>
              <a:p>
                <a:r>
                  <a:rPr lang="en-US">
                    <a:noFill/>
                  </a:rPr>
                  <a:t> </a:t>
                </a:r>
              </a:p>
            </p:txBody>
          </p:sp>
        </mc:Fallback>
      </mc:AlternateContent>
      <p:sp>
        <p:nvSpPr>
          <p:cNvPr id="8" name="Rectangle 7"/>
          <p:cNvSpPr/>
          <p:nvPr/>
        </p:nvSpPr>
        <p:spPr>
          <a:xfrm>
            <a:off x="6400800" y="7226685"/>
            <a:ext cx="11506200" cy="1938992"/>
          </a:xfrm>
          <a:prstGeom prst="rect">
            <a:avLst/>
          </a:prstGeom>
        </p:spPr>
        <p:txBody>
          <a:bodyPr wrap="square">
            <a:spAutoFit/>
          </a:bodyPr>
          <a:lstStyle/>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chữ</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nhật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a:t>
            </a:r>
          </a:p>
        </p:txBody>
      </p:sp>
    </p:spTree>
    <p:extLst>
      <p:ext uri="{BB962C8B-B14F-4D97-AF65-F5344CB8AC3E}">
        <p14:creationId xmlns:p14="http://schemas.microsoft.com/office/powerpoint/2010/main" val="248130996"/>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fade">
                                      <p:cBhvr>
                                        <p:cTn id="40" dur="500"/>
                                        <p:tgtEl>
                                          <p:spTgt spid="8">
                                            <p:txEl>
                                              <p:pRg st="0" end="0"/>
                                            </p:txEl>
                                          </p:spTgt>
                                        </p:tgtEl>
                                      </p:cBhvr>
                                    </p:animEffect>
                                    <p:anim calcmode="lin" valueType="num">
                                      <p:cBhvr>
                                        <p:cTn id="4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629900"/>
          </a:xfrm>
          <a:prstGeom prst="rect">
            <a:avLst/>
          </a:prstGeom>
        </p:spPr>
      </p:pic>
      <p:grpSp>
        <p:nvGrpSpPr>
          <p:cNvPr id="4" name="Group 4"/>
          <p:cNvGrpSpPr/>
          <p:nvPr/>
        </p:nvGrpSpPr>
        <p:grpSpPr>
          <a:xfrm>
            <a:off x="533400" y="190500"/>
            <a:ext cx="17221200" cy="99822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txBody>
            <a:bodyPr/>
            <a:lstStyle/>
            <a:p>
              <a:endParaRPr lang="en-US"/>
            </a:p>
          </p:txBody>
        </p:sp>
      </p:grpSp>
      <p:grpSp>
        <p:nvGrpSpPr>
          <p:cNvPr id="11" name="Group 11"/>
          <p:cNvGrpSpPr/>
          <p:nvPr/>
        </p:nvGrpSpPr>
        <p:grpSpPr>
          <a:xfrm>
            <a:off x="15621000" y="531703"/>
            <a:ext cx="1066800" cy="420797"/>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txBody>
            <a:bodyPr/>
            <a:lstStyle/>
            <a:p>
              <a:endParaRPr lang="en-US"/>
            </a:p>
          </p:txBody>
        </p:sp>
      </p:grpSp>
      <p:grpSp>
        <p:nvGrpSpPr>
          <p:cNvPr id="17" name="Group 16"/>
          <p:cNvGrpSpPr/>
          <p:nvPr/>
        </p:nvGrpSpPr>
        <p:grpSpPr>
          <a:xfrm>
            <a:off x="6934200" y="114300"/>
            <a:ext cx="4648200" cy="1136203"/>
            <a:chOff x="7162800" y="539360"/>
            <a:chExt cx="4648200" cy="1136203"/>
          </a:xfrm>
        </p:grpSpPr>
        <p:grpSp>
          <p:nvGrpSpPr>
            <p:cNvPr id="6" name="Group 6"/>
            <p:cNvGrpSpPr/>
            <p:nvPr/>
          </p:nvGrpSpPr>
          <p:grpSpPr>
            <a:xfrm>
              <a:off x="7162800" y="539360"/>
              <a:ext cx="46482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txBody>
              <a:bodyPr/>
              <a:lstStyle/>
              <a:p>
                <a:endParaRPr lang="en-US"/>
              </a:p>
            </p:txBody>
          </p:sp>
        </p:grpSp>
        <p:sp>
          <p:nvSpPr>
            <p:cNvPr id="16" name="Rectangle 15"/>
            <p:cNvSpPr/>
            <p:nvPr/>
          </p:nvSpPr>
          <p:spPr>
            <a:xfrm>
              <a:off x="7391400" y="539360"/>
              <a:ext cx="4316579" cy="1002710"/>
            </a:xfrm>
            <a:prstGeom prst="rect">
              <a:avLst/>
            </a:prstGeom>
          </p:spPr>
          <p:txBody>
            <a:bodyPr wrap="square">
              <a:spAutoFit/>
            </a:bodyPr>
            <a:lstStyle/>
            <a:p>
              <a:pPr lvl="0" algn="ctr">
                <a:lnSpc>
                  <a:spcPct val="150000"/>
                </a:lnSpc>
                <a:spcAft>
                  <a:spcPts val="800"/>
                </a:spcAft>
              </a:pPr>
              <a:r>
                <a:rPr lang="nl-NL" sz="4500" b="1" dirty="0">
                  <a:latin typeface="Arial" panose="020B0604020202020204" pitchFamily="34" charset="0"/>
                  <a:ea typeface="Times New Roman" panose="02020603050405020304" pitchFamily="18" charset="0"/>
                  <a:cs typeface="Arial" panose="020B0604020202020204" pitchFamily="34" charset="0"/>
                </a:rPr>
                <a:t>VẬN DỤNG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grpSp>
      <p:sp>
        <p:nvSpPr>
          <p:cNvPr id="13" name="Rectangle 12"/>
          <p:cNvSpPr/>
          <p:nvPr/>
        </p:nvSpPr>
        <p:spPr>
          <a:xfrm>
            <a:off x="838200" y="1299508"/>
            <a:ext cx="16611600" cy="1938992"/>
          </a:xfrm>
          <a:prstGeom prst="rect">
            <a:avLst/>
          </a:prstGeom>
        </p:spPr>
        <p:txBody>
          <a:bodyPr wrap="square">
            <a:spAutoFit/>
          </a:bodyPr>
          <a:lstStyle/>
          <a:p>
            <a:pPr algn="just">
              <a:lnSpc>
                <a:spcPct val="150000"/>
              </a:lnSpc>
              <a:spcAft>
                <a:spcPts val="800"/>
              </a:spcAft>
            </a:pPr>
            <a:r>
              <a:rPr lang="vi-VN" sz="4000" dirty="0">
                <a:solidFill>
                  <a:schemeClr val="bg1"/>
                </a:solidFill>
                <a:ea typeface="Calibri" panose="020F0502020204030204" pitchFamily="34" charset="0"/>
                <a:cs typeface="Arial" panose="020B0604020202020204" pitchFamily="34" charset="0"/>
              </a:rPr>
              <a:t>a) Một cửa hàng bán gạo cần đóng 300 kg gạo thành các túi gạo có khối lượng như nhau. Thay mỗi dấu “?” trong bảng sau thành số thích hợp.</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4072560382"/>
              </p:ext>
            </p:extLst>
          </p:nvPr>
        </p:nvGraphicFramePr>
        <p:xfrm>
          <a:off x="1295400" y="3390900"/>
          <a:ext cx="15621000" cy="1828800"/>
        </p:xfrm>
        <a:graphic>
          <a:graphicData uri="http://schemas.openxmlformats.org/drawingml/2006/table">
            <a:tbl>
              <a:tblPr firstRow="1" firstCol="1" bandRow="1"/>
              <a:tblGrid>
                <a:gridCol w="6839045">
                  <a:extLst>
                    <a:ext uri="{9D8B030D-6E8A-4147-A177-3AD203B41FA5}">
                      <a16:colId xmlns:a16="http://schemas.microsoft.com/office/drawing/2014/main" val="917806963"/>
                    </a:ext>
                  </a:extLst>
                </a:gridCol>
                <a:gridCol w="2152111">
                  <a:extLst>
                    <a:ext uri="{9D8B030D-6E8A-4147-A177-3AD203B41FA5}">
                      <a16:colId xmlns:a16="http://schemas.microsoft.com/office/drawing/2014/main" val="868996847"/>
                    </a:ext>
                  </a:extLst>
                </a:gridCol>
                <a:gridCol w="2209948">
                  <a:extLst>
                    <a:ext uri="{9D8B030D-6E8A-4147-A177-3AD203B41FA5}">
                      <a16:colId xmlns:a16="http://schemas.microsoft.com/office/drawing/2014/main" val="3703810827"/>
                    </a:ext>
                  </a:extLst>
                </a:gridCol>
                <a:gridCol w="2209948">
                  <a:extLst>
                    <a:ext uri="{9D8B030D-6E8A-4147-A177-3AD203B41FA5}">
                      <a16:colId xmlns:a16="http://schemas.microsoft.com/office/drawing/2014/main" val="2537596782"/>
                    </a:ext>
                  </a:extLst>
                </a:gridCol>
                <a:gridCol w="2209948">
                  <a:extLst>
                    <a:ext uri="{9D8B030D-6E8A-4147-A177-3AD203B41FA5}">
                      <a16:colId xmlns:a16="http://schemas.microsoft.com/office/drawing/2014/main" val="1501579588"/>
                    </a:ext>
                  </a:extLst>
                </a:gridCol>
              </a:tblGrid>
              <a:tr h="914400">
                <a:tc>
                  <a:txBody>
                    <a:bodyPr/>
                    <a:lstStyle/>
                    <a:p>
                      <a:pPr algn="ctr">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gạo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mỗi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túi</a:t>
                      </a:r>
                      <a:r>
                        <a:rPr lang="en-US" sz="4000" dirty="0">
                          <a:effectLst/>
                          <a:latin typeface="Arial" panose="020B0604020202020204" pitchFamily="34" charset="0"/>
                          <a:ea typeface="Calibri" panose="020F0502020204030204" pitchFamily="34" charset="0"/>
                          <a:cs typeface="Arial" panose="020B0604020202020204" pitchFamily="34" charset="0"/>
                        </a:rPr>
                        <a:t> (kg)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366106"/>
                  </a:ext>
                </a:extLst>
              </a:tr>
              <a:tr h="914400">
                <a:tc>
                  <a:txBody>
                    <a:bodyPr/>
                    <a:lstStyle/>
                    <a:p>
                      <a:pPr algn="ctr">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túi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15</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12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3269172"/>
                  </a:ext>
                </a:extLst>
              </a:tr>
            </a:tbl>
          </a:graphicData>
        </a:graphic>
      </p:graphicFrame>
      <p:sp>
        <p:nvSpPr>
          <p:cNvPr id="21" name="Rectangle 20"/>
          <p:cNvSpPr/>
          <p:nvPr/>
        </p:nvSpPr>
        <p:spPr>
          <a:xfrm>
            <a:off x="8880632" y="44356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60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11101711" y="44356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30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13189265" y="35212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20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15480708" y="35212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25</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804487" y="5414308"/>
            <a:ext cx="16679025" cy="1938992"/>
          </a:xfrm>
          <a:prstGeom prst="rect">
            <a:avLst/>
          </a:prstGeom>
        </p:spPr>
        <p:txBody>
          <a:bodyPr wrap="square">
            <a:spAutoFit/>
          </a:bodyPr>
          <a:lstStyle/>
          <a:p>
            <a:pPr>
              <a:lnSpc>
                <a:spcPct val="150000"/>
              </a:lnSpc>
            </a:pPr>
            <a:r>
              <a:rPr lang="vi-VN" sz="4000" dirty="0">
                <a:solidFill>
                  <a:schemeClr val="bg1"/>
                </a:solidFill>
              </a:rPr>
              <a:t>b) Số túi gạo và số kilôgam gạo trong mỗi túi có phải là hai đại lượng tỉ lệ nghịch không? Nếu có thì hệ số tỉ lệ là bao nhiêu?</a:t>
            </a:r>
            <a:endParaRPr lang="en-US" sz="4000" dirty="0">
              <a:solidFill>
                <a:schemeClr val="bg1"/>
              </a:solidFill>
            </a:endParaRPr>
          </a:p>
        </p:txBody>
      </p:sp>
      <p:sp>
        <p:nvSpPr>
          <p:cNvPr id="26" name="Rectangle 25"/>
          <p:cNvSpPr/>
          <p:nvPr/>
        </p:nvSpPr>
        <p:spPr>
          <a:xfrm>
            <a:off x="3771900" y="7321855"/>
            <a:ext cx="13525500" cy="2850845"/>
          </a:xfrm>
          <a:prstGeom prst="rect">
            <a:avLst/>
          </a:prstGeom>
        </p:spPr>
        <p:txBody>
          <a:bodyPr wrap="square">
            <a:spAutoFit/>
          </a:bodyPr>
          <a:lstStyle/>
          <a:p>
            <a:pPr algn="just">
              <a:lnSpc>
                <a:spcPct val="150000"/>
              </a:lnSpc>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túi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kilôgam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túi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chúng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luôn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300. </a:t>
            </a:r>
          </a:p>
          <a:p>
            <a:pPr algn="just">
              <a:lnSpc>
                <a:spcPct val="150000"/>
              </a:lnSpc>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300.</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7" name="Oval Callout 26"/>
          <p:cNvSpPr/>
          <p:nvPr/>
        </p:nvSpPr>
        <p:spPr>
          <a:xfrm>
            <a:off x="1394024" y="7658100"/>
            <a:ext cx="1653976" cy="779582"/>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tx1"/>
                </a:solidFill>
              </a:rPr>
              <a:t>Giải</a:t>
            </a:r>
            <a:endParaRPr lang="en-US" sz="4000" b="1">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
                                            <p:txEl>
                                              <p:pRg st="0" end="0"/>
                                            </p:txEl>
                                          </p:spTgt>
                                        </p:tgtEl>
                                        <p:attrNameLst>
                                          <p:attrName>style.visibility</p:attrName>
                                        </p:attrNameLst>
                                      </p:cBhvr>
                                      <p:to>
                                        <p:strVal val="visible"/>
                                      </p:to>
                                    </p:set>
                                    <p:animEffect transition="in" filter="fade">
                                      <p:cBhvr>
                                        <p:cTn id="52" dur="500"/>
                                        <p:tgtEl>
                                          <p:spTgt spid="2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6">
                                            <p:txEl>
                                              <p:pRg st="1" end="1"/>
                                            </p:txEl>
                                          </p:spTgt>
                                        </p:tgtEl>
                                        <p:attrNameLst>
                                          <p:attrName>style.visibility</p:attrName>
                                        </p:attrNameLst>
                                      </p:cBhvr>
                                      <p:to>
                                        <p:strVal val="visible"/>
                                      </p:to>
                                    </p:set>
                                    <p:animEffect transition="in" filter="barn(inVertical)">
                                      <p:cBhvr>
                                        <p:cTn id="57"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P spid="22" grpId="0" animBg="1"/>
      <p:bldP spid="23" grpId="0" animBg="1"/>
      <p:bldP spid="24" grpId="0" animBg="1"/>
      <p:bldP spid="25" grpId="0"/>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txBody>
              <a:bodyPr/>
              <a:lstStyle/>
              <a:p>
                <a:endParaRPr lang="en-US"/>
              </a:p>
            </p:txBody>
          </p:sp>
        </p:grpSp>
        <p:sp>
          <p:nvSpPr>
            <p:cNvPr id="12" name="Google Shape;728;p44"/>
            <p:cNvSpPr txBox="1">
              <a:spLocks/>
            </p:cNvSpPr>
            <p:nvPr/>
          </p:nvSpPr>
          <p:spPr>
            <a:xfrm>
              <a:off x="8229599" y="1881300"/>
              <a:ext cx="1540500" cy="10524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6500" b="1" dirty="0">
                  <a:solidFill>
                    <a:prstClr val="white"/>
                  </a:solidFill>
                  <a:latin typeface="Arial" panose="020B0604020202020204" pitchFamily="34" charset="0"/>
                  <a:cs typeface="Arial" panose="020B0604020202020204" pitchFamily="34" charset="0"/>
                </a:rPr>
                <a:t>02</a:t>
              </a:r>
            </a:p>
          </p:txBody>
        </p:sp>
        <p:cxnSp>
          <p:nvCxnSpPr>
            <p:cNvPr id="13" name="Google Shape;765;p44"/>
            <p:cNvCxnSpPr/>
            <p:nvPr/>
          </p:nvCxnSpPr>
          <p:spPr>
            <a:xfrm>
              <a:off x="8089121" y="3238500"/>
              <a:ext cx="1893079" cy="0"/>
            </a:xfrm>
            <a:prstGeom prst="straightConnector1">
              <a:avLst/>
            </a:prstGeom>
            <a:noFill/>
            <a:ln w="57150" cap="rnd" cmpd="sng">
              <a:solidFill>
                <a:schemeClr val="accent6"/>
              </a:solidFill>
              <a:prstDash val="solid"/>
              <a:round/>
              <a:headEnd type="none" w="med" len="med"/>
              <a:tailEnd type="none" w="med" len="med"/>
            </a:ln>
          </p:spPr>
        </p:cxnSp>
        <p:sp>
          <p:nvSpPr>
            <p:cNvPr id="15" name="Rectangle 14"/>
            <p:cNvSpPr/>
            <p:nvPr/>
          </p:nvSpPr>
          <p:spPr>
            <a:xfrm>
              <a:off x="3413170" y="3454916"/>
              <a:ext cx="11445829" cy="2907784"/>
            </a:xfrm>
            <a:prstGeom prst="rect">
              <a:avLst/>
            </a:prstGeom>
          </p:spPr>
          <p:txBody>
            <a:bodyPr wrap="square">
              <a:spAutoFit/>
            </a:bodyPr>
            <a:lstStyle/>
            <a:p>
              <a:pPr algn="ctr">
                <a:lnSpc>
                  <a:spcPct val="150000"/>
                </a:lnSpc>
              </a:pPr>
              <a:r>
                <a:rPr lang="vi-VN" sz="6500" b="1" dirty="0">
                  <a:solidFill>
                    <a:prstClr val="white"/>
                  </a:solidFill>
                  <a:ea typeface="Calibri" panose="020F0502020204030204" pitchFamily="34" charset="0"/>
                  <a:cs typeface="Arial" panose="020B0604020202020204" pitchFamily="34" charset="0"/>
                </a:rPr>
                <a:t>MỘT SỐ BÀI TOÁN VỀ</a:t>
              </a:r>
              <a:endParaRPr lang="en-US" sz="6500" b="1" dirty="0">
                <a:solidFill>
                  <a:prstClr val="white"/>
                </a:solidFill>
                <a:ea typeface="Calibri" panose="020F0502020204030204" pitchFamily="34" charset="0"/>
                <a:cs typeface="Arial" panose="020B0604020202020204" pitchFamily="34" charset="0"/>
              </a:endParaRPr>
            </a:p>
            <a:p>
              <a:pPr algn="ctr">
                <a:lnSpc>
                  <a:spcPct val="150000"/>
                </a:lnSpc>
              </a:pPr>
              <a:r>
                <a:rPr lang="vi-VN" sz="6500" b="1" dirty="0">
                  <a:solidFill>
                    <a:prstClr val="white"/>
                  </a:solidFill>
                  <a:ea typeface="Calibri" panose="020F0502020204030204" pitchFamily="34" charset="0"/>
                  <a:cs typeface="Arial" panose="020B0604020202020204" pitchFamily="34" charset="0"/>
                </a:rPr>
                <a:t> ĐẠI LƯỢNG TỈ LỆ NGHỊCH</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3151324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773400" y="301393"/>
            <a:ext cx="2142798" cy="133924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flipV="1">
            <a:off x="304800" y="8587014"/>
            <a:ext cx="1828800" cy="1397460"/>
          </a:xfrm>
          <a:prstGeom prst="rect">
            <a:avLst/>
          </a:prstGeom>
        </p:spPr>
      </p:pic>
      <p:sp>
        <p:nvSpPr>
          <p:cNvPr id="17" name="TextBox 17"/>
          <p:cNvSpPr txBox="1"/>
          <p:nvPr/>
        </p:nvSpPr>
        <p:spPr>
          <a:xfrm>
            <a:off x="5829300" y="495300"/>
            <a:ext cx="6896100" cy="1420132"/>
          </a:xfrm>
          <a:prstGeom prst="rect">
            <a:avLst/>
          </a:prstGeom>
        </p:spPr>
        <p:txBody>
          <a:bodyPr wrap="square" lIns="0" tIns="0" rIns="0" bIns="0" rtlCol="0" anchor="t">
            <a:spAutoFit/>
          </a:bodyPr>
          <a:lstStyle/>
          <a:p>
            <a:pPr>
              <a:lnSpc>
                <a:spcPts val="13362"/>
              </a:lnSpc>
              <a:spcBef>
                <a:spcPct val="0"/>
              </a:spcBef>
            </a:pPr>
            <a:r>
              <a:rPr lang="en-US" sz="4500" b="1" dirty="0">
                <a:solidFill>
                  <a:srgbClr val="FFFFFF"/>
                </a:solidFill>
                <a:latin typeface="Arial" panose="020B0604020202020204" pitchFamily="34" charset="0"/>
                <a:cs typeface="Arial" panose="020B0604020202020204" pitchFamily="34" charset="0"/>
              </a:rPr>
              <a:t>ĐỌC HIỂU – NGHE HIỂU</a:t>
            </a:r>
          </a:p>
        </p:txBody>
      </p:sp>
      <p:grpSp>
        <p:nvGrpSpPr>
          <p:cNvPr id="7" name="Group 6"/>
          <p:cNvGrpSpPr/>
          <p:nvPr/>
        </p:nvGrpSpPr>
        <p:grpSpPr>
          <a:xfrm>
            <a:off x="757401" y="2705100"/>
            <a:ext cx="16773198" cy="4038600"/>
            <a:chOff x="752802" y="2247900"/>
            <a:chExt cx="16773198" cy="4038600"/>
          </a:xfrm>
        </p:grpSpPr>
        <p:sp>
          <p:nvSpPr>
            <p:cNvPr id="23" name="Rounded Rectangular Callout 22"/>
            <p:cNvSpPr/>
            <p:nvPr/>
          </p:nvSpPr>
          <p:spPr>
            <a:xfrm>
              <a:off x="752802" y="2247900"/>
              <a:ext cx="16773198" cy="4038600"/>
            </a:xfrm>
            <a:prstGeom prst="wedgeRoundRect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64343" y="2354943"/>
              <a:ext cx="15621000" cy="3785652"/>
            </a:xfrm>
            <a:prstGeom prst="rect">
              <a:avLst/>
            </a:prstGeom>
          </p:spPr>
          <p:txBody>
            <a:bodyPr wrap="square">
              <a:spAutoFit/>
            </a:bodyPr>
            <a:lstStyle/>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Để giải toán về đại lượng tỉ lệ nghịch, ta cần nhận biết hai đại lượng tỉ lệ nghịch trong bài toán. Từ đó ta có thể lập các tỉ số bằng nhau và dựa vào tính chất của dãy tỉ số bằng nhau để tìm các yếu tố chưa biết. </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grpSp>
      <p:pic>
        <p:nvPicPr>
          <p:cNvPr id="13" name="Picture 21"/>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1040107" y="6134100"/>
            <a:ext cx="3370585" cy="3122003"/>
          </a:xfrm>
          <a:prstGeom prst="rect">
            <a:avLst/>
          </a:prstGeom>
        </p:spPr>
      </p:pic>
    </p:spTree>
    <p:extLst>
      <p:ext uri="{BB962C8B-B14F-4D97-AF65-F5344CB8AC3E}">
        <p14:creationId xmlns:p14="http://schemas.microsoft.com/office/powerpoint/2010/main" val="114707985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4935199" y="7984236"/>
            <a:ext cx="2560321" cy="2112264"/>
          </a:xfrm>
          <a:prstGeom prst="rect">
            <a:avLst/>
          </a:prstGeom>
        </p:spPr>
      </p:pic>
      <p:sp>
        <p:nvSpPr>
          <p:cNvPr id="5" name="TextBox 5"/>
          <p:cNvSpPr txBox="1"/>
          <p:nvPr/>
        </p:nvSpPr>
        <p:spPr>
          <a:xfrm>
            <a:off x="7010400" y="791914"/>
            <a:ext cx="46481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KHỞI ĐỘNG</a:t>
            </a:r>
          </a:p>
        </p:txBody>
      </p:sp>
      <p:grpSp>
        <p:nvGrpSpPr>
          <p:cNvPr id="7" name="Group 7"/>
          <p:cNvGrpSpPr/>
          <p:nvPr/>
        </p:nvGrpSpPr>
        <p:grpSpPr>
          <a:xfrm>
            <a:off x="685800" y="8896398"/>
            <a:ext cx="2580809" cy="742902"/>
            <a:chOff x="0" y="0"/>
            <a:chExt cx="6171786" cy="1776588"/>
          </a:xfrm>
        </p:grpSpPr>
        <p:sp>
          <p:nvSpPr>
            <p:cNvPr id="8" name="Freeform 8"/>
            <p:cNvSpPr/>
            <p:nvPr/>
          </p:nvSpPr>
          <p:spPr>
            <a:xfrm>
              <a:off x="0" y="0"/>
              <a:ext cx="6171786" cy="1776588"/>
            </a:xfrm>
            <a:custGeom>
              <a:avLst/>
              <a:gdLst/>
              <a:ahLst/>
              <a:cxnLst/>
              <a:rect l="l" t="t" r="r" b="b"/>
              <a:pathLst>
                <a:path w="6171786" h="1776588">
                  <a:moveTo>
                    <a:pt x="6047325" y="1776588"/>
                  </a:moveTo>
                  <a:lnTo>
                    <a:pt x="124460" y="1776588"/>
                  </a:lnTo>
                  <a:cubicBezTo>
                    <a:pt x="55880" y="1776588"/>
                    <a:pt x="0" y="1720708"/>
                    <a:pt x="0" y="1652128"/>
                  </a:cubicBezTo>
                  <a:lnTo>
                    <a:pt x="0" y="124460"/>
                  </a:lnTo>
                  <a:cubicBezTo>
                    <a:pt x="0" y="55880"/>
                    <a:pt x="55880" y="0"/>
                    <a:pt x="124460" y="0"/>
                  </a:cubicBezTo>
                  <a:lnTo>
                    <a:pt x="6047326" y="0"/>
                  </a:lnTo>
                  <a:cubicBezTo>
                    <a:pt x="6115906" y="0"/>
                    <a:pt x="6171786" y="55880"/>
                    <a:pt x="6171786" y="124460"/>
                  </a:cubicBezTo>
                  <a:lnTo>
                    <a:pt x="6171786" y="1652128"/>
                  </a:lnTo>
                  <a:cubicBezTo>
                    <a:pt x="6171786" y="1720708"/>
                    <a:pt x="6115906" y="1776588"/>
                    <a:pt x="6047326" y="1776588"/>
                  </a:cubicBezTo>
                  <a:close/>
                </a:path>
              </a:pathLst>
            </a:custGeom>
            <a:solidFill>
              <a:srgbClr val="497FB4"/>
            </a:solidFill>
          </p:spPr>
          <p:txBody>
            <a:bodyPr/>
            <a:lstStyle/>
            <a:p>
              <a:endParaRPr lang="en-US"/>
            </a:p>
          </p:txBody>
        </p:sp>
      </p:grpSp>
      <p:sp>
        <p:nvSpPr>
          <p:cNvPr id="14" name="Action Button: Help 13">
            <a:hlinkClick r:id="" action="ppaction://noaction" highlightClick="1"/>
          </p:cNvPr>
          <p:cNvSpPr/>
          <p:nvPr/>
        </p:nvSpPr>
        <p:spPr>
          <a:xfrm>
            <a:off x="16422442" y="629007"/>
            <a:ext cx="856658" cy="780693"/>
          </a:xfrm>
          <a:prstGeom prst="actionButtonHelp">
            <a:avLst/>
          </a:prstGeom>
          <a:solidFill>
            <a:schemeClr val="accent1"/>
          </a:solidFill>
          <a:ln w="9525"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p:cNvSpPr/>
          <p:nvPr/>
        </p:nvSpPr>
        <p:spPr>
          <a:xfrm>
            <a:off x="8686800" y="2400300"/>
            <a:ext cx="8229600" cy="5632311"/>
          </a:xfrm>
          <a:prstGeom prst="rect">
            <a:avLst/>
          </a:prstGeom>
        </p:spPr>
        <p:txBody>
          <a:bodyPr wrap="square">
            <a:spAutoFit/>
          </a:bodyPr>
          <a:lstStyle/>
          <a:p>
            <a:pPr lvl="0" algn="just">
              <a:lnSpc>
                <a:spcPct val="150000"/>
              </a:lnSpc>
              <a:spcBef>
                <a:spcPts val="600"/>
              </a:spcBef>
              <a:spcAft>
                <a:spcPts val="800"/>
              </a:spcAft>
            </a:pPr>
            <a:r>
              <a:rPr lang="vi-VN" sz="4000" dirty="0">
                <a:solidFill>
                  <a:prstClr val="black"/>
                </a:solidFill>
                <a:ea typeface="Calibri" panose="020F0502020204030204" pitchFamily="34" charset="0"/>
                <a:cs typeface="Arial" panose="020B0604020202020204" pitchFamily="34"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nl-NL"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8" name="Picture 10"/>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19743" y="636627"/>
            <a:ext cx="1439486" cy="66739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0" y="2520928"/>
            <a:ext cx="6172200" cy="52386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3627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3</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(SGK – tr</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17</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5" name="Rectangle 24"/>
          <p:cNvSpPr/>
          <p:nvPr/>
        </p:nvSpPr>
        <p:spPr>
          <a:xfrm>
            <a:off x="-533400" y="-1905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602200" y="-647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47800" y="1854644"/>
            <a:ext cx="6054863"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Hãy giải bài toán mở đầu:</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424510" y="2876877"/>
            <a:ext cx="15438980" cy="2723823"/>
          </a:xfrm>
          <a:prstGeom prst="rect">
            <a:avLst/>
          </a:prstGeom>
        </p:spPr>
        <p:txBody>
          <a:bodyPr wrap="square">
            <a:spAutoFit/>
          </a:bodyPr>
          <a:lstStyle/>
          <a:p>
            <a:pPr algn="just">
              <a:lnSpc>
                <a:spcPct val="150000"/>
              </a:lnSpc>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5632" y="5753100"/>
            <a:ext cx="5029200" cy="4268533"/>
          </a:xfrm>
          <a:prstGeom prst="rect">
            <a:avLst/>
          </a:prstGeom>
        </p:spPr>
      </p:pic>
      <p:pic>
        <p:nvPicPr>
          <p:cNvPr id="23"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593055" y="242865"/>
            <a:ext cx="1639790" cy="760266"/>
          </a:xfrm>
          <a:prstGeom prst="rect">
            <a:avLst/>
          </a:prstGeom>
        </p:spPr>
      </p:pic>
      <p:pic>
        <p:nvPicPr>
          <p:cNvPr id="24"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5400" y="9182100"/>
            <a:ext cx="1639790" cy="760266"/>
          </a:xfrm>
          <a:prstGeom prst="rect">
            <a:avLst/>
          </a:prstGeom>
        </p:spPr>
      </p:pic>
    </p:spTree>
    <p:extLst>
      <p:ext uri="{BB962C8B-B14F-4D97-AF65-F5344CB8AC3E}">
        <p14:creationId xmlns:p14="http://schemas.microsoft.com/office/powerpoint/2010/main" val="31959309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09600" y="419100"/>
            <a:ext cx="17145000" cy="93726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txBody>
            <a:bodyPr/>
            <a:lstStyle/>
            <a:p>
              <a:endParaRPr lang="en-US"/>
            </a:p>
          </p:txBody>
        </p:sp>
      </p:grpSp>
      <p:grpSp>
        <p:nvGrpSpPr>
          <p:cNvPr id="11" name="Group 11"/>
          <p:cNvGrpSpPr/>
          <p:nvPr/>
        </p:nvGrpSpPr>
        <p:grpSpPr>
          <a:xfrm rot="5400000">
            <a:off x="16537213" y="7865239"/>
            <a:ext cx="914400" cy="347723"/>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txBody>
            <a:bodyPr/>
            <a:lstStyle/>
            <a:p>
              <a:endParaRPr lang="en-US"/>
            </a:p>
          </p:txBody>
        </p:sp>
      </p:grpSp>
      <p:sp>
        <p:nvSpPr>
          <p:cNvPr id="19" name="Oval Callout 18"/>
          <p:cNvSpPr/>
          <p:nvPr/>
        </p:nvSpPr>
        <p:spPr>
          <a:xfrm>
            <a:off x="8305800" y="266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3" name="Rectangle 2"/>
              <p:cNvSpPr/>
              <p:nvPr/>
            </p:nvSpPr>
            <p:spPr>
              <a:xfrm>
                <a:off x="990600" y="1257300"/>
                <a:ext cx="15468600" cy="8251490"/>
              </a:xfrm>
              <a:prstGeom prst="rect">
                <a:avLst/>
              </a:prstGeom>
            </p:spPr>
            <p:txBody>
              <a:bodyPr wrap="square">
                <a:spAutoFit/>
              </a:bodyPr>
              <a:lstStyle/>
              <a:p>
                <a:pPr algn="just">
                  <a:lnSpc>
                    <a:spcPct val="150000"/>
                  </a:lnSpc>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Gọi thời gian để 6 người thợ cùng xây xong bức tường là x (ngày, 0&lt; x &lt;9)</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Vì năng suất lao động của mỗi người thợ là như nhau</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Số người thợ và thời gian để họ xây xong bức tường là hai </a:t>
                </a: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đại lượng tỉ lệ nghịch.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Do đó, ta có: </a:t>
                </a:r>
                <a14:m>
                  <m:oMath xmlns:m="http://schemas.openxmlformats.org/officeDocument/2006/math">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9</m:t>
                        </m:r>
                      </m:den>
                    </m:f>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den>
                    </m:f>
                  </m:oMath>
                </a14:m>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i="1" dirty="0">
                    <a:solidFill>
                      <a:schemeClr val="bg1"/>
                    </a:solidFill>
                    <a:latin typeface="Cambria Math" panose="02040503050406030204" pitchFamily="18" charset="0"/>
                    <a:ea typeface="Calibri" panose="020F0502020204030204" pitchFamily="34" charset="0"/>
                    <a:cs typeface="Arial" panose="020B0604020202020204" pitchFamily="34" charset="0"/>
                  </a:rPr>
                  <a:t>                      </a:t>
                </a:r>
                <a14:m>
                  <m:oMath xmlns:m="http://schemas.openxmlformats.org/officeDocument/2006/math">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4.9</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den>
                    </m:f>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(ngày)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Vậy thời gian để 6 người thợ cùng xây xong bức tường là 6 ngày.</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90600" y="1257300"/>
                <a:ext cx="15468600" cy="8251490"/>
              </a:xfrm>
              <a:prstGeom prst="rect">
                <a:avLst/>
              </a:prstGeom>
              <a:blipFill>
                <a:blip r:embed="rId2"/>
                <a:stretch>
                  <a:fillRect l="-1419" r="-1380" b="-812"/>
                </a:stretch>
              </a:blipFill>
            </p:spPr>
            <p:txBody>
              <a:bodyPr/>
              <a:lstStyle/>
              <a:p>
                <a:r>
                  <a:rPr lang="en-US">
                    <a:noFill/>
                  </a:rPr>
                  <a:t> </a:t>
                </a:r>
              </a:p>
            </p:txBody>
          </p:sp>
        </mc:Fallback>
      </mc:AlternateContent>
    </p:spTree>
    <p:extLst>
      <p:ext uri="{BB962C8B-B14F-4D97-AF65-F5344CB8AC3E}">
        <p14:creationId xmlns:p14="http://schemas.microsoft.com/office/powerpoint/2010/main" val="352601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02538" y="342900"/>
            <a:ext cx="4781349" cy="1207470"/>
            <a:chOff x="1162250" y="190500"/>
            <a:chExt cx="4781349" cy="1066800"/>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564537" y="190500"/>
              <a:ext cx="3925242" cy="999309"/>
            </a:xfrm>
            <a:prstGeom prst="rect">
              <a:avLst/>
            </a:prstGeom>
          </p:spPr>
          <p:txBody>
            <a:bodyPr wrap="none">
              <a:spAutoFit/>
            </a:bodyPr>
            <a:lstStyle/>
            <a:p>
              <a:pPr algn="just">
                <a:lnSpc>
                  <a:spcPct val="150000"/>
                </a:lnSpc>
                <a:spcAft>
                  <a:spcPts val="800"/>
                </a:spcAft>
              </a:pPr>
              <a:r>
                <a:rPr lang="en-US" sz="4500" b="1" dirty="0">
                  <a:solidFill>
                    <a:prstClr val="white"/>
                  </a:solidFill>
                  <a:latin typeface="Arial" panose="020B0604020202020204" pitchFamily="34" charset="0"/>
                  <a:ea typeface="Times New Roman" panose="02020603050405020304" pitchFamily="18" charset="0"/>
                  <a:cs typeface="Arial" panose="020B0604020202020204" pitchFamily="34" charset="0"/>
                </a:rPr>
                <a:t>LUYỆN TẬP 2</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5" name="Picture 6"/>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7754112" y="9286656"/>
            <a:ext cx="1270976" cy="991361"/>
          </a:xfrm>
          <a:prstGeom prst="rect">
            <a:avLst/>
          </a:prstGeom>
        </p:spPr>
      </p:pic>
      <p:pic>
        <p:nvPicPr>
          <p:cNvPr id="26"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308412">
            <a:off x="17303492" y="515584"/>
            <a:ext cx="1639790" cy="760266"/>
          </a:xfrm>
          <a:prstGeom prst="rect">
            <a:avLst/>
          </a:prstGeom>
        </p:spPr>
      </p:pic>
      <p:sp>
        <p:nvSpPr>
          <p:cNvPr id="12" name="Oval 11"/>
          <p:cNvSpPr/>
          <p:nvPr/>
        </p:nvSpPr>
        <p:spPr>
          <a:xfrm>
            <a:off x="-1022595" y="910590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78738" y="1562100"/>
            <a:ext cx="16571062" cy="3785652"/>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xây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12 </a:t>
            </a:r>
            <a:r>
              <a:rPr lang="en-US" sz="4000" dirty="0" err="1">
                <a:latin typeface="Arial" panose="020B0604020202020204" pitchFamily="34" charset="0"/>
                <a:ea typeface="Calibri" panose="020F0502020204030204" pitchFamily="34" charset="0"/>
                <a:cs typeface="Arial" panose="020B0604020202020204" pitchFamily="34" charset="0"/>
              </a:rPr>
              <a:t>tháng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280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yêu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10 </a:t>
            </a:r>
            <a:r>
              <a:rPr lang="en-US" sz="4000" dirty="0" err="1">
                <a:latin typeface="Arial" panose="020B0604020202020204" pitchFamily="34" charset="0"/>
                <a:ea typeface="Calibri" panose="020F0502020204030204" pitchFamily="34" charset="0"/>
                <a:cs typeface="Arial" panose="020B0604020202020204" pitchFamily="34" charset="0"/>
              </a:rPr>
              <a:t>tháng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năng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suất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5606" y="5700265"/>
            <a:ext cx="3414461" cy="4320035"/>
          </a:xfrm>
          <a:prstGeom prst="rect">
            <a:avLst/>
          </a:prstGeom>
        </p:spPr>
      </p:pic>
      <p:sp>
        <p:nvSpPr>
          <p:cNvPr id="5" name="Rectangle 4"/>
          <p:cNvSpPr/>
          <p:nvPr/>
        </p:nvSpPr>
        <p:spPr>
          <a:xfrm>
            <a:off x="6121400" y="5437326"/>
            <a:ext cx="11328400" cy="4811574"/>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dirty="0" err="1">
                <a:latin typeface="Arial" panose="020B0604020202020204" pitchFamily="34" charset="0"/>
                <a:ea typeface="Calibri" panose="020F0502020204030204" pitchFamily="34" charset="0"/>
                <a:cs typeface="Arial" panose="020B0604020202020204" pitchFamily="34" charset="0"/>
              </a:rPr>
              <a:t>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định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toán</a:t>
            </a:r>
            <a:r>
              <a:rPr lang="en-US" sz="4000" dirty="0">
                <a:latin typeface="Arial" panose="020B0604020202020204" pitchFamily="34" charset="0"/>
                <a:ea typeface="Calibri" panose="020F0502020204030204" pitchFamily="34" charset="0"/>
                <a:cs typeface="Arial" panose="020B0604020202020204" pitchFamily="34" charset="0"/>
              </a:rPr>
              <a:t>. </a:t>
            </a:r>
          </a:p>
          <a:p>
            <a:pPr marL="571500" indent="-571500" algn="just">
              <a:lnSpc>
                <a:spcPct val="150000"/>
              </a:lnSpc>
              <a:spcAft>
                <a:spcPts val="800"/>
              </a:spcAft>
              <a:buFont typeface="Arial" panose="020B0604020202020204" pitchFamily="34" charset="0"/>
              <a:buChar char="•"/>
            </a:pP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ta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chú</a:t>
            </a:r>
            <a:r>
              <a:rPr lang="en-US" sz="4000" dirty="0">
                <a:latin typeface="Arial" panose="020B0604020202020204" pitchFamily="34" charset="0"/>
                <a:ea typeface="Calibri" panose="020F0502020204030204" pitchFamily="34" charset="0"/>
                <a:cs typeface="Arial" panose="020B0604020202020204" pitchFamily="34" charset="0"/>
              </a:rPr>
              <a:t> ý </a:t>
            </a:r>
            <a:r>
              <a:rPr lang="en-US" sz="4000" dirty="0" err="1">
                <a:latin typeface="Arial" panose="020B0604020202020204" pitchFamily="34" charset="0"/>
                <a:ea typeface="Calibri" panose="020F0502020204030204" pitchFamily="34" charset="0"/>
                <a:cs typeface="Arial" panose="020B0604020202020204" pitchFamily="34" charset="0"/>
              </a:rPr>
              <a:t>điều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từ</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suy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những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2133600" y="5246154"/>
            <a:ext cx="11506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34724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308412">
            <a:off x="-424033" y="-3917"/>
            <a:ext cx="1639790" cy="760266"/>
          </a:xfrm>
          <a:prstGeom prst="rect">
            <a:avLst/>
          </a:prstGeom>
        </p:spPr>
      </p:pic>
      <p:sp>
        <p:nvSpPr>
          <p:cNvPr id="12" name="Oval 11"/>
          <p:cNvSpPr/>
          <p:nvPr/>
        </p:nvSpPr>
        <p:spPr>
          <a:xfrm>
            <a:off x="17395534" y="9290879"/>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a:off x="8621165" y="5013000"/>
            <a:ext cx="1045669" cy="261000"/>
          </a:xfrm>
          <a:prstGeom prst="rect">
            <a:avLst/>
          </a:prstGeom>
        </p:spPr>
      </p:pic>
      <p:sp>
        <p:nvSpPr>
          <p:cNvPr id="14" name="Oval Callout 13"/>
          <p:cNvSpPr/>
          <p:nvPr/>
        </p:nvSpPr>
        <p:spPr>
          <a:xfrm>
            <a:off x="8002461" y="308562"/>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pic>
        <p:nvPicPr>
          <p:cNvPr id="3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68105" y="604478"/>
            <a:ext cx="1639790" cy="76026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914400" y="1409700"/>
                <a:ext cx="16611600" cy="3785652"/>
              </a:xfrm>
              <a:prstGeom prst="rect">
                <a:avLst/>
              </a:prstGeom>
            </p:spPr>
            <p:txBody>
              <a:bodyPr wrap="square">
                <a:spAutoFit/>
              </a:bodyPr>
              <a:lstStyle/>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Gọi x là số công nhân cần thiết để hoàn thành hợp đồng trong 10 tháng. (công nhân, x </a:t>
                </a:r>
                <a14:m>
                  <m:oMath xmlns:m="http://schemas.openxmlformats.org/officeDocument/2006/math">
                    <m:r>
                      <a:rPr lang="nl-NL" sz="4000" i="1">
                        <a:effectLst/>
                        <a:latin typeface="Cambria Math" panose="02040503050406030204" pitchFamily="18" charset="0"/>
                        <a:ea typeface="Calibri" panose="020F0502020204030204" pitchFamily="34"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a:effectLst/>
                        <a:latin typeface="Cambria Math" panose="02040503050406030204" pitchFamily="18" charset="0"/>
                        <a:ea typeface="Times New Roman" panose="02020603050405020304" pitchFamily="18" charset="0"/>
                        <a:cs typeface="Arial" panose="020B0604020202020204" pitchFamily="34" charset="0"/>
                      </a:rPr>
                      <m:t>ℕ</m:t>
                    </m:r>
                  </m:oMath>
                </a14:m>
                <a:r>
                  <a:rPr lang="nl-NL" sz="4000" baseline="30000">
                    <a:effectLst/>
                    <a:latin typeface="Arial" panose="020B0604020202020204" pitchFamily="34" charset="0"/>
                    <a:ea typeface="Times New Roman" panose="02020603050405020304" pitchFamily="18" charset="0"/>
                    <a:cs typeface="Arial" panose="020B0604020202020204" pitchFamily="34" charset="0"/>
                  </a:rPr>
                  <a:t>*</a:t>
                </a:r>
                <a:r>
                  <a:rPr lang="nl-NL" sz="400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Vì số công nhân và thời gian để hoàn thành hợp đồng là hai đại lượng tỉ lệ nghịch nên ta có: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14400" y="1409700"/>
                <a:ext cx="16611600" cy="3785652"/>
              </a:xfrm>
              <a:prstGeom prst="rect">
                <a:avLst/>
              </a:prstGeom>
              <a:blipFill>
                <a:blip r:embed="rId5"/>
                <a:stretch>
                  <a:fillRect l="-1284" r="-1284" b="-3060"/>
                </a:stretch>
              </a:blipFill>
            </p:spPr>
            <p:txBody>
              <a:bodyPr/>
              <a:lstStyle/>
              <a:p>
                <a:r>
                  <a:rPr lang="vi-VN">
                    <a:noFill/>
                  </a:rPr>
                  <a:t> </a:t>
                </a:r>
              </a:p>
            </p:txBody>
          </p:sp>
        </mc:Fallback>
      </mc:AlternateContent>
      <p:grpSp>
        <p:nvGrpSpPr>
          <p:cNvPr id="7" name="Group 6"/>
          <p:cNvGrpSpPr/>
          <p:nvPr/>
        </p:nvGrpSpPr>
        <p:grpSpPr>
          <a:xfrm>
            <a:off x="939447" y="5767614"/>
            <a:ext cx="12776553" cy="2042886"/>
            <a:chOff x="914400" y="5858328"/>
            <a:chExt cx="12776553" cy="2042886"/>
          </a:xfrm>
        </p:grpSpPr>
        <mc:AlternateContent xmlns:mc="http://schemas.openxmlformats.org/markup-compatibility/2006" xmlns:a14="http://schemas.microsoft.com/office/drawing/2010/main">
          <mc:Choice Requires="a14">
            <p:sp>
              <p:nvSpPr>
                <p:cNvPr id="5" name="Rectangle 4"/>
                <p:cNvSpPr/>
                <p:nvPr/>
              </p:nvSpPr>
              <p:spPr>
                <a:xfrm>
                  <a:off x="4178002" y="5858328"/>
                  <a:ext cx="45087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280.12</m:t>
                            </m:r>
                          </m:num>
                          <m:den>
                            <m:r>
                              <a:rPr lang="en-US" sz="4000" i="0">
                                <a:latin typeface="Cambria Math" panose="02040503050406030204" pitchFamily="18" charset="0"/>
                              </a:rPr>
                              <m:t>10</m:t>
                            </m:r>
                          </m:den>
                        </m:f>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336</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4178002" y="5858328"/>
                  <a:ext cx="4508798" cy="1248803"/>
                </a:xfrm>
                <a:prstGeom prst="rect">
                  <a:avLst/>
                </a:prstGeom>
                <a:blipFill>
                  <a:blip r:embed="rId32"/>
                  <a:stretch>
                    <a:fillRect/>
                  </a:stretch>
                </a:blipFill>
              </p:spPr>
              <p:txBody>
                <a:bodyPr/>
                <a:lstStyle/>
                <a:p>
                  <a:r>
                    <a:rPr lang="en-US">
                      <a:noFill/>
                    </a:rPr>
                    <a:t> </a:t>
                  </a:r>
                </a:p>
              </p:txBody>
            </p:sp>
          </mc:Fallback>
        </mc:AlternateContent>
        <p:sp>
          <p:nvSpPr>
            <p:cNvPr id="6" name="Rectangle 5"/>
            <p:cNvSpPr/>
            <p:nvPr/>
          </p:nvSpPr>
          <p:spPr>
            <a:xfrm>
              <a:off x="914400" y="5962222"/>
              <a:ext cx="12776553" cy="1938992"/>
            </a:xfrm>
            <a:prstGeom prst="rect">
              <a:avLst/>
            </a:prstGeom>
          </p:spPr>
          <p:txBody>
            <a:bodyPr wrap="square">
              <a:spAutoFit/>
            </a:bodyPr>
            <a:lstStyle/>
            <a:p>
              <a:pPr lvl="0" algn="just">
                <a:lnSpc>
                  <a:spcPct val="150000"/>
                </a:lnSpc>
              </a:pP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Từ đây suy ra                                </a:t>
              </a:r>
              <a:r>
                <a:rPr lang="nl-NL" sz="4000" dirty="0">
                  <a:solidFill>
                    <a:prstClr val="black"/>
                  </a:solidFill>
                  <a:latin typeface="Arial" panose="020B0604020202020204" pitchFamily="34" charset="0"/>
                  <a:ea typeface="Times New Roman" panose="02020603050405020304" pitchFamily="18" charset="0"/>
                  <a:cs typeface="Arial" panose="020B0604020202020204" pitchFamily="34" charset="0"/>
                </a:rPr>
                <a:t>(công nhân).</a:t>
              </a:r>
            </a:p>
            <a:p>
              <a:pPr lvl="0" algn="just">
                <a:lnSpc>
                  <a:spcPct val="150000"/>
                </a:lnSpc>
              </a:pP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Vậy Nhà thầu đó phải thuê 336 công nhân.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9" name="Rectangle 8"/>
              <p:cNvSpPr/>
              <p:nvPr/>
            </p:nvSpPr>
            <p:spPr>
              <a:xfrm>
                <a:off x="6927137" y="4530951"/>
                <a:ext cx="3903248" cy="1015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280.12 = </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.10 </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927137" y="4530951"/>
                <a:ext cx="3903248" cy="1015663"/>
              </a:xfrm>
              <a:prstGeom prst="rect">
                <a:avLst/>
              </a:prstGeom>
              <a:blipFill>
                <a:blip r:embed="rId33"/>
                <a:stretch>
                  <a:fillRect/>
                </a:stretch>
              </a:blipFill>
            </p:spPr>
            <p:txBody>
              <a:bodyPr/>
              <a:lstStyle/>
              <a:p>
                <a:r>
                  <a:rPr lang="en-US">
                    <a:noFill/>
                  </a:rPr>
                  <a:t> </a:t>
                </a:r>
              </a:p>
            </p:txBody>
          </p:sp>
        </mc:Fallback>
      </mc:AlternateContent>
      <p:cxnSp>
        <p:nvCxnSpPr>
          <p:cNvPr id="11" name="Straight Connector 10"/>
          <p:cNvCxnSpPr/>
          <p:nvPr/>
        </p:nvCxnSpPr>
        <p:spPr>
          <a:xfrm>
            <a:off x="0" y="7962900"/>
            <a:ext cx="18669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743200" y="8157508"/>
            <a:ext cx="14706600" cy="1938992"/>
          </a:xfrm>
          <a:prstGeom prst="rect">
            <a:avLst/>
          </a:prstGeom>
        </p:spPr>
        <p:txBody>
          <a:bodyPr wrap="square">
            <a:spAutoFit/>
          </a:bodyPr>
          <a:lstStyle/>
          <a:p>
            <a:pPr algn="just">
              <a:lnSpc>
                <a:spcPct val="150000"/>
              </a:lnSpc>
            </a:pPr>
            <a:r>
              <a:rPr lang="nl-NL" sz="4000" b="1" dirty="0">
                <a:latin typeface="Arial" panose="020B0604020202020204" pitchFamily="34" charset="0"/>
                <a:ea typeface="Calibri" panose="020F0502020204030204" pitchFamily="34" charset="0"/>
                <a:cs typeface="Arial" panose="020B0604020202020204" pitchFamily="34" charset="0"/>
              </a:rPr>
              <a:t>Lưu ý: </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Isosceles Triangle 14"/>
          <p:cNvSpPr/>
          <p:nvPr/>
        </p:nvSpPr>
        <p:spPr>
          <a:xfrm>
            <a:off x="1479794" y="8447967"/>
            <a:ext cx="1068885" cy="6790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Arial" panose="020B0604020202020204" pitchFamily="34" charset="0"/>
                <a:cs typeface="Arial" panose="020B0604020202020204" pitchFamily="34" charset="0"/>
              </a:rPr>
              <a:t>!</a:t>
            </a:r>
          </a:p>
        </p:txBody>
      </p:sp>
      <p:pic>
        <p:nvPicPr>
          <p:cNvPr id="37" name="Picture 3">
            <a:extLst>
              <a:ext uri="{FF2B5EF4-FFF2-40B4-BE49-F238E27FC236}">
                <a16:creationId xmlns:a16="http://schemas.microsoft.com/office/drawing/2014/main" id="{B2076968-4E2E-4BCE-89BA-BA2A7F74C256}"/>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1119556">
            <a:off x="172535" y="8767828"/>
            <a:ext cx="1062108" cy="1358511"/>
          </a:xfrm>
          <a:prstGeom prst="rect">
            <a:avLst/>
          </a:prstGeom>
        </p:spPr>
      </p:pic>
      <p:pic>
        <p:nvPicPr>
          <p:cNvPr id="38"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096052" y="7093784"/>
            <a:ext cx="1444462" cy="1354183"/>
          </a:xfrm>
          <a:prstGeom prst="rect">
            <a:avLst/>
          </a:prstGeom>
        </p:spPr>
      </p:pic>
    </p:spTree>
    <p:extLst>
      <p:ext uri="{BB962C8B-B14F-4D97-AF65-F5344CB8AC3E}">
        <p14:creationId xmlns:p14="http://schemas.microsoft.com/office/powerpoint/2010/main" val="11740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par>
                                <p:cTn id="31" presetID="14" presetClass="entr" presetSubtype="1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P spid="13"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112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solidFill>
                    <a:prstClr val="white"/>
                  </a:solidFill>
                </a:rPr>
                <a:t>7</a:t>
              </a: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4 (SGK – tr17)</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11201400" y="5673045"/>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pic>
        <p:nvPicPr>
          <p:cNvPr id="17" name="Picture 1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194" b="33815"/>
          <a:stretch>
            <a:fillRect/>
          </a:stretch>
        </p:blipFill>
        <p:spPr>
          <a:xfrm rot="10130791">
            <a:off x="16126006" y="-103183"/>
            <a:ext cx="1755648" cy="665703"/>
          </a:xfrm>
          <a:prstGeom prst="rect">
            <a:avLst/>
          </a:prstGeom>
        </p:spPr>
      </p:pic>
      <p:pic>
        <p:nvPicPr>
          <p:cNvPr id="19"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8873584"/>
            <a:ext cx="1639790" cy="760266"/>
          </a:xfrm>
          <a:prstGeom prst="rect">
            <a:avLst/>
          </a:prstGeom>
        </p:spPr>
      </p:pic>
      <p:pic>
        <p:nvPicPr>
          <p:cNvPr id="28"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7453745" y="8743861"/>
            <a:ext cx="1573696" cy="1227483"/>
          </a:xfrm>
          <a:prstGeom prst="rect">
            <a:avLst/>
          </a:prstGeom>
        </p:spPr>
      </p:pic>
      <p:sp>
        <p:nvSpPr>
          <p:cNvPr id="2" name="Rectangle 1"/>
          <p:cNvSpPr/>
          <p:nvPr/>
        </p:nvSpPr>
        <p:spPr>
          <a:xfrm>
            <a:off x="685800" y="1714500"/>
            <a:ext cx="16843830" cy="3785652"/>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65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gồm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4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3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1487" y="5838401"/>
            <a:ext cx="4127500" cy="4127500"/>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5482770" y="6819900"/>
                <a:ext cx="1219563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III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i="1">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r>
                  <a:rPr lang="en-US" sz="4000" dirty="0" err="1">
                    <a:effectLst/>
                    <a:latin typeface="Arial" panose="020B0604020202020204" pitchFamily="34" charset="0"/>
                    <a:ea typeface="Calibri" panose="020F0502020204030204" pitchFamily="34" charset="0"/>
                    <a:cs typeface="Arial" panose="020B0604020202020204" pitchFamily="34" charset="0"/>
                  </a:rPr>
                  <a:t>quả</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effectLst/>
                    <a:latin typeface="Arial" panose="020B0604020202020204" pitchFamily="34" charset="0"/>
                    <a:ea typeface="Times New Roman" panose="02020603050405020304" pitchFamily="18" charset="0"/>
                    <a:cs typeface="Arial" panose="020B0604020202020204" pitchFamily="34" charset="0"/>
                  </a:rPr>
                  <a:t>*</a:t>
                </a:r>
                <a:r>
                  <a:rPr lang="en-US" sz="4000" baseline="-25000" dirty="0">
                    <a:effectLst/>
                    <a:latin typeface="Arial" panose="020B0604020202020204" pitchFamily="34" charset="0"/>
                    <a:ea typeface="Times New Roman" panose="02020603050405020304" pitchFamily="18" charset="0"/>
                    <a:cs typeface="Arial" panose="020B0604020202020204" pitchFamily="34" charset="0"/>
                  </a:rPr>
                  <a:t>,</a:t>
                </a:r>
                <a:r>
                  <a:rPr lang="en-US" sz="4000" dirty="0">
                    <a:effectLst/>
                    <a:latin typeface="Arial" panose="020B0604020202020204" pitchFamily="34" charset="0"/>
                    <a:ea typeface="Times New Roman" panose="02020603050405020304" pitchFamily="18" charset="0"/>
                    <a:cs typeface="Arial" panose="020B0604020202020204" pitchFamily="34" charset="0"/>
                  </a:rPr>
                  <a:t> x &lt; 65</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8" name="Rectangle 17"/>
              <p:cNvSpPr>
                <a:spLocks noRot="1" noChangeAspect="1" noMove="1" noResize="1" noEditPoints="1" noAdjustHandles="1" noChangeArrowheads="1" noChangeShapeType="1" noTextEdit="1"/>
              </p:cNvSpPr>
              <p:nvPr/>
            </p:nvSpPr>
            <p:spPr>
              <a:xfrm>
                <a:off x="5482770" y="6819900"/>
                <a:ext cx="12195630" cy="1938992"/>
              </a:xfrm>
              <a:prstGeom prst="rect">
                <a:avLst/>
              </a:prstGeom>
              <a:blipFill>
                <a:blip r:embed="rId42"/>
                <a:stretch>
                  <a:fillRect l="-1749" r="-1799"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475513" y="8801100"/>
                <a:ext cx="7834004"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𝑥</m:t>
                    </m:r>
                    <m:r>
                      <a:rPr lang="en-US" sz="4000" i="1" dirty="0" smtClean="0">
                        <a:latin typeface="Cambria Math" panose="02040503050406030204" pitchFamily="18" charset="0"/>
                        <a:ea typeface="Calibri" panose="020F0502020204030204" pitchFamily="34" charset="0"/>
                        <a:cs typeface="Arial" panose="020B0604020202020204" pitchFamily="34" charset="0"/>
                      </a:rPr>
                      <m:t> + </m:t>
                    </m:r>
                    <m:r>
                      <a:rPr lang="en-US" sz="4000" i="1" dirty="0" smtClean="0">
                        <a:latin typeface="Cambria Math" panose="02040503050406030204" pitchFamily="18" charset="0"/>
                        <a:ea typeface="Calibri" panose="020F0502020204030204" pitchFamily="34" charset="0"/>
                        <a:cs typeface="Arial" panose="020B0604020202020204" pitchFamily="34" charset="0"/>
                      </a:rPr>
                      <m:t>𝑦</m:t>
                    </m:r>
                    <m:r>
                      <a:rPr lang="en-US" sz="4000" i="1" dirty="0" smtClean="0">
                        <a:latin typeface="Cambria Math" panose="02040503050406030204" pitchFamily="18" charset="0"/>
                        <a:ea typeface="Calibri" panose="020F0502020204030204" pitchFamily="34" charset="0"/>
                        <a:cs typeface="Arial" panose="020B0604020202020204" pitchFamily="34" charset="0"/>
                      </a:rPr>
                      <m:t> + </m:t>
                    </m:r>
                    <m:r>
                      <a:rPr lang="en-US" sz="4000" i="1" dirty="0" smtClean="0">
                        <a:latin typeface="Cambria Math" panose="02040503050406030204" pitchFamily="18" charset="0"/>
                        <a:ea typeface="Calibri" panose="020F0502020204030204" pitchFamily="34" charset="0"/>
                        <a:cs typeface="Arial" panose="020B0604020202020204" pitchFamily="34" charset="0"/>
                      </a:rPr>
                      <m:t>𝑧</m:t>
                    </m:r>
                    <m:r>
                      <a:rPr lang="en-US" sz="4000" i="1" dirty="0" smtClean="0">
                        <a:latin typeface="Cambria Math" panose="02040503050406030204" pitchFamily="18" charset="0"/>
                        <a:ea typeface="Calibri" panose="020F0502020204030204" pitchFamily="34" charset="0"/>
                        <a:cs typeface="Arial" panose="020B0604020202020204" pitchFamily="34" charset="0"/>
                      </a:rPr>
                      <m:t> = 65 </m:t>
                    </m:r>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5475513" y="8801100"/>
                <a:ext cx="7834004" cy="1015663"/>
              </a:xfrm>
              <a:prstGeom prst="rect">
                <a:avLst/>
              </a:prstGeom>
              <a:blipFill>
                <a:blip r:embed="rId43"/>
                <a:stretch>
                  <a:fillRect l="-2724" b="-14458"/>
                </a:stretch>
              </a:blipFill>
            </p:spPr>
            <p:txBody>
              <a:bodyPr/>
              <a:lstStyle/>
              <a:p>
                <a:r>
                  <a:rPr lang="en-US">
                    <a:noFill/>
                  </a:rPr>
                  <a:t> </a:t>
                </a:r>
              </a:p>
            </p:txBody>
          </p:sp>
        </mc:Fallback>
      </mc:AlternateContent>
    </p:spTree>
    <p:extLst>
      <p:ext uri="{BB962C8B-B14F-4D97-AF65-F5344CB8AC3E}">
        <p14:creationId xmlns:p14="http://schemas.microsoft.com/office/powerpoint/2010/main" val="215706565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11"/>
          <p:cNvGrpSpPr/>
          <p:nvPr/>
        </p:nvGrpSpPr>
        <p:grpSpPr>
          <a:xfrm>
            <a:off x="16535400" y="423397"/>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pic>
        <p:nvPicPr>
          <p:cNvPr id="52" name="Picture 51"/>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92804" y="480297"/>
            <a:ext cx="1643529" cy="762000"/>
          </a:xfrm>
          <a:prstGeom prst="rect">
            <a:avLst/>
          </a:prstGeom>
        </p:spPr>
      </p:pic>
      <p:sp>
        <p:nvSpPr>
          <p:cNvPr id="56" name="Oval Callout 55"/>
          <p:cNvSpPr/>
          <p:nvPr/>
        </p:nvSpPr>
        <p:spPr>
          <a:xfrm>
            <a:off x="8438577" y="266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pic>
        <p:nvPicPr>
          <p:cNvPr id="67" name="Picture 66"/>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73071" y="7813482"/>
            <a:ext cx="1643529" cy="762000"/>
          </a:xfrm>
          <a:prstGeom prst="rect">
            <a:avLst/>
          </a:prstGeom>
        </p:spPr>
      </p:pic>
      <p:sp>
        <p:nvSpPr>
          <p:cNvPr id="2" name="Rectangle 1"/>
          <p:cNvSpPr/>
          <p:nvPr/>
        </p:nvSpPr>
        <p:spPr>
          <a:xfrm>
            <a:off x="1004873" y="1409700"/>
            <a:ext cx="16191354" cy="901593"/>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nên</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832849" y="4229100"/>
            <a:ext cx="15793023" cy="90159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5292524" y="2694833"/>
                <a:ext cx="4743863" cy="707886"/>
              </a:xfrm>
              <a:prstGeom prst="rect">
                <a:avLst/>
              </a:prstGeom>
            </p:spPr>
            <p:txBody>
              <a:bodyPr wrap="none">
                <a:spAutoFit/>
              </a:bodyPr>
              <a:lstStyle/>
              <a:p>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3</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2</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hay</a:t>
                </a:r>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5292524" y="2694833"/>
                <a:ext cx="4743863" cy="707886"/>
              </a:xfrm>
              <a:prstGeom prst="rect">
                <a:avLst/>
              </a:prstGeom>
              <a:blipFill>
                <a:blip r:embed="rId30"/>
                <a:stretch>
                  <a:fillRect t="-17241" r="-3213"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0287000" y="2509693"/>
                <a:ext cx="2657587" cy="164320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oMath>
                  </m:oMathPara>
                </a14:m>
                <a:endParaRPr lang="en-US" dirty="0">
                  <a:solidFill>
                    <a:prstClr val="black"/>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10287000" y="2509693"/>
                <a:ext cx="2657587" cy="1643207"/>
              </a:xfrm>
              <a:prstGeom prst="rect">
                <a:avLst/>
              </a:prstGeom>
              <a:blipFill>
                <a:blip r:embed="rId31"/>
                <a:stretch>
                  <a:fillRect/>
                </a:stretch>
              </a:blipFill>
            </p:spPr>
            <p:txBody>
              <a:bodyPr/>
              <a:lstStyle/>
              <a:p>
                <a:r>
                  <a:rPr lang="en-US">
                    <a:noFill/>
                  </a:rPr>
                  <a:t> </a:t>
                </a:r>
              </a:p>
            </p:txBody>
          </p:sp>
        </mc:Fallback>
      </mc:AlternateContent>
      <p:sp>
        <p:nvSpPr>
          <p:cNvPr id="14" name="Rectangle 13"/>
          <p:cNvSpPr/>
          <p:nvPr/>
        </p:nvSpPr>
        <p:spPr>
          <a:xfrm>
            <a:off x="1004873" y="8953500"/>
            <a:ext cx="17221200" cy="901593"/>
          </a:xfrm>
          <a:prstGeom prst="rect">
            <a:avLst/>
          </a:prstGeom>
        </p:spPr>
        <p:txBody>
          <a:bodyPr wrap="square">
            <a:spAutoFit/>
          </a:bodyPr>
          <a:lstStyle/>
          <a:p>
            <a:pPr lvl="0" algn="just">
              <a:lnSpc>
                <a:spcPct val="150000"/>
              </a:lnSpc>
              <a:spcAft>
                <a:spcPts val="800"/>
              </a:spcAft>
            </a:pP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trứng</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gà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III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15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20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30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5292524" y="4659999"/>
                <a:ext cx="7948714" cy="2693301"/>
              </a:xfrm>
              <a:prstGeom prst="rect">
                <a:avLst/>
              </a:prstGeom>
            </p:spPr>
            <p:txBody>
              <a:bodyPr wrap="none">
                <a:spAutoFit/>
              </a:bodyPr>
              <a:lstStyle/>
              <a:p>
                <a:pPr lvl="0"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65</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13</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=60</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292524" y="4659999"/>
                <a:ext cx="7948714" cy="2693301"/>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729753" y="7570081"/>
                <a:ext cx="1186940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a:rPr lang="en-US" sz="4000" i="0">
                          <a:latin typeface="Cambria Math" panose="02040503050406030204" pitchFamily="18" charset="0"/>
                        </a:rPr>
                        <m:t>.60=15;</m:t>
                      </m:r>
                      <m:r>
                        <m:rPr>
                          <m:nor/>
                        </m:rPr>
                        <a:rPr lang="en-US" sz="4000" i="1">
                          <a:latin typeface="Cambria Math" panose="02040503050406030204" pitchFamily="18" charset="0"/>
                        </a:rPr>
                        <m:t>  </m:t>
                      </m:r>
                      <m:r>
                        <a:rPr lang="en-US" sz="4000" i="1">
                          <a:latin typeface="Cambria Math" panose="02040503050406030204" pitchFamily="18" charset="0"/>
                        </a:rPr>
                        <m:t>𝑦</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0">
                          <a:latin typeface="Cambria Math" panose="02040503050406030204" pitchFamily="18" charset="0"/>
                        </a:rPr>
                        <m:t>.60=20;</m:t>
                      </m:r>
                      <m:r>
                        <m:rPr>
                          <m:nor/>
                        </m:rPr>
                        <a:rPr lang="en-US" sz="4000" i="1">
                          <a:latin typeface="Cambria Math" panose="02040503050406030204" pitchFamily="18" charset="0"/>
                        </a:rPr>
                        <m:t>  </m:t>
                      </m:r>
                      <m:r>
                        <a:rPr lang="en-US" sz="4000" i="1">
                          <a:latin typeface="Cambria Math" panose="02040503050406030204" pitchFamily="18" charset="0"/>
                        </a:rPr>
                        <m:t>𝑧</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0">
                          <a:latin typeface="Cambria Math" panose="02040503050406030204" pitchFamily="18" charset="0"/>
                        </a:rPr>
                        <m:t>.60=30</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1729753" y="7570081"/>
                <a:ext cx="11869403" cy="1248803"/>
              </a:xfrm>
              <a:prstGeom prst="rect">
                <a:avLst/>
              </a:prstGeom>
              <a:blipFill>
                <a:blip r:embed="rId3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36683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 grpId="0"/>
      <p:bldP spid="5" grpId="0"/>
      <p:bldP spid="12" grpId="0"/>
      <p:bldP spid="13" grpId="0"/>
      <p:bldP spid="14" grpId="0"/>
      <p:bldP spid="15"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705600" y="419100"/>
            <a:ext cx="4781349" cy="1225800"/>
            <a:chOff x="1162250" y="174305"/>
            <a:chExt cx="4781349" cy="1082995"/>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609825" y="174305"/>
              <a:ext cx="3925242" cy="999309"/>
            </a:xfrm>
            <a:prstGeom prst="rect">
              <a:avLst/>
            </a:prstGeom>
          </p:spPr>
          <p:txBody>
            <a:bodyPr wrap="none">
              <a:spAutoFit/>
            </a:bodyPr>
            <a:lstStyle/>
            <a:p>
              <a:pPr algn="just">
                <a:lnSpc>
                  <a:spcPct val="150000"/>
                </a:lnSpc>
                <a:spcAft>
                  <a:spcPts val="800"/>
                </a:spcAft>
              </a:pPr>
              <a:r>
                <a:rPr lang="en-US" sz="4500" b="1" dirty="0">
                  <a:solidFill>
                    <a:prstClr val="white"/>
                  </a:solidFill>
                  <a:latin typeface="Arial" panose="020B0604020202020204" pitchFamily="34" charset="0"/>
                  <a:ea typeface="Times New Roman" panose="02020603050405020304" pitchFamily="18" charset="0"/>
                  <a:cs typeface="Arial" panose="020B0604020202020204" pitchFamily="34" charset="0"/>
                </a:rPr>
                <a:t>LUYỆN TẬP 3</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308412">
            <a:off x="-579083" y="606098"/>
            <a:ext cx="1639790" cy="760266"/>
          </a:xfrm>
          <a:prstGeom prst="rect">
            <a:avLst/>
          </a:prstGeom>
        </p:spPr>
      </p:pic>
      <p:sp>
        <p:nvSpPr>
          <p:cNvPr id="12" name="Oval 11"/>
          <p:cNvSpPr/>
          <p:nvPr/>
        </p:nvSpPr>
        <p:spPr>
          <a:xfrm>
            <a:off x="17265406" y="9021091"/>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a:off x="8621165" y="5013000"/>
            <a:ext cx="1045669" cy="261000"/>
          </a:xfrm>
          <a:prstGeom prst="rect">
            <a:avLst/>
          </a:prstGeom>
        </p:spPr>
      </p:pic>
      <p:sp>
        <p:nvSpPr>
          <p:cNvPr id="24" name="Oval 23"/>
          <p:cNvSpPr/>
          <p:nvPr/>
        </p:nvSpPr>
        <p:spPr>
          <a:xfrm>
            <a:off x="-1022594" y="892965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457200" y="1891248"/>
            <a:ext cx="17361388" cy="378565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rPr>
              <a:t>Bạn</a:t>
            </a:r>
            <a:r>
              <a:rPr lang="en-US" sz="4000" dirty="0">
                <a:latin typeface="Arial" panose="020B0604020202020204" pitchFamily="34" charset="0"/>
                <a:ea typeface="Calibri" panose="020F0502020204030204" pitchFamily="34" charset="0"/>
              </a:rPr>
              <a:t> An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tổng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cộng</a:t>
            </a:r>
            <a:r>
              <a:rPr lang="en-US" sz="4000" dirty="0">
                <a:latin typeface="Arial" panose="020B0604020202020204" pitchFamily="34" charset="0"/>
                <a:ea typeface="Calibri" panose="020F0502020204030204" pitchFamily="34" charset="0"/>
              </a:rPr>
              <a:t> 34 </a:t>
            </a:r>
            <a:r>
              <a:rPr lang="en-US" sz="4000" dirty="0" err="1">
                <a:latin typeface="Arial" panose="020B0604020202020204" pitchFamily="34" charset="0"/>
                <a:ea typeface="Calibri" panose="020F0502020204030204" pitchFamily="34" charset="0"/>
              </a:rPr>
              <a:t>quyền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gồm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120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12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200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18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và</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240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20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Hỏi</a:t>
            </a:r>
            <a:r>
              <a:rPr lang="en-US" sz="4000" dirty="0">
                <a:latin typeface="Arial" panose="020B0604020202020204" pitchFamily="34" charset="0"/>
                <a:ea typeface="Calibri" panose="020F0502020204030204" pitchFamily="34" charset="0"/>
              </a:rPr>
              <a:t> An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bao</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nhiêu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mỗi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biết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rằng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số</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tiền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bạn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ấy</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dành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để</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mỗi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là</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như</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nhau</a:t>
            </a:r>
            <a:r>
              <a:rPr lang="en-US" sz="4000" dirty="0">
                <a:latin typeface="Arial" panose="020B0604020202020204" pitchFamily="34" charset="0"/>
                <a:ea typeface="Calibri" panose="020F0502020204030204" pitchFamily="34" charset="0"/>
              </a:rPr>
              <a:t>?</a:t>
            </a:r>
            <a:endParaRPr lang="en-US" sz="4000" dirty="0"/>
          </a:p>
        </p:txBody>
      </p:sp>
      <p:pic>
        <p:nvPicPr>
          <p:cNvPr id="18" name="Picture 17"/>
          <p:cNvPicPr/>
          <p:nvPr/>
        </p:nvPicPr>
        <p:blipFill rotWithShape="1">
          <a:blip r:embed="rId5" cstate="print">
            <a:extLst>
              <a:ext uri="{28A0092B-C50C-407E-A947-70E740481C1C}">
                <a14:useLocalDpi xmlns:a14="http://schemas.microsoft.com/office/drawing/2010/main" val="0"/>
              </a:ext>
            </a:extLst>
          </a:blip>
          <a:srcRect l="8173" t="13462" r="8654" b="10256"/>
          <a:stretch/>
        </p:blipFill>
        <p:spPr bwMode="auto">
          <a:xfrm>
            <a:off x="6449465" y="6057900"/>
            <a:ext cx="4343400" cy="3848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253162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383000" y="114300"/>
            <a:ext cx="1755110" cy="533400"/>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txBody>
            <a:bodyPr/>
            <a:lstStyle/>
            <a:p>
              <a:endParaRPr lang="en-US"/>
            </a:p>
          </p:txBody>
        </p:sp>
      </p:grpSp>
      <p:sp>
        <p:nvSpPr>
          <p:cNvPr id="15" name="Rectangle 14"/>
          <p:cNvSpPr/>
          <p:nvPr/>
        </p:nvSpPr>
        <p:spPr>
          <a:xfrm>
            <a:off x="-458456" y="9791700"/>
            <a:ext cx="192036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Callout 27"/>
          <p:cNvSpPr/>
          <p:nvPr/>
        </p:nvSpPr>
        <p:spPr>
          <a:xfrm>
            <a:off x="1295400" y="5961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10" name="Rectangle 9"/>
              <p:cNvSpPr/>
              <p:nvPr/>
            </p:nvSpPr>
            <p:spPr>
              <a:xfrm>
                <a:off x="413657" y="1909108"/>
                <a:ext cx="17112343"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vở</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120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200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240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y, z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x, y, z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latin typeface="Arial" panose="020B0604020202020204" pitchFamily="34" charset="0"/>
                    <a:ea typeface="Times New Roman" panose="02020603050405020304" pitchFamily="18"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x, y, z &lt; 34)</a:t>
                </a:r>
                <a:endParaRPr lang="en-US" sz="4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13657" y="1909108"/>
                <a:ext cx="17112343" cy="1938992"/>
              </a:xfrm>
              <a:prstGeom prst="rect">
                <a:avLst/>
              </a:prstGeom>
              <a:blipFill>
                <a:blip r:embed="rId2"/>
                <a:stretch>
                  <a:fillRect l="-1283" r="-1247" b="-6918"/>
                </a:stretch>
              </a:blipFill>
            </p:spPr>
            <p:txBody>
              <a:bodyPr/>
              <a:lstStyle/>
              <a:p>
                <a:r>
                  <a:rPr lang="en-US">
                    <a:noFill/>
                  </a:rPr>
                  <a:t> </a:t>
                </a:r>
              </a:p>
            </p:txBody>
          </p:sp>
        </mc:Fallback>
      </mc:AlternateContent>
      <p:sp>
        <p:nvSpPr>
          <p:cNvPr id="11" name="Rectangle 10"/>
          <p:cNvSpPr/>
          <p:nvPr/>
        </p:nvSpPr>
        <p:spPr>
          <a:xfrm>
            <a:off x="457200" y="3924300"/>
            <a:ext cx="17297400" cy="2862322"/>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x + y + z =  34</a:t>
            </a:r>
          </a:p>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tiền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dành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tương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ứng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40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3505200" y="7786152"/>
                <a:ext cx="5146217" cy="707886"/>
              </a:xfrm>
              <a:prstGeom prst="rect">
                <a:avLst/>
              </a:prstGeom>
            </p:spPr>
            <p:txBody>
              <a:bodyPr wrap="none">
                <a:spAutoFit/>
              </a:bodyPr>
              <a:lstStyle/>
              <a:p>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=18</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=20</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hay</a:t>
                </a:r>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505200" y="7786152"/>
                <a:ext cx="5146217" cy="707886"/>
              </a:xfrm>
              <a:prstGeom prst="rect">
                <a:avLst/>
              </a:prstGeom>
              <a:blipFill>
                <a:blip r:embed="rId3"/>
                <a:stretch>
                  <a:fillRect t="-17241" r="-2725"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694960" y="7512308"/>
                <a:ext cx="3492495" cy="164320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oMath>
                  </m:oMathPara>
                </a14:m>
                <a:endParaRPr lang="en-US" dirty="0">
                  <a:solidFill>
                    <a:prstClr val="black"/>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8694960" y="7512308"/>
                <a:ext cx="3492495" cy="1643207"/>
              </a:xfrm>
              <a:prstGeom prst="rect">
                <a:avLst/>
              </a:prstGeom>
              <a:blipFill>
                <a:blip r:embed="rId4"/>
                <a:stretch>
                  <a:fillRect/>
                </a:stretch>
              </a:blipFill>
            </p:spPr>
            <p:txBody>
              <a:bodyPr/>
              <a:lstStyle/>
              <a:p>
                <a:r>
                  <a:rPr lang="en-US">
                    <a:noFill/>
                  </a:rPr>
                  <a:t> </a:t>
                </a:r>
              </a:p>
            </p:txBody>
          </p:sp>
        </mc:Fallback>
      </mc:AlternateContent>
      <p:pic>
        <p:nvPicPr>
          <p:cNvPr id="35" name="Picture 18"/>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15428126" y="87161"/>
            <a:ext cx="1828800" cy="1558226"/>
          </a:xfrm>
          <a:prstGeom prst="rect">
            <a:avLst/>
          </a:prstGeom>
        </p:spPr>
      </p:pic>
      <p:pic>
        <p:nvPicPr>
          <p:cNvPr id="36"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4764937" y="8844958"/>
            <a:ext cx="3236126" cy="922296"/>
          </a:xfrm>
          <a:prstGeom prst="rect">
            <a:avLst/>
          </a:prstGeom>
        </p:spPr>
      </p:pic>
      <p:sp>
        <p:nvSpPr>
          <p:cNvPr id="3" name="Rectangle 2"/>
          <p:cNvSpPr/>
          <p:nvPr/>
        </p:nvSpPr>
        <p:spPr>
          <a:xfrm>
            <a:off x="553751" y="6818688"/>
            <a:ext cx="2951449" cy="1015663"/>
          </a:xfrm>
          <a:prstGeom prst="rect">
            <a:avLst/>
          </a:prstGeom>
        </p:spPr>
        <p:txBody>
          <a:bodyPr wrap="non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2301919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p:bldP spid="14" grpId="0"/>
      <p:bldP spid="21"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383000" y="114300"/>
            <a:ext cx="1755110" cy="533400"/>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txBody>
            <a:bodyPr/>
            <a:lstStyle/>
            <a:p>
              <a:endParaRPr lang="en-US"/>
            </a:p>
          </p:txBody>
        </p:sp>
      </p:grpSp>
      <p:sp>
        <p:nvSpPr>
          <p:cNvPr id="15" name="Rectangle 14"/>
          <p:cNvSpPr/>
          <p:nvPr/>
        </p:nvSpPr>
        <p:spPr>
          <a:xfrm>
            <a:off x="-458456" y="9944100"/>
            <a:ext cx="192036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Oval Callout 27"/>
          <p:cNvSpPr/>
          <p:nvPr/>
        </p:nvSpPr>
        <p:spPr>
          <a:xfrm>
            <a:off x="1063171" y="5199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12"/>
          <p:cNvSpPr/>
          <p:nvPr/>
        </p:nvSpPr>
        <p:spPr>
          <a:xfrm>
            <a:off x="971690" y="2108307"/>
            <a:ext cx="14185905"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Áp</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chất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21" name="Rectangle 20"/>
              <p:cNvSpPr/>
              <p:nvPr/>
            </p:nvSpPr>
            <p:spPr>
              <a:xfrm>
                <a:off x="4393031" y="2552700"/>
                <a:ext cx="10770769" cy="2571986"/>
              </a:xfrm>
              <a:prstGeom prst="rect">
                <a:avLst/>
              </a:prstGeom>
            </p:spPr>
            <p:txBody>
              <a:bodyPr wrap="none">
                <a:spAutoFit/>
              </a:bodyPr>
              <a:lstStyle/>
              <a:p>
                <a:pPr lvl="0" algn="ctr">
                  <a:lnSpc>
                    <a:spcPct val="150000"/>
                  </a:lnSpc>
                  <a:defRPr/>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r>
                        <m:rPr>
                          <m:nor/>
                        </m:rP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m:rPr>
                          <m:nor/>
                        </m:rP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m:t> </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34</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34</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180</m:t>
                              </m:r>
                            </m:den>
                          </m:f>
                        </m:den>
                      </m:f>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=180</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393031" y="2552700"/>
                <a:ext cx="10770769" cy="2571986"/>
              </a:xfrm>
              <a:prstGeom prst="rect">
                <a:avLst/>
              </a:prstGeom>
              <a:blipFill>
                <a:blip r:embed="rId2"/>
                <a:stretch>
                  <a:fillRect/>
                </a:stretch>
              </a:blipFill>
            </p:spPr>
            <p:txBody>
              <a:bodyPr/>
              <a:lstStyle/>
              <a:p>
                <a:r>
                  <a:rPr lang="en-US">
                    <a:noFill/>
                  </a:rPr>
                  <a:t> </a:t>
                </a:r>
              </a:p>
            </p:txBody>
          </p:sp>
        </mc:Fallback>
      </mc:AlternateContent>
      <p:sp>
        <p:nvSpPr>
          <p:cNvPr id="2" name="Rectangle 1"/>
          <p:cNvSpPr/>
          <p:nvPr/>
        </p:nvSpPr>
        <p:spPr>
          <a:xfrm>
            <a:off x="941210" y="6972300"/>
            <a:ext cx="16607609" cy="1824923"/>
          </a:xfrm>
          <a:prstGeom prst="rect">
            <a:avLst/>
          </a:prstGeom>
        </p:spPr>
        <p:txBody>
          <a:bodyPr wrap="square">
            <a:spAutoFit/>
          </a:bodyPr>
          <a:lstStyle/>
          <a:p>
            <a:pPr lvl="0" algn="just">
              <a:lnSpc>
                <a:spcPct val="150000"/>
              </a:lnSpc>
              <a:defRP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An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15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200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9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240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 name="Rectangle 2"/>
              <p:cNvSpPr/>
              <p:nvPr/>
            </p:nvSpPr>
            <p:spPr>
              <a:xfrm>
                <a:off x="6359739" y="5651837"/>
                <a:ext cx="5805692" cy="1015663"/>
              </a:xfrm>
              <a:prstGeom prst="rect">
                <a:avLst/>
              </a:prstGeom>
            </p:spPr>
            <p:txBody>
              <a:bodyPr wrap="none">
                <a:spAutoFit/>
              </a:bodyPr>
              <a:lstStyle/>
              <a:p>
                <a:pPr lvl="0" algn="just">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=15; </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=10; </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=9.</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359739" y="5651837"/>
                <a:ext cx="5805692" cy="1015663"/>
              </a:xfrm>
              <a:prstGeom prst="rect">
                <a:avLst/>
              </a:prstGeom>
              <a:blipFill>
                <a:blip r:embed="rId3"/>
                <a:stretch>
                  <a:fillRect/>
                </a:stretch>
              </a:blipFill>
            </p:spPr>
            <p:txBody>
              <a:bodyPr/>
              <a:lstStyle/>
              <a:p>
                <a:r>
                  <a:rPr lang="en-US">
                    <a:noFill/>
                  </a:rPr>
                  <a:t> </a:t>
                </a:r>
              </a:p>
            </p:txBody>
          </p:sp>
        </mc:Fallback>
      </mc:AlternateContent>
      <p:pic>
        <p:nvPicPr>
          <p:cNvPr id="16" name="Picture 18"/>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15217389" y="114300"/>
            <a:ext cx="1828800" cy="1558226"/>
          </a:xfrm>
          <a:prstGeom prst="rect">
            <a:avLst/>
          </a:prstGeom>
        </p:spPr>
      </p:pic>
      <p:pic>
        <p:nvPicPr>
          <p:cNvPr id="17"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3810063" y="9025823"/>
            <a:ext cx="3236126" cy="922296"/>
          </a:xfrm>
          <a:prstGeom prst="rect">
            <a:avLst/>
          </a:prstGeom>
        </p:spPr>
      </p:pic>
    </p:spTree>
    <p:extLst>
      <p:ext uri="{BB962C8B-B14F-4D97-AF65-F5344CB8AC3E}">
        <p14:creationId xmlns:p14="http://schemas.microsoft.com/office/powerpoint/2010/main" val="6275745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txBody>
              <a:bodyPr/>
              <a:lstStyle/>
              <a:p>
                <a:endParaRPr lang="en-US"/>
              </a:p>
            </p:txBody>
          </p:sp>
        </p:grpSp>
        <p:sp>
          <p:nvSpPr>
            <p:cNvPr id="15" name="Rectangle 14"/>
            <p:cNvSpPr/>
            <p:nvPr/>
          </p:nvSpPr>
          <p:spPr>
            <a:xfrm>
              <a:off x="6629399" y="3507527"/>
              <a:ext cx="4911922" cy="1407373"/>
            </a:xfrm>
            <a:prstGeom prst="rect">
              <a:avLst/>
            </a:prstGeom>
          </p:spPr>
          <p:txBody>
            <a:bodyPr wrap="none">
              <a:spAutoFit/>
            </a:bodyPr>
            <a:lstStyle/>
            <a:p>
              <a:pPr algn="ctr">
                <a:lnSpc>
                  <a:spcPct val="150000"/>
                </a:lnSpc>
              </a:pPr>
              <a:r>
                <a:rPr lang="nl-NL" sz="6500" b="1">
                  <a:solidFill>
                    <a:prstClr val="white"/>
                  </a:solidFill>
                  <a:latin typeface="Arial" panose="020B0604020202020204" pitchFamily="34" charset="0"/>
                  <a:ea typeface="Calibri" panose="020F0502020204030204" pitchFamily="34" charset="0"/>
                  <a:cs typeface="Arial" panose="020B0604020202020204" pitchFamily="34" charset="0"/>
                </a:rPr>
                <a:t>LUYỆN TẬP</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1326934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3" name="Group 3"/>
          <p:cNvGrpSpPr/>
          <p:nvPr/>
        </p:nvGrpSpPr>
        <p:grpSpPr>
          <a:xfrm>
            <a:off x="2101664" y="2536825"/>
            <a:ext cx="14084672" cy="5213350"/>
            <a:chOff x="0" y="0"/>
            <a:chExt cx="4764445" cy="1763528"/>
          </a:xfrm>
        </p:grpSpPr>
        <p:sp>
          <p:nvSpPr>
            <p:cNvPr id="4" name="Freeform 4"/>
            <p:cNvSpPr/>
            <p:nvPr/>
          </p:nvSpPr>
          <p:spPr>
            <a:xfrm>
              <a:off x="0" y="0"/>
              <a:ext cx="4764445" cy="1763528"/>
            </a:xfrm>
            <a:custGeom>
              <a:avLst/>
              <a:gdLst/>
              <a:ahLst/>
              <a:cxnLst/>
              <a:rect l="l" t="t" r="r" b="b"/>
              <a:pathLst>
                <a:path w="4764445" h="1763528">
                  <a:moveTo>
                    <a:pt x="4639985" y="1763528"/>
                  </a:moveTo>
                  <a:lnTo>
                    <a:pt x="124460" y="1763528"/>
                  </a:lnTo>
                  <a:cubicBezTo>
                    <a:pt x="55880" y="1763528"/>
                    <a:pt x="0" y="1707648"/>
                    <a:pt x="0" y="1639068"/>
                  </a:cubicBezTo>
                  <a:lnTo>
                    <a:pt x="0" y="124460"/>
                  </a:lnTo>
                  <a:cubicBezTo>
                    <a:pt x="0" y="55880"/>
                    <a:pt x="55880" y="0"/>
                    <a:pt x="124460" y="0"/>
                  </a:cubicBezTo>
                  <a:lnTo>
                    <a:pt x="4639985" y="0"/>
                  </a:lnTo>
                  <a:cubicBezTo>
                    <a:pt x="4708565" y="0"/>
                    <a:pt x="4764445" y="55880"/>
                    <a:pt x="4764445" y="124460"/>
                  </a:cubicBezTo>
                  <a:lnTo>
                    <a:pt x="4764445" y="1639068"/>
                  </a:lnTo>
                  <a:cubicBezTo>
                    <a:pt x="4764445" y="1707648"/>
                    <a:pt x="4708565" y="1763528"/>
                    <a:pt x="4639985" y="1763528"/>
                  </a:cubicBezTo>
                  <a:close/>
                </a:path>
              </a:pathLst>
            </a:custGeom>
            <a:solidFill>
              <a:srgbClr val="497FB4"/>
            </a:solidFill>
          </p:spPr>
          <p:txBody>
            <a:bodyPr/>
            <a:lstStyle/>
            <a:p>
              <a:endParaRPr lang="en-US"/>
            </a:p>
          </p:txBody>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801567" y="1564215"/>
            <a:ext cx="2159957" cy="1557869"/>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55181" flipH="1">
            <a:off x="15222080" y="1262303"/>
            <a:ext cx="2373012" cy="2076386"/>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00000">
            <a:off x="15694120" y="6706522"/>
            <a:ext cx="1594181" cy="2087307"/>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00000">
            <a:off x="1057599" y="6930280"/>
            <a:ext cx="1617631" cy="2057400"/>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418496" y="2817096"/>
            <a:ext cx="1162904" cy="802404"/>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flipV="1">
            <a:off x="14782800" y="6703296"/>
            <a:ext cx="1162904" cy="802404"/>
          </a:xfrm>
          <a:prstGeom prst="rect">
            <a:avLst/>
          </a:prstGeom>
        </p:spPr>
      </p:pic>
      <p:sp>
        <p:nvSpPr>
          <p:cNvPr id="12" name="Rectangle 11"/>
          <p:cNvSpPr/>
          <p:nvPr/>
        </p:nvSpPr>
        <p:spPr>
          <a:xfrm>
            <a:off x="3162106" y="2381249"/>
            <a:ext cx="12535229" cy="3093154"/>
          </a:xfrm>
          <a:prstGeom prst="rect">
            <a:avLst/>
          </a:prstGeom>
        </p:spPr>
        <p:txBody>
          <a:bodyPr wrap="square">
            <a:spAutoFit/>
          </a:bodyPr>
          <a:lstStyle/>
          <a:p>
            <a:pPr lvl="0" algn="ctr">
              <a:lnSpc>
                <a:spcPct val="150000"/>
              </a:lnSpc>
              <a:defRPr/>
            </a:pPr>
            <a:r>
              <a:rPr lang="vi-VN" sz="6500" b="1" kern="0" dirty="0">
                <a:solidFill>
                  <a:srgbClr val="FFC000"/>
                </a:solidFill>
              </a:rPr>
              <a:t>CHƯƠNG V</a:t>
            </a:r>
            <a:r>
              <a:rPr lang="en-US" sz="6500" b="1" kern="0" dirty="0">
                <a:solidFill>
                  <a:srgbClr val="FFC000"/>
                </a:solidFill>
                <a:latin typeface="Arial" panose="020B0604020202020204" pitchFamily="34" charset="0"/>
                <a:cs typeface="Arial" panose="020B0604020202020204" pitchFamily="34" charset="0"/>
              </a:rPr>
              <a:t>I</a:t>
            </a:r>
            <a:r>
              <a:rPr lang="en-US" sz="6500" b="1" kern="0" dirty="0">
                <a:solidFill>
                  <a:srgbClr val="FFC000"/>
                </a:solidFill>
              </a:rPr>
              <a:t>:</a:t>
            </a:r>
            <a:r>
              <a:rPr lang="vi-VN" sz="6500" b="1" kern="0" dirty="0">
                <a:solidFill>
                  <a:srgbClr val="FFC000"/>
                </a:solidFill>
              </a:rPr>
              <a:t> </a:t>
            </a:r>
            <a:r>
              <a:rPr lang="vi-VN" sz="6500" b="1" kern="0" dirty="0">
                <a:solidFill>
                  <a:srgbClr val="FFC000"/>
                </a:solidFill>
                <a:cs typeface="Arial" panose="020B0604020202020204" pitchFamily="34" charset="0"/>
              </a:rPr>
              <a:t>TỈ LỆ THỨC VÀ ĐẠI LƯỢNG TỈ LỆ</a:t>
            </a:r>
            <a:endParaRPr lang="en-US" sz="6500" b="1" kern="0" dirty="0">
              <a:solidFill>
                <a:srgbClr val="FFC000"/>
              </a:solidFill>
              <a:latin typeface="Arial" panose="020B0604020202020204" pitchFamily="34" charset="0"/>
              <a:cs typeface="Arial" panose="020B0604020202020204" pitchFamily="34" charset="0"/>
            </a:endParaRPr>
          </a:p>
        </p:txBody>
      </p:sp>
      <p:sp>
        <p:nvSpPr>
          <p:cNvPr id="13" name="Rectangle 12"/>
          <p:cNvSpPr/>
          <p:nvPr/>
        </p:nvSpPr>
        <p:spPr>
          <a:xfrm>
            <a:off x="2622127" y="5300185"/>
            <a:ext cx="13043746" cy="1477328"/>
          </a:xfrm>
          <a:prstGeom prst="rect">
            <a:avLst/>
          </a:prstGeom>
        </p:spPr>
        <p:txBody>
          <a:bodyPr wrap="square">
            <a:spAutoFit/>
          </a:bodyPr>
          <a:lstStyle/>
          <a:p>
            <a:pPr lvl="0" algn="ctr">
              <a:lnSpc>
                <a:spcPct val="150000"/>
              </a:lnSpc>
              <a:defRPr/>
            </a:pPr>
            <a:r>
              <a:rPr lang="vi-VN" sz="6000" b="1" kern="0" dirty="0">
                <a:solidFill>
                  <a:schemeClr val="bg1"/>
                </a:solidFill>
                <a:ea typeface="Calibri" panose="020F0502020204030204" pitchFamily="34" charset="0"/>
                <a:cs typeface="Arial" panose="020B0604020202020204" pitchFamily="34" charset="0"/>
              </a:rPr>
              <a:t>BÀI 23: ĐẠI LƯỢNG TỈ LỆ NGHỊCH</a:t>
            </a:r>
            <a:endParaRPr kumimoji="0" lang="en-US" sz="6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859963" y="95631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01590" y="367078"/>
            <a:ext cx="1639790" cy="760266"/>
          </a:xfrm>
          <a:prstGeom prst="rect">
            <a:avLst/>
          </a:prstGeom>
        </p:spPr>
      </p:pic>
      <p:sp>
        <p:nvSpPr>
          <p:cNvPr id="2" name="TextBox 1"/>
          <p:cNvSpPr txBox="1"/>
          <p:nvPr/>
        </p:nvSpPr>
        <p:spPr>
          <a:xfrm>
            <a:off x="5867400" y="396270"/>
            <a:ext cx="6858000" cy="784830"/>
          </a:xfrm>
          <a:prstGeom prst="rect">
            <a:avLst/>
          </a:prstGeom>
          <a:noFill/>
        </p:spPr>
        <p:txBody>
          <a:bodyPr wrap="square" rtlCol="0">
            <a:spAutoFit/>
          </a:bodyPr>
          <a:lstStyle/>
          <a:p>
            <a:r>
              <a:rPr lang="en-US" sz="4500" b="1" dirty="0" err="1">
                <a:latin typeface="Arial" panose="020B0604020202020204" pitchFamily="34" charset="0"/>
                <a:cs typeface="Arial" panose="020B0604020202020204" pitchFamily="34" charset="0"/>
              </a:rPr>
              <a:t>Bài</a:t>
            </a:r>
            <a:r>
              <a:rPr lang="en-US" sz="4500" b="1" dirty="0">
                <a:latin typeface="Arial" panose="020B0604020202020204" pitchFamily="34" charset="0"/>
                <a:cs typeface="Arial" panose="020B0604020202020204" pitchFamily="34" charset="0"/>
              </a:rPr>
              <a:t> 6.22: (SGK – tr.18)</a:t>
            </a:r>
          </a:p>
        </p:txBody>
      </p:sp>
      <p:sp>
        <p:nvSpPr>
          <p:cNvPr id="13" name="Rectangle 12"/>
          <p:cNvSpPr/>
          <p:nvPr/>
        </p:nvSpPr>
        <p:spPr>
          <a:xfrm>
            <a:off x="16167090" y="290435"/>
            <a:ext cx="1371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95400" y="1257300"/>
            <a:ext cx="15773400" cy="1938992"/>
          </a:xfrm>
          <a:prstGeom prst="rect">
            <a:avLst/>
          </a:prstGeom>
        </p:spPr>
        <p:txBody>
          <a:bodyPr wrap="square">
            <a:spAutoFit/>
          </a:bodyPr>
          <a:lstStyle/>
          <a:p>
            <a:pPr algn="just">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Thay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14634653"/>
              </p:ext>
            </p:extLst>
          </p:nvPr>
        </p:nvGraphicFramePr>
        <p:xfrm>
          <a:off x="3326124" y="3619500"/>
          <a:ext cx="11990076" cy="2971800"/>
        </p:xfrm>
        <a:graphic>
          <a:graphicData uri="http://schemas.openxmlformats.org/drawingml/2006/table">
            <a:tbl>
              <a:tblPr firstRow="1" firstCol="1" bandRow="1"/>
              <a:tblGrid>
                <a:gridCol w="1712868">
                  <a:extLst>
                    <a:ext uri="{9D8B030D-6E8A-4147-A177-3AD203B41FA5}">
                      <a16:colId xmlns:a16="http://schemas.microsoft.com/office/drawing/2014/main" val="2925301847"/>
                    </a:ext>
                  </a:extLst>
                </a:gridCol>
                <a:gridCol w="1712868">
                  <a:extLst>
                    <a:ext uri="{9D8B030D-6E8A-4147-A177-3AD203B41FA5}">
                      <a16:colId xmlns:a16="http://schemas.microsoft.com/office/drawing/2014/main" val="4078919787"/>
                    </a:ext>
                  </a:extLst>
                </a:gridCol>
                <a:gridCol w="1712868">
                  <a:extLst>
                    <a:ext uri="{9D8B030D-6E8A-4147-A177-3AD203B41FA5}">
                      <a16:colId xmlns:a16="http://schemas.microsoft.com/office/drawing/2014/main" val="2386307891"/>
                    </a:ext>
                  </a:extLst>
                </a:gridCol>
                <a:gridCol w="1712868">
                  <a:extLst>
                    <a:ext uri="{9D8B030D-6E8A-4147-A177-3AD203B41FA5}">
                      <a16:colId xmlns:a16="http://schemas.microsoft.com/office/drawing/2014/main" val="1697556240"/>
                    </a:ext>
                  </a:extLst>
                </a:gridCol>
                <a:gridCol w="1712868">
                  <a:extLst>
                    <a:ext uri="{9D8B030D-6E8A-4147-A177-3AD203B41FA5}">
                      <a16:colId xmlns:a16="http://schemas.microsoft.com/office/drawing/2014/main" val="3658458610"/>
                    </a:ext>
                  </a:extLst>
                </a:gridCol>
                <a:gridCol w="1712868">
                  <a:extLst>
                    <a:ext uri="{9D8B030D-6E8A-4147-A177-3AD203B41FA5}">
                      <a16:colId xmlns:a16="http://schemas.microsoft.com/office/drawing/2014/main" val="3373111132"/>
                    </a:ext>
                  </a:extLst>
                </a:gridCol>
                <a:gridCol w="1712868">
                  <a:extLst>
                    <a:ext uri="{9D8B030D-6E8A-4147-A177-3AD203B41FA5}">
                      <a16:colId xmlns:a16="http://schemas.microsoft.com/office/drawing/2014/main" val="4007784996"/>
                    </a:ext>
                  </a:extLst>
                </a:gridCol>
              </a:tblGrid>
              <a:tr h="1485900">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68238075"/>
                  </a:ext>
                </a:extLst>
              </a:tr>
              <a:tr h="1485900">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- 6</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dirty="0">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3</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0.5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77742012"/>
                  </a:ext>
                </a:extLst>
              </a:tr>
            </a:tbl>
          </a:graphicData>
        </a:graphic>
      </p:graphicFrame>
      <p:sp>
        <p:nvSpPr>
          <p:cNvPr id="6" name="Rectangle 5"/>
          <p:cNvSpPr/>
          <p:nvPr/>
        </p:nvSpPr>
        <p:spPr>
          <a:xfrm>
            <a:off x="7212324" y="5600700"/>
            <a:ext cx="784189" cy="707886"/>
          </a:xfrm>
          <a:prstGeom prst="rect">
            <a:avLst/>
          </a:prstGeom>
          <a:solidFill>
            <a:schemeClr val="bg1"/>
          </a:solidFill>
        </p:spPr>
        <p:txBody>
          <a:bodyPr wrap="none">
            <a:spAutoFit/>
          </a:bodyPr>
          <a:lstStyle/>
          <a:p>
            <a:r>
              <a:rPr lang="fr-FR" sz="4000" b="1" dirty="0">
                <a:solidFill>
                  <a:srgbClr val="FF0000"/>
                </a:solidFill>
                <a:latin typeface="Arial" panose="020B0604020202020204" pitchFamily="34" charset="0"/>
                <a:ea typeface="Calibri" panose="020F0502020204030204" pitchFamily="34" charset="0"/>
              </a:rPr>
              <a:t>- 3</a:t>
            </a:r>
            <a:endParaRPr lang="en-US" sz="4000" dirty="0">
              <a:solidFill>
                <a:srgbClr val="FF0000"/>
              </a:solidFill>
            </a:endParaRPr>
          </a:p>
        </p:txBody>
      </p:sp>
      <p:sp>
        <p:nvSpPr>
          <p:cNvPr id="17" name="Rectangle 16"/>
          <p:cNvSpPr/>
          <p:nvPr/>
        </p:nvSpPr>
        <p:spPr>
          <a:xfrm>
            <a:off x="8668104" y="5578614"/>
            <a:ext cx="1355639" cy="707886"/>
          </a:xfrm>
          <a:prstGeom prst="rect">
            <a:avLst/>
          </a:prstGeom>
          <a:solidFill>
            <a:schemeClr val="bg1"/>
          </a:solidFill>
        </p:spPr>
        <p:txBody>
          <a:bodyPr wrap="square">
            <a:spAutoFit/>
          </a:bodyPr>
          <a:lstStyle/>
          <a:p>
            <a:r>
              <a:rPr lang="fr-FR" sz="4000" b="1">
                <a:solidFill>
                  <a:srgbClr val="FF0000"/>
                </a:solidFill>
                <a:latin typeface="Arial" panose="020B0604020202020204" pitchFamily="34" charset="0"/>
                <a:ea typeface="Calibri" panose="020F0502020204030204" pitchFamily="34" charset="0"/>
              </a:rPr>
              <a:t>- 2,4</a:t>
            </a:r>
            <a:endParaRPr lang="en-US" sz="4000">
              <a:solidFill>
                <a:srgbClr val="FF0000"/>
              </a:solidFill>
            </a:endParaRPr>
          </a:p>
        </p:txBody>
      </p:sp>
      <p:sp>
        <p:nvSpPr>
          <p:cNvPr id="18" name="Rectangle 17"/>
          <p:cNvSpPr/>
          <p:nvPr/>
        </p:nvSpPr>
        <p:spPr>
          <a:xfrm>
            <a:off x="10488924" y="4076700"/>
            <a:ext cx="906420" cy="707886"/>
          </a:xfrm>
          <a:prstGeom prst="rect">
            <a:avLst/>
          </a:prstGeom>
          <a:solidFill>
            <a:schemeClr val="bg1"/>
          </a:solidFill>
        </p:spPr>
        <p:txBody>
          <a:bodyPr wrap="square">
            <a:spAutoFit/>
          </a:bodyPr>
          <a:lstStyle/>
          <a:p>
            <a:r>
              <a:rPr lang="fr-FR" sz="4000" b="1" dirty="0">
                <a:solidFill>
                  <a:srgbClr val="FF0000"/>
                </a:solidFill>
                <a:latin typeface="Arial" panose="020B0604020202020204" pitchFamily="34" charset="0"/>
                <a:ea typeface="Calibri" panose="020F0502020204030204" pitchFamily="34" charset="0"/>
              </a:rPr>
              <a:t>- 4</a:t>
            </a:r>
            <a:endParaRPr lang="en-US" sz="4000" dirty="0">
              <a:solidFill>
                <a:srgbClr val="FF0000"/>
              </a:solidFill>
            </a:endParaRPr>
          </a:p>
        </p:txBody>
      </p:sp>
      <p:sp>
        <p:nvSpPr>
          <p:cNvPr id="14" name="Rectangle 13"/>
          <p:cNvSpPr/>
          <p:nvPr/>
        </p:nvSpPr>
        <p:spPr>
          <a:xfrm>
            <a:off x="12173923" y="4012755"/>
            <a:ext cx="1069524"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cs typeface="Arial" panose="020B0604020202020204" pitchFamily="34" charset="0"/>
              </a:rPr>
              <a:t>-1,2</a:t>
            </a:r>
          </a:p>
        </p:txBody>
      </p:sp>
      <p:sp>
        <p:nvSpPr>
          <p:cNvPr id="20" name="Rectangle 19"/>
          <p:cNvSpPr/>
          <p:nvPr/>
        </p:nvSpPr>
        <p:spPr>
          <a:xfrm>
            <a:off x="14022026" y="4012755"/>
            <a:ext cx="926857"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cs typeface="Arial" panose="020B0604020202020204" pitchFamily="34" charset="0"/>
              </a:rPr>
              <a:t>-24</a:t>
            </a:r>
          </a:p>
        </p:txBody>
      </p:sp>
      <mc:AlternateContent xmlns:mc="http://schemas.openxmlformats.org/markup-compatibility/2006" xmlns:a14="http://schemas.microsoft.com/office/drawing/2010/main">
        <mc:Choice Requires="a14">
          <p:sp>
            <p:nvSpPr>
              <p:cNvPr id="15" name="Rectangle 14"/>
              <p:cNvSpPr/>
              <p:nvPr/>
            </p:nvSpPr>
            <p:spPr>
              <a:xfrm>
                <a:off x="1676400" y="7186349"/>
                <a:ext cx="15419076" cy="2118529"/>
              </a:xfrm>
              <a:prstGeom prst="rect">
                <a:avLst/>
              </a:prstGeom>
            </p:spPr>
            <p:txBody>
              <a:bodyPr wrap="square">
                <a:spAutoFit/>
              </a:bodyPr>
              <a:lstStyle/>
              <a:p>
                <a:pPr algn="just">
                  <a:lnSpc>
                    <a:spcPct val="150000"/>
                  </a:lnSpc>
                  <a:spcAft>
                    <a:spcPts val="6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mô</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tả</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mối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quan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phụ</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giữa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y:</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r>
                        <a:rPr lang="fr-FR" sz="4000" b="1"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𝒙</m:t>
                      </m:r>
                      <m:r>
                        <a:rPr lang="fr-FR" sz="4000" b="1" i="1"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𝒚</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𝟏𝟐</m:t>
                      </m:r>
                    </m:oMath>
                  </m:oMathPara>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676400" y="7186349"/>
                <a:ext cx="15419076" cy="2118529"/>
              </a:xfrm>
              <a:prstGeom prst="rect">
                <a:avLst/>
              </a:prstGeom>
              <a:blipFill>
                <a:blip r:embed="rId32"/>
                <a:stretch>
                  <a:fillRect l="-1384"/>
                </a:stretch>
              </a:blipFill>
            </p:spPr>
            <p:txBody>
              <a:bodyPr/>
              <a:lstStyle/>
              <a:p>
                <a:r>
                  <a:rPr lang="en-US">
                    <a:noFill/>
                  </a:rPr>
                  <a:t> </a:t>
                </a:r>
              </a:p>
            </p:txBody>
          </p:sp>
        </mc:Fallback>
      </mc:AlternateContent>
      <p:pic>
        <p:nvPicPr>
          <p:cNvPr id="22"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167090" y="8725509"/>
            <a:ext cx="1252713" cy="1174418"/>
          </a:xfrm>
          <a:prstGeom prst="rect">
            <a:avLst/>
          </a:prstGeom>
        </p:spPr>
      </p:pic>
      <p:pic>
        <p:nvPicPr>
          <p:cNvPr id="23" name="Picture 2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830192" y="4923100"/>
            <a:ext cx="1440091" cy="1310483"/>
          </a:xfrm>
          <a:prstGeom prst="rect">
            <a:avLst/>
          </a:prstGeom>
        </p:spPr>
      </p:pic>
    </p:spTree>
    <p:extLst>
      <p:ext uri="{BB962C8B-B14F-4D97-AF65-F5344CB8AC3E}">
        <p14:creationId xmlns:p14="http://schemas.microsoft.com/office/powerpoint/2010/main" val="387043647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randombar(horizont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17" grpId="0" animBg="1"/>
      <p:bldP spid="18" grpId="0" animBg="1"/>
      <p:bldP spid="14" grpId="0" animBg="1"/>
      <p:bldP spid="20" grpId="0" animBg="1"/>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4" name="Group 4"/>
          <p:cNvGrpSpPr/>
          <p:nvPr/>
        </p:nvGrpSpPr>
        <p:grpSpPr>
          <a:xfrm>
            <a:off x="533400" y="609600"/>
            <a:ext cx="17221200" cy="90678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txBody>
            <a:bodyPr/>
            <a:lstStyle/>
            <a:p>
              <a:endParaRPr lang="en-US"/>
            </a:p>
          </p:txBody>
        </p:sp>
      </p:grpSp>
      <p:grpSp>
        <p:nvGrpSpPr>
          <p:cNvPr id="6" name="Group 6"/>
          <p:cNvGrpSpPr/>
          <p:nvPr/>
        </p:nvGrpSpPr>
        <p:grpSpPr>
          <a:xfrm>
            <a:off x="5867400" y="495300"/>
            <a:ext cx="64008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txBody>
            <a:bodyPr/>
            <a:lstStyle/>
            <a:p>
              <a:endParaRPr lang="en-US"/>
            </a:p>
          </p:txBody>
        </p:sp>
      </p:grpSp>
      <p:sp>
        <p:nvSpPr>
          <p:cNvPr id="18" name="TextBox 17"/>
          <p:cNvSpPr txBox="1"/>
          <p:nvPr/>
        </p:nvSpPr>
        <p:spPr>
          <a:xfrm>
            <a:off x="6018846" y="696697"/>
            <a:ext cx="7515726" cy="784830"/>
          </a:xfrm>
          <a:prstGeom prst="rect">
            <a:avLst/>
          </a:prstGeom>
          <a:noFill/>
        </p:spPr>
        <p:txBody>
          <a:bodyPr wrap="square" rtlCol="0">
            <a:spAutoFit/>
          </a:bodyPr>
          <a:lstStyle/>
          <a:p>
            <a:r>
              <a:rPr lang="en-US" sz="4500" b="1" dirty="0" err="1">
                <a:latin typeface="Arial" panose="020B0604020202020204" pitchFamily="34" charset="0"/>
                <a:cs typeface="Arial" panose="020B0604020202020204" pitchFamily="34" charset="0"/>
              </a:rPr>
              <a:t>Bài</a:t>
            </a:r>
            <a:r>
              <a:rPr lang="en-US" sz="4500" b="1" dirty="0">
                <a:latin typeface="Arial" panose="020B0604020202020204" pitchFamily="34" charset="0"/>
                <a:cs typeface="Arial" panose="020B0604020202020204" pitchFamily="34" charset="0"/>
              </a:rPr>
              <a:t> 6.23: (SGK – tr.18)</a:t>
            </a:r>
          </a:p>
        </p:txBody>
      </p:sp>
      <p:sp>
        <p:nvSpPr>
          <p:cNvPr id="19" name="Oval Callout 18"/>
          <p:cNvSpPr/>
          <p:nvPr/>
        </p:nvSpPr>
        <p:spPr>
          <a:xfrm>
            <a:off x="1981200" y="68961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8" name="Rectangle 7"/>
          <p:cNvSpPr/>
          <p:nvPr/>
        </p:nvSpPr>
        <p:spPr>
          <a:xfrm>
            <a:off x="914400" y="1985308"/>
            <a:ext cx="16459200" cy="1938992"/>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Theo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trị</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dưới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đây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303882131"/>
              </p:ext>
            </p:extLst>
          </p:nvPr>
        </p:nvGraphicFramePr>
        <p:xfrm>
          <a:off x="4848258" y="4572000"/>
          <a:ext cx="8439083" cy="2019300"/>
        </p:xfrm>
        <a:graphic>
          <a:graphicData uri="http://schemas.openxmlformats.org/drawingml/2006/table">
            <a:tbl>
              <a:tblPr firstRow="1" firstCol="1" bandRow="1"/>
              <a:tblGrid>
                <a:gridCol w="1667175">
                  <a:extLst>
                    <a:ext uri="{9D8B030D-6E8A-4147-A177-3AD203B41FA5}">
                      <a16:colId xmlns:a16="http://schemas.microsoft.com/office/drawing/2014/main" val="2729400082"/>
                    </a:ext>
                  </a:extLst>
                </a:gridCol>
                <a:gridCol w="1692977">
                  <a:extLst>
                    <a:ext uri="{9D8B030D-6E8A-4147-A177-3AD203B41FA5}">
                      <a16:colId xmlns:a16="http://schemas.microsoft.com/office/drawing/2014/main" val="676251325"/>
                    </a:ext>
                  </a:extLst>
                </a:gridCol>
                <a:gridCol w="1692977">
                  <a:extLst>
                    <a:ext uri="{9D8B030D-6E8A-4147-A177-3AD203B41FA5}">
                      <a16:colId xmlns:a16="http://schemas.microsoft.com/office/drawing/2014/main" val="2545320954"/>
                    </a:ext>
                  </a:extLst>
                </a:gridCol>
                <a:gridCol w="1692977">
                  <a:extLst>
                    <a:ext uri="{9D8B030D-6E8A-4147-A177-3AD203B41FA5}">
                      <a16:colId xmlns:a16="http://schemas.microsoft.com/office/drawing/2014/main" val="1416180413"/>
                    </a:ext>
                  </a:extLst>
                </a:gridCol>
                <a:gridCol w="1692977">
                  <a:extLst>
                    <a:ext uri="{9D8B030D-6E8A-4147-A177-3AD203B41FA5}">
                      <a16:colId xmlns:a16="http://schemas.microsoft.com/office/drawing/2014/main" val="1239911640"/>
                    </a:ext>
                  </a:extLst>
                </a:gridCol>
              </a:tblGrid>
              <a:tr h="851535">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x</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24</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0239213"/>
                  </a:ext>
                </a:extLst>
              </a:tr>
              <a:tr h="851535">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y</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2984125"/>
                  </a:ext>
                </a:extLst>
              </a:tr>
            </a:tbl>
          </a:graphicData>
        </a:graphic>
      </p:graphicFrame>
      <p:sp>
        <p:nvSpPr>
          <p:cNvPr id="10" name="TextBox 9"/>
          <p:cNvSpPr txBox="1"/>
          <p:nvPr/>
        </p:nvSpPr>
        <p:spPr>
          <a:xfrm>
            <a:off x="3505200" y="4054614"/>
            <a:ext cx="1066800" cy="707886"/>
          </a:xfrm>
          <a:prstGeom prst="rect">
            <a:avLst/>
          </a:prstGeom>
          <a:noFill/>
        </p:spPr>
        <p:txBody>
          <a:bodyPr wrap="square" rtlCol="0">
            <a:spAutoFit/>
          </a:bodyPr>
          <a:lstStyle/>
          <a:p>
            <a:r>
              <a:rPr lang="en-US" sz="4000" dirty="0">
                <a:solidFill>
                  <a:schemeClr val="bg1"/>
                </a:solidFill>
                <a:latin typeface="Arial" panose="020B0604020202020204" pitchFamily="34" charset="0"/>
                <a:cs typeface="Arial" panose="020B0604020202020204" pitchFamily="34" charset="0"/>
              </a:rPr>
              <a:t>a)</a:t>
            </a:r>
          </a:p>
        </p:txBody>
      </p:sp>
      <p:grpSp>
        <p:nvGrpSpPr>
          <p:cNvPr id="17" name="Group 16"/>
          <p:cNvGrpSpPr/>
          <p:nvPr/>
        </p:nvGrpSpPr>
        <p:grpSpPr>
          <a:xfrm>
            <a:off x="1219200" y="7962900"/>
            <a:ext cx="16178692" cy="1248803"/>
            <a:chOff x="1194908" y="7826617"/>
            <a:chExt cx="16178692" cy="1248803"/>
          </a:xfrm>
        </p:grpSpPr>
        <mc:AlternateContent xmlns:mc="http://schemas.openxmlformats.org/markup-compatibility/2006" xmlns:a14="http://schemas.microsoft.com/office/drawing/2010/main">
          <mc:Choice Requires="a14">
            <p:sp>
              <p:nvSpPr>
                <p:cNvPr id="14" name="Rectangle 13"/>
                <p:cNvSpPr/>
                <p:nvPr/>
              </p:nvSpPr>
              <p:spPr>
                <a:xfrm>
                  <a:off x="1194908" y="7967477"/>
                  <a:ext cx="16178692" cy="1015663"/>
                </a:xfrm>
                <a:prstGeom prst="rect">
                  <a:avLst/>
                </a:prstGeom>
              </p:spPr>
              <p:txBody>
                <a:bodyPr wrap="square">
                  <a:spAutoFit/>
                </a:bodyPr>
                <a:lstStyle/>
                <a:p>
                  <a:pPr algn="just">
                    <a:lnSpc>
                      <a:spcPct val="150000"/>
                    </a:lnSpc>
                    <a:spcAft>
                      <a:spcPts val="6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Dễ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𝑥𝑦</m:t>
                      </m:r>
                      <m:r>
                        <a:rPr lang="en-US" sz="4000" i="1" dirty="0">
                          <a:solidFill>
                            <a:schemeClr val="bg1"/>
                          </a:solidFill>
                          <a:latin typeface="Cambria Math" panose="02040503050406030204" pitchFamily="18" charset="0"/>
                          <a:ea typeface="Calibri" panose="020F0502020204030204" pitchFamily="34" charset="0"/>
                          <a:cs typeface="Arial" panose="020B0604020202020204" pitchFamily="34" charset="0"/>
                        </a:rPr>
                        <m:t>=480 </m:t>
                      </m:r>
                    </m:oMath>
                  </a14:m>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hay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nên</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x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y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nghịch</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194908" y="7967477"/>
                  <a:ext cx="16178692" cy="1015663"/>
                </a:xfrm>
                <a:prstGeom prst="rect">
                  <a:avLst/>
                </a:prstGeom>
                <a:blipFill>
                  <a:blip r:embed="rId3"/>
                  <a:stretch>
                    <a:fillRect l="-1319"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156960" y="7826617"/>
                  <a:ext cx="211506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solidFill>
                              <a:schemeClr val="bg1"/>
                            </a:solidFill>
                            <a:latin typeface="Cambria Math" panose="02040503050406030204" pitchFamily="18" charset="0"/>
                          </a:rPr>
                          <m:t>𝑦</m:t>
                        </m:r>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480</m:t>
                            </m:r>
                          </m:num>
                          <m:den>
                            <m:r>
                              <a:rPr lang="en-US" sz="4000" i="1">
                                <a:solidFill>
                                  <a:schemeClr val="bg1"/>
                                </a:solidFill>
                                <a:latin typeface="Cambria Math" panose="02040503050406030204" pitchFamily="18" charset="0"/>
                              </a:rPr>
                              <m:t>𝑥</m:t>
                            </m:r>
                          </m:den>
                        </m:f>
                      </m:oMath>
                    </m:oMathPara>
                  </a14:m>
                  <a:endParaRPr lang="en-US" sz="4000" dirty="0">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6156960" y="7826617"/>
                  <a:ext cx="2115066" cy="1248803"/>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99363737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8"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4" name="Group 4"/>
          <p:cNvGrpSpPr/>
          <p:nvPr/>
        </p:nvGrpSpPr>
        <p:grpSpPr>
          <a:xfrm>
            <a:off x="533400" y="609600"/>
            <a:ext cx="17221200" cy="90678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txBody>
            <a:bodyPr/>
            <a:lstStyle/>
            <a:p>
              <a:endParaRPr lang="en-US"/>
            </a:p>
          </p:txBody>
        </p:sp>
      </p:grpSp>
      <p:grpSp>
        <p:nvGrpSpPr>
          <p:cNvPr id="6" name="Group 6"/>
          <p:cNvGrpSpPr/>
          <p:nvPr/>
        </p:nvGrpSpPr>
        <p:grpSpPr>
          <a:xfrm>
            <a:off x="5867400" y="495300"/>
            <a:ext cx="64008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txBody>
            <a:bodyPr/>
            <a:lstStyle/>
            <a:p>
              <a:endParaRPr lang="en-US"/>
            </a:p>
          </p:txBody>
        </p:sp>
      </p:grpSp>
      <p:sp>
        <p:nvSpPr>
          <p:cNvPr id="18" name="TextBox 17"/>
          <p:cNvSpPr txBox="1"/>
          <p:nvPr/>
        </p:nvSpPr>
        <p:spPr>
          <a:xfrm>
            <a:off x="6004332" y="696697"/>
            <a:ext cx="751572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6.23: (SGK – tr.18)</a:t>
            </a:r>
          </a:p>
        </p:txBody>
      </p:sp>
      <p:sp>
        <p:nvSpPr>
          <p:cNvPr id="19" name="Oval Callout 18"/>
          <p:cNvSpPr/>
          <p:nvPr/>
        </p:nvSpPr>
        <p:spPr>
          <a:xfrm>
            <a:off x="1828800" y="53205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3429000" y="1986309"/>
            <a:ext cx="1066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Arial" panose="020B0604020202020204" pitchFamily="34" charset="0"/>
                <a:cs typeface="Arial" panose="020B0604020202020204" pitchFamily="34" charset="0"/>
              </a:rPr>
              <a:t>b</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aphicFrame>
        <p:nvGraphicFramePr>
          <p:cNvPr id="12" name="Table 11"/>
          <p:cNvGraphicFramePr>
            <a:graphicFrameLocks noGrp="1"/>
          </p:cNvGraphicFramePr>
          <p:nvPr>
            <p:extLst>
              <p:ext uri="{D42A27DB-BD31-4B8C-83A1-F6EECF244321}">
                <p14:modId xmlns:p14="http://schemas.microsoft.com/office/powerpoint/2010/main" val="769849681"/>
              </p:ext>
            </p:extLst>
          </p:nvPr>
        </p:nvGraphicFramePr>
        <p:xfrm>
          <a:off x="4495800" y="2895600"/>
          <a:ext cx="8991600" cy="2019300"/>
        </p:xfrm>
        <a:graphic>
          <a:graphicData uri="http://schemas.openxmlformats.org/drawingml/2006/table">
            <a:tbl>
              <a:tblPr firstRow="1" firstCol="1" bandRow="1"/>
              <a:tblGrid>
                <a:gridCol w="1782081">
                  <a:extLst>
                    <a:ext uri="{9D8B030D-6E8A-4147-A177-3AD203B41FA5}">
                      <a16:colId xmlns:a16="http://schemas.microsoft.com/office/drawing/2014/main" val="3672632478"/>
                    </a:ext>
                  </a:extLst>
                </a:gridCol>
                <a:gridCol w="1782081">
                  <a:extLst>
                    <a:ext uri="{9D8B030D-6E8A-4147-A177-3AD203B41FA5}">
                      <a16:colId xmlns:a16="http://schemas.microsoft.com/office/drawing/2014/main" val="3106449527"/>
                    </a:ext>
                  </a:extLst>
                </a:gridCol>
                <a:gridCol w="1809146">
                  <a:extLst>
                    <a:ext uri="{9D8B030D-6E8A-4147-A177-3AD203B41FA5}">
                      <a16:colId xmlns:a16="http://schemas.microsoft.com/office/drawing/2014/main" val="1463969481"/>
                    </a:ext>
                  </a:extLst>
                </a:gridCol>
                <a:gridCol w="1809146">
                  <a:extLst>
                    <a:ext uri="{9D8B030D-6E8A-4147-A177-3AD203B41FA5}">
                      <a16:colId xmlns:a16="http://schemas.microsoft.com/office/drawing/2014/main" val="2288355469"/>
                    </a:ext>
                  </a:extLst>
                </a:gridCol>
                <a:gridCol w="1809146">
                  <a:extLst>
                    <a:ext uri="{9D8B030D-6E8A-4147-A177-3AD203B41FA5}">
                      <a16:colId xmlns:a16="http://schemas.microsoft.com/office/drawing/2014/main" val="3586884259"/>
                    </a:ext>
                  </a:extLst>
                </a:gridCol>
              </a:tblGrid>
              <a:tr h="952500">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8</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25</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02442727"/>
                  </a:ext>
                </a:extLst>
              </a:tr>
              <a:tr h="952500">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22641720"/>
                  </a:ext>
                </a:extLst>
              </a:tr>
            </a:tbl>
          </a:graphicData>
        </a:graphic>
      </p:graphicFrame>
      <p:sp>
        <p:nvSpPr>
          <p:cNvPr id="13" name="Rectangle 12"/>
          <p:cNvSpPr/>
          <p:nvPr/>
        </p:nvSpPr>
        <p:spPr>
          <a:xfrm>
            <a:off x="1066800" y="6743700"/>
            <a:ext cx="16230600" cy="1938992"/>
          </a:xfrm>
          <a:prstGeom prst="rect">
            <a:avLst/>
          </a:prstGeom>
        </p:spPr>
        <p:txBody>
          <a:bodyPr wrap="square">
            <a:spAutoFit/>
          </a:bodyPr>
          <a:lstStyle/>
          <a:p>
            <a:pPr algn="just">
              <a:lnSpc>
                <a:spcPct val="150000"/>
              </a:lnSpc>
              <a:spcAft>
                <a:spcPts val="6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 25, y = 26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xy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 25.26 = 650,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xy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640),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305766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7742" y="-266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971360" y="-4191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Oval Callout 45"/>
          <p:cNvSpPr/>
          <p:nvPr/>
        </p:nvSpPr>
        <p:spPr>
          <a:xfrm>
            <a:off x="8233658" y="33909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23" name="TextBox 22"/>
          <p:cNvSpPr txBox="1"/>
          <p:nvPr/>
        </p:nvSpPr>
        <p:spPr>
          <a:xfrm>
            <a:off x="6003854" y="419100"/>
            <a:ext cx="751572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6.24: (SGK – tr.18)</a:t>
            </a:r>
          </a:p>
        </p:txBody>
      </p:sp>
      <p:sp>
        <p:nvSpPr>
          <p:cNvPr id="4" name="Rectangle 3"/>
          <p:cNvSpPr/>
          <p:nvPr/>
        </p:nvSpPr>
        <p:spPr>
          <a:xfrm>
            <a:off x="541517" y="1257300"/>
            <a:ext cx="17136883" cy="1938992"/>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 x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z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thuận</a:t>
            </a:r>
            <a:r>
              <a:rPr lang="en-US" sz="4000" dirty="0">
                <a:latin typeface="Arial" panose="020B0604020202020204" pitchFamily="34" charset="0"/>
                <a:ea typeface="Calibri" panose="020F0502020204030204" pitchFamily="34" charset="0"/>
                <a:cs typeface="Arial" panose="020B0604020202020204" pitchFamily="34" charset="0"/>
              </a:rPr>
              <a:t> hay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z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227893" y="4668987"/>
                <a:ext cx="8229625" cy="1417247"/>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𝑥</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𝑏</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𝑧</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5" name="Rectangle 4"/>
              <p:cNvSpPr>
                <a:spLocks noRot="1" noChangeAspect="1" noMove="1" noResize="1" noEditPoints="1" noAdjustHandles="1" noChangeArrowheads="1" noChangeShapeType="1" noTextEdit="1"/>
              </p:cNvSpPr>
              <p:nvPr/>
            </p:nvSpPr>
            <p:spPr>
              <a:xfrm>
                <a:off x="1227893" y="4668987"/>
                <a:ext cx="8229625" cy="1417247"/>
              </a:xfrm>
              <a:prstGeom prst="rect">
                <a:avLst/>
              </a:prstGeom>
              <a:blipFill>
                <a:blip r:embed="rId2"/>
                <a:stretch>
                  <a:fillRect l="-2593"/>
                </a:stretch>
              </a:blipFill>
            </p:spPr>
            <p:txBody>
              <a:bodyPr/>
              <a:lstStyle/>
              <a:p>
                <a:r>
                  <a:rPr lang="en-US">
                    <a:noFill/>
                  </a:rPr>
                  <a:t> </a:t>
                </a:r>
              </a:p>
            </p:txBody>
          </p:sp>
        </mc:Fallback>
      </mc:AlternateContent>
      <p:sp>
        <p:nvSpPr>
          <p:cNvPr id="7" name="Rectangle 6"/>
          <p:cNvSpPr/>
          <p:nvPr/>
        </p:nvSpPr>
        <p:spPr>
          <a:xfrm>
            <a:off x="1219200" y="8242637"/>
            <a:ext cx="9144000" cy="1015663"/>
          </a:xfrm>
          <a:prstGeom prst="rect">
            <a:avLst/>
          </a:prstGeom>
        </p:spPr>
        <p:txBody>
          <a:bodyPr>
            <a:spAutoFit/>
          </a:bodyPr>
          <a:lstStyle/>
          <a:p>
            <a:pPr lvl="0" algn="just">
              <a:lnSpc>
                <a:spcPct val="150000"/>
              </a:lnSpc>
              <a:spcAft>
                <a:spcPts val="800"/>
              </a:spcAft>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z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1227893" y="6515100"/>
            <a:ext cx="1553630" cy="901593"/>
          </a:xfrm>
          <a:prstGeom prst="rect">
            <a:avLst/>
          </a:prstGeom>
        </p:spPr>
        <p:txBody>
          <a:bodyPr wrap="non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2869566" y="6540022"/>
                <a:ext cx="2921634" cy="16514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𝑎</m:t>
                          </m:r>
                        </m:num>
                        <m:den>
                          <m:f>
                            <m:fPr>
                              <m:ctrlPr>
                                <a:rPr lang="en-US" sz="4000" i="1">
                                  <a:latin typeface="Cambria Math" panose="02040503050406030204" pitchFamily="18" charset="0"/>
                                </a:rPr>
                              </m:ctrlPr>
                            </m:fPr>
                            <m:num>
                              <m:r>
                                <a:rPr lang="en-US" sz="4000" i="1">
                                  <a:latin typeface="Cambria Math" panose="02040503050406030204" pitchFamily="18" charset="0"/>
                                </a:rPr>
                                <m:t>𝑏</m:t>
                              </m:r>
                            </m:num>
                            <m:den>
                              <m:r>
                                <a:rPr lang="en-US" sz="4000" i="1">
                                  <a:latin typeface="Cambria Math" panose="02040503050406030204" pitchFamily="18" charset="0"/>
                                </a:rPr>
                                <m:t>𝑧</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𝑎</m:t>
                          </m:r>
                        </m:num>
                        <m:den>
                          <m:r>
                            <a:rPr lang="en-US" sz="4000" i="1">
                              <a:latin typeface="Cambria Math" panose="02040503050406030204" pitchFamily="18" charset="0"/>
                            </a:rPr>
                            <m:t>𝑏</m:t>
                          </m:r>
                        </m:den>
                      </m:f>
                      <m:r>
                        <a:rPr lang="en-US" sz="4000" i="1">
                          <a:latin typeface="Cambria Math" panose="02040503050406030204" pitchFamily="18" charset="0"/>
                        </a:rPr>
                        <m:t>𝑧</m:t>
                      </m:r>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2869566" y="6540022"/>
                <a:ext cx="2921634" cy="165147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9687298" y="8256623"/>
                <a:ext cx="59792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rPr>
                          </m:ctrlPr>
                        </m:fPr>
                        <m:num>
                          <m:r>
                            <a:rPr lang="en-US" sz="4000" i="1">
                              <a:solidFill>
                                <a:prstClr val="black"/>
                              </a:solidFill>
                              <a:latin typeface="Cambria Math" panose="02040503050406030204" pitchFamily="18" charset="0"/>
                            </a:rPr>
                            <m:t>𝑎</m:t>
                          </m:r>
                        </m:num>
                        <m:den>
                          <m:r>
                            <a:rPr lang="en-US" sz="4000" i="1">
                              <a:solidFill>
                                <a:prstClr val="black"/>
                              </a:solidFill>
                              <a:latin typeface="Cambria Math" panose="02040503050406030204" pitchFamily="18" charset="0"/>
                            </a:rPr>
                            <m:t>𝑏</m:t>
                          </m:r>
                        </m:den>
                      </m:f>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9687298" y="8256623"/>
                <a:ext cx="597920" cy="1146596"/>
              </a:xfrm>
              <a:prstGeom prst="rect">
                <a:avLst/>
              </a:prstGeom>
              <a:blipFill>
                <a:blip r:embed="rId4"/>
                <a:stretch>
                  <a:fillRect/>
                </a:stretch>
              </a:blipFill>
            </p:spPr>
            <p:txBody>
              <a:bodyPr/>
              <a:lstStyle/>
              <a:p>
                <a:r>
                  <a:rPr lang="en-US">
                    <a:noFill/>
                  </a:rPr>
                  <a:t> </a:t>
                </a:r>
              </a:p>
            </p:txBody>
          </p:sp>
        </mc:Fallback>
      </mc:AlternateContent>
      <p:pic>
        <p:nvPicPr>
          <p:cNvPr id="30"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2424983" y="6376323"/>
            <a:ext cx="3760117" cy="3026896"/>
          </a:xfrm>
          <a:prstGeom prst="rect">
            <a:avLst/>
          </a:prstGeom>
        </p:spPr>
      </p:pic>
    </p:spTree>
    <p:extLst>
      <p:ext uri="{BB962C8B-B14F-4D97-AF65-F5344CB8AC3E}">
        <p14:creationId xmlns:p14="http://schemas.microsoft.com/office/powerpoint/2010/main" val="3638703398"/>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3" grpId="0"/>
      <p:bldP spid="4" grpId="0"/>
      <p:bldP spid="5" grpId="0"/>
      <p:bldP spid="7" grpId="0"/>
      <p:bldP spid="9" grpId="0"/>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txBody>
              <a:bodyPr/>
              <a:lstStyle/>
              <a:p>
                <a:endParaRPr lang="en-US"/>
              </a:p>
            </p:txBody>
          </p:sp>
        </p:grpSp>
        <p:sp>
          <p:nvSpPr>
            <p:cNvPr id="15" name="Rectangle 14"/>
            <p:cNvSpPr/>
            <p:nvPr/>
          </p:nvSpPr>
          <p:spPr>
            <a:xfrm>
              <a:off x="6768862" y="3507527"/>
              <a:ext cx="4633000" cy="1407373"/>
            </a:xfrm>
            <a:prstGeom prst="rect">
              <a:avLst/>
            </a:prstGeom>
          </p:spPr>
          <p:txBody>
            <a:bodyPr wrap="none">
              <a:spAutoFit/>
            </a:bodyPr>
            <a:lstStyle/>
            <a:p>
              <a:pPr algn="ctr">
                <a:lnSpc>
                  <a:spcPct val="150000"/>
                </a:lnSpc>
              </a:pPr>
              <a:r>
                <a:rPr lang="nl-NL" sz="6500" b="1">
                  <a:solidFill>
                    <a:prstClr val="white"/>
                  </a:solidFill>
                  <a:latin typeface="Arial" panose="020B0604020202020204" pitchFamily="34" charset="0"/>
                  <a:ea typeface="Calibri" panose="020F0502020204030204" pitchFamily="34" charset="0"/>
                  <a:cs typeface="Arial" panose="020B0604020202020204" pitchFamily="34" charset="0"/>
                </a:rPr>
                <a:t>VẬN DỤNG</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1365361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189903" y="419100"/>
            <a:ext cx="1643529" cy="762000"/>
          </a:xfrm>
          <a:prstGeom prst="rect">
            <a:avLst/>
          </a:prstGeom>
        </p:spPr>
      </p:pic>
      <p:pic>
        <p:nvPicPr>
          <p:cNvPr id="24" name="Picture 18"/>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22194" b="33815"/>
          <a:stretch>
            <a:fillRect/>
          </a:stretch>
        </p:blipFill>
        <p:spPr>
          <a:xfrm>
            <a:off x="12032" y="9791700"/>
            <a:ext cx="1364340" cy="495300"/>
          </a:xfrm>
          <a:prstGeom prst="rect">
            <a:avLst/>
          </a:prstGeom>
        </p:spPr>
      </p:pic>
      <p:sp>
        <p:nvSpPr>
          <p:cNvPr id="23" name="Oval Callout 22"/>
          <p:cNvSpPr/>
          <p:nvPr/>
        </p:nvSpPr>
        <p:spPr>
          <a:xfrm>
            <a:off x="11766980" y="3765163"/>
            <a:ext cx="1752600" cy="768737"/>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19" name="Rectangle 18"/>
          <p:cNvSpPr/>
          <p:nvPr/>
        </p:nvSpPr>
        <p:spPr>
          <a:xfrm>
            <a:off x="-152400" y="-263385"/>
            <a:ext cx="18921664" cy="758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550569" y="750015"/>
            <a:ext cx="751572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6.25: (SGK – tr.18)</a:t>
            </a:r>
          </a:p>
        </p:txBody>
      </p:sp>
      <p:sp>
        <p:nvSpPr>
          <p:cNvPr id="2" name="Rectangle 1"/>
          <p:cNvSpPr/>
          <p:nvPr/>
        </p:nvSpPr>
        <p:spPr>
          <a:xfrm>
            <a:off x="533400" y="1680508"/>
            <a:ext cx="17373600" cy="1938992"/>
          </a:xfrm>
          <a:prstGeom prst="rect">
            <a:avLst/>
          </a:prstGeom>
        </p:spPr>
        <p:txBody>
          <a:bodyPr wrap="square">
            <a:spAutoFit/>
          </a:bodyPr>
          <a:lstStyle/>
          <a:p>
            <a:pPr algn="just">
              <a:lnSpc>
                <a:spcPct val="150000"/>
              </a:lnSpc>
              <a:spcAft>
                <a:spcPts val="0"/>
              </a:spcAft>
            </a:pP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17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A4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A4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chỉ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85%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429" y="4076700"/>
            <a:ext cx="6096000" cy="542925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7086600" y="4610100"/>
                <a:ext cx="10820400" cy="5051126"/>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a:t>
                </a:r>
                <a:r>
                  <a:rPr lang="en-US" sz="4000" baseline="-25000" dirty="0">
                    <a:effectLst/>
                    <a:latin typeface="Arial" panose="020B0604020202020204" pitchFamily="34" charset="0"/>
                    <a:ea typeface="Calibri" panose="020F0502020204030204" pitchFamily="34" charset="0"/>
                    <a:cs typeface="Arial" panose="020B0604020202020204" pitchFamily="34" charset="0"/>
                  </a:rPr>
                  <a:t>4</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loại</a:t>
                </a:r>
                <a:r>
                  <a:rPr lang="en-US" sz="4000" dirty="0">
                    <a:effectLst/>
                    <a:latin typeface="Arial" panose="020B0604020202020204" pitchFamily="34" charset="0"/>
                    <a:ea typeface="Calibri" panose="020F0502020204030204" pitchFamily="34" charset="0"/>
                    <a:cs typeface="Arial" panose="020B0604020202020204" pitchFamily="34" charset="0"/>
                  </a:rPr>
                  <a:t> II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thể</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mua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giấy</a:t>
                </a:r>
                <a:r>
                  <a:rPr lang="en-US" sz="4000" dirty="0">
                    <a:effectLst/>
                    <a:latin typeface="Arial" panose="020B0604020202020204" pitchFamily="34" charset="0"/>
                    <a:ea typeface="Calibri" panose="020F0502020204030204" pitchFamily="34" charset="0"/>
                    <a:cs typeface="Arial" panose="020B0604020202020204" pitchFamily="34" charset="0"/>
                  </a:rPr>
                  <a:t>, x</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ℕ</m:t>
                    </m:r>
                  </m:oMath>
                </a14:m>
                <a:r>
                  <a:rPr lang="en-US" sz="4000" baseline="30000" dirty="0">
                    <a:effectLst/>
                    <a:latin typeface="Arial" panose="020B0604020202020204" pitchFamily="34" charset="0"/>
                    <a:ea typeface="Calibri" panose="020F0502020204030204" pitchFamily="34" charset="0"/>
                    <a:cs typeface="Arial" panose="020B0604020202020204" pitchFamily="34" charset="0"/>
                  </a:rPr>
                  <a:t>*</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Theo </a:t>
                </a:r>
                <a:r>
                  <a:rPr lang="en-US" sz="4000" dirty="0" err="1">
                    <a:effectLst/>
                    <a:latin typeface="Arial" panose="020B0604020202020204" pitchFamily="34" charset="0"/>
                    <a:ea typeface="Calibri" panose="020F0502020204030204" pitchFamily="34" charset="0"/>
                    <a:cs typeface="Arial" panose="020B0604020202020204" pitchFamily="34" charset="0"/>
                  </a:rPr>
                  <a:t>bài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17.1=</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 . 0,85</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dirty="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17</m:t>
                        </m:r>
                      </m:num>
                      <m:den>
                        <m:r>
                          <a:rPr lang="en-US" sz="4000" i="1">
                            <a:effectLst/>
                            <a:latin typeface="Cambria Math" panose="02040503050406030204" pitchFamily="18" charset="0"/>
                            <a:ea typeface="Calibri" panose="020F0502020204030204" pitchFamily="34" charset="0"/>
                            <a:cs typeface="Arial" panose="020B0604020202020204" pitchFamily="34" charset="0"/>
                          </a:rPr>
                          <m:t>0,85</m:t>
                        </m:r>
                      </m:den>
                    </m:f>
                    <m:r>
                      <a:rPr lang="en-US" sz="4000" i="1">
                        <a:effectLst/>
                        <a:latin typeface="Cambria Math" panose="02040503050406030204" pitchFamily="18" charset="0"/>
                        <a:ea typeface="Calibri" panose="020F0502020204030204" pitchFamily="34" charset="0"/>
                        <a:cs typeface="Arial" panose="020B0604020202020204" pitchFamily="34" charset="0"/>
                      </a:rPr>
                      <m:t>=20</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Vậy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sẽ</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mua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20 </a:t>
                </a:r>
                <a:r>
                  <a:rPr lang="en-US" sz="4000" dirty="0" err="1">
                    <a:effectLst/>
                    <a:latin typeface="Arial" panose="020B0604020202020204" pitchFamily="34" charset="0"/>
                    <a:ea typeface="Calibri" panose="020F0502020204030204" pitchFamily="34" charset="0"/>
                    <a:cs typeface="Arial" panose="020B0604020202020204" pitchFamily="34" charset="0"/>
                  </a:rPr>
                  <a:t>tập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giấy</a:t>
                </a:r>
                <a:r>
                  <a:rPr lang="en-US" sz="4000" dirty="0">
                    <a:effectLst/>
                    <a:latin typeface="Arial" panose="020B0604020202020204" pitchFamily="34" charset="0"/>
                    <a:ea typeface="Calibri" panose="020F0502020204030204" pitchFamily="34" charset="0"/>
                    <a:cs typeface="Arial" panose="020B0604020202020204" pitchFamily="34" charset="0"/>
                  </a:rPr>
                  <a:t> A</a:t>
                </a:r>
                <a:r>
                  <a:rPr lang="en-US" sz="4000" baseline="-25000" dirty="0">
                    <a:effectLst/>
                    <a:latin typeface="Arial" panose="020B0604020202020204" pitchFamily="34" charset="0"/>
                    <a:ea typeface="Calibri" panose="020F0502020204030204" pitchFamily="34" charset="0"/>
                    <a:cs typeface="Arial" panose="020B0604020202020204" pitchFamily="34" charset="0"/>
                  </a:rPr>
                  <a:t>4</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loại</a:t>
                </a:r>
                <a:r>
                  <a:rPr lang="en-US" sz="4000" dirty="0">
                    <a:effectLst/>
                    <a:latin typeface="Arial" panose="020B0604020202020204" pitchFamily="34" charset="0"/>
                    <a:ea typeface="Calibri" panose="020F0502020204030204" pitchFamily="34" charset="0"/>
                    <a:cs typeface="Arial" panose="020B0604020202020204" pitchFamily="34" charset="0"/>
                  </a:rPr>
                  <a:t> II.</a:t>
                </a:r>
              </a:p>
            </p:txBody>
          </p:sp>
        </mc:Choice>
        <mc:Fallback xmlns="">
          <p:sp>
            <p:nvSpPr>
              <p:cNvPr id="8" name="Rectangle 7"/>
              <p:cNvSpPr>
                <a:spLocks noRot="1" noChangeAspect="1" noMove="1" noResize="1" noEditPoints="1" noAdjustHandles="1" noChangeArrowheads="1" noChangeShapeType="1" noTextEdit="1"/>
              </p:cNvSpPr>
              <p:nvPr/>
            </p:nvSpPr>
            <p:spPr>
              <a:xfrm>
                <a:off x="7086600" y="4610100"/>
                <a:ext cx="10820400" cy="5051126"/>
              </a:xfrm>
              <a:prstGeom prst="rect">
                <a:avLst/>
              </a:prstGeom>
              <a:blipFill>
                <a:blip r:embed="rId39"/>
                <a:stretch>
                  <a:fillRect l="-2028" r="-1972" b="-4222"/>
                </a:stretch>
              </a:blipFill>
            </p:spPr>
            <p:txBody>
              <a:bodyPr/>
              <a:lstStyle/>
              <a:p>
                <a:r>
                  <a:rPr lang="en-US">
                    <a:noFill/>
                  </a:rPr>
                  <a:t> </a:t>
                </a:r>
              </a:p>
            </p:txBody>
          </p:sp>
        </mc:Fallback>
      </mc:AlternateContent>
      <p:pic>
        <p:nvPicPr>
          <p:cNvPr id="31" name="Picture 14"/>
          <p:cNvPicPr>
            <a:picLocks noChangeAspect="1"/>
          </p:cNvPicPr>
          <p:nvPr/>
        </p:nvPicPr>
        <p:blipFill>
          <a:blip r:embed="rId40"/>
          <a:srcRect/>
          <a:stretch>
            <a:fillRect/>
          </a:stretch>
        </p:blipFill>
        <p:spPr>
          <a:xfrm>
            <a:off x="16656171" y="8929721"/>
            <a:ext cx="1067463" cy="1152457"/>
          </a:xfrm>
          <a:prstGeom prst="rect">
            <a:avLst/>
          </a:prstGeom>
        </p:spPr>
      </p:pic>
    </p:spTree>
    <p:extLst>
      <p:ext uri="{BB962C8B-B14F-4D97-AF65-F5344CB8AC3E}">
        <p14:creationId xmlns:p14="http://schemas.microsoft.com/office/powerpoint/2010/main" val="193325378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wipe(down)">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barn(inVertical)">
                                      <p:cBhvr>
                                        <p:cTn id="4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16400" y="161038"/>
            <a:ext cx="1643529" cy="762000"/>
          </a:xfrm>
          <a:prstGeom prst="rect">
            <a:avLst/>
          </a:prstGeom>
        </p:spPr>
      </p:pic>
      <p:pic>
        <p:nvPicPr>
          <p:cNvPr id="24" name="Picture 18"/>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22194" b="33815"/>
          <a:stretch>
            <a:fillRect/>
          </a:stretch>
        </p:blipFill>
        <p:spPr>
          <a:xfrm flipH="1">
            <a:off x="16909140" y="9621297"/>
            <a:ext cx="1378860" cy="665703"/>
          </a:xfrm>
          <a:prstGeom prst="rect">
            <a:avLst/>
          </a:prstGeom>
        </p:spPr>
      </p:pic>
      <p:sp>
        <p:nvSpPr>
          <p:cNvPr id="23" name="Oval Callout 22"/>
          <p:cNvSpPr/>
          <p:nvPr/>
        </p:nvSpPr>
        <p:spPr>
          <a:xfrm>
            <a:off x="11658600" y="5264794"/>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19" name="Rectangle 18"/>
          <p:cNvSpPr/>
          <p:nvPr/>
        </p:nvSpPr>
        <p:spPr>
          <a:xfrm>
            <a:off x="-152400" y="-571500"/>
            <a:ext cx="18921664" cy="758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5659390" y="505258"/>
            <a:ext cx="751572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6.26: (SGK – tr.18)</a:t>
            </a:r>
          </a:p>
        </p:txBody>
      </p:sp>
      <p:sp>
        <p:nvSpPr>
          <p:cNvPr id="4" name="Rectangle 3"/>
          <p:cNvSpPr/>
          <p:nvPr/>
        </p:nvSpPr>
        <p:spPr>
          <a:xfrm>
            <a:off x="533400" y="1348919"/>
            <a:ext cx="16764000" cy="4708981"/>
          </a:xfrm>
          <a:prstGeom prst="rect">
            <a:avLst/>
          </a:prstGeom>
        </p:spPr>
        <p:txBody>
          <a:bodyPr wrap="square">
            <a:spAutoFit/>
          </a:bodyPr>
          <a:lstStyle/>
          <a:p>
            <a:pPr algn="just">
              <a:lnSpc>
                <a:spcPct val="150000"/>
              </a:lnSpc>
              <a:spcAft>
                <a:spcPts val="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Ba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trên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cùng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diện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hoàn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việc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4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6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8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mấy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nhiều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hơn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năng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suất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6810679" y="6510047"/>
                <a:ext cx="11172521" cy="2748253"/>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y, z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y, z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đề</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x – y = 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810679" y="6510047"/>
                <a:ext cx="11172521" cy="2748253"/>
              </a:xfrm>
              <a:prstGeom prst="rect">
                <a:avLst/>
              </a:prstGeom>
              <a:blipFill>
                <a:blip r:embed="rId38"/>
                <a:stretch>
                  <a:fillRect l="-1909" r="-1964" b="-8647"/>
                </a:stretch>
              </a:blipFill>
            </p:spPr>
            <p:txBody>
              <a:bodyPr/>
              <a:lstStyle/>
              <a:p>
                <a:r>
                  <a:rPr lang="en-US">
                    <a:noFill/>
                  </a:rPr>
                  <a:t> </a:t>
                </a:r>
              </a:p>
            </p:txBody>
          </p:sp>
        </mc:Fallback>
      </mc:AlternateContent>
      <p:pic>
        <p:nvPicPr>
          <p:cNvPr id="6" name="Picture 5"/>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533400" y="6403635"/>
            <a:ext cx="5969963" cy="3358104"/>
          </a:xfrm>
          <a:prstGeom prst="rect">
            <a:avLst/>
          </a:prstGeom>
        </p:spPr>
      </p:pic>
    </p:spTree>
    <p:extLst>
      <p:ext uri="{BB962C8B-B14F-4D97-AF65-F5344CB8AC3E}">
        <p14:creationId xmlns:p14="http://schemas.microsoft.com/office/powerpoint/2010/main" val="41127020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down)">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7742" y="-266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971360" y="-4191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3" name="Rectangle 2"/>
              <p:cNvSpPr/>
              <p:nvPr/>
            </p:nvSpPr>
            <p:spPr>
              <a:xfrm>
                <a:off x="838200" y="450727"/>
                <a:ext cx="16383000" cy="2862322"/>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hoàn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thành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việc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định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nghịch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4</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=6</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=8</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hay</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838200" y="450727"/>
                <a:ext cx="16383000" cy="2862322"/>
              </a:xfrm>
              <a:prstGeom prst="rect">
                <a:avLst/>
              </a:prstGeom>
              <a:blipFill>
                <a:blip r:embed="rId2"/>
                <a:stretch>
                  <a:fillRect l="-1340" r="-1303" b="-4478"/>
                </a:stretch>
              </a:blipFill>
            </p:spPr>
            <p:txBody>
              <a:bodyPr/>
              <a:lstStyle/>
              <a:p>
                <a:r>
                  <a:rPr lang="en-US">
                    <a:noFill/>
                  </a:rPr>
                  <a:t> </a:t>
                </a:r>
              </a:p>
            </p:txBody>
          </p:sp>
        </mc:Fallback>
      </mc:AlternateContent>
      <p:sp>
        <p:nvSpPr>
          <p:cNvPr id="6" name="Rectangle 5"/>
          <p:cNvSpPr/>
          <p:nvPr/>
        </p:nvSpPr>
        <p:spPr>
          <a:xfrm>
            <a:off x="838200" y="4165707"/>
            <a:ext cx="16687800" cy="901593"/>
          </a:xfrm>
          <a:prstGeom prst="rect">
            <a:avLst/>
          </a:prstGeom>
        </p:spPr>
        <p:txBody>
          <a:bodyPr wrap="square">
            <a:spAutoFit/>
          </a:bodyPr>
          <a:lstStyle/>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9525000" y="2300303"/>
                <a:ext cx="2657587" cy="16432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8</m:t>
                              </m:r>
                            </m:den>
                          </m:f>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9525000" y="2300303"/>
                <a:ext cx="2657587" cy="164320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034424" y="7429500"/>
                <a:ext cx="16561856" cy="1824923"/>
              </a:xfrm>
              <a:prstGeom prst="rect">
                <a:avLst/>
              </a:prstGeom>
            </p:spPr>
            <p:txBody>
              <a:bodyPr wrap="square">
                <a:spAutoFit/>
              </a:bodyPr>
              <a:lstStyle/>
              <a:p>
                <a:pPr lvl="0" algn="just">
                  <a:lnSpc>
                    <a:spcPct val="150000"/>
                  </a:lnSpc>
                </a:pPr>
                <a:r>
                  <a:rPr lang="en-US" sz="4000" i="0" dirty="0">
                    <a:solidFill>
                      <a:srgbClr val="333333"/>
                    </a:solidFill>
                    <a:latin typeface="+mj-lt"/>
                    <a:ea typeface="Times New Roman" panose="02020603050405020304" pitchFamily="18" charset="0"/>
                    <a:cs typeface="Arial" panose="020B0604020202020204" pitchFamily="34" charset="0"/>
                  </a:rPr>
                  <a: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=6; </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=4; </m:t>
                    </m:r>
                    <m:r>
                      <a:rPr lang="en-US" sz="4000" b="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6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4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034424" y="7429500"/>
                <a:ext cx="16561856" cy="1824923"/>
              </a:xfrm>
              <a:prstGeom prst="rect">
                <a:avLst/>
              </a:prstGeom>
              <a:blipFill>
                <a:blip r:embed="rId4"/>
                <a:stretch>
                  <a:fillRect l="-1325" b="-137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929468" y="4610100"/>
                <a:ext cx="7212808" cy="2571986"/>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8</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2</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12</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=24</m:t>
                      </m:r>
                      <m:r>
                        <m:rPr>
                          <m:nor/>
                        </m:rP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m:t> </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929468" y="4610100"/>
                <a:ext cx="7212808" cy="2571986"/>
              </a:xfrm>
              <a:prstGeom prst="rect">
                <a:avLst/>
              </a:prstGeom>
              <a:blipFill>
                <a:blip r:embed="rId5"/>
                <a:stretch>
                  <a:fillRect/>
                </a:stretch>
              </a:blipFill>
            </p:spPr>
            <p:txBody>
              <a:bodyPr/>
              <a:lstStyle/>
              <a:p>
                <a:r>
                  <a:rPr lang="en-US">
                    <a:noFill/>
                  </a:rPr>
                  <a:t> </a:t>
                </a:r>
              </a:p>
            </p:txBody>
          </p:sp>
        </mc:Fallback>
      </mc:AlternateContent>
      <p:pic>
        <p:nvPicPr>
          <p:cNvPr id="22" name="Picture 8"/>
          <p:cNvPicPr>
            <a:picLocks noChangeAspect="1"/>
          </p:cNvPicPr>
          <p:nvPr/>
        </p:nvPicPr>
        <p:blipFill>
          <a:blip r:embed="rId6"/>
          <a:srcRect/>
          <a:stretch>
            <a:fillRect/>
          </a:stretch>
        </p:blipFill>
        <p:spPr>
          <a:xfrm>
            <a:off x="15560993" y="5753100"/>
            <a:ext cx="1660207" cy="2474843"/>
          </a:xfrm>
          <a:prstGeom prst="rect">
            <a:avLst/>
          </a:prstGeom>
        </p:spPr>
      </p:pic>
    </p:spTree>
    <p:extLst>
      <p:ext uri="{BB962C8B-B14F-4D97-AF65-F5344CB8AC3E}">
        <p14:creationId xmlns:p14="http://schemas.microsoft.com/office/powerpoint/2010/main" val="288584523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down)">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8"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81000" y="3390900"/>
            <a:ext cx="5518230" cy="3657600"/>
            <a:chOff x="0" y="0"/>
            <a:chExt cx="2128509" cy="1186950"/>
          </a:xfrm>
        </p:grpSpPr>
        <p:sp>
          <p:nvSpPr>
            <p:cNvPr id="5"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txBody>
            <a:bodyPr/>
            <a:lstStyle/>
            <a:p>
              <a:endParaRPr lang="en-US"/>
            </a:p>
          </p:txBody>
        </p:sp>
      </p:grpSp>
      <p:sp>
        <p:nvSpPr>
          <p:cNvPr id="17" name="Rectangle 16"/>
          <p:cNvSpPr/>
          <p:nvPr/>
        </p:nvSpPr>
        <p:spPr>
          <a:xfrm>
            <a:off x="685800" y="4067539"/>
            <a:ext cx="4727388" cy="2092881"/>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 Ghi nhớ </a:t>
            </a:r>
          </a:p>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kiến thức trong bài. </a:t>
            </a:r>
          </a:p>
        </p:txBody>
      </p:sp>
      <p:sp>
        <p:nvSpPr>
          <p:cNvPr id="18" name="TextBox 5"/>
          <p:cNvSpPr txBox="1"/>
          <p:nvPr/>
        </p:nvSpPr>
        <p:spPr>
          <a:xfrm>
            <a:off x="5638800" y="1333500"/>
            <a:ext cx="83819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HƯỚNG DẪN VỀ NHÀ</a:t>
            </a:r>
          </a:p>
        </p:txBody>
      </p:sp>
      <p:grpSp>
        <p:nvGrpSpPr>
          <p:cNvPr id="19" name="Group 4"/>
          <p:cNvGrpSpPr/>
          <p:nvPr/>
        </p:nvGrpSpPr>
        <p:grpSpPr>
          <a:xfrm>
            <a:off x="6356430" y="3390900"/>
            <a:ext cx="5518230" cy="3657600"/>
            <a:chOff x="0" y="0"/>
            <a:chExt cx="2128509" cy="1186950"/>
          </a:xfrm>
        </p:grpSpPr>
        <p:sp>
          <p:nvSpPr>
            <p:cNvPr id="20"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txBody>
            <a:bodyPr/>
            <a:lstStyle/>
            <a:p>
              <a:endParaRPr lang="en-US"/>
            </a:p>
          </p:txBody>
        </p:sp>
      </p:grpSp>
      <p:sp>
        <p:nvSpPr>
          <p:cNvPr id="21" name="Rectangle 20"/>
          <p:cNvSpPr/>
          <p:nvPr/>
        </p:nvSpPr>
        <p:spPr>
          <a:xfrm>
            <a:off x="6661230" y="4067539"/>
            <a:ext cx="4727388"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 Hoàn thành các bài tập trong SBT. </a:t>
            </a:r>
          </a:p>
        </p:txBody>
      </p:sp>
      <p:grpSp>
        <p:nvGrpSpPr>
          <p:cNvPr id="22" name="Group 4"/>
          <p:cNvGrpSpPr/>
          <p:nvPr/>
        </p:nvGrpSpPr>
        <p:grpSpPr>
          <a:xfrm>
            <a:off x="12331860" y="3390900"/>
            <a:ext cx="5518230" cy="3657600"/>
            <a:chOff x="0" y="0"/>
            <a:chExt cx="2128509" cy="1186950"/>
          </a:xfrm>
        </p:grpSpPr>
        <p:sp>
          <p:nvSpPr>
            <p:cNvPr id="23"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txBody>
            <a:bodyPr/>
            <a:lstStyle/>
            <a:p>
              <a:endParaRPr lang="en-US"/>
            </a:p>
          </p:txBody>
        </p:sp>
      </p:grpSp>
      <p:sp>
        <p:nvSpPr>
          <p:cNvPr id="24" name="Rectangle 23"/>
          <p:cNvSpPr/>
          <p:nvPr/>
        </p:nvSpPr>
        <p:spPr>
          <a:xfrm>
            <a:off x="12448416" y="3768629"/>
            <a:ext cx="5213433" cy="3016210"/>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solidFill>
                  <a:srgbClr val="FFFFFF"/>
                </a:solidFill>
                <a:latin typeface="Arial"/>
                <a:ea typeface="Calibri" panose="020F0502020204030204" pitchFamily="34" charset="0"/>
                <a:cs typeface="Times New Roman" panose="02020603050405020304" pitchFamily="18" charset="0"/>
                <a:sym typeface="Arial"/>
              </a:rPr>
              <a:t>* </a:t>
            </a:r>
            <a:r>
              <a:rPr lang="vi-VN" sz="4000" kern="0" dirty="0">
                <a:solidFill>
                  <a:srgbClr val="FFFFFF"/>
                </a:solidFill>
                <a:latin typeface="Arial"/>
                <a:ea typeface="Calibri" panose="020F0502020204030204" pitchFamily="34" charset="0"/>
                <a:cs typeface="Times New Roman" panose="02020603050405020304" pitchFamily="18" charset="0"/>
                <a:sym typeface="Arial"/>
              </a:rPr>
              <a:t>Chuẩn bị trước </a:t>
            </a:r>
            <a:endParaRPr lang="en-US" sz="4000" kern="0" dirty="0">
              <a:solidFill>
                <a:srgbClr val="FFFFFF"/>
              </a:solidFill>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b="1" kern="0" dirty="0">
                <a:solidFill>
                  <a:srgbClr val="FFFFFF"/>
                </a:solidFill>
                <a:latin typeface="Arial"/>
                <a:ea typeface="Calibri" panose="020F0502020204030204" pitchFamily="34" charset="0"/>
                <a:cs typeface="Times New Roman" panose="02020603050405020304" pitchFamily="18" charset="0"/>
                <a:sym typeface="Arial"/>
              </a:rPr>
              <a:t>"Luyện tập chung (tr19-20)"</a:t>
            </a:r>
            <a:r>
              <a:rPr lang="vi-VN" sz="4000" kern="0" dirty="0">
                <a:solidFill>
                  <a:srgbClr val="FFFFFF"/>
                </a:solidFill>
                <a:latin typeface="Arial"/>
                <a:ea typeface="Calibri" panose="020F0502020204030204" pitchFamily="34" charset="0"/>
                <a:cs typeface="Times New Roman" panose="02020603050405020304" pitchFamily="18" charset="0"/>
                <a:sym typeface="Arial"/>
              </a:rPr>
              <a:t>.</a:t>
            </a:r>
            <a:endParaRPr lang="pt-BR" sz="4000" kern="0" dirty="0">
              <a:solidFill>
                <a:srgbClr val="FFFFFF"/>
              </a:solidFill>
              <a:latin typeface="Arial"/>
              <a:ea typeface="Calibri" panose="020F0502020204030204" pitchFamily="34" charset="0"/>
              <a:cs typeface="Times New Roman" panose="02020603050405020304" pitchFamily="18" charset="0"/>
              <a:sym typeface="Arial"/>
            </a:endParaRPr>
          </a:p>
        </p:txBody>
      </p:sp>
      <p:pic>
        <p:nvPicPr>
          <p:cNvPr id="25"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788" y="784992"/>
            <a:ext cx="1524000" cy="1949751"/>
          </a:xfrm>
          <a:prstGeom prst="rect">
            <a:avLst/>
          </a:prstGeom>
        </p:spPr>
      </p:pic>
      <p:pic>
        <p:nvPicPr>
          <p:cNvPr id="26"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1399">
            <a:off x="14982226" y="7995829"/>
            <a:ext cx="2465055" cy="1777922"/>
          </a:xfrm>
          <a:prstGeom prst="rect">
            <a:avLst/>
          </a:prstGeom>
        </p:spPr>
      </p:pic>
      <p:pic>
        <p:nvPicPr>
          <p:cNvPr id="27"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938570" flipV="1">
            <a:off x="16417636" y="537624"/>
            <a:ext cx="2488427" cy="1023366"/>
          </a:xfrm>
          <a:prstGeom prst="rect">
            <a:avLst/>
          </a:prstGeom>
        </p:spPr>
      </p:pic>
      <p:pic>
        <p:nvPicPr>
          <p:cNvPr id="2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275701">
            <a:off x="1155101" y="7807496"/>
            <a:ext cx="1617631" cy="20574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14" presetClass="entr" presetSubtype="1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par>
                                <p:cTn id="29" presetID="16" presetClass="entr" presetSubtype="21"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160632" y="2528328"/>
            <a:ext cx="13966737" cy="5230344"/>
            <a:chOff x="0" y="0"/>
            <a:chExt cx="6705915" cy="2511269"/>
          </a:xfrm>
        </p:grpSpPr>
        <p:sp>
          <p:nvSpPr>
            <p:cNvPr id="4" name="Freeform 4"/>
            <p:cNvSpPr/>
            <p:nvPr/>
          </p:nvSpPr>
          <p:spPr>
            <a:xfrm>
              <a:off x="0" y="0"/>
              <a:ext cx="6705915" cy="2511269"/>
            </a:xfrm>
            <a:custGeom>
              <a:avLst/>
              <a:gdLst/>
              <a:ahLst/>
              <a:cxnLst/>
              <a:rect l="l" t="t" r="r" b="b"/>
              <a:pathLst>
                <a:path w="6705915" h="2511269">
                  <a:moveTo>
                    <a:pt x="6440485" y="0"/>
                  </a:moveTo>
                  <a:lnTo>
                    <a:pt x="265430" y="0"/>
                  </a:lnTo>
                  <a:cubicBezTo>
                    <a:pt x="265430" y="146050"/>
                    <a:pt x="147320" y="265430"/>
                    <a:pt x="0" y="265430"/>
                  </a:cubicBezTo>
                  <a:lnTo>
                    <a:pt x="0" y="2245839"/>
                  </a:lnTo>
                  <a:cubicBezTo>
                    <a:pt x="146050" y="2245839"/>
                    <a:pt x="265430" y="2363949"/>
                    <a:pt x="265430" y="2511269"/>
                  </a:cubicBezTo>
                  <a:lnTo>
                    <a:pt x="6440485" y="2511269"/>
                  </a:lnTo>
                  <a:cubicBezTo>
                    <a:pt x="6440485" y="2365219"/>
                    <a:pt x="6558595" y="2245839"/>
                    <a:pt x="6705915" y="2245839"/>
                  </a:cubicBezTo>
                  <a:lnTo>
                    <a:pt x="6705915" y="265430"/>
                  </a:lnTo>
                  <a:cubicBezTo>
                    <a:pt x="6559865" y="265430"/>
                    <a:pt x="6440485" y="147320"/>
                    <a:pt x="6440485" y="0"/>
                  </a:cubicBezTo>
                  <a:close/>
                </a:path>
              </a:pathLst>
            </a:custGeom>
            <a:solidFill>
              <a:srgbClr val="497FB4"/>
            </a:solidFill>
          </p:spPr>
          <p:txBody>
            <a:bodyPr/>
            <a:lstStyle/>
            <a:p>
              <a:endParaRPr lang="en-US"/>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28700"/>
            <a:ext cx="2780777" cy="275297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flipV="1">
            <a:off x="14428304" y="7050123"/>
            <a:ext cx="2830996" cy="220817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47337" y="548777"/>
            <a:ext cx="1600160" cy="1597493"/>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79847" y="7853922"/>
            <a:ext cx="1794135" cy="1785164"/>
          </a:xfrm>
          <a:prstGeom prst="rect">
            <a:avLst/>
          </a:prstGeom>
        </p:spPr>
      </p:pic>
      <p:sp>
        <p:nvSpPr>
          <p:cNvPr id="11" name="Rectangle 10"/>
          <p:cNvSpPr/>
          <p:nvPr/>
        </p:nvSpPr>
        <p:spPr>
          <a:xfrm>
            <a:off x="4572000" y="3607316"/>
            <a:ext cx="9144000" cy="2907784"/>
          </a:xfrm>
          <a:prstGeom prst="rect">
            <a:avLst/>
          </a:prstGeom>
        </p:spPr>
        <p:txBody>
          <a:bodyPr>
            <a:spAutoFit/>
          </a:bodyPr>
          <a:lstStyle/>
          <a:p>
            <a:pPr lvl="0" algn="ctr">
              <a:lnSpc>
                <a:spcPct val="150000"/>
              </a:lnSpc>
              <a:defRPr/>
            </a:pP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6500" b="1" kern="0">
              <a:ln w="0"/>
              <a:solidFill>
                <a:srgbClr val="FFFFFF"/>
              </a:solidFill>
              <a:effectLst>
                <a:outerShdw blurRad="38100" dist="25400" dir="5400000" algn="ctr" rotWithShape="0">
                  <a:srgbClr val="6E747A">
                    <a:alpha val="43000"/>
                  </a:srgbClr>
                </a:outerShdw>
              </a:effectLst>
              <a:latin typeface="Arial"/>
              <a:sym typeface="Arial"/>
            </a:endParaRPr>
          </a:p>
        </p:txBody>
      </p:sp>
      <p:sp>
        <p:nvSpPr>
          <p:cNvPr id="12" name="AutoShape 8"/>
          <p:cNvSpPr/>
          <p:nvPr/>
        </p:nvSpPr>
        <p:spPr>
          <a:xfrm>
            <a:off x="679847" y="7197204"/>
            <a:ext cx="3195240" cy="0"/>
          </a:xfrm>
          <a:prstGeom prst="line">
            <a:avLst/>
          </a:prstGeom>
          <a:ln w="47625" cap="rnd">
            <a:solidFill>
              <a:srgbClr val="FFFFFF"/>
            </a:solidFill>
            <a:prstDash val="sysDot"/>
            <a:headEnd type="none" w="sm" len="sm"/>
            <a:tailEnd type="none" w="sm" len="sm"/>
          </a:ln>
        </p:spPr>
        <p:txBody>
          <a:bodyPr/>
          <a:lstStyle/>
          <a:p>
            <a:endParaRPr lang="en-US"/>
          </a:p>
        </p:txBody>
      </p:sp>
      <p:sp>
        <p:nvSpPr>
          <p:cNvPr id="13" name="AutoShape 9"/>
          <p:cNvSpPr/>
          <p:nvPr/>
        </p:nvSpPr>
        <p:spPr>
          <a:xfrm>
            <a:off x="12932129" y="3086100"/>
            <a:ext cx="3195240" cy="0"/>
          </a:xfrm>
          <a:prstGeom prst="line">
            <a:avLst/>
          </a:prstGeom>
          <a:ln w="47625" cap="rnd">
            <a:solidFill>
              <a:srgbClr val="FFFFFF"/>
            </a:solidFill>
            <a:prstDash val="sysDot"/>
            <a:headEnd type="none" w="sm" len="sm"/>
            <a:tailEnd type="none" w="sm" len="sm"/>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905000" y="3060122"/>
            <a:ext cx="14478000" cy="5131378"/>
            <a:chOff x="0" y="0"/>
            <a:chExt cx="1784462" cy="1718416"/>
          </a:xfrm>
        </p:grpSpPr>
        <p:sp>
          <p:nvSpPr>
            <p:cNvPr id="5" name="Freeform 5"/>
            <p:cNvSpPr/>
            <p:nvPr/>
          </p:nvSpPr>
          <p:spPr>
            <a:xfrm>
              <a:off x="0" y="0"/>
              <a:ext cx="1784462" cy="1718416"/>
            </a:xfrm>
            <a:custGeom>
              <a:avLst/>
              <a:gdLst/>
              <a:ahLst/>
              <a:cxnLst/>
              <a:rect l="l" t="t" r="r" b="b"/>
              <a:pathLst>
                <a:path w="1784462" h="1718416">
                  <a:moveTo>
                    <a:pt x="1660002" y="1718415"/>
                  </a:moveTo>
                  <a:lnTo>
                    <a:pt x="124460" y="1718415"/>
                  </a:lnTo>
                  <a:cubicBezTo>
                    <a:pt x="55880" y="1718415"/>
                    <a:pt x="0" y="1662536"/>
                    <a:pt x="0" y="1593956"/>
                  </a:cubicBezTo>
                  <a:lnTo>
                    <a:pt x="0" y="124460"/>
                  </a:lnTo>
                  <a:cubicBezTo>
                    <a:pt x="0" y="55880"/>
                    <a:pt x="55880" y="0"/>
                    <a:pt x="124460" y="0"/>
                  </a:cubicBezTo>
                  <a:lnTo>
                    <a:pt x="1660002" y="0"/>
                  </a:lnTo>
                  <a:cubicBezTo>
                    <a:pt x="1728582" y="0"/>
                    <a:pt x="1784462" y="55880"/>
                    <a:pt x="1784462" y="124460"/>
                  </a:cubicBezTo>
                  <a:lnTo>
                    <a:pt x="1784462" y="1593956"/>
                  </a:lnTo>
                  <a:cubicBezTo>
                    <a:pt x="1784462" y="1662536"/>
                    <a:pt x="1728582" y="1718416"/>
                    <a:pt x="1660002" y="1718416"/>
                  </a:cubicBezTo>
                  <a:close/>
                </a:path>
              </a:pathLst>
            </a:custGeom>
            <a:solidFill>
              <a:srgbClr val="497FB4"/>
            </a:solidFill>
          </p:spPr>
          <p:txBody>
            <a:bodyPr/>
            <a:lstStyle/>
            <a:p>
              <a:endParaRPr lang="en-US"/>
            </a:p>
          </p:txBody>
        </p:sp>
      </p:grpSp>
      <p:sp>
        <p:nvSpPr>
          <p:cNvPr id="8" name="TextBox 8"/>
          <p:cNvSpPr txBox="1"/>
          <p:nvPr/>
        </p:nvSpPr>
        <p:spPr>
          <a:xfrm>
            <a:off x="4954830" y="609145"/>
            <a:ext cx="8151570" cy="1333955"/>
          </a:xfrm>
          <a:prstGeom prst="rect">
            <a:avLst/>
          </a:prstGeom>
        </p:spPr>
        <p:txBody>
          <a:bodyPr lIns="0" tIns="0" rIns="0" bIns="0" rtlCol="0" anchor="t">
            <a:spAutoFit/>
          </a:bodyPr>
          <a:lstStyle/>
          <a:p>
            <a:pPr algn="ctr">
              <a:lnSpc>
                <a:spcPts val="12191"/>
              </a:lnSpc>
              <a:spcBef>
                <a:spcPct val="0"/>
              </a:spcBef>
            </a:pPr>
            <a:r>
              <a:rPr lang="en-US" sz="5500" b="1" dirty="0">
                <a:solidFill>
                  <a:srgbClr val="497FB4"/>
                </a:solidFill>
                <a:latin typeface="Arial" panose="020B0604020202020204" pitchFamily="34" charset="0"/>
                <a:cs typeface="Arial" panose="020B0604020202020204" pitchFamily="34" charset="0"/>
              </a:rPr>
              <a:t>NỘI DUNG BÀI HỌC</a:t>
            </a:r>
          </a:p>
        </p:txBody>
      </p:sp>
      <p:sp>
        <p:nvSpPr>
          <p:cNvPr id="19" name="Google Shape;646;p41"/>
          <p:cNvSpPr txBox="1">
            <a:spLocks/>
          </p:cNvSpPr>
          <p:nvPr/>
        </p:nvSpPr>
        <p:spPr>
          <a:xfrm flipH="1">
            <a:off x="3810001" y="3956231"/>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4200" b="1">
                <a:solidFill>
                  <a:schemeClr val="bg1"/>
                </a:solidFill>
                <a:latin typeface="Arial" panose="020B0604020202020204" pitchFamily="34" charset="0"/>
                <a:cs typeface="Arial" panose="020B0604020202020204" pitchFamily="34" charset="0"/>
              </a:rPr>
              <a:t>01</a:t>
            </a:r>
          </a:p>
        </p:txBody>
      </p:sp>
      <p:sp>
        <p:nvSpPr>
          <p:cNvPr id="20" name="Rectangle 19"/>
          <p:cNvSpPr/>
          <p:nvPr/>
        </p:nvSpPr>
        <p:spPr>
          <a:xfrm>
            <a:off x="5156941" y="3848100"/>
            <a:ext cx="7043916" cy="738664"/>
          </a:xfrm>
          <a:prstGeom prst="rect">
            <a:avLst/>
          </a:prstGeom>
        </p:spPr>
        <p:txBody>
          <a:bodyPr wrap="none">
            <a:spAutoFit/>
          </a:bodyPr>
          <a:lstStyle/>
          <a:p>
            <a:r>
              <a:rPr lang="nl-NL" sz="4200" b="1" dirty="0">
                <a:solidFill>
                  <a:schemeClr val="bg1"/>
                </a:solidFill>
                <a:latin typeface="Arial" panose="020B0604020202020204" pitchFamily="34" charset="0"/>
                <a:cs typeface="Arial" panose="020B0604020202020204" pitchFamily="34" charset="0"/>
              </a:rPr>
              <a:t>ĐẠI LƯỢNG TỈ LỆ NGHỊCH</a:t>
            </a:r>
            <a:endParaRPr lang="en-US" sz="4200" dirty="0">
              <a:solidFill>
                <a:schemeClr val="bg1"/>
              </a:solidFill>
              <a:latin typeface="Arial" panose="020B0604020202020204" pitchFamily="34" charset="0"/>
              <a:cs typeface="Arial" panose="020B0604020202020204" pitchFamily="34" charset="0"/>
            </a:endParaRPr>
          </a:p>
        </p:txBody>
      </p:sp>
      <p:sp>
        <p:nvSpPr>
          <p:cNvPr id="29" name="Google Shape;646;p41"/>
          <p:cNvSpPr txBox="1">
            <a:spLocks/>
          </p:cNvSpPr>
          <p:nvPr/>
        </p:nvSpPr>
        <p:spPr>
          <a:xfrm flipH="1">
            <a:off x="3810000" y="5419107"/>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4200" b="1" dirty="0">
                <a:solidFill>
                  <a:schemeClr val="bg1"/>
                </a:solidFill>
                <a:latin typeface="Arial" panose="020B0604020202020204" pitchFamily="34" charset="0"/>
                <a:cs typeface="Arial" panose="020B0604020202020204" pitchFamily="34" charset="0"/>
              </a:rPr>
              <a:t>02</a:t>
            </a:r>
          </a:p>
        </p:txBody>
      </p:sp>
      <p:sp>
        <p:nvSpPr>
          <p:cNvPr id="30" name="Rectangle 29"/>
          <p:cNvSpPr/>
          <p:nvPr/>
        </p:nvSpPr>
        <p:spPr>
          <a:xfrm>
            <a:off x="5156941" y="5120164"/>
            <a:ext cx="9168660" cy="1911549"/>
          </a:xfrm>
          <a:prstGeom prst="rect">
            <a:avLst/>
          </a:prstGeom>
        </p:spPr>
        <p:txBody>
          <a:bodyPr wrap="square">
            <a:spAutoFit/>
          </a:bodyPr>
          <a:lstStyle/>
          <a:p>
            <a:pPr>
              <a:lnSpc>
                <a:spcPct val="150000"/>
              </a:lnSpc>
            </a:pPr>
            <a:r>
              <a:rPr lang="nl-NL" sz="4200" b="1" dirty="0">
                <a:solidFill>
                  <a:schemeClr val="bg1"/>
                </a:solidFill>
                <a:latin typeface="Arial" panose="020B0604020202020204" pitchFamily="34" charset="0"/>
                <a:cs typeface="Arial" panose="020B0604020202020204" pitchFamily="34" charset="0"/>
              </a:rPr>
              <a:t>MỘT SỐ BÀI TOÁN VỀ ĐẠI LƯỢNG TỈ LỆ NGHỊCH</a:t>
            </a:r>
            <a:endParaRPr lang="en-US" sz="4200" dirty="0">
              <a:solidFill>
                <a:schemeClr val="bg1"/>
              </a:solidFill>
              <a:latin typeface="Arial" panose="020B0604020202020204" pitchFamily="34" charset="0"/>
              <a:cs typeface="Arial" panose="020B0604020202020204" pitchFamily="34" charset="0"/>
            </a:endParaRPr>
          </a:p>
        </p:txBody>
      </p:sp>
      <p:pic>
        <p:nvPicPr>
          <p:cNvPr id="38"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782800" y="7124700"/>
            <a:ext cx="3012945" cy="2417887"/>
          </a:xfrm>
          <a:prstGeom prst="rect">
            <a:avLst/>
          </a:prstGeom>
        </p:spPr>
      </p:pic>
      <p:pic>
        <p:nvPicPr>
          <p:cNvPr id="14" name="Picture 10"/>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5271" y="547847"/>
            <a:ext cx="2846471" cy="1319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82594" y="1638300"/>
            <a:ext cx="13443289" cy="5334000"/>
            <a:chOff x="2438399" y="1562100"/>
            <a:chExt cx="13443289" cy="5334000"/>
          </a:xfrm>
        </p:grpSpPr>
        <p:grpSp>
          <p:nvGrpSpPr>
            <p:cNvPr id="6" name="Group 6"/>
            <p:cNvGrpSpPr/>
            <p:nvPr/>
          </p:nvGrpSpPr>
          <p:grpSpPr>
            <a:xfrm>
              <a:off x="2438399" y="1562100"/>
              <a:ext cx="13443289" cy="5334000"/>
              <a:chOff x="-102849" y="18695"/>
              <a:chExt cx="2115061" cy="1221224"/>
            </a:xfrm>
          </p:grpSpPr>
          <p:sp>
            <p:nvSpPr>
              <p:cNvPr id="7" name="Freeform 7"/>
              <p:cNvSpPr/>
              <p:nvPr/>
            </p:nvSpPr>
            <p:spPr>
              <a:xfrm>
                <a:off x="-102849" y="18695"/>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txBody>
              <a:bodyPr/>
              <a:lstStyle/>
              <a:p>
                <a:endParaRPr lang="en-US"/>
              </a:p>
            </p:txBody>
          </p:sp>
        </p:grpSp>
        <p:sp>
          <p:nvSpPr>
            <p:cNvPr id="12" name="Google Shape;728;p44"/>
            <p:cNvSpPr txBox="1">
              <a:spLocks/>
            </p:cNvSpPr>
            <p:nvPr/>
          </p:nvSpPr>
          <p:spPr>
            <a:xfrm>
              <a:off x="8417858" y="2476500"/>
              <a:ext cx="1540500" cy="10524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 sz="6500" b="1" dirty="0">
                  <a:solidFill>
                    <a:schemeClr val="bg1"/>
                  </a:solidFill>
                  <a:latin typeface="Arial" panose="020B0604020202020204" pitchFamily="34" charset="0"/>
                  <a:cs typeface="Arial" panose="020B0604020202020204" pitchFamily="34" charset="0"/>
                </a:rPr>
                <a:t>01</a:t>
              </a:r>
            </a:p>
          </p:txBody>
        </p:sp>
        <p:cxnSp>
          <p:nvCxnSpPr>
            <p:cNvPr id="13" name="Google Shape;765;p44"/>
            <p:cNvCxnSpPr/>
            <p:nvPr/>
          </p:nvCxnSpPr>
          <p:spPr>
            <a:xfrm>
              <a:off x="8089121" y="3909900"/>
              <a:ext cx="1893079" cy="0"/>
            </a:xfrm>
            <a:prstGeom prst="straightConnector1">
              <a:avLst/>
            </a:prstGeom>
            <a:noFill/>
            <a:ln w="57150" cap="rnd" cmpd="sng">
              <a:solidFill>
                <a:schemeClr val="accent6"/>
              </a:solidFill>
              <a:prstDash val="solid"/>
              <a:round/>
              <a:headEnd type="none" w="med" len="med"/>
              <a:tailEnd type="none" w="med" len="med"/>
            </a:ln>
          </p:spPr>
        </p:cxnSp>
        <p:sp>
          <p:nvSpPr>
            <p:cNvPr id="15" name="Rectangle 14"/>
            <p:cNvSpPr/>
            <p:nvPr/>
          </p:nvSpPr>
          <p:spPr>
            <a:xfrm>
              <a:off x="3707048" y="4341293"/>
              <a:ext cx="10802957" cy="1092607"/>
            </a:xfrm>
            <a:prstGeom prst="rect">
              <a:avLst/>
            </a:prstGeom>
          </p:spPr>
          <p:txBody>
            <a:bodyPr wrap="none">
              <a:spAutoFit/>
            </a:bodyPr>
            <a:lstStyle/>
            <a:p>
              <a:r>
                <a:rPr lang="vi-VN" sz="6500" b="1" dirty="0">
                  <a:solidFill>
                    <a:schemeClr val="bg1"/>
                  </a:solidFill>
                  <a:ea typeface="Calibri" panose="020F0502020204030204" pitchFamily="34" charset="0"/>
                  <a:cs typeface="Arial" panose="020B0604020202020204" pitchFamily="34" charset="0"/>
                </a:rPr>
                <a:t>ĐẠI LƯỢNG TỈ LỆ NGHỊCH</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10741" flipV="1">
            <a:off x="805671"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399">
            <a:off x="14283742" y="6750742"/>
            <a:ext cx="3388469" cy="244393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002000" y="431718"/>
            <a:ext cx="1755110" cy="441788"/>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txBody>
            <a:bodyPr/>
            <a:lstStyle/>
            <a:p>
              <a:endParaRPr lang="en-US"/>
            </a:p>
          </p:txBody>
        </p:sp>
      </p:grpSp>
      <p:pic>
        <p:nvPicPr>
          <p:cNvPr id="16" name="Picture 1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2000" y="6458884"/>
            <a:ext cx="1032846" cy="963915"/>
          </a:xfrm>
          <a:prstGeom prst="rect">
            <a:avLst/>
          </a:prstGeom>
        </p:spPr>
      </p:pic>
      <p:sp>
        <p:nvSpPr>
          <p:cNvPr id="17" name="TextBox 16"/>
          <p:cNvSpPr txBox="1"/>
          <p:nvPr/>
        </p:nvSpPr>
        <p:spPr>
          <a:xfrm>
            <a:off x="1828800" y="6629813"/>
            <a:ext cx="3581400" cy="707886"/>
          </a:xfrm>
          <a:prstGeom prst="rect">
            <a:avLst/>
          </a:prstGeom>
          <a:noFill/>
        </p:spPr>
        <p:txBody>
          <a:bodyPr wrap="square" rtlCol="0">
            <a:spAutoFit/>
          </a:bodyPr>
          <a:lstStyle/>
          <a:p>
            <a:r>
              <a:rPr lang="nl-NL" sz="4000" b="1" dirty="0">
                <a:solidFill>
                  <a:schemeClr val="tx2"/>
                </a:solidFill>
                <a:latin typeface="Arial" panose="020B0604020202020204" pitchFamily="34" charset="0"/>
                <a:cs typeface="Arial" panose="020B0604020202020204" pitchFamily="34" charset="0"/>
              </a:rPr>
              <a:t>HĐ 1:</a:t>
            </a:r>
            <a:endParaRPr lang="en-US" sz="4000" dirty="0">
              <a:solidFill>
                <a:schemeClr val="tx2"/>
              </a:solidFill>
              <a:latin typeface="Arial" panose="020B0604020202020204" pitchFamily="34" charset="0"/>
              <a:cs typeface="Arial" panose="020B0604020202020204" pitchFamily="34" charset="0"/>
            </a:endParaRPr>
          </a:p>
        </p:txBody>
      </p:sp>
      <p:sp>
        <p:nvSpPr>
          <p:cNvPr id="20" name="Rectangle 19"/>
          <p:cNvSpPr/>
          <p:nvPr/>
        </p:nvSpPr>
        <p:spPr>
          <a:xfrm>
            <a:off x="344156" y="1406906"/>
            <a:ext cx="16687799" cy="1938992"/>
          </a:xfrm>
          <a:prstGeom prst="rect">
            <a:avLst/>
          </a:prstGeom>
        </p:spPr>
        <p:txBody>
          <a:bodyPr wrap="square">
            <a:spAutoFit/>
          </a:bodyPr>
          <a:lstStyle/>
          <a:p>
            <a:pPr algn="just">
              <a:lnSpc>
                <a:spcPct val="150000"/>
              </a:lnSpc>
            </a:pPr>
            <a:r>
              <a:rPr lang="vi-VN" sz="4000" dirty="0">
                <a:solidFill>
                  <a:srgbClr val="000000"/>
                </a:solidFill>
              </a:rPr>
              <a:t>Một ô tô đi từ thành ph</a:t>
            </a:r>
            <a:r>
              <a:rPr lang="en-US" sz="4000" dirty="0">
                <a:solidFill>
                  <a:srgbClr val="000000"/>
                </a:solidFill>
                <a:latin typeface="Arial" panose="020B0604020202020204" pitchFamily="34" charset="0"/>
                <a:cs typeface="Arial" panose="020B0604020202020204" pitchFamily="34" charset="0"/>
              </a:rPr>
              <a:t>ố</a:t>
            </a:r>
            <a:r>
              <a:rPr lang="vi-VN" sz="4000" dirty="0">
                <a:solidFill>
                  <a:srgbClr val="000000"/>
                </a:solidFill>
              </a:rPr>
              <a:t> A đến thành phố B trên quãng đường 180 km. Gọi t (h) là thời gian để ô tô đi từ A đến B với vận tốc v (km/h).</a:t>
            </a:r>
          </a:p>
        </p:txBody>
      </p:sp>
      <p:pic>
        <p:nvPicPr>
          <p:cNvPr id="15"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455752">
            <a:off x="16779385" y="8614154"/>
            <a:ext cx="894690" cy="1315721"/>
          </a:xfrm>
          <a:prstGeom prst="rect">
            <a:avLst/>
          </a:prstGeom>
        </p:spPr>
      </p:pic>
      <p:pic>
        <p:nvPicPr>
          <p:cNvPr id="3" name="Picture 2"/>
          <p:cNvPicPr>
            <a:picLocks noChangeAspect="1"/>
          </p:cNvPicPr>
          <p:nvPr/>
        </p:nvPicPr>
        <p:blipFill>
          <a:blip r:embed="rId3"/>
          <a:stretch>
            <a:fillRect/>
          </a:stretch>
        </p:blipFill>
        <p:spPr>
          <a:xfrm>
            <a:off x="6984295" y="3639312"/>
            <a:ext cx="4548010" cy="1487553"/>
          </a:xfrm>
          <a:prstGeom prst="rect">
            <a:avLst/>
          </a:prstGeom>
        </p:spPr>
      </p:pic>
      <p:sp>
        <p:nvSpPr>
          <p:cNvPr id="5" name="Rectangle 4"/>
          <p:cNvSpPr/>
          <p:nvPr/>
        </p:nvSpPr>
        <p:spPr>
          <a:xfrm>
            <a:off x="3429000" y="6436106"/>
            <a:ext cx="12069330"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0099299"/>
              </p:ext>
            </p:extLst>
          </p:nvPr>
        </p:nvGraphicFramePr>
        <p:xfrm>
          <a:off x="3461657" y="7883906"/>
          <a:ext cx="11051756" cy="1602868"/>
        </p:xfrm>
        <a:graphic>
          <a:graphicData uri="http://schemas.openxmlformats.org/drawingml/2006/table">
            <a:tbl>
              <a:tblPr firstRow="1" firstCol="1" bandRow="1"/>
              <a:tblGrid>
                <a:gridCol w="2275416">
                  <a:extLst>
                    <a:ext uri="{9D8B030D-6E8A-4147-A177-3AD203B41FA5}">
                      <a16:colId xmlns:a16="http://schemas.microsoft.com/office/drawing/2014/main" val="4242687497"/>
                    </a:ext>
                  </a:extLst>
                </a:gridCol>
                <a:gridCol w="2194085">
                  <a:extLst>
                    <a:ext uri="{9D8B030D-6E8A-4147-A177-3AD203B41FA5}">
                      <a16:colId xmlns:a16="http://schemas.microsoft.com/office/drawing/2014/main" val="3610442504"/>
                    </a:ext>
                  </a:extLst>
                </a:gridCol>
                <a:gridCol w="2194085">
                  <a:extLst>
                    <a:ext uri="{9D8B030D-6E8A-4147-A177-3AD203B41FA5}">
                      <a16:colId xmlns:a16="http://schemas.microsoft.com/office/drawing/2014/main" val="2951095869"/>
                    </a:ext>
                  </a:extLst>
                </a:gridCol>
                <a:gridCol w="2194085">
                  <a:extLst>
                    <a:ext uri="{9D8B030D-6E8A-4147-A177-3AD203B41FA5}">
                      <a16:colId xmlns:a16="http://schemas.microsoft.com/office/drawing/2014/main" val="2621588755"/>
                    </a:ext>
                  </a:extLst>
                </a:gridCol>
                <a:gridCol w="2194085">
                  <a:extLst>
                    <a:ext uri="{9D8B030D-6E8A-4147-A177-3AD203B41FA5}">
                      <a16:colId xmlns:a16="http://schemas.microsoft.com/office/drawing/2014/main" val="1862669422"/>
                    </a:ext>
                  </a:extLst>
                </a:gridCol>
              </a:tblGrid>
              <a:tr h="361950">
                <a:tc>
                  <a:txBody>
                    <a:bodyPr/>
                    <a:lstStyle/>
                    <a:p>
                      <a:pPr algn="ctr">
                        <a:lnSpc>
                          <a:spcPct val="150000"/>
                        </a:lnSpc>
                        <a:spcAft>
                          <a:spcPts val="600"/>
                        </a:spcAft>
                      </a:pPr>
                      <a:r>
                        <a:rPr lang="en-US" sz="4000" b="1">
                          <a:effectLst/>
                          <a:latin typeface="Arial" panose="020B0604020202020204" pitchFamily="34" charset="0"/>
                          <a:ea typeface="Calibri" panose="020F0502020204030204" pitchFamily="34" charset="0"/>
                          <a:cs typeface="Arial" panose="020B0604020202020204" pitchFamily="34" charset="0"/>
                        </a:rPr>
                        <a:t>v(km/h)</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40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50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479056"/>
                  </a:ext>
                </a:extLst>
              </a:tr>
              <a:tr h="353060">
                <a:tc>
                  <a:txBody>
                    <a:bodyPr/>
                    <a:lstStyle/>
                    <a:p>
                      <a:pPr algn="ctr">
                        <a:lnSpc>
                          <a:spcPct val="150000"/>
                        </a:lnSpc>
                        <a:spcAft>
                          <a:spcPts val="600"/>
                        </a:spcAft>
                      </a:pPr>
                      <a:r>
                        <a:rPr lang="en-US" sz="4000" b="1">
                          <a:effectLst/>
                          <a:latin typeface="Arial" panose="020B0604020202020204" pitchFamily="34" charset="0"/>
                          <a:ea typeface="Calibri" panose="020F0502020204030204" pitchFamily="34" charset="0"/>
                          <a:cs typeface="Arial" panose="020B0604020202020204" pitchFamily="34" charset="0"/>
                        </a:rPr>
                        <a:t>t(h)</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980687"/>
                  </a:ext>
                </a:extLst>
              </a:tr>
            </a:tbl>
          </a:graphicData>
        </a:graphic>
      </p:graphicFrame>
      <p:sp>
        <p:nvSpPr>
          <p:cNvPr id="9" name="Rectangle 8"/>
          <p:cNvSpPr/>
          <p:nvPr/>
        </p:nvSpPr>
        <p:spPr>
          <a:xfrm>
            <a:off x="6461970" y="8867571"/>
            <a:ext cx="898003"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4,5</a:t>
            </a:r>
            <a:endParaRPr lang="en-US" sz="4000" b="1" dirty="0">
              <a:solidFill>
                <a:srgbClr val="FF0000"/>
              </a:solidFill>
            </a:endParaRPr>
          </a:p>
        </p:txBody>
      </p:sp>
      <p:sp>
        <p:nvSpPr>
          <p:cNvPr id="26" name="Rectangle 25"/>
          <p:cNvSpPr/>
          <p:nvPr/>
        </p:nvSpPr>
        <p:spPr>
          <a:xfrm>
            <a:off x="8565662" y="8918071"/>
            <a:ext cx="898003"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3,6</a:t>
            </a:r>
            <a:endParaRPr lang="en-US" sz="4000" b="1" dirty="0">
              <a:solidFill>
                <a:srgbClr val="FF0000"/>
              </a:solidFill>
            </a:endParaRPr>
          </a:p>
        </p:txBody>
      </p:sp>
      <p:sp>
        <p:nvSpPr>
          <p:cNvPr id="27" name="Rectangle 26"/>
          <p:cNvSpPr/>
          <p:nvPr/>
        </p:nvSpPr>
        <p:spPr>
          <a:xfrm>
            <a:off x="10953664" y="8897664"/>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3</a:t>
            </a:r>
            <a:endParaRPr lang="en-US" sz="4000" b="1" dirty="0">
              <a:solidFill>
                <a:srgbClr val="FF0000"/>
              </a:solidFill>
            </a:endParaRPr>
          </a:p>
        </p:txBody>
      </p:sp>
      <p:sp>
        <p:nvSpPr>
          <p:cNvPr id="28" name="Rectangle 27"/>
          <p:cNvSpPr/>
          <p:nvPr/>
        </p:nvSpPr>
        <p:spPr>
          <a:xfrm>
            <a:off x="12913663" y="8878614"/>
            <a:ext cx="1183337"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2,25</a:t>
            </a:r>
            <a:endParaRPr lang="en-US" sz="4000" b="1" dirty="0">
              <a:solidFill>
                <a:srgbClr val="FF0000"/>
              </a:solidFill>
            </a:endParaRPr>
          </a:p>
        </p:txBody>
      </p:sp>
      <p:sp>
        <p:nvSpPr>
          <p:cNvPr id="29" name="TextBox 28"/>
          <p:cNvSpPr txBox="1"/>
          <p:nvPr/>
        </p:nvSpPr>
        <p:spPr>
          <a:xfrm>
            <a:off x="3899810" y="469676"/>
            <a:ext cx="11127710" cy="784830"/>
          </a:xfrm>
          <a:prstGeom prst="rect">
            <a:avLst/>
          </a:prstGeom>
          <a:noFill/>
        </p:spPr>
        <p:txBody>
          <a:bodyPr wrap="square" rtlCol="0">
            <a:spAutoFit/>
          </a:bodyPr>
          <a:lstStyle/>
          <a:p>
            <a:r>
              <a:rPr lang="en-US" sz="4500" b="1" dirty="0">
                <a:solidFill>
                  <a:schemeClr val="accent1"/>
                </a:solidFill>
                <a:latin typeface="Arial" panose="020B0604020202020204" pitchFamily="34" charset="0"/>
                <a:cs typeface="Arial" panose="020B0604020202020204" pitchFamily="34" charset="0"/>
              </a:rPr>
              <a:t>NHẬN BIẾT ĐẠI LƯỢNG TỈ LỆ NGHỊCH</a:t>
            </a:r>
          </a:p>
        </p:txBody>
      </p:sp>
      <p:grpSp>
        <p:nvGrpSpPr>
          <p:cNvPr id="30" name="Group 5"/>
          <p:cNvGrpSpPr/>
          <p:nvPr/>
        </p:nvGrpSpPr>
        <p:grpSpPr>
          <a:xfrm>
            <a:off x="3200401" y="721106"/>
            <a:ext cx="304799" cy="288404"/>
            <a:chOff x="0" y="0"/>
            <a:chExt cx="6350000" cy="6350000"/>
          </a:xfrm>
          <a:solidFill>
            <a:schemeClr val="accent1"/>
          </a:solidFill>
        </p:grpSpPr>
        <p:sp>
          <p:nvSpPr>
            <p:cNvPr id="31"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randombar(horizontal)">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Vertical)">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5" grpId="0"/>
      <p:bldP spid="9" grpId="0" animBg="1"/>
      <p:bldP spid="26" grpId="0" animBg="1"/>
      <p:bldP spid="27" grpId="0" animBg="1"/>
      <p:bldP spid="28"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153400" y="3841476"/>
            <a:ext cx="2057400" cy="1530624"/>
          </a:xfrm>
          <a:prstGeom prst="rect">
            <a:avLst/>
          </a:prstGeom>
          <a:ln w="38100">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1055287" y="2685634"/>
                <a:ext cx="16253623" cy="2610266"/>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s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di </a:t>
                </a:r>
                <a:r>
                  <a:rPr lang="en-US" sz="4000" dirty="0" err="1">
                    <a:latin typeface="Arial" panose="020B0604020202020204" pitchFamily="34" charset="0"/>
                    <a:ea typeface="Calibri" panose="020F0502020204030204" pitchFamily="34" charset="0"/>
                    <a:cs typeface="Arial" panose="020B0604020202020204" pitchFamily="34" charset="0"/>
                  </a:rPr>
                  <a:t>chuyển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tương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ứng</a:t>
                </a:r>
                <a:r>
                  <a:rPr lang="en-US" sz="4000" dirty="0">
                    <a:latin typeface="Arial" panose="020B0604020202020204" pitchFamily="34" charset="0"/>
                    <a:ea typeface="Calibri" panose="020F0502020204030204" pitchFamily="34" charset="0"/>
                    <a:cs typeface="Arial" panose="020B0604020202020204" pitchFamily="34" charset="0"/>
                  </a:rPr>
                  <a:t> 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4000" b="1" i="1" dirty="0" smtClean="0">
                          <a:effectLst/>
                          <a:latin typeface="Cambria Math" panose="02040503050406030204" pitchFamily="18" charset="0"/>
                          <a:ea typeface="Calibri" panose="020F0502020204030204" pitchFamily="34" charset="0"/>
                          <a:cs typeface="Arial" panose="020B0604020202020204" pitchFamily="34" charset="0"/>
                        </a:rPr>
                        <m:t>𝒕</m:t>
                      </m:r>
                      <m:r>
                        <a:rPr lang="en-US" sz="4000" b="1" i="1" dirty="0" smtClean="0">
                          <a:effectLst/>
                          <a:latin typeface="Cambria Math" panose="02040503050406030204" pitchFamily="18" charset="0"/>
                          <a:ea typeface="Calibri" panose="020F0502020204030204" pitchFamily="34" charset="0"/>
                          <a:cs typeface="Arial" panose="020B0604020202020204" pitchFamily="34" charset="0"/>
                        </a:rPr>
                        <m:t> = </m:t>
                      </m:r>
                      <m:f>
                        <m:fPr>
                          <m:ctrlPr>
                            <a:rPr lang="en-US" sz="4000" b="1" i="1">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effectLst/>
                              <a:latin typeface="Cambria Math" panose="02040503050406030204" pitchFamily="18" charset="0"/>
                              <a:ea typeface="Calibri" panose="020F0502020204030204" pitchFamily="34" charset="0"/>
                              <a:cs typeface="Arial" panose="020B0604020202020204" pitchFamily="34" charset="0"/>
                            </a:rPr>
                            <m:t>𝒔</m:t>
                          </m:r>
                        </m:num>
                        <m:den>
                          <m:r>
                            <a:rPr lang="en-US" sz="4000" b="1" i="1">
                              <a:effectLst/>
                              <a:latin typeface="Cambria Math" panose="02040503050406030204" pitchFamily="18" charset="0"/>
                              <a:ea typeface="Calibri" panose="020F0502020204030204" pitchFamily="34" charset="0"/>
                              <a:cs typeface="Arial" panose="020B0604020202020204" pitchFamily="34" charset="0"/>
                            </a:rPr>
                            <m:t>𝒗</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55287" y="2685634"/>
                <a:ext cx="16253623" cy="2610266"/>
              </a:xfrm>
              <a:prstGeom prst="rect">
                <a:avLst/>
              </a:prstGeom>
              <a:blipFill>
                <a:blip r:embed="rId2"/>
                <a:stretch>
                  <a:fillRect l="-1313"/>
                </a:stretch>
              </a:blipFill>
            </p:spPr>
            <p:txBody>
              <a:bodyPr/>
              <a:lstStyle/>
              <a:p>
                <a:r>
                  <a:rPr lang="en-US">
                    <a:noFill/>
                  </a:rPr>
                  <a:t> </a:t>
                </a:r>
              </a:p>
            </p:txBody>
          </p:sp>
        </mc:Fallback>
      </mc:AlternateContent>
      <p:grpSp>
        <p:nvGrpSpPr>
          <p:cNvPr id="12" name="Group 7"/>
          <p:cNvGrpSpPr/>
          <p:nvPr/>
        </p:nvGrpSpPr>
        <p:grpSpPr>
          <a:xfrm>
            <a:off x="16428720" y="400123"/>
            <a:ext cx="1371600" cy="449494"/>
            <a:chOff x="0" y="0"/>
            <a:chExt cx="2332414" cy="751129"/>
          </a:xfrm>
        </p:grpSpPr>
        <p:sp>
          <p:nvSpPr>
            <p:cNvPr id="13"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txBody>
            <a:bodyPr/>
            <a:lstStyle/>
            <a:p>
              <a:endParaRPr lang="en-US"/>
            </a:p>
          </p:txBody>
        </p:sp>
      </p:grpSp>
      <p:pic>
        <p:nvPicPr>
          <p:cNvPr id="17"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72213" y="4074255"/>
            <a:ext cx="1639790" cy="760266"/>
          </a:xfrm>
          <a:prstGeom prst="rect">
            <a:avLst/>
          </a:prstGeom>
        </p:spPr>
      </p:pic>
      <p:pic>
        <p:nvPicPr>
          <p:cNvPr id="23" name="Picture 2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7577" y="1537037"/>
            <a:ext cx="1032846" cy="963915"/>
          </a:xfrm>
          <a:prstGeom prst="rect">
            <a:avLst/>
          </a:prstGeom>
        </p:spPr>
      </p:pic>
      <p:sp>
        <p:nvSpPr>
          <p:cNvPr id="24" name="TextBox 23"/>
          <p:cNvSpPr txBox="1"/>
          <p:nvPr/>
        </p:nvSpPr>
        <p:spPr>
          <a:xfrm>
            <a:off x="2034377" y="1707966"/>
            <a:ext cx="3581400" cy="707886"/>
          </a:xfrm>
          <a:prstGeom prst="rect">
            <a:avLst/>
          </a:prstGeom>
          <a:noFill/>
        </p:spPr>
        <p:txBody>
          <a:bodyPr wrap="square" rtlCol="0">
            <a:spAutoFit/>
          </a:bodyPr>
          <a:lstStyle/>
          <a:p>
            <a:r>
              <a:rPr lang="nl-NL" sz="4000" b="1" dirty="0">
                <a:solidFill>
                  <a:schemeClr val="tx2"/>
                </a:solidFill>
                <a:latin typeface="Arial" panose="020B0604020202020204" pitchFamily="34" charset="0"/>
                <a:cs typeface="Arial" panose="020B0604020202020204" pitchFamily="34" charset="0"/>
              </a:rPr>
              <a:t>HĐ 2:</a:t>
            </a:r>
            <a:endParaRPr lang="en-US" sz="4000" dirty="0">
              <a:solidFill>
                <a:schemeClr val="tx2"/>
              </a:solidFill>
              <a:latin typeface="Arial" panose="020B0604020202020204" pitchFamily="34" charset="0"/>
              <a:cs typeface="Arial" panose="020B0604020202020204" pitchFamily="34" charset="0"/>
            </a:endParaRPr>
          </a:p>
        </p:txBody>
      </p:sp>
      <p:sp>
        <p:nvSpPr>
          <p:cNvPr id="3" name="Rectangle 2"/>
          <p:cNvSpPr/>
          <p:nvPr/>
        </p:nvSpPr>
        <p:spPr>
          <a:xfrm>
            <a:off x="3482177" y="1537037"/>
            <a:ext cx="12935657" cy="101566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Viết công thức tính thời gian t theo vận tốc tương ứng v.</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6" name="Rectangle 25"/>
          <p:cNvSpPr/>
          <p:nvPr/>
        </p:nvSpPr>
        <p:spPr>
          <a:xfrm>
            <a:off x="6629398" y="471193"/>
            <a:ext cx="5105400" cy="86230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000" b="1" dirty="0">
                <a:latin typeface="Arial" panose="020B0604020202020204" pitchFamily="34" charset="0"/>
                <a:cs typeface="Arial" panose="020B0604020202020204" pitchFamily="34" charset="0"/>
              </a:rPr>
              <a:t>THẢO LUẬN NHÓM</a:t>
            </a:r>
          </a:p>
        </p:txBody>
      </p:sp>
      <p:sp>
        <p:nvSpPr>
          <p:cNvPr id="5" name="Rectangle 4"/>
          <p:cNvSpPr/>
          <p:nvPr/>
        </p:nvSpPr>
        <p:spPr>
          <a:xfrm>
            <a:off x="3589253" y="5905500"/>
            <a:ext cx="13263759" cy="1927515"/>
          </a:xfrm>
          <a:prstGeom prst="rect">
            <a:avLst/>
          </a:prstGeom>
        </p:spPr>
        <p:txBody>
          <a:bodyPr wrap="none">
            <a:spAutoFit/>
          </a:bodyPr>
          <a:lstStyle/>
          <a:p>
            <a:pPr algn="just">
              <a:lnSpc>
                <a:spcPct val="150000"/>
              </a:lnSpc>
            </a:pPr>
            <a:r>
              <a:rPr lang="vi-VN" sz="4000" dirty="0">
                <a:ea typeface="Calibri" panose="020F0502020204030204" pitchFamily="34" charset="0"/>
                <a:cs typeface="Arial" panose="020B0604020202020204" pitchFamily="34" charset="0"/>
              </a:rPr>
              <a:t>Trong chuyển động với quãng đường không đổi như trên</a:t>
            </a:r>
            <a:r>
              <a:rPr lang="en-US" sz="4000" dirty="0">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Em có nhận xét gì về ô tô đi khi vận tốc tăng?</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8"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715455" y="6786276"/>
            <a:ext cx="2794225" cy="3188223"/>
          </a:xfrm>
          <a:prstGeom prst="rect">
            <a:avLst/>
          </a:prstGeom>
        </p:spPr>
      </p:pic>
      <p:sp>
        <p:nvSpPr>
          <p:cNvPr id="6" name="Rectangle 5"/>
          <p:cNvSpPr/>
          <p:nvPr/>
        </p:nvSpPr>
        <p:spPr>
          <a:xfrm>
            <a:off x="4800600" y="7909215"/>
            <a:ext cx="12954000" cy="1938992"/>
          </a:xfrm>
          <a:prstGeom prst="rect">
            <a:avLst/>
          </a:prstGeom>
        </p:spPr>
        <p:txBody>
          <a:bodyPr wrap="square">
            <a:spAutoFit/>
          </a:bodyPr>
          <a:lstStyle/>
          <a:p>
            <a:pPr>
              <a:lnSpc>
                <a:spcPct val="150000"/>
              </a:lnSpc>
            </a:pPr>
            <a:r>
              <a:rPr lang="nl-NL" sz="4000" dirty="0">
                <a:latin typeface="Arial" panose="020B0604020202020204" pitchFamily="34" charset="0"/>
                <a:ea typeface="Calibri" panose="020F0502020204030204" pitchFamily="34" charset="0"/>
              </a:rPr>
              <a:t>Trên cùng một quãng đường, vận tốc tăng lên bao nhiêu lần thì thời gian tương ứng giảm đi bấy nhiêu lần.</a:t>
            </a:r>
            <a:endParaRPr lang="en-US" sz="4000" dirty="0"/>
          </a:p>
        </p:txBody>
      </p:sp>
      <p:sp>
        <p:nvSpPr>
          <p:cNvPr id="7" name="Right Arrow 6"/>
          <p:cNvSpPr/>
          <p:nvPr/>
        </p:nvSpPr>
        <p:spPr>
          <a:xfrm>
            <a:off x="3975212" y="829392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p:bldP spid="24" grpId="0"/>
      <p:bldP spid="3" grpId="0"/>
      <p:bldP spid="26" grpId="0" animBg="1"/>
      <p:bldP spid="5"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37407" flipV="1">
            <a:off x="14202156" y="-609964"/>
            <a:ext cx="4479119" cy="1842037"/>
          </a:xfrm>
          <a:prstGeom prst="rect">
            <a:avLst/>
          </a:prstGeom>
        </p:spPr>
      </p:pic>
      <p:sp>
        <p:nvSpPr>
          <p:cNvPr id="12" name="TextBox 11"/>
          <p:cNvSpPr txBox="1"/>
          <p:nvPr/>
        </p:nvSpPr>
        <p:spPr>
          <a:xfrm>
            <a:off x="7124700" y="853470"/>
            <a:ext cx="4038600" cy="784830"/>
          </a:xfrm>
          <a:prstGeom prst="rect">
            <a:avLst/>
          </a:prstGeom>
          <a:noFill/>
        </p:spPr>
        <p:txBody>
          <a:bodyPr wrap="square" rtlCol="0">
            <a:spAutoFit/>
          </a:bodyPr>
          <a:lstStyle/>
          <a:p>
            <a:pPr algn="ctr"/>
            <a:r>
              <a:rPr lang="en-US" sz="4500" b="1" dirty="0">
                <a:solidFill>
                  <a:schemeClr val="bg1"/>
                </a:solidFill>
                <a:latin typeface="Arial" panose="020B0604020202020204" pitchFamily="34" charset="0"/>
                <a:cs typeface="Arial" panose="020B0604020202020204" pitchFamily="34" charset="0"/>
              </a:rPr>
              <a:t>KẾT LUẬN</a:t>
            </a:r>
          </a:p>
        </p:txBody>
      </p:sp>
      <p:grpSp>
        <p:nvGrpSpPr>
          <p:cNvPr id="13" name="Group 12"/>
          <p:cNvGrpSpPr/>
          <p:nvPr/>
        </p:nvGrpSpPr>
        <p:grpSpPr>
          <a:xfrm>
            <a:off x="1340345" y="2095500"/>
            <a:ext cx="15576055" cy="4038600"/>
            <a:chOff x="883145" y="2324100"/>
            <a:chExt cx="15576055" cy="4038600"/>
          </a:xfrm>
        </p:grpSpPr>
        <p:grpSp>
          <p:nvGrpSpPr>
            <p:cNvPr id="5" name="Group 5"/>
            <p:cNvGrpSpPr/>
            <p:nvPr/>
          </p:nvGrpSpPr>
          <p:grpSpPr>
            <a:xfrm>
              <a:off x="883145" y="2324100"/>
              <a:ext cx="15576055" cy="4038600"/>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txBody>
              <a:bodyPr/>
              <a:lstStyle/>
              <a:p>
                <a:endParaRPr lang="en-US"/>
              </a:p>
            </p:txBody>
          </p:sp>
        </p:grpSp>
        <p:grpSp>
          <p:nvGrpSpPr>
            <p:cNvPr id="9" name="Group 8"/>
            <p:cNvGrpSpPr/>
            <p:nvPr/>
          </p:nvGrpSpPr>
          <p:grpSpPr>
            <a:xfrm>
              <a:off x="1600200" y="2856050"/>
              <a:ext cx="14097000" cy="1146596"/>
              <a:chOff x="1426054" y="2856050"/>
              <a:chExt cx="14097000" cy="1146596"/>
            </a:xfrm>
          </p:grpSpPr>
          <p:sp>
            <p:nvSpPr>
              <p:cNvPr id="7" name="Rectangle 6"/>
              <p:cNvSpPr/>
              <p:nvPr/>
            </p:nvSpPr>
            <p:spPr>
              <a:xfrm>
                <a:off x="1426054" y="2894120"/>
                <a:ext cx="14097000" cy="1015663"/>
              </a:xfrm>
              <a:prstGeom prst="rect">
                <a:avLst/>
              </a:prstGeom>
            </p:spPr>
            <p:txBody>
              <a:bodyPr wrap="square">
                <a:spAutoFit/>
              </a:bodyPr>
              <a:lstStyle/>
              <a:p>
                <a:pPr algn="just">
                  <a:lnSpc>
                    <a:spcPct val="150000"/>
                  </a:lnSpc>
                  <a:spcAft>
                    <a:spcPts val="800"/>
                  </a:spcAft>
                </a:pPr>
                <a:r>
                  <a:rPr lang="fr-FR" sz="4000" dirty="0" err="1">
                    <a:latin typeface="Arial" panose="020B0604020202020204" pitchFamily="34" charset="0"/>
                    <a:ea typeface="Calibri" panose="020F0502020204030204" pitchFamily="34" charset="0"/>
                    <a:cs typeface="Arial" panose="020B0604020202020204" pitchFamily="34" charset="0"/>
                  </a:rPr>
                  <a:t>Nếu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liên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công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thức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13944762" y="2856050"/>
                    <a:ext cx="156171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fr-FR"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3944762" y="2856050"/>
                    <a:ext cx="1561710" cy="1146596"/>
                  </a:xfrm>
                  <a:prstGeom prst="rect">
                    <a:avLst/>
                  </a:prstGeom>
                  <a:blipFill>
                    <a:blip r:embed="rId5"/>
                    <a:stretch>
                      <a:fillRect/>
                    </a:stretch>
                  </a:blipFill>
                </p:spPr>
                <p:txBody>
                  <a:bodyPr/>
                  <a:lstStyle/>
                  <a:p>
                    <a:r>
                      <a:rPr lang="en-US">
                        <a:noFill/>
                      </a:rPr>
                      <a:t> </a:t>
                    </a:r>
                  </a:p>
                </p:txBody>
              </p:sp>
            </mc:Fallback>
          </mc:AlternateContent>
        </p:grpSp>
        <p:sp>
          <p:nvSpPr>
            <p:cNvPr id="10" name="Rectangle 9"/>
            <p:cNvSpPr/>
            <p:nvPr/>
          </p:nvSpPr>
          <p:spPr>
            <a:xfrm>
              <a:off x="1600200" y="3924300"/>
              <a:ext cx="14080418" cy="1938992"/>
            </a:xfrm>
            <a:prstGeom prst="rect">
              <a:avLst/>
            </a:prstGeom>
          </p:spPr>
          <p:txBody>
            <a:bodyPr wrap="square">
              <a:spAutoFit/>
            </a:bodyPr>
            <a:lstStyle/>
            <a:p>
              <a:pPr lvl="0" algn="just">
                <a:lnSpc>
                  <a:spcPct val="150000"/>
                </a:lnSpc>
                <a:spcAft>
                  <a:spcPts val="800"/>
                </a:spcAft>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(a là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hằng</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0)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nói</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y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x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pic>
        <p:nvPicPr>
          <p:cNvPr id="14" name="Picture 13"/>
          <p:cNvPicPr>
            <a:picLocks noChangeAspect="1"/>
          </p:cNvPicPr>
          <p:nvPr/>
        </p:nvPicPr>
        <p:blipFill>
          <a:blip r:embed="rId6"/>
          <a:stretch>
            <a:fillRect/>
          </a:stretch>
        </p:blipFill>
        <p:spPr>
          <a:xfrm>
            <a:off x="6781800" y="6754020"/>
            <a:ext cx="4876800" cy="3266280"/>
          </a:xfrm>
          <a:prstGeom prst="rect">
            <a:avLst/>
          </a:prstGeom>
        </p:spPr>
      </p:pic>
      <p:pic>
        <p:nvPicPr>
          <p:cNvPr id="33" name="Picture 32"/>
          <p:cNvPicPr>
            <a:picLocks noChangeAspect="1"/>
          </p:cNvPicPr>
          <p:nvPr/>
        </p:nvPicPr>
        <p:blipFill>
          <a:blip r:embed="rId7"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78581" y="8572500"/>
            <a:ext cx="1643529" cy="762000"/>
          </a:xfrm>
          <a:prstGeom prst="rect">
            <a:avLst/>
          </a:prstGeom>
        </p:spPr>
      </p:pic>
      <p:pic>
        <p:nvPicPr>
          <p:cNvPr id="34" name="Picture 33"/>
          <p:cNvPicPr>
            <a:picLocks noChangeAspect="1"/>
          </p:cNvPicPr>
          <p:nvPr/>
        </p:nvPicPr>
        <p:blipFill>
          <a:blip r:embed="rId7"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7112166" y="6591300"/>
            <a:ext cx="1643529" cy="76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723900" y="100203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Callout 33"/>
          <p:cNvSpPr/>
          <p:nvPr/>
        </p:nvSpPr>
        <p:spPr>
          <a:xfrm>
            <a:off x="8191500" y="2171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tx1"/>
                </a:solidFill>
              </a:rPr>
              <a:t>Giải</a:t>
            </a:r>
            <a:endParaRPr lang="en-US" sz="4000" b="1">
              <a:solidFill>
                <a:schemeClr val="tx1"/>
              </a:solidFill>
            </a:endParaRPr>
          </a:p>
        </p:txBody>
      </p:sp>
      <p:pic>
        <p:nvPicPr>
          <p:cNvPr id="11"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219710" y="3008326"/>
            <a:ext cx="1639790" cy="760266"/>
          </a:xfrm>
          <a:prstGeom prst="rect">
            <a:avLst/>
          </a:prstGeom>
        </p:spPr>
      </p:pic>
      <p:sp>
        <p:nvSpPr>
          <p:cNvPr id="12" name="TextBox 11"/>
          <p:cNvSpPr txBox="1"/>
          <p:nvPr/>
        </p:nvSpPr>
        <p:spPr>
          <a:xfrm>
            <a:off x="1676400" y="294145"/>
            <a:ext cx="40561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4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tr.15)</a:t>
            </a:r>
            <a:endPar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3" name="Rectangle 12"/>
          <p:cNvSpPr/>
          <p:nvPr/>
        </p:nvSpPr>
        <p:spPr>
          <a:xfrm>
            <a:off x="609601" y="201615"/>
            <a:ext cx="914400" cy="861078"/>
          </a:xfrm>
          <a:prstGeom prst="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200" b="1" i="0" u="none" strike="noStrike" kern="0" cap="none" spc="0" normalizeH="0" baseline="0" noProof="0" dirty="0">
                <a:ln>
                  <a:noFill/>
                </a:ln>
                <a:solidFill>
                  <a:schemeClr val="tx1"/>
                </a:solidFill>
                <a:effectLst/>
                <a:uLnTx/>
                <a:uFillTx/>
                <a:latin typeface="Arial"/>
                <a:ea typeface="+mn-ea"/>
                <a:cs typeface="+mn-cs"/>
                <a:sym typeface="Arial"/>
              </a:rPr>
              <a:t>?</a:t>
            </a:r>
          </a:p>
        </p:txBody>
      </p:sp>
      <p:sp>
        <p:nvSpPr>
          <p:cNvPr id="2" name="Rectangle 1"/>
          <p:cNvSpPr/>
          <p:nvPr/>
        </p:nvSpPr>
        <p:spPr>
          <a:xfrm>
            <a:off x="4953001" y="114300"/>
            <a:ext cx="1280160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HĐ2,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tốc</a:t>
            </a:r>
            <a:r>
              <a:rPr lang="en-US" sz="4000" dirty="0">
                <a:latin typeface="Arial" panose="020B0604020202020204" pitchFamily="34" charset="0"/>
                <a:ea typeface="Calibri" panose="020F0502020204030204" pitchFamily="34" charset="0"/>
                <a:cs typeface="Arial" panose="020B0604020202020204" pitchFamily="34" charset="0"/>
              </a:rPr>
              <a:t> v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tốc</a:t>
            </a:r>
            <a:r>
              <a:rPr lang="en-US" sz="4000" dirty="0">
                <a:latin typeface="Arial" panose="020B0604020202020204" pitchFamily="34" charset="0"/>
                <a:ea typeface="Calibri" panose="020F0502020204030204" pitchFamily="34" charset="0"/>
                <a:cs typeface="Arial" panose="020B0604020202020204" pitchFamily="34" charset="0"/>
              </a:rPr>
              <a:t> v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609601" y="3388459"/>
                <a:ext cx="16916399" cy="6555641"/>
              </a:xfrm>
              <a:prstGeom prst="rect">
                <a:avLst/>
              </a:prstGeom>
            </p:spPr>
            <p:txBody>
              <a:bodyPr wrap="square">
                <a:spAutoFit/>
              </a:bodyPr>
              <a:lstStyle/>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Trong HĐ2, </a:t>
                </a:r>
              </a:p>
              <a:p>
                <a:pPr marL="571500" indent="-571500" algn="just">
                  <a:lnSpc>
                    <a:spcPct val="150000"/>
                  </a:lnSpc>
                  <a:buFont typeface="Arial" panose="020B0604020202020204" pitchFamily="34" charset="0"/>
                  <a:buChar char="•"/>
                </a:pP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p>
              <a:p>
                <a:pPr algn="just">
                  <a:lnSpc>
                    <a:spcPct val="150000"/>
                  </a:lnSpc>
                </a:pPr>
                <a:r>
                  <a:rPr lang="fr-FR" sz="4000" dirty="0">
                    <a:ea typeface="Cambria Math" panose="02040503050406030204" pitchFamily="18" charset="0"/>
                    <a:cs typeface="Arial" panose="020B0604020202020204" pitchFamily="34" charset="0"/>
                  </a:rPr>
                  <a:t>          </a:t>
                </a:r>
                <a14:m>
                  <m:oMath xmlns:m="http://schemas.openxmlformats.org/officeDocument/2006/math">
                    <m:r>
                      <a:rPr lang="fr-FR" sz="4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4000" dirty="0">
                    <a:latin typeface="Arial" panose="020B0604020202020204" pitchFamily="34" charset="0"/>
                    <a:ea typeface="Calibri" panose="020F0502020204030204" pitchFamily="34" charset="0"/>
                    <a:cs typeface="Arial" panose="020B0604020202020204" pitchFamily="34" charset="0"/>
                  </a:rPr>
                  <a:t> Vì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di </a:t>
                </a:r>
                <a:r>
                  <a:rPr lang="fr-FR" sz="4000" dirty="0" err="1">
                    <a:latin typeface="Arial" panose="020B0604020202020204" pitchFamily="34" charset="0"/>
                    <a:ea typeface="Calibri" panose="020F0502020204030204" pitchFamily="34" charset="0"/>
                    <a:cs typeface="Arial" panose="020B0604020202020204" pitchFamily="34" charset="0"/>
                  </a:rPr>
                  <a:t>chuyển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tăng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bao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được</a:t>
                </a:r>
                <a:r>
                  <a:rPr lang="fr-FR" sz="4000" dirty="0">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giảm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xuống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bấy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p>
              <a:p>
                <a:pPr marL="571500" indent="-571500" algn="just">
                  <a:lnSpc>
                    <a:spcPct val="150000"/>
                  </a:lnSpc>
                  <a:buFont typeface="Arial" panose="020B0604020202020204" pitchFamily="34" charset="0"/>
                  <a:buChar char="•"/>
                </a:pP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p>
              <a:p>
                <a:pPr algn="just">
                  <a:lnSpc>
                    <a:spcPct val="150000"/>
                  </a:lnSpc>
                </a:pPr>
                <a:r>
                  <a:rPr lang="fr-FR" sz="4000" dirty="0">
                    <a:ea typeface="Cambria Math" panose="02040503050406030204" pitchFamily="18" charset="0"/>
                    <a:cs typeface="Arial" panose="020B0604020202020204" pitchFamily="34" charset="0"/>
                  </a:rPr>
                  <a:t>           </a:t>
                </a:r>
                <a14:m>
                  <m:oMath xmlns:m="http://schemas.openxmlformats.org/officeDocument/2006/math">
                    <m:r>
                      <a:rPr lang="fr-FR" sz="4000" i="1">
                        <a:latin typeface="Cambria Math" panose="02040503050406030204" pitchFamily="18" charset="0"/>
                        <a:ea typeface="Cambria Math" panose="02040503050406030204" pitchFamily="18" charset="0"/>
                        <a:cs typeface="Arial" panose="020B0604020202020204" pitchFamily="34" charset="0"/>
                      </a:rPr>
                      <m:t>→ </m:t>
                    </m:r>
                  </m:oMath>
                </a14:m>
                <a:r>
                  <a:rPr lang="fr-FR" sz="4000" dirty="0">
                    <a:latin typeface="Arial" panose="020B0604020202020204" pitchFamily="34" charset="0"/>
                    <a:ea typeface="Calibri" panose="020F0502020204030204" pitchFamily="34" charset="0"/>
                    <a:cs typeface="Arial" panose="020B0604020202020204" pitchFamily="34" charset="0"/>
                  </a:rPr>
                  <a:t>Vì khi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giảm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bao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tăng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bấy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09601" y="3388459"/>
                <a:ext cx="16916399" cy="6555641"/>
              </a:xfrm>
              <a:prstGeom prst="rect">
                <a:avLst/>
              </a:prstGeom>
              <a:blipFill>
                <a:blip r:embed="rId30"/>
                <a:stretch>
                  <a:fillRect l="-1261" b="-139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3" dur="500"/>
                                        <p:tgtEl>
                                          <p:spTgt spid="3">
                                            <p:txEl>
                                              <p:pRg st="2" end="2"/>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6" dur="500"/>
                                        <p:tgtEl>
                                          <p:spTgt spid="3">
                                            <p:txEl>
                                              <p:pRg st="5" end="5"/>
                                            </p:txEl>
                                          </p:spTgt>
                                        </p:tgtEl>
                                      </p:cBhvr>
                                    </p:animEffect>
                                  </p:childTnLst>
                                </p:cTn>
                              </p:par>
                              <p:par>
                                <p:cTn id="47" presetID="14" presetClass="entr" presetSubtype="1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2" grpId="0"/>
      <p:bldP spid="13"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4170</TotalTime>
  <Words>2714</Words>
  <Application>Microsoft Office PowerPoint</Application>
  <PresentationFormat>Custom</PresentationFormat>
  <Paragraphs>290</Paragraphs>
  <Slides>39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Minimalist Let's Learn Mathematics Presentation</dc:title>
  <dc:creator>Mr CHU HONG VINH</dc:creator>
  <cp:lastModifiedBy>Administrator</cp:lastModifiedBy>
  <cp:revision>218</cp:revision>
  <dcterms:created xsi:type="dcterms:W3CDTF">2006-08-16T00:00:00Z</dcterms:created>
  <dcterms:modified xsi:type="dcterms:W3CDTF">2025-02-14T06:50:13Z</dcterms:modified>
  <dc:identifier>DAFNsc4mcvs</dc:identifier>
</cp:coreProperties>
</file>