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3" r:id="rId4"/>
    <p:sldId id="274" r:id="rId5"/>
    <p:sldId id="256" r:id="rId6"/>
    <p:sldId id="257" r:id="rId7"/>
    <p:sldId id="275" r:id="rId8"/>
    <p:sldId id="258" r:id="rId9"/>
    <p:sldId id="276" r:id="rId10"/>
    <p:sldId id="260" r:id="rId11"/>
    <p:sldId id="277" r:id="rId12"/>
    <p:sldId id="261" r:id="rId13"/>
    <p:sldId id="259" r:id="rId14"/>
    <p:sldId id="278" r:id="rId15"/>
    <p:sldId id="264" r:id="rId16"/>
    <p:sldId id="279" r:id="rId17"/>
    <p:sldId id="262" r:id="rId18"/>
    <p:sldId id="263" r:id="rId19"/>
    <p:sldId id="280" r:id="rId20"/>
    <p:sldId id="267" r:id="rId21"/>
    <p:sldId id="265" r:id="rId22"/>
    <p:sldId id="281" r:id="rId23"/>
    <p:sldId id="266" r:id="rId24"/>
    <p:sldId id="268" r:id="rId25"/>
    <p:sldId id="282" r:id="rId26"/>
    <p:sldId id="270"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10" r:id="rId50"/>
    <p:sldId id="309" r:id="rId51"/>
    <p:sldId id="312" r:id="rId52"/>
    <p:sldId id="313" r:id="rId53"/>
    <p:sldId id="311" r:id="rId54"/>
    <p:sldId id="314" r:id="rId55"/>
    <p:sldId id="304" r:id="rId56"/>
    <p:sldId id="305" r:id="rId57"/>
    <p:sldId id="306" r:id="rId58"/>
    <p:sldId id="307" r:id="rId59"/>
    <p:sldId id="269" r:id="rId60"/>
    <p:sldId id="272" r:id="rId61"/>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Cambria Math" panose="02040503050406030204" pitchFamily="18"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2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4/1/2023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4/1/2023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0.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2.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 Id="rId1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5.svg"/><Relationship Id="rId7" Type="http://schemas.openxmlformats.org/officeDocument/2006/relationships/image" Target="../media/image90.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5.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5" Type="http://schemas.openxmlformats.org/officeDocument/2006/relationships/image" Target="../media/image170.png"/><Relationship Id="rId2" Type="http://schemas.openxmlformats.org/officeDocument/2006/relationships/image" Target="../media/image19.png"/><Relationship Id="rId1" Type="http://schemas.openxmlformats.org/officeDocument/2006/relationships/slideLayout" Target="../slideLayouts/slideLayout7.xml"/><Relationship Id="rId2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693319"/>
          </a:xfrm>
          <a:prstGeom prst="rect">
            <a:avLst/>
          </a:prstGeom>
        </p:spPr>
        <p:txBody>
          <a:bodyPr wrap="square" lIns="0" tIns="0" rIns="0" bIns="0" rtlCol="0" anchor="t">
            <a:spAutoFit/>
          </a:bodyPr>
          <a:lstStyle/>
          <a:p>
            <a:pPr algn="ctr">
              <a:lnSpc>
                <a:spcPct val="150000"/>
              </a:lnSpc>
            </a:pPr>
            <a:r>
              <a:rPr lang="en-US" sz="8000" b="1" dirty="0">
                <a:solidFill>
                  <a:srgbClr val="243762"/>
                </a:solidFill>
                <a:latin typeface="Arial" panose="020B0604020202020204" pitchFamily="34" charset="0"/>
                <a:cs typeface="Arial" panose="020B0604020202020204" pitchFamily="34" charset="0"/>
              </a:rPr>
              <a:t>NHIỆT LIỆT CHÀO ĐÓN CÁC EM ĐẾN VỚI BUỔI HỌC HÔM NAY!</a:t>
            </a: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a:latin typeface="Arial" panose="020B0604020202020204" pitchFamily="34" charset="0"/>
                <a:cs typeface="Arial" panose="020B0604020202020204" pitchFamily="34" charset="0"/>
              </a:rPr>
              <a:t>C</a:t>
            </a:r>
            <a:r>
              <a:rPr lang="vi-VN" sz="4400" b="1" dirty="0">
                <a:latin typeface="Arial" panose="020B0604020202020204" pitchFamily="34" charset="0"/>
                <a:cs typeface="Arial" panose="020B0604020202020204" pitchFamily="34" charset="0"/>
              </a:rPr>
              <a:t>ách 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a:solidFill>
                  <a:srgbClr val="0070C0"/>
                </a:solidFill>
                <a:latin typeface="Arial" panose="020B0604020202020204" pitchFamily="34" charset="0"/>
                <a:cs typeface="Arial" panose="020B0604020202020204" pitchFamily="34" charset="0"/>
              </a:rPr>
              <a:t>Ví</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dụ</a:t>
            </a:r>
            <a:r>
              <a:rPr lang="en-US" sz="4000" b="1" dirty="0">
                <a:solidFill>
                  <a:srgbClr val="0070C0"/>
                </a:solidFill>
                <a:latin typeface="Arial" panose="020B0604020202020204" pitchFamily="34" charset="0"/>
                <a:cs typeface="Arial" panose="020B0604020202020204" pitchFamily="34" charset="0"/>
              </a:rPr>
              <a:t>:</a:t>
            </a: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a:solidFill>
                  <a:srgbClr val="0070C0"/>
                </a:solidFill>
                <a:latin typeface="Arial" panose="020B0604020202020204" pitchFamily="34" charset="0"/>
                <a:cs typeface="Arial" panose="020B0604020202020204" pitchFamily="34" charset="0"/>
              </a:rPr>
              <a:t>Ví</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dụ</a:t>
            </a:r>
            <a:r>
              <a:rPr lang="en-US" sz="4000" b="1" dirty="0">
                <a:solidFill>
                  <a:srgbClr val="0070C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Thảo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a:solidFill>
                  <a:srgbClr val="C00000"/>
                </a:solidFill>
                <a:latin typeface="Arial" panose="020B0604020202020204" pitchFamily="34" charset="0"/>
                <a:cs typeface="Arial" panose="020B0604020202020204" pitchFamily="34" charset="0"/>
              </a:rPr>
              <a:t>Bậc</a:t>
            </a:r>
            <a:r>
              <a:rPr lang="en-US" sz="4200" dirty="0">
                <a:solidFill>
                  <a:srgbClr val="C00000"/>
                </a:solidFill>
                <a:latin typeface="Arial" panose="020B0604020202020204" pitchFamily="34" charset="0"/>
                <a:cs typeface="Arial" panose="020B0604020202020204" pitchFamily="34" charset="0"/>
              </a:rPr>
              <a:t> 5</a:t>
            </a: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1</a:t>
            </a: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a:latin typeface="Arial" panose="020B0604020202020204" pitchFamily="34" charset="0"/>
                <a:cs typeface="Arial" panose="020B0604020202020204" pitchFamily="34" charset="0"/>
              </a:rPr>
              <a:t>= (5 + 1)x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6x</a:t>
            </a:r>
            <a:r>
              <a:rPr lang="en-US" sz="4200" baseline="30000" dirty="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a:latin typeface="Arial" panose="020B0604020202020204" pitchFamily="34" charset="0"/>
                <a:cs typeface="Arial" panose="020B0604020202020204" pitchFamily="34" charset="0"/>
              </a:rPr>
              <a:t>= (-0,25. 8)(x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2. </a:t>
            </a:r>
            <a:r>
              <a:rPr lang="en-US" sz="4800" b="1" dirty="0" err="1">
                <a:solidFill>
                  <a:prstClr val="white"/>
                </a:solidFill>
                <a:latin typeface="Arial" panose="020B0604020202020204" pitchFamily="34" charset="0"/>
                <a:cs typeface="Arial" panose="020B0604020202020204" pitchFamily="34" charset="0"/>
              </a:rPr>
              <a:t>Khái</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niệm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Quan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các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thảo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đều là tổng của nh</a:t>
            </a:r>
            <a:r>
              <a:rPr lang="en-US" sz="4200" dirty="0">
                <a:latin typeface="Arial" panose="020B0604020202020204" pitchFamily="34" charset="0"/>
                <a:cs typeface="Arial" panose="020B0604020202020204" pitchFamily="34" charset="0"/>
              </a:rPr>
              <a:t>ữ</a:t>
            </a:r>
            <a:r>
              <a:rPr lang="vi-VN" sz="4200" dirty="0">
                <a:latin typeface="Arial" panose="020B0604020202020204" pitchFamily="34" charset="0"/>
                <a:cs typeface="Arial" panose="020B0604020202020204" pitchFamily="34" charset="0"/>
              </a:rPr>
              <a:t>ng 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Khái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niệm</a:t>
            </a:r>
            <a:r>
              <a:rPr lang="en-US" sz="4400" b="1" dirty="0">
                <a:latin typeface="Arial" panose="020B0604020202020204" pitchFamily="34" charset="0"/>
                <a:cs typeface="Arial" panose="020B0604020202020204" pitchFamily="34" charset="0"/>
              </a:rPr>
              <a:t>:</a:t>
            </a: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a:solidFill>
                  <a:srgbClr val="C00000"/>
                </a:solidFill>
                <a:latin typeface="Arial" panose="020B0604020202020204" pitchFamily="34" charset="0"/>
                <a:cs typeface="Arial" panose="020B0604020202020204" pitchFamily="34" charset="0"/>
              </a:rPr>
              <a:t>Đa 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Số 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a:latin typeface="Arial" panose="020B0604020202020204" pitchFamily="34" charset="0"/>
                <a:cs typeface="Arial" panose="020B0604020202020204" pitchFamily="34" charset="0"/>
              </a:rPr>
              <a:t>Ví</a:t>
            </a:r>
            <a:r>
              <a:rPr lang="en-US" sz="4400" b="1" u="sng" dirty="0">
                <a:latin typeface="Arial" panose="020B0604020202020204" pitchFamily="34" charset="0"/>
                <a:cs typeface="Arial" panose="020B0604020202020204" pitchFamily="34" charset="0"/>
              </a:rPr>
              <a:t> </a:t>
            </a:r>
            <a:r>
              <a:rPr lang="en-US" sz="4400" b="1" u="sng" dirty="0" err="1">
                <a:latin typeface="Arial" panose="020B0604020202020204" pitchFamily="34" charset="0"/>
                <a:cs typeface="Arial" panose="020B0604020202020204" pitchFamily="34" charset="0"/>
              </a:rPr>
              <a:t>dụ</a:t>
            </a:r>
            <a:r>
              <a:rPr lang="en-US" sz="4400" b="1" u="sng" dirty="0">
                <a:latin typeface="Arial" panose="020B0604020202020204" pitchFamily="34" charset="0"/>
                <a:cs typeface="Arial" panose="020B0604020202020204" pitchFamily="34" charset="0"/>
              </a:rPr>
              <a:t>:</a:t>
            </a: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- 5x</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- 4x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2</a:t>
            </a: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3x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Kết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-3x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3.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thu</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Quan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các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Trong đa thức A có hai đơn thức cùng bậc là 6x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và -4x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Trong 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luận:</a:t>
            </a:r>
            <a:r>
              <a:rPr lang="en-US" sz="4200" b="1" dirty="0">
                <a:solidFill>
                  <a:srgbClr val="002060"/>
                </a:solidFill>
                <a:latin typeface="Arial" panose="020B0604020202020204" pitchFamily="34" charset="0"/>
                <a:cs typeface="Arial" panose="020B0604020202020204" pitchFamily="34" charset="0"/>
              </a:rPr>
              <a:t> </a:t>
            </a:r>
            <a:r>
              <a:rPr lang="vi-VN" sz="4200" dirty="0">
                <a:solidFill>
                  <a:srgbClr val="C00000"/>
                </a:solidFill>
                <a:latin typeface="Arial" panose="020B0604020202020204" pitchFamily="34" charset="0"/>
                <a:cs typeface="Arial" panose="020B0604020202020204" pitchFamily="34" charset="0"/>
              </a:rPr>
              <a:t>Đa thức thu gọn</a:t>
            </a:r>
            <a:r>
              <a:rPr lang="en-US" sz="4200" dirty="0">
                <a:solidFill>
                  <a:srgbClr val="C00000"/>
                </a:solidFill>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l</a:t>
            </a:r>
            <a:r>
              <a:rPr lang="vi-VN" sz="4200" dirty="0">
                <a:latin typeface="Arial" panose="020B0604020202020204" pitchFamily="34" charset="0"/>
                <a:cs typeface="Arial" panose="020B0604020202020204" pitchFamily="34" charset="0"/>
              </a:rPr>
              <a:t>à 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Ví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dụ</a:t>
              </a:r>
              <a:r>
                <a:rPr lang="en-US" sz="4400" b="1" dirty="0">
                  <a:solidFill>
                    <a:schemeClr val="bg1"/>
                  </a:solidFill>
                  <a:latin typeface="Arial" panose="020B0604020202020204" pitchFamily="34" charset="0"/>
                  <a:cs typeface="Arial" panose="020B0604020202020204" pitchFamily="34" charset="0"/>
                </a:rPr>
                <a:t> 2</a:t>
              </a: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- 4x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Đọc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thức cùng 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3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a:t>
            </a: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3</a:t>
            </a: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 + 9 + x</a:t>
            </a:r>
          </a:p>
          <a:p>
            <a:pPr>
              <a:lnSpc>
                <a:spcPct val="150000"/>
              </a:lnSpc>
            </a:pP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x) + 9</a:t>
            </a:r>
          </a:p>
          <a:p>
            <a:pPr>
              <a:lnSpc>
                <a:spcPct val="150000"/>
              </a:lnSpc>
            </a:pP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+ 5x + 9</a:t>
            </a: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a:solidFill>
                  <a:srgbClr val="243762"/>
                </a:solidFill>
                <a:latin typeface="Arial" panose="020B0604020202020204" pitchFamily="34" charset="0"/>
                <a:cs typeface="Arial" panose="020B0604020202020204" pitchFamily="34" charset="0"/>
              </a:rPr>
              <a:t>KHỞI ĐỘNG</a:t>
            </a: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Gợi</a:t>
            </a:r>
            <a:r>
              <a:rPr lang="en-US" sz="4200" b="1" dirty="0">
                <a:solidFill>
                  <a:srgbClr val="C00000"/>
                </a:solidFill>
                <a:latin typeface="Arial" panose="020B0604020202020204" pitchFamily="34" charset="0"/>
                <a:cs typeface="Arial" panose="020B0604020202020204" pitchFamily="34" charset="0"/>
              </a:rPr>
              <a:t> ý</a:t>
            </a: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4. </a:t>
            </a:r>
            <a:r>
              <a:rPr lang="en-US" sz="4800" b="1" dirty="0" err="1">
                <a:solidFill>
                  <a:prstClr val="white"/>
                </a:solidFill>
                <a:latin typeface="Arial" panose="020B0604020202020204" pitchFamily="34" charset="0"/>
                <a:cs typeface="Arial" panose="020B0604020202020204" pitchFamily="34" charset="0"/>
              </a:rPr>
              <a:t>Sắp</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xếp</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P:</a:t>
            </a: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+ 1 - 3x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- 2x + 1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- 3x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Luyện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tập</a:t>
            </a:r>
            <a:r>
              <a:rPr lang="en-US" sz="4400" b="1" dirty="0">
                <a:solidFill>
                  <a:srgbClr val="C00000"/>
                </a:solidFill>
                <a:latin typeface="Arial" panose="020B0604020202020204" pitchFamily="34" charset="0"/>
                <a:cs typeface="Arial" panose="020B0604020202020204" pitchFamily="34" charset="0"/>
              </a:rPr>
              <a:t> 4</a:t>
            </a: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a:latin typeface="Arial" panose="020B0604020202020204" pitchFamily="34" charset="0"/>
                    <a:cs typeface="Arial" panose="020B0604020202020204" pitchFamily="34" charset="0"/>
                  </a:rPr>
                  <a:t>a) A = 3x - 4x</a:t>
                </a:r>
                <a:r>
                  <a:rPr lang="pt-BR" sz="4400" baseline="30000" dirty="0">
                    <a:latin typeface="Arial" panose="020B0604020202020204" pitchFamily="34" charset="0"/>
                    <a:cs typeface="Arial" panose="020B0604020202020204" pitchFamily="34" charset="0"/>
                  </a:rPr>
                  <a:t>4</a:t>
                </a:r>
                <a:r>
                  <a:rPr lang="pt-BR" sz="4400" dirty="0">
                    <a:latin typeface="Arial" panose="020B0604020202020204" pitchFamily="34" charset="0"/>
                    <a:cs typeface="Arial" panose="020B0604020202020204" pitchFamily="34" charset="0"/>
                  </a:rPr>
                  <a:t> + x</a:t>
                </a:r>
                <a:r>
                  <a:rPr lang="pt-BR" sz="4400" baseline="30000" dirty="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B = -2x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- 5x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+ 4x + 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- 5  </a:t>
                </a:r>
              </a:p>
              <a:p>
                <a:pPr>
                  <a:lnSpc>
                    <a:spcPct val="150000"/>
                  </a:lnSpc>
                </a:pPr>
                <a:r>
                  <a:rPr lang="pt-BR" sz="4400" dirty="0">
                    <a:latin typeface="Arial" panose="020B0604020202020204" pitchFamily="34" charset="0"/>
                    <a:cs typeface="Arial" panose="020B0604020202020204" pitchFamily="34" charset="0"/>
                  </a:rPr>
                  <a:t>c) C = 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a:latin typeface="Arial" panose="020B0604020202020204" pitchFamily="34" charset="0"/>
                    <a:cs typeface="Arial" panose="020B0604020202020204" pitchFamily="34" charset="0"/>
                  </a:rPr>
                  <a:t>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a:latin typeface="Arial" panose="020B0604020202020204" pitchFamily="34" charset="0"/>
                    <a:cs typeface="Arial" panose="020B0604020202020204" pitchFamily="34" charset="0"/>
                  </a:rPr>
                  <a:t>x - 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+ 6x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a:t>
                </a:r>
              </a:p>
            </p:txBody>
          </p:sp>
        </mc:Choice>
        <mc:Fallback xmlns="">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 = 3x - 4x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+ 3x</a:t>
            </a: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b) B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  </a:t>
            </a:r>
          </a:p>
          <a:p>
            <a:pPr>
              <a:lnSpc>
                <a:spcPct val="150000"/>
              </a:lnSpc>
            </a:pP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- 5 </a:t>
            </a: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- 5</a:t>
            </a:r>
          </a:p>
        </p:txBody>
      </p:sp>
      <mc:AlternateContent xmlns:mc="http://schemas.openxmlformats.org/markup-compatibility/2006" xmlns:a14="http://schemas.microsoft.com/office/drawing/2010/main">
        <mc:Choice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a:latin typeface="Arial" panose="020B0604020202020204" pitchFamily="34" charset="0"/>
                    <a:cs typeface="Arial" panose="020B0604020202020204" pitchFamily="34" charset="0"/>
                  </a:rPr>
                  <a:t>c) C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a:t>
                </a:r>
              </a:p>
              <a:p>
                <a:pPr>
                  <a:lnSpc>
                    <a:spcPct val="130000"/>
                  </a:lnSpc>
                </a:pP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a:latin typeface="Arial" panose="020B0604020202020204" pitchFamily="34" charset="0"/>
                    <a:cs typeface="Arial" panose="020B0604020202020204" pitchFamily="34" charset="0"/>
                  </a:rPr>
                  <a:t>x - 2 </a:t>
                </a:r>
              </a:p>
              <a:p>
                <a:pPr>
                  <a:lnSpc>
                    <a:spcPct val="130000"/>
                  </a:lnSpc>
                </a:pPr>
                <a:r>
                  <a:rPr lang="en-US" sz="4400" dirty="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+ 6x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a:solidFill>
                    <a:schemeClr val="bg1"/>
                  </a:solidFill>
                  <a:latin typeface="Arial" panose="020B0604020202020204" pitchFamily="34" charset="0"/>
                  <a:cs typeface="Arial" panose="020B0604020202020204" pitchFamily="34" charset="0"/>
                </a:rPr>
                <a:t>Chú</a:t>
              </a:r>
              <a:r>
                <a:rPr lang="en-US" sz="4800" b="1" dirty="0">
                  <a:solidFill>
                    <a:schemeClr val="bg1"/>
                  </a:solidFill>
                  <a:latin typeface="Arial" panose="020B0604020202020204" pitchFamily="34" charset="0"/>
                  <a:cs typeface="Arial" panose="020B0604020202020204" pitchFamily="34" charset="0"/>
                </a:rPr>
                <a:t> ý</a:t>
              </a: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5. </a:t>
            </a:r>
            <a:r>
              <a:rPr lang="en-US" sz="4800" b="1" dirty="0" err="1">
                <a:solidFill>
                  <a:prstClr val="white"/>
                </a:solidFill>
                <a:latin typeface="Arial" panose="020B0604020202020204" pitchFamily="34" charset="0"/>
                <a:cs typeface="Arial" panose="020B0604020202020204" pitchFamily="34" charset="0"/>
              </a:rPr>
              <a:t>Bậc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và</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các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hệ</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số</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HĐ1</a:t>
              </a: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5. </a:t>
            </a:r>
            <a:r>
              <a:rPr lang="en-US" sz="4800" b="1" dirty="0" err="1">
                <a:solidFill>
                  <a:prstClr val="white"/>
                </a:solidFill>
                <a:latin typeface="Arial" panose="020B0604020202020204" pitchFamily="34" charset="0"/>
                <a:cs typeface="Arial" panose="020B0604020202020204" pitchFamily="34" charset="0"/>
              </a:rPr>
              <a:t>Bậc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và</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các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hệ</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số</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HĐ2</a:t>
              </a: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HĐ3</a:t>
              </a: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a:solidFill>
                  <a:schemeClr val="tx1"/>
                </a:solidFill>
                <a:latin typeface="Arial" panose="020B0604020202020204" pitchFamily="34" charset="0"/>
                <a:cs typeface="Arial" panose="020B0604020202020204" pitchFamily="34" charset="0"/>
              </a:rPr>
              <a:t>Hạng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tử</a:t>
            </a:r>
            <a:r>
              <a:rPr lang="en-US" sz="4200" dirty="0">
                <a:solidFill>
                  <a:schemeClr val="tx1"/>
                </a:solidFill>
                <a:latin typeface="Arial" panose="020B0604020202020204" pitchFamily="34" charset="0"/>
                <a:cs typeface="Arial" panose="020B0604020202020204" pitchFamily="34" charset="0"/>
              </a:rPr>
              <a:t> 1</a:t>
            </a: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KẾT LUẬN</a:t>
            </a: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không</a:t>
            </a:r>
            <a:r>
              <a:rPr lang="en-US" sz="44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Đa 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Trong 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Muốn 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3 </a:t>
            </a:r>
            <a:r>
              <a:rPr lang="en-US" sz="4400" i="1" dirty="0">
                <a:solidFill>
                  <a:srgbClr val="002060"/>
                </a:solidFill>
                <a:latin typeface="Arial" panose="020B0604020202020204" pitchFamily="34" charset="0"/>
                <a:cs typeface="Arial" panose="020B0604020202020204" pitchFamily="34" charset="0"/>
              </a:rPr>
              <a:t>(SGK-tr28)</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69331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BÀI 25: ĐA THỨC MỘT BIẾN (3 </a:t>
            </a:r>
            <a:r>
              <a:rPr lang="en-US" sz="8000" b="1" dirty="0" err="1">
                <a:solidFill>
                  <a:srgbClr val="C00000"/>
                </a:solidFill>
                <a:latin typeface="Arial" panose="020B0604020202020204" pitchFamily="34" charset="0"/>
                <a:cs typeface="Arial" panose="020B0604020202020204" pitchFamily="34" charset="0"/>
              </a:rPr>
              <a:t>Tiết</a:t>
            </a:r>
            <a:r>
              <a:rPr lang="en-US" sz="8000" b="1" dirty="0">
                <a:solidFill>
                  <a:srgbClr val="C00000"/>
                </a:solidFill>
                <a:latin typeface="Arial" panose="020B0604020202020204" pitchFamily="34" charset="0"/>
                <a:cs typeface="Arial" panose="020B0604020202020204" pitchFamily="34" charset="0"/>
              </a:rPr>
              <a:t>)</a:t>
            </a: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Luyện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5</a:t>
            </a: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 +1 - 3x</a:t>
            </a:r>
            <a:r>
              <a:rPr lang="en-US" sz="4400" baseline="30000" dirty="0">
                <a:latin typeface="Arial" panose="020B0604020202020204" pitchFamily="34" charset="0"/>
                <a:cs typeface="Arial" panose="020B0604020202020204" pitchFamily="34" charset="0"/>
              </a:rPr>
              <a:t>4       </a:t>
            </a:r>
            <a:r>
              <a:rPr lang="en-US" sz="4400" dirty="0">
                <a:latin typeface="Arial" panose="020B0604020202020204" pitchFamily="34" charset="0"/>
                <a:cs typeface="Arial" panose="020B0604020202020204" pitchFamily="34" charset="0"/>
              </a:rPr>
              <a:t>                     b) 1,5x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+ 0,5x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- 1.</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-3x</a:t>
            </a:r>
            <a:r>
              <a:rPr lang="en-US" sz="4400" baseline="30000" dirty="0">
                <a:solidFill>
                  <a:srgbClr val="002060"/>
                </a:solidFill>
                <a:latin typeface="Arial" panose="020B0604020202020204" pitchFamily="34" charset="0"/>
                <a:cs typeface="Arial" panose="020B0604020202020204" pitchFamily="34" charset="0"/>
              </a:rPr>
              <a:t>4</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a:t>
            </a:r>
          </a:p>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-3,4x</a:t>
            </a:r>
            <a:r>
              <a:rPr lang="en-US" sz="4400" baseline="30000" dirty="0">
                <a:solidFill>
                  <a:srgbClr val="002060"/>
                </a:solidFill>
                <a:latin typeface="Arial" panose="020B0604020202020204" pitchFamily="34" charset="0"/>
                <a:cs typeface="Arial" panose="020B0604020202020204" pitchFamily="34" charset="0"/>
              </a:rPr>
              <a:t>4</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-3,4.</a:t>
            </a:r>
          </a:p>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6. </a:t>
            </a:r>
            <a:r>
              <a:rPr lang="en-US" sz="4800" b="1" dirty="0" err="1">
                <a:solidFill>
                  <a:prstClr val="white"/>
                </a:solidFill>
                <a:latin typeface="Arial" panose="020B0604020202020204" pitchFamily="34" charset="0"/>
                <a:cs typeface="Arial" panose="020B0604020202020204" pitchFamily="34" charset="0"/>
              </a:rPr>
              <a:t>Nghiệm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Giá</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trị</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nghiệm</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HĐ4</a:t>
              </a: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T</a:t>
            </a:r>
            <a:r>
              <a:rPr lang="vi-VN" sz="4200" i="1" dirty="0">
                <a:solidFill>
                  <a:srgbClr val="002060"/>
                </a:solidFill>
                <a:latin typeface="Arial" panose="020B0604020202020204" pitchFamily="34" charset="0"/>
                <a:cs typeface="Arial" panose="020B0604020202020204" pitchFamily="34" charset="0"/>
              </a:rPr>
              <a:t>rao đổi nhóm 3 - 4</a:t>
            </a:r>
            <a:r>
              <a:rPr lang="en-US" sz="4200" i="1" dirty="0">
                <a:solidFill>
                  <a:srgbClr val="002060"/>
                </a:solidFill>
                <a:latin typeface="Arial" panose="020B0604020202020204" pitchFamily="34" charset="0"/>
                <a:cs typeface="Arial" panose="020B0604020202020204" pitchFamily="34" charset="0"/>
              </a:rPr>
              <a:t>HS,</a:t>
            </a:r>
            <a:r>
              <a:rPr lang="vi-VN" sz="4200" i="1" dirty="0">
                <a:solidFill>
                  <a:srgbClr val="002060"/>
                </a:solidFill>
                <a:latin typeface="Arial" panose="020B0604020202020204" pitchFamily="34" charset="0"/>
                <a:cs typeface="Arial" panose="020B0604020202020204" pitchFamily="34" charset="0"/>
              </a:rPr>
              <a:t> 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HĐ5</a:t>
              </a: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6. </a:t>
            </a:r>
            <a:r>
              <a:rPr lang="en-US" sz="4800" b="1" dirty="0" err="1">
                <a:solidFill>
                  <a:prstClr val="white"/>
                </a:solidFill>
                <a:latin typeface="Arial" panose="020B0604020202020204" pitchFamily="34" charset="0"/>
                <a:cs typeface="Arial" panose="020B0604020202020204" pitchFamily="34" charset="0"/>
              </a:rPr>
              <a:t>Nghiệm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Giá</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trị</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nghiệm</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HĐ4</a:t>
              </a: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G(x)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HĐ5</a:t>
              </a: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a:latin typeface="Arial" panose="020B0604020202020204" pitchFamily="34" charset="0"/>
                <a:cs typeface="Arial" panose="020B0604020202020204" pitchFamily="34" charset="0"/>
              </a:rPr>
              <a:t>G(-2) = (-2)</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- 4 = 0 </a:t>
            </a:r>
          </a:p>
          <a:p>
            <a:pPr>
              <a:lnSpc>
                <a:spcPct val="150000"/>
              </a:lnSpc>
            </a:pPr>
            <a:r>
              <a:rPr lang="nn-NO" sz="4200" dirty="0">
                <a:latin typeface="Arial" panose="020B0604020202020204" pitchFamily="34" charset="0"/>
                <a:cs typeface="Arial" panose="020B0604020202020204" pitchFamily="34" charset="0"/>
              </a:rPr>
              <a:t>G(-1) = (-1)</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- 4 = -3 </a:t>
            </a:r>
          </a:p>
          <a:p>
            <a:pPr>
              <a:lnSpc>
                <a:spcPct val="150000"/>
              </a:lnSpc>
            </a:pPr>
            <a:r>
              <a:rPr lang="nn-NO" sz="4200" dirty="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a:t>
            </a:r>
            <a:r>
              <a:rPr lang="nn-NO" sz="4200" baseline="30000" dirty="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4 = -4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x = -2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 0</a:t>
            </a: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4</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a:solidFill>
                    <a:schemeClr val="bg1"/>
                  </a:solidFill>
                  <a:latin typeface="Arial" panose="020B0604020202020204" pitchFamily="34" charset="0"/>
                  <a:cs typeface="Arial" panose="020B0604020202020204" pitchFamily="34" charset="0"/>
                </a:rPr>
                <a:t>Chú</a:t>
              </a:r>
              <a:r>
                <a:rPr lang="en-US" sz="4400" b="1" dirty="0">
                  <a:solidFill>
                    <a:schemeClr val="bg1"/>
                  </a:solidFill>
                  <a:latin typeface="Arial" panose="020B0604020202020204" pitchFamily="34" charset="0"/>
                  <a:cs typeface="Arial" panose="020B0604020202020204" pitchFamily="34" charset="0"/>
                </a:rPr>
                <a:t> ý</a:t>
              </a: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Nhận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prstClr val="white"/>
                </a:solidFill>
                <a:latin typeface="Arial" panose="020B0604020202020204" pitchFamily="34" charset="0"/>
                <a:cs typeface="Arial" panose="020B0604020202020204" pitchFamily="34" charset="0"/>
              </a:rPr>
              <a:t>Luyện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tập</a:t>
            </a:r>
            <a:r>
              <a:rPr lang="en-US" sz="4200" b="1" dirty="0">
                <a:solidFill>
                  <a:prstClr val="white"/>
                </a:solidFill>
                <a:latin typeface="Arial" panose="020B0604020202020204" pitchFamily="34" charset="0"/>
                <a:cs typeface="Arial" panose="020B0604020202020204" pitchFamily="34" charset="0"/>
              </a:rPr>
              <a:t> 6</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3x - 2 tại x  = −1;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x</a:t>
            </a:r>
            <a:r>
              <a:rPr lang="nl-NL" sz="4200" baseline="30000" dirty="0">
                <a:latin typeface="Arial" panose="020B0604020202020204" pitchFamily="34" charset="0"/>
                <a:ea typeface="Calibri" panose="020F0502020204030204" pitchFamily="34" charset="0"/>
                <a:cs typeface="Arial" panose="020B0604020202020204" pitchFamily="34" charset="0"/>
              </a:rPr>
              <a:t>2 </a:t>
            </a:r>
            <a:r>
              <a:rPr lang="nl-NL" sz="4200" dirty="0">
                <a:latin typeface="Arial" panose="020B0604020202020204" pitchFamily="34" charset="0"/>
                <a:ea typeface="Calibri" panose="020F0502020204030204" pitchFamily="34" charset="0"/>
                <a:cs typeface="Arial" panose="020B0604020202020204" pitchFamily="34" charset="0"/>
              </a:rPr>
              <a:t>+ x.</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 = 2.(-1)</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- 3.(-1) - 2 = 3; </a:t>
            </a:r>
          </a:p>
          <a:p>
            <a:pPr algn="just">
              <a:lnSpc>
                <a:spcPct val="150000"/>
              </a:lnSpc>
            </a:pPr>
            <a:r>
              <a:rPr lang="en-US" sz="4200" dirty="0">
                <a:latin typeface="Arial" panose="020B0604020202020204" pitchFamily="34" charset="0"/>
                <a:cs typeface="Arial" panose="020B0604020202020204" pitchFamily="34" charset="0"/>
              </a:rPr>
              <a:t>F(0) = 2.(0)</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- 3.(0) - 2 = -2;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 = 2.1</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- 3.1 - 2 = -3;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 = 2.2</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- 3.2 - 2 = 0;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x</a:t>
            </a:r>
            <a:r>
              <a:rPr lang="nl-NL" sz="4400" baseline="30000" dirty="0">
                <a:latin typeface="Arial" panose="020B0604020202020204" pitchFamily="34" charset="0"/>
                <a:ea typeface="Calibri" panose="020F0502020204030204" pitchFamily="34" charset="0"/>
                <a:cs typeface="Arial" panose="020B0604020202020204" pitchFamily="34" charset="0"/>
              </a:rPr>
              <a:t>2 </a:t>
            </a:r>
            <a:r>
              <a:rPr lang="nl-NL" sz="4400" dirty="0">
                <a:latin typeface="Arial" panose="020B0604020202020204" pitchFamily="34" charset="0"/>
                <a:ea typeface="Calibri" panose="020F0502020204030204" pitchFamily="34" charset="0"/>
                <a:cs typeface="Arial" panose="020B0604020202020204" pitchFamily="34" charset="0"/>
              </a:rPr>
              <a:t>+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a:latin typeface="Arial" panose="020B0604020202020204" pitchFamily="34" charset="0"/>
                <a:cs typeface="Arial" panose="020B0604020202020204" pitchFamily="34" charset="0"/>
              </a:rPr>
              <a:t>x =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 = 0</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+ 0 ; E(-1) =  (-1)</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prstClr val="white"/>
                </a:solidFill>
                <a:latin typeface="Arial" panose="020B0604020202020204" pitchFamily="34" charset="0"/>
                <a:cs typeface="Arial" panose="020B0604020202020204" pitchFamily="34" charset="0"/>
              </a:rPr>
              <a:t>Vận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a:solidFill>
                  <a:srgbClr val="002060"/>
                </a:solidFill>
                <a:latin typeface="Arial" panose="020B0604020202020204" pitchFamily="34" charset="0"/>
                <a:cs typeface="Arial" panose="020B0604020202020204" pitchFamily="34" charset="0"/>
              </a:rPr>
              <a:t>Thảo</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H(1) = −5. 1</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1 = 10</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H(2) = −5. 2</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2 = 10</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3 = 0</a:t>
            </a: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01</a:t>
              </a: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Đơn</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02</a:t>
              </a: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Khái</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niệm</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03</a:t>
              </a: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thu</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a:solidFill>
                  <a:schemeClr val="tx2">
                    <a:lumMod val="75000"/>
                  </a:schemeClr>
                </a:solidFill>
                <a:latin typeface="Arial" panose="020B0604020202020204" pitchFamily="34" charset="0"/>
                <a:cs typeface="Arial" panose="020B0604020202020204" pitchFamily="34" charset="0"/>
              </a:rPr>
              <a:t>LUYỆN TẬP</a:t>
            </a: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p>
          <a:p>
            <a:pPr>
              <a:lnSpc>
                <a:spcPct val="150000"/>
              </a:lnSpc>
            </a:pPr>
            <a:r>
              <a:rPr lang="en-US" sz="4200" dirty="0" err="1">
                <a:latin typeface="Arial" panose="020B0604020202020204" pitchFamily="34" charset="0"/>
                <a:cs typeface="Arial" panose="020B0604020202020204" pitchFamily="34" charset="0"/>
              </a:rPr>
              <a:t>Hoàn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+ 7.6 + 7.7 (SGK-tr30)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7.5</a:t>
            </a: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a:t>
                </a:r>
                <a:endParaRPr lang="en-US" sz="4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7.6</a:t>
            </a: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a:latin typeface="Arial" panose="020B0604020202020204" pitchFamily="34" charset="0"/>
                    <a:ea typeface="Calibri" panose="020F0502020204030204" pitchFamily="34" charset="0"/>
                    <a:cs typeface="Arial" panose="020B0604020202020204" pitchFamily="34" charset="0"/>
                  </a:rPr>
                  <a:t>-7x</a:t>
                </a:r>
                <a:r>
                  <a:rPr lang="pt-BR" sz="4000" baseline="30000" dirty="0">
                    <a:latin typeface="Arial" panose="020B0604020202020204" pitchFamily="34" charset="0"/>
                    <a:ea typeface="Calibri" panose="020F0502020204030204" pitchFamily="34" charset="0"/>
                    <a:cs typeface="Arial" panose="020B0604020202020204" pitchFamily="34" charset="0"/>
                  </a:rPr>
                  <a:t>4 </a:t>
                </a:r>
                <a:r>
                  <a:rPr lang="pt-BR" sz="4000" dirty="0">
                    <a:latin typeface="Arial" panose="020B0604020202020204" pitchFamily="34" charset="0"/>
                    <a:ea typeface="Calibri" panose="020F0502020204030204" pitchFamily="34" charset="0"/>
                    <a:cs typeface="Arial" panose="020B0604020202020204" pitchFamily="34" charset="0"/>
                  </a:rPr>
                  <a:t>+ x</a:t>
                </a:r>
                <a:r>
                  <a:rPr lang="pt-BR" sz="4000" baseline="30000" dirty="0">
                    <a:latin typeface="Arial" panose="020B0604020202020204" pitchFamily="34" charset="0"/>
                    <a:ea typeface="Calibri" panose="020F0502020204030204" pitchFamily="34" charset="0"/>
                    <a:cs typeface="Arial" panose="020B0604020202020204" pitchFamily="34" charset="0"/>
                  </a:rPr>
                  <a:t>3</a:t>
                </a:r>
                <a:r>
                  <a:rPr lang="pt-BR" sz="4000" dirty="0">
                    <a:latin typeface="Arial" panose="020B0604020202020204" pitchFamily="34" charset="0"/>
                    <a:ea typeface="Calibri" panose="020F0502020204030204" pitchFamily="34" charset="0"/>
                    <a:cs typeface="Arial" panose="020B0604020202020204" pitchFamily="34" charset="0"/>
                  </a:rPr>
                  <a:t> - 4x</a:t>
                </a:r>
                <a:r>
                  <a:rPr lang="pt-BR" sz="4000" baseline="30000" dirty="0">
                    <a:latin typeface="Arial" panose="020B0604020202020204" pitchFamily="34" charset="0"/>
                    <a:ea typeface="Calibri" panose="020F0502020204030204" pitchFamily="34" charset="0"/>
                    <a:cs typeface="Arial" panose="020B0604020202020204" pitchFamily="34" charset="0"/>
                  </a:rPr>
                  <a:t>2</a:t>
                </a:r>
                <a:r>
                  <a:rPr lang="pt-BR" sz="4000" dirty="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a:latin typeface="Arial" panose="020B0604020202020204" pitchFamily="34" charset="0"/>
                    <a:ea typeface="Calibri" panose="020F0502020204030204" pitchFamily="34" charset="0"/>
                    <a:cs typeface="Arial" panose="020B0604020202020204" pitchFamily="34" charset="0"/>
                  </a:rPr>
                  <a:t>x) + 9 </a:t>
                </a: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 -7x</a:t>
                </a:r>
                <a:r>
                  <a:rPr lang="pt-BR" sz="4000" baseline="30000" dirty="0">
                    <a:latin typeface="Arial" panose="020B0604020202020204" pitchFamily="34" charset="0"/>
                    <a:ea typeface="Calibri" panose="020F0502020204030204" pitchFamily="34" charset="0"/>
                    <a:cs typeface="Arial" panose="020B0604020202020204" pitchFamily="34" charset="0"/>
                  </a:rPr>
                  <a:t>4</a:t>
                </a:r>
                <a:r>
                  <a:rPr lang="pt-BR" sz="4000" dirty="0">
                    <a:latin typeface="Arial" panose="020B0604020202020204" pitchFamily="34" charset="0"/>
                    <a:ea typeface="Calibri" panose="020F0502020204030204" pitchFamily="34" charset="0"/>
                    <a:cs typeface="Arial" panose="020B0604020202020204" pitchFamily="34" charset="0"/>
                  </a:rPr>
                  <a:t> + x</a:t>
                </a:r>
                <a:r>
                  <a:rPr lang="pt-BR" sz="4000" baseline="30000" dirty="0">
                    <a:latin typeface="Arial" panose="020B0604020202020204" pitchFamily="34" charset="0"/>
                    <a:ea typeface="Calibri" panose="020F0502020204030204" pitchFamily="34" charset="0"/>
                    <a:cs typeface="Arial" panose="020B0604020202020204" pitchFamily="34" charset="0"/>
                  </a:rPr>
                  <a:t>3</a:t>
                </a:r>
                <a:r>
                  <a:rPr lang="pt-BR" sz="4000" dirty="0">
                    <a:latin typeface="Arial" panose="020B0604020202020204" pitchFamily="34" charset="0"/>
                    <a:ea typeface="Calibri" panose="020F0502020204030204" pitchFamily="34" charset="0"/>
                    <a:cs typeface="Arial" panose="020B0604020202020204" pitchFamily="34" charset="0"/>
                  </a:rPr>
                  <a:t> - 4x</a:t>
                </a:r>
                <a:r>
                  <a:rPr lang="pt-BR" sz="4000" baseline="30000" dirty="0">
                    <a:latin typeface="Arial" panose="020B0604020202020204" pitchFamily="34" charset="0"/>
                    <a:ea typeface="Calibri" panose="020F0502020204030204" pitchFamily="34" charset="0"/>
                    <a:cs typeface="Arial" panose="020B0604020202020204" pitchFamily="34" charset="0"/>
                  </a:rPr>
                  <a:t>2</a:t>
                </a:r>
                <a:r>
                  <a:rPr lang="pt-BR" sz="4000" dirty="0">
                    <a:latin typeface="Arial" panose="020B0604020202020204" pitchFamily="34" charset="0"/>
                    <a:ea typeface="Calibri" panose="020F0502020204030204" pitchFamily="34" charset="0"/>
                    <a:cs typeface="Arial" panose="020B0604020202020204" pitchFamily="34" charset="0"/>
                  </a:rPr>
                  <a:t> + 2x + 9</a:t>
                </a:r>
              </a:p>
            </p:txBody>
          </p:sp>
        </mc:Choice>
        <mc:Fallback xmlns="">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3x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5x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 </a:t>
            </a:r>
          </a:p>
          <a:p>
            <a:pPr>
              <a:lnSpc>
                <a:spcPct val="150000"/>
              </a:lnSpc>
            </a:pPr>
            <a:r>
              <a:rPr lang="pl-PL"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(-3x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5x</a:t>
            </a:r>
            <a:r>
              <a:rPr lang="en-US" sz="4000" baseline="30000" dirty="0">
                <a:latin typeface="Arial" panose="020B0604020202020204" pitchFamily="34" charset="0"/>
                <a:cs typeface="Arial" panose="020B0604020202020204" pitchFamily="34" charset="0"/>
              </a:rPr>
              <a:t>2</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 </a:t>
            </a:r>
          </a:p>
          <a:p>
            <a:pPr>
              <a:lnSpc>
                <a:spcPct val="150000"/>
              </a:lnSpc>
            </a:pPr>
            <a:r>
              <a:rPr lang="pl-PL"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7.7</a:t>
            </a: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a:latin typeface="Arial" panose="020B0604020202020204" pitchFamily="34" charset="0"/>
                <a:ea typeface="Calibri" panose="020F0502020204030204" pitchFamily="34" charset="0"/>
                <a:cs typeface="Arial" panose="020B0604020202020204" pitchFamily="34" charset="0"/>
              </a:rPr>
              <a:t>Sử</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 = (2x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Q(x) = 3x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− 5x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 </a:t>
            </a: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(3x − 5x) + 5</a:t>
            </a:r>
          </a:p>
          <a:p>
            <a:pPr>
              <a:lnSpc>
                <a:spcPct val="150000"/>
              </a:lnSpc>
            </a:pP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 + 5</a:t>
            </a: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 = 2.1</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2 </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 = 2.0</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0 </a:t>
              </a: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 = 8.(−1)</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− 2.(−1) + 5 = 15 </a:t>
              </a:r>
            </a:p>
            <a:p>
              <a:pPr>
                <a:lnSpc>
                  <a:spcPct val="150000"/>
                </a:lnSpc>
              </a:pPr>
              <a:r>
                <a:rPr lang="en-US" sz="4400" dirty="0">
                  <a:latin typeface="Arial" panose="020B0604020202020204" pitchFamily="34" charset="0"/>
                  <a:cs typeface="Arial" panose="020B0604020202020204" pitchFamily="34" charset="0"/>
                </a:rPr>
                <a:t>Q(0) = 8.0</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 0 + 5 = 5 </a:t>
              </a: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a:solidFill>
                  <a:schemeClr val="tx1"/>
                </a:solidFill>
                <a:latin typeface="Arial" panose="020B0604020202020204" pitchFamily="34" charset="0"/>
                <a:cs typeface="Arial" panose="020B0604020202020204" pitchFamily="34" charset="0"/>
              </a:rPr>
              <a:t>?</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a:solidFill>
                  <a:schemeClr val="bg1"/>
                </a:solidFill>
                <a:latin typeface="Arial" panose="020B0604020202020204" pitchFamily="34" charset="0"/>
                <a:cs typeface="Arial" panose="020B0604020202020204" pitchFamily="34" charset="0"/>
              </a:rPr>
              <a:t>x +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B.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panose="02040503050406030204" pitchFamily="18" charset="0"/>
                          </a:rPr>
                        </m:ctrlPr>
                      </m:fPr>
                      <m:num>
                        <m:sSup>
                          <m:sSupPr>
                            <m:ctrlPr>
                              <a:rPr lang="en-US" sz="4400" i="1">
                                <a:solidFill>
                                  <a:schemeClr val="bg1"/>
                                </a:solidFill>
                                <a:latin typeface="Cambria Math" panose="02040503050406030204" pitchFamily="18" charset="0"/>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a:solidFill>
                  <a:schemeClr val="tx1"/>
                </a:solidFill>
                <a:latin typeface="Arial" panose="020B0604020202020204" pitchFamily="34" charset="0"/>
                <a:cs typeface="Arial" panose="020B0604020202020204" pitchFamily="34" charset="0"/>
              </a:rPr>
              <a:t> </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a:solidFill>
                  <a:prstClr val="white"/>
                </a:solidFill>
                <a:latin typeface="Arial" panose="020B0604020202020204" pitchFamily="34" charset="0"/>
                <a:cs typeface="Arial" panose="020B0604020202020204" pitchFamily="34" charset="0"/>
              </a:rPr>
              <a:t>-</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04</a:t>
              </a: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Sắp</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xếp</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05</a:t>
              </a: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a:solidFill>
                  <a:schemeClr val="tx1">
                    <a:lumMod val="95000"/>
                    <a:lumOff val="5000"/>
                  </a:schemeClr>
                </a:solidFill>
                <a:latin typeface="Arial" panose="020B0604020202020204" pitchFamily="34" charset="0"/>
                <a:cs typeface="Arial" panose="020B0604020202020204" pitchFamily="34" charset="0"/>
              </a:rPr>
              <a:t>Bậc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và</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các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hệ</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số</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của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06</a:t>
              </a: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Nghiệm</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của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p>
          <a:p>
            <a:pPr algn="ctr">
              <a:defRPr/>
            </a:pPr>
            <a:r>
              <a:rPr lang="fr-FR" sz="4200" dirty="0">
                <a:solidFill>
                  <a:schemeClr val="tx1"/>
                </a:solidFill>
                <a:latin typeface="Arial" panose="020B0604020202020204" pitchFamily="34" charset="0"/>
                <a:cs typeface="Arial" panose="020B0604020202020204" pitchFamily="34" charset="0"/>
              </a:rPr>
              <a:t>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+ 2</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B.</a:t>
            </a:r>
            <a:r>
              <a:rPr lang="en-US" sz="4200" dirty="0">
                <a:latin typeface="Arial" panose="020B0604020202020204" pitchFamily="34" charset="0"/>
                <a:cs typeface="Arial" panose="020B0604020202020204" pitchFamily="34" charset="0"/>
              </a:rPr>
              <a:t> -5a + 3a + 2</a:t>
            </a: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+ 2x. </a:t>
            </a:r>
          </a:p>
          <a:p>
            <a:pPr algn="ctr">
              <a:defRPr/>
            </a:pPr>
            <a:r>
              <a:rPr lang="en-US" sz="4200" dirty="0" err="1">
                <a:solidFill>
                  <a:schemeClr val="tx1"/>
                </a:solidFill>
                <a:latin typeface="Arial" panose="020B0604020202020204" pitchFamily="34" charset="0"/>
                <a:cs typeface="Arial" panose="020B0604020202020204" pitchFamily="34" charset="0"/>
              </a:rPr>
              <a:t>Chọn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đáp</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án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đúng</a:t>
            </a:r>
            <a:r>
              <a:rPr lang="vi-VN" sz="4200" noProof="1">
                <a:solidFill>
                  <a:schemeClr val="tx1"/>
                </a:solidFill>
                <a:latin typeface="Arial" panose="020B0604020202020204" pitchFamily="34" charset="0"/>
                <a:cs typeface="Arial" panose="020B0604020202020204" pitchFamily="34" charset="0"/>
              </a:rPr>
              <a:t>?</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ax + b.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12.</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panose="02040503050406030204" pitchFamily="18" charset="0"/>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a:solidFill>
                  <a:schemeClr val="tx2">
                    <a:lumMod val="75000"/>
                  </a:schemeClr>
                </a:solidFill>
                <a:latin typeface="Arial" panose="020B0604020202020204" pitchFamily="34" charset="0"/>
                <a:cs typeface="Arial" panose="020B0604020202020204" pitchFamily="34" charset="0"/>
              </a:rPr>
              <a:t>VẬN DỤNG</a:t>
            </a: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7.8</a:t>
            </a: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latin typeface="Arial" panose="020B0604020202020204" pitchFamily="34" charset="0"/>
                <a:ea typeface="Calibri" panose="020F0502020204030204" pitchFamily="34" charset="0"/>
                <a:cs typeface="Arial" panose="020B0604020202020204" pitchFamily="34" charset="0"/>
              </a:rPr>
              <a:t>Hệ</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latin typeface="Arial" panose="020B0604020202020204" pitchFamily="34" charset="0"/>
                <a:ea typeface="Calibri" panose="020F0502020204030204" pitchFamily="34" charset="0"/>
                <a:cs typeface="Arial" panose="020B0604020202020204" pitchFamily="34" charset="0"/>
              </a:rPr>
              <a:t>Hệ</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7.11</a:t>
            </a: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0 ⇒ 63 - x = 0  ⇒ 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a:solidFill>
                  <a:srgbClr val="243762"/>
                </a:solidFill>
                <a:latin typeface="Arial" panose="020B0604020202020204" pitchFamily="34" charset="0"/>
                <a:cs typeface="Arial" panose="020B0604020202020204" pitchFamily="34" charset="0"/>
              </a:rPr>
              <a:t>HƯỚNG DẪN VỀ NHÀ</a:t>
            </a: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còn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SGK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SBT</a:t>
            </a: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26</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a:solidFill>
                  <a:srgbClr val="C00000"/>
                </a:solidFill>
                <a:latin typeface="Arial" panose="020B0604020202020204" pitchFamily="34" charset="0"/>
                <a:cs typeface="Arial" panose="020B0604020202020204" pitchFamily="34" charset="0"/>
              </a:rPr>
              <a:t>CHÚ Ý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691243" y="279519"/>
            <a:ext cx="8365337"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1. </a:t>
            </a:r>
            <a:r>
              <a:rPr lang="en-US" sz="4800" b="1" dirty="0" err="1">
                <a:solidFill>
                  <a:schemeClr val="bg1"/>
                </a:solidFill>
                <a:latin typeface="Arial" panose="020B0604020202020204" pitchFamily="34" charset="0"/>
                <a:cs typeface="Arial" panose="020B0604020202020204" pitchFamily="34" charset="0"/>
              </a:rPr>
              <a:t>Đơn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một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KẾT LUẬN</a:t>
            </a:r>
          </a:p>
        </p:txBody>
      </p:sp>
      <p:sp>
        <p:nvSpPr>
          <p:cNvPr id="18" name="Rectangle 17"/>
          <p:cNvSpPr/>
          <p:nvPr/>
        </p:nvSpPr>
        <p:spPr>
          <a:xfrm>
            <a:off x="3704742" y="1301502"/>
            <a:ext cx="8541121" cy="769441"/>
          </a:xfrm>
          <a:prstGeom prst="rect">
            <a:avLst/>
          </a:prstGeom>
        </p:spPr>
        <p:txBody>
          <a:bodyPr wrap="none">
            <a:spAutoFit/>
          </a:bodyPr>
          <a:lstStyle/>
          <a:p>
            <a:r>
              <a:rPr lang="vi-VN" sz="4400" b="1" dirty="0">
                <a:solidFill>
                  <a:srgbClr val="C00000"/>
                </a:solidFill>
                <a:latin typeface="Arial" panose="020B0604020202020204" pitchFamily="34" charset="0"/>
                <a:cs typeface="Arial" panose="020B0604020202020204" pitchFamily="34" charset="0"/>
              </a:rPr>
              <a:t>Sơ 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có 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a:solidFill>
                  <a:schemeClr val="tx1"/>
                </a:solidFill>
                <a:latin typeface="Arial" panose="020B0604020202020204" pitchFamily="34" charset="0"/>
                <a:cs typeface="Arial" panose="020B0604020202020204" pitchFamily="34" charset="0"/>
              </a:rPr>
              <a:t>Đ</a:t>
            </a:r>
            <a:r>
              <a:rPr lang="vi-VN" sz="4200" b="1" dirty="0">
                <a:solidFill>
                  <a:schemeClr val="tx1"/>
                </a:solidFill>
                <a:latin typeface="Arial" panose="020B0604020202020204" pitchFamily="34" charset="0"/>
                <a:cs typeface="Arial" panose="020B0604020202020204" pitchFamily="34" charset="0"/>
              </a:rPr>
              <a:t>ặc điểm của các đơn thức một biến: </a:t>
            </a:r>
          </a:p>
          <a:p>
            <a:pPr algn="just">
              <a:lnSpc>
                <a:spcPct val="150000"/>
              </a:lnSpc>
            </a:pPr>
            <a:r>
              <a:rPr lang="en-US" sz="4200" dirty="0">
                <a:solidFill>
                  <a:schemeClr val="tx1"/>
                </a:solidFill>
                <a:latin typeface="Arial" panose="020B0604020202020204" pitchFamily="34" charset="0"/>
                <a:cs typeface="Arial" panose="020B0604020202020204" pitchFamily="34" charset="0"/>
              </a:rPr>
              <a:t>C</a:t>
            </a:r>
            <a:r>
              <a:rPr lang="vi-VN" sz="4200" dirty="0">
                <a:solidFill>
                  <a:schemeClr val="tx1"/>
                </a:solidFill>
                <a:latin typeface="Arial" panose="020B0604020202020204" pitchFamily="34" charset="0"/>
                <a:cs typeface="Arial" panose="020B0604020202020204" pitchFamily="34" charset="0"/>
              </a:rPr>
              <a:t>ó dạng tích của một số với một lũy thừa của biến</a:t>
            </a:r>
            <a:r>
              <a:rPr lang="en-US" sz="4200" dirty="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a:solidFill>
                    <a:srgbClr val="C00000"/>
                  </a:solidFill>
                  <a:latin typeface="Arial" panose="020B0604020202020204" pitchFamily="34" charset="0"/>
                  <a:cs typeface="Arial" panose="020B0604020202020204" pitchFamily="34" charset="0"/>
                </a:rPr>
                <a:t>Ghi</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a:solidFill>
                  <a:srgbClr val="0070C0"/>
                </a:solidFill>
                <a:latin typeface="Arial" panose="020B0604020202020204" pitchFamily="34" charset="0"/>
                <a:cs typeface="Arial" panose="020B0604020202020204" pitchFamily="34" charset="0"/>
              </a:rPr>
              <a:t>4</a:t>
            </a:r>
            <a:r>
              <a:rPr lang="en-US" sz="8000" b="1" dirty="0">
                <a:latin typeface="Arial" panose="020B0604020202020204" pitchFamily="34" charset="0"/>
                <a:cs typeface="Arial" panose="020B0604020202020204" pitchFamily="34" charset="0"/>
              </a:rPr>
              <a:t>x</a:t>
            </a:r>
            <a:r>
              <a:rPr lang="en-US" sz="8000" b="1" baseline="30000" dirty="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a:latin typeface="Arial" panose="020B0604020202020204" pitchFamily="34" charset="0"/>
                <a:cs typeface="Arial" panose="020B0604020202020204" pitchFamily="34" charset="0"/>
              </a:rPr>
              <a:t>Đơn thức -0,5x có hệ số là -0,5 và có bậc là 1 (vì x = x</a:t>
            </a:r>
            <a:r>
              <a:rPr lang="en-US" sz="4400" baseline="30000" dirty="0">
                <a:latin typeface="Arial" panose="020B0604020202020204" pitchFamily="34" charset="0"/>
                <a:cs typeface="Arial" panose="020B0604020202020204" pitchFamily="34" charset="0"/>
              </a:rPr>
              <a:t>1</a:t>
            </a:r>
            <a:r>
              <a:rPr lang="vi-VN" sz="4400" dirty="0">
                <a:latin typeface="Arial" panose="020B0604020202020204" pitchFamily="34" charset="0"/>
                <a:cs typeface="Arial" panose="020B0604020202020204" pitchFamily="34" charset="0"/>
              </a:rPr>
              <a:t>).</a:t>
            </a:r>
          </a:p>
          <a:p>
            <a:pPr marL="571500" indent="-571500">
              <a:lnSpc>
                <a:spcPct val="150000"/>
              </a:lnSpc>
              <a:buFont typeface="Arial" panose="020B0604020202020204" pitchFamily="34" charset="0"/>
              <a:buChar char="•"/>
            </a:pPr>
            <a:r>
              <a:rPr lang="vi-VN" sz="4400" dirty="0">
                <a:latin typeface="Arial" panose="020B0604020202020204" pitchFamily="34" charset="0"/>
                <a:cs typeface="Arial" panose="020B0604020202020204" pitchFamily="34" charset="0"/>
              </a:rPr>
              <a:t>Một 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Em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hãy</a:t>
            </a:r>
            <a:r>
              <a:rPr lang="en-US" sz="4400" i="1" dirty="0">
                <a:solidFill>
                  <a:srgbClr val="002060"/>
                </a:solidFill>
                <a:latin typeface="Arial" panose="020B0604020202020204" pitchFamily="34" charset="0"/>
                <a:cs typeface="Arial" panose="020B0604020202020204" pitchFamily="34" charset="0"/>
              </a:rPr>
              <a:t> </a:t>
            </a:r>
            <a:r>
              <a:rPr lang="vi-VN" sz="4400" i="1" dirty="0">
                <a:solidFill>
                  <a:srgbClr val="002060"/>
                </a:solidFill>
                <a:latin typeface="Arial" panose="020B0604020202020204" pitchFamily="34" charset="0"/>
                <a:cs typeface="Arial" panose="020B0604020202020204" pitchFamily="34" charset="0"/>
              </a:rPr>
              <a:t>lấy 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Chú</a:t>
              </a:r>
              <a:r>
                <a:rPr lang="en-US" sz="4400" b="1" dirty="0">
                  <a:latin typeface="Arial" panose="020B0604020202020204" pitchFamily="34" charset="0"/>
                  <a:cs typeface="Arial" panose="020B0604020202020204" pitchFamily="34" charset="0"/>
                </a:rPr>
                <a:t> ý</a:t>
              </a: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2548" b="1209"/>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a:solidFill>
                  <a:srgbClr val="002060"/>
                </a:solidFill>
                <a:latin typeface="Arial" panose="020B0604020202020204" pitchFamily="34" charset="0"/>
                <a:cs typeface="Arial" panose="020B0604020202020204" pitchFamily="34" charset="0"/>
              </a:rPr>
              <a:t>Á</a:t>
            </a:r>
            <a:r>
              <a:rPr lang="vi-VN" sz="4200" i="1" dirty="0">
                <a:solidFill>
                  <a:srgbClr val="002060"/>
                </a:solidFill>
                <a:latin typeface="Arial" panose="020B0604020202020204" pitchFamily="34" charset="0"/>
                <a:cs typeface="Arial" panose="020B0604020202020204" pitchFamily="34" charset="0"/>
              </a:rPr>
              <a:t>p dụng, suy nghĩ nhận biết hệ số và bậc của đơn thức 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c) -8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Hệ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panose="02040503050406030204" pitchFamily="18" charset="0"/>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3</a:t>
            </a:r>
            <a:r>
              <a:rPr lang="en-US" sz="4200" baseline="30000" dirty="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-8</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4782</Words>
  <Application>Microsoft Office PowerPoint</Application>
  <PresentationFormat>Custom</PresentationFormat>
  <Paragraphs>379</Paragraphs>
  <Slides>58</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58</vt:i4>
      </vt:variant>
    </vt:vector>
  </HeadingPairs>
  <TitlesOfParts>
    <vt:vector size="67" baseType="lpstr">
      <vt:lpstr>Arial</vt:lpstr>
      <vt:lpstr>Wingdings</vt:lpstr>
      <vt:lpstr>Symbol</vt:lpstr>
      <vt:lpstr>Calibri Light</vt:lpstr>
      <vt:lpstr>Calibri</vt:lpstr>
      <vt:lpstr>Cambria Math</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35</dc:title>
  <dc:creator>Xinh Đẹp Dịu Hiền Huế Thị</dc:creator>
  <cp:lastModifiedBy>Ha Le Duc</cp:lastModifiedBy>
  <cp:revision>53</cp:revision>
  <dcterms:created xsi:type="dcterms:W3CDTF">2006-08-16T00:00:00Z</dcterms:created>
  <dcterms:modified xsi:type="dcterms:W3CDTF">2023-04-01T00:12:00Z</dcterms:modified>
  <dc:identifier>DAFUQKRqUj0</dc:identifier>
</cp:coreProperties>
</file>