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9"/>
  </p:notesMasterIdLst>
  <p:sldIdLst>
    <p:sldId id="256" r:id="rId6"/>
    <p:sldId id="258" r:id="rId7"/>
    <p:sldId id="257" r:id="rId8"/>
    <p:sldId id="269" r:id="rId9"/>
    <p:sldId id="259" r:id="rId10"/>
    <p:sldId id="279" r:id="rId11"/>
    <p:sldId id="312" r:id="rId12"/>
    <p:sldId id="274" r:id="rId13"/>
    <p:sldId id="272" r:id="rId14"/>
    <p:sldId id="270" r:id="rId15"/>
    <p:sldId id="280" r:id="rId16"/>
    <p:sldId id="276" r:id="rId17"/>
    <p:sldId id="282" r:id="rId18"/>
    <p:sldId id="313" r:id="rId19"/>
    <p:sldId id="314" r:id="rId20"/>
    <p:sldId id="292" r:id="rId21"/>
    <p:sldId id="315" r:id="rId22"/>
    <p:sldId id="316" r:id="rId23"/>
    <p:sldId id="299" r:id="rId24"/>
    <p:sldId id="281" r:id="rId25"/>
    <p:sldId id="260" r:id="rId26"/>
    <p:sldId id="318" r:id="rId27"/>
    <p:sldId id="317" r:id="rId28"/>
    <p:sldId id="319" r:id="rId29"/>
    <p:sldId id="320" r:id="rId30"/>
    <p:sldId id="321" r:id="rId31"/>
    <p:sldId id="301" r:id="rId32"/>
    <p:sldId id="295" r:id="rId33"/>
    <p:sldId id="275" r:id="rId34"/>
    <p:sldId id="298" r:id="rId35"/>
    <p:sldId id="308" r:id="rId36"/>
    <p:sldId id="262" r:id="rId37"/>
    <p:sldId id="267" r:id="rId38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 Math" panose="02040503050406030204" pitchFamily="18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466"/>
    <a:srgbClr val="FC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40207-A05A-4857-A865-65E6FF1186BB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88652-5398-4D3C-91EF-C358D952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00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890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946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63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220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92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618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28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2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00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4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23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93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02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490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280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801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916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3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95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378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399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417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36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922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982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45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16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54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862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703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38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26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185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364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279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63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246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4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431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30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29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7854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99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0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21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64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6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7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svg"/><Relationship Id="rId7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Relationship Id="rId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svg"/><Relationship Id="rId7" Type="http://schemas.openxmlformats.org/officeDocument/2006/relationships/image" Target="../media/image2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5.png"/><Relationship Id="rId3" Type="http://schemas.openxmlformats.org/officeDocument/2006/relationships/image" Target="../media/image48.svg"/><Relationship Id="rId7" Type="http://schemas.openxmlformats.org/officeDocument/2006/relationships/image" Target="../media/image49.png"/><Relationship Id="rId12" Type="http://schemas.openxmlformats.org/officeDocument/2006/relationships/image" Target="../media/image440.png"/><Relationship Id="rId2" Type="http://schemas.openxmlformats.org/officeDocument/2006/relationships/image" Target="../media/image47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0.png"/><Relationship Id="rId5" Type="http://schemas.openxmlformats.org/officeDocument/2006/relationships/image" Target="../media/image8.svg"/><Relationship Id="rId15" Type="http://schemas.openxmlformats.org/officeDocument/2006/relationships/image" Target="../media/image470.png"/><Relationship Id="rId10" Type="http://schemas.openxmlformats.org/officeDocument/2006/relationships/image" Target="../media/image20.sv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4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0.svg"/><Relationship Id="rId7" Type="http://schemas.openxmlformats.org/officeDocument/2006/relationships/image" Target="../media/image5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30.png"/><Relationship Id="rId3" Type="http://schemas.openxmlformats.org/officeDocument/2006/relationships/image" Target="../media/image20.svg"/><Relationship Id="rId7" Type="http://schemas.openxmlformats.org/officeDocument/2006/relationships/image" Target="../media/image31.png"/><Relationship Id="rId12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5.sv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0.svg"/><Relationship Id="rId7" Type="http://schemas.openxmlformats.org/officeDocument/2006/relationships/image" Target="../media/image31.png"/><Relationship Id="rId12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8.svg"/><Relationship Id="rId7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8.sv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9.png"/><Relationship Id="rId3" Type="http://schemas.openxmlformats.org/officeDocument/2006/relationships/image" Target="../media/image8.svg"/><Relationship Id="rId7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8.svg"/><Relationship Id="rId4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1.png"/><Relationship Id="rId3" Type="http://schemas.openxmlformats.org/officeDocument/2006/relationships/image" Target="../media/image8.svg"/><Relationship Id="rId7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8.sv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svg"/><Relationship Id="rId7" Type="http://schemas.openxmlformats.org/officeDocument/2006/relationships/image" Target="../media/image2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65.png"/><Relationship Id="rId3" Type="http://schemas.openxmlformats.org/officeDocument/2006/relationships/image" Target="../media/image48.svg"/><Relationship Id="rId7" Type="http://schemas.openxmlformats.org/officeDocument/2006/relationships/image" Target="../media/image62.png"/><Relationship Id="rId12" Type="http://schemas.openxmlformats.org/officeDocument/2006/relationships/image" Target="../media/image6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8.svg"/><Relationship Id="rId10" Type="http://schemas.openxmlformats.org/officeDocument/2006/relationships/image" Target="../media/image63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image" Target="../media/image31.png"/><Relationship Id="rId12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53.png"/><Relationship Id="rId15" Type="http://schemas.openxmlformats.org/officeDocument/2006/relationships/image" Target="../media/image71.svg"/><Relationship Id="rId4" Type="http://schemas.openxmlformats.org/officeDocument/2006/relationships/image" Target="../media/image38.svg"/><Relationship Id="rId1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2.wdp"/><Relationship Id="rId7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0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2.wdp"/><Relationship Id="rId7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2.wdp"/><Relationship Id="rId7" Type="http://schemas.openxmlformats.org/officeDocument/2006/relationships/image" Target="../media/image8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3.png"/><Relationship Id="rId9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openxmlformats.org/officeDocument/2006/relationships/image" Target="../media/image9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73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svg"/><Relationship Id="rId7" Type="http://schemas.openxmlformats.org/officeDocument/2006/relationships/image" Target="../media/image2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8" Type="http://schemas.openxmlformats.org/officeDocument/2006/relationships/image" Target="../media/image96.png"/><Relationship Id="rId3" Type="http://schemas.openxmlformats.org/officeDocument/2006/relationships/image" Target="../media/image94.svg"/><Relationship Id="rId7" Type="http://schemas.openxmlformats.org/officeDocument/2006/relationships/image" Target="../media/image20.svg"/><Relationship Id="rId17" Type="http://schemas.openxmlformats.org/officeDocument/2006/relationships/image" Target="../media/image95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8.sv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6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7.png"/><Relationship Id="rId15" Type="http://schemas.openxmlformats.org/officeDocument/2006/relationships/image" Target="../media/image99.png"/><Relationship Id="rId4" Type="http://schemas.openxmlformats.org/officeDocument/2006/relationships/image" Target="../media/image71.svg"/><Relationship Id="rId1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5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3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3" Type="http://schemas.openxmlformats.org/officeDocument/2006/relationships/image" Target="../media/image38.svg"/><Relationship Id="rId7" Type="http://schemas.openxmlformats.org/officeDocument/2006/relationships/image" Target="../media/image10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3" Type="http://schemas.openxmlformats.org/officeDocument/2006/relationships/image" Target="../media/image94.svg"/><Relationship Id="rId7" Type="http://schemas.openxmlformats.org/officeDocument/2006/relationships/image" Target="../media/image8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8.sv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6.svg"/><Relationship Id="rId7" Type="http://schemas.openxmlformats.org/officeDocument/2006/relationships/image" Target="../media/image2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10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.svg"/><Relationship Id="rId7" Type="http://schemas.openxmlformats.org/officeDocument/2006/relationships/image" Target="../media/image2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08.svg"/><Relationship Id="rId5" Type="http://schemas.openxmlformats.org/officeDocument/2006/relationships/image" Target="../media/image110.svg"/><Relationship Id="rId10" Type="http://schemas.openxmlformats.org/officeDocument/2006/relationships/image" Target="../media/image107.png"/><Relationship Id="rId4" Type="http://schemas.openxmlformats.org/officeDocument/2006/relationships/image" Target="../media/image109.png"/><Relationship Id="rId9" Type="http://schemas.openxmlformats.org/officeDocument/2006/relationships/image" Target="../media/image1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8.sv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svg"/><Relationship Id="rId7" Type="http://schemas.openxmlformats.org/officeDocument/2006/relationships/image" Target="../media/image2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8" Type="http://schemas.openxmlformats.org/officeDocument/2006/relationships/image" Target="../media/image18.png"/><Relationship Id="rId3" Type="http://schemas.openxmlformats.org/officeDocument/2006/relationships/image" Target="../media/image8.svg"/><Relationship Id="rId21" Type="http://schemas.openxmlformats.org/officeDocument/2006/relationships/image" Target="../media/image31.png"/><Relationship Id="rId7" Type="http://schemas.openxmlformats.org/officeDocument/2006/relationships/image" Target="../media/image30.png"/><Relationship Id="rId25" Type="http://schemas.openxmlformats.org/officeDocument/2006/relationships/image" Target="../media/image34.png"/><Relationship Id="rId2" Type="http://schemas.openxmlformats.org/officeDocument/2006/relationships/image" Target="../media/image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24" Type="http://schemas.openxmlformats.org/officeDocument/2006/relationships/image" Target="../media/image33.svg"/><Relationship Id="rId5" Type="http://schemas.microsoft.com/office/2007/relationships/hdphoto" Target="../media/hdphoto1.wdp"/><Relationship Id="rId23" Type="http://schemas.openxmlformats.org/officeDocument/2006/relationships/image" Target="../media/image32.png"/><Relationship Id="rId19" Type="http://schemas.openxmlformats.org/officeDocument/2006/relationships/image" Target="../media/image190.png"/><Relationship Id="rId4" Type="http://schemas.openxmlformats.org/officeDocument/2006/relationships/image" Target="../media/image29.png"/><Relationship Id="rId22" Type="http://schemas.openxmlformats.org/officeDocument/2006/relationships/image" Target="../media/image2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svg"/><Relationship Id="rId21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3.sv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22" Type="http://schemas.openxmlformats.org/officeDocument/2006/relationships/image" Target="../media/image2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2.svg"/><Relationship Id="rId18" Type="http://schemas.openxmlformats.org/officeDocument/2006/relationships/image" Target="../media/image320.png"/><Relationship Id="rId3" Type="http://schemas.openxmlformats.org/officeDocument/2006/relationships/image" Target="../media/image8.svg"/><Relationship Id="rId7" Type="http://schemas.openxmlformats.org/officeDocument/2006/relationships/image" Target="../media/image38.svg"/><Relationship Id="rId12" Type="http://schemas.openxmlformats.org/officeDocument/2006/relationships/image" Target="../media/image41.png"/><Relationship Id="rId17" Type="http://schemas.openxmlformats.org/officeDocument/2006/relationships/image" Target="../media/image3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svg"/><Relationship Id="rId5" Type="http://schemas.openxmlformats.org/officeDocument/2006/relationships/image" Target="../media/image36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3.png"/><Relationship Id="rId12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50.png"/><Relationship Id="rId5" Type="http://schemas.openxmlformats.org/officeDocument/2006/relationships/image" Target="../media/image20.svg"/><Relationship Id="rId10" Type="http://schemas.openxmlformats.org/officeDocument/2006/relationships/image" Target="../media/image34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03476" y="2378363"/>
            <a:ext cx="2049550" cy="2544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49625" y="1171474"/>
            <a:ext cx="13796473" cy="7237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5970" y="1885067"/>
            <a:ext cx="1843830" cy="18539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2083BDF-A63D-4D90-AAD5-AF39614FB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129241" y="2171700"/>
            <a:ext cx="5344582" cy="109683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3352800" y="2204211"/>
            <a:ext cx="11896911" cy="519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ĐẾN VỚI BÀI HỌC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NAY!</a:t>
            </a:r>
            <a:endParaRPr lang="en-US" sz="7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21000" y="7412294"/>
            <a:ext cx="1503216" cy="1481352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173450" y="6876896"/>
            <a:ext cx="875639" cy="2001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7">
            <a:extLst>
              <a:ext uri="{FF2B5EF4-FFF2-40B4-BE49-F238E27FC236}">
                <a16:creationId xmlns:a16="http://schemas.microsoft.com/office/drawing/2014/main" id="{D2A20305-49BF-4568-A286-4EF18440759A}"/>
              </a:ext>
            </a:extLst>
          </p:cNvPr>
          <p:cNvSpPr/>
          <p:nvPr/>
        </p:nvSpPr>
        <p:spPr>
          <a:xfrm>
            <a:off x="-15240" y="1560506"/>
            <a:ext cx="18821401" cy="8726494"/>
          </a:xfrm>
          <a:custGeom>
            <a:avLst/>
            <a:gdLst/>
            <a:ahLst/>
            <a:cxnLst/>
            <a:rect l="l" t="t" r="r" b="b"/>
            <a:pathLst>
              <a:path w="4816592" h="1148350">
                <a:moveTo>
                  <a:pt x="0" y="0"/>
                </a:moveTo>
                <a:lnTo>
                  <a:pt x="4816592" y="0"/>
                </a:lnTo>
                <a:lnTo>
                  <a:pt x="4816592" y="1148350"/>
                </a:lnTo>
                <a:lnTo>
                  <a:pt x="0" y="1148350"/>
                </a:lnTo>
                <a:close/>
              </a:path>
            </a:pathLst>
          </a:custGeom>
          <a:solidFill>
            <a:schemeClr val="bg1"/>
          </a:solidFill>
        </p:spPr>
      </p: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292765"/>
            <a:ext cx="1485723" cy="1392866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44267">
            <a:off x="326372" y="9066161"/>
            <a:ext cx="1706755" cy="16171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87213" y="407101"/>
            <a:ext cx="50164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33800" y="1409700"/>
            <a:ext cx="10628615" cy="1766509"/>
            <a:chOff x="1219199" y="2405876"/>
            <a:chExt cx="10628615" cy="1766509"/>
          </a:xfrm>
        </p:grpSpPr>
        <p:sp>
          <p:nvSpPr>
            <p:cNvPr id="2" name="Rectangle 1"/>
            <p:cNvSpPr/>
            <p:nvPr/>
          </p:nvSpPr>
          <p:spPr>
            <a:xfrm>
              <a:off x="1219199" y="2838333"/>
              <a:ext cx="10628615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x 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y, </a:t>
              </a:r>
              <a:r>
                <a:rPr lang="en-US" sz="4000" dirty="0" err="1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solidFill>
                    <a:srgbClr val="333333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   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 – y = 12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6400800" y="2405876"/>
                  <a:ext cx="2130327" cy="17665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y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0800" y="2405876"/>
                  <a:ext cx="2130327" cy="176650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1301125" y="2350792"/>
            <a:ext cx="1905000" cy="1815882"/>
            <a:chOff x="1828800" y="2980194"/>
            <a:chExt cx="1905000" cy="1815882"/>
          </a:xfrm>
        </p:grpSpPr>
        <p:pic>
          <p:nvPicPr>
            <p:cNvPr id="1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130312" y="4166674"/>
                <a:ext cx="15240000" cy="4597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2).11=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22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2)⋅17=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312" y="4166674"/>
                <a:ext cx="15240000" cy="4597028"/>
              </a:xfrm>
              <a:prstGeom prst="rect">
                <a:avLst/>
              </a:prstGeom>
              <a:blipFill>
                <a:blip r:embed="rId8"/>
                <a:stretch>
                  <a:fillRect l="-1400" b="-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57386" y="8504908"/>
            <a:ext cx="1758937" cy="1932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202547" y="7915125"/>
                <a:ext cx="434125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=−22;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=−34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547" y="7915125"/>
                <a:ext cx="4341253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2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02364" y="2283956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63850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581400" y="2985650"/>
            <a:ext cx="11732164" cy="269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Mở rộng tính chất cho</a:t>
            </a:r>
            <a:endParaRPr lang="en-US" sz="6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dãy tỉ số bằng nhau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9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037421" y="-2389721"/>
            <a:ext cx="12246121" cy="17558961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79591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9400" y="8772686"/>
            <a:ext cx="3886200" cy="110690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116" y="8604754"/>
            <a:ext cx="1183511" cy="1307091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-990600" y="-2462805"/>
            <a:ext cx="19463770" cy="3880093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311882" y="300920"/>
            <a:ext cx="381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0036" y="332085"/>
            <a:ext cx="1698753" cy="15925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1800" y="4334169"/>
            <a:ext cx="685800" cy="628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2225" y="1924665"/>
            <a:ext cx="1626625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066738" y="4076700"/>
                <a:ext cx="8377230" cy="1931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𝑓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738" y="4076700"/>
                <a:ext cx="8377230" cy="193149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368530" y="6057900"/>
            <a:ext cx="75729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22225" y="8557384"/>
                <a:ext cx="9144000" cy="9015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225" y="8557384"/>
                <a:ext cx="9144000" cy="901593"/>
              </a:xfrm>
              <a:prstGeom prst="rect">
                <a:avLst/>
              </a:prstGeom>
              <a:blipFill>
                <a:blip r:embed="rId13"/>
                <a:stretch>
                  <a:fillRect l="-2333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1220125" y="6667500"/>
            <a:ext cx="16705127" cy="1835695"/>
            <a:chOff x="1220125" y="6432005"/>
            <a:chExt cx="16705127" cy="1835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1220125" y="6962107"/>
                  <a:ext cx="16705127" cy="9015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Nếu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               ta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còn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nói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𝑒</m:t>
                      </m:r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tỉ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lệ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0125" y="6962107"/>
                  <a:ext cx="16705127" cy="901593"/>
                </a:xfrm>
                <a:prstGeom prst="rect">
                  <a:avLst/>
                </a:prstGeom>
                <a:blipFill>
                  <a:blip r:embed="rId14"/>
                  <a:stretch>
                    <a:fillRect l="-1277" b="-283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2404660" y="6432005"/>
                  <a:ext cx="2799420" cy="18356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4660" y="6432005"/>
                  <a:ext cx="2799420" cy="183569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1122224" y="3009900"/>
            <a:ext cx="13508175" cy="1262590"/>
            <a:chOff x="1122224" y="2980718"/>
            <a:chExt cx="13508175" cy="12625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6584196" y="2988734"/>
                  <a:ext cx="2544030" cy="12545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4196" y="2988734"/>
                  <a:ext cx="2544030" cy="125457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/>
            <p:cNvSpPr/>
            <p:nvPr/>
          </p:nvSpPr>
          <p:spPr>
            <a:xfrm>
              <a:off x="1122224" y="2980718"/>
              <a:ext cx="135081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dãy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tỉ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   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6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/>
      <p:bldP spid="22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6"/>
          <a:srcRect t="30236"/>
          <a:stretch/>
        </p:blipFill>
        <p:spPr>
          <a:xfrm>
            <a:off x="15017362" y="6593390"/>
            <a:ext cx="2645783" cy="293761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2400" y="238942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(SGK – tr9)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790700"/>
            <a:ext cx="170832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450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3:5:7.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14370" y="317837"/>
            <a:ext cx="67393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70" y="4954140"/>
            <a:ext cx="5356195" cy="4017146"/>
          </a:xfrm>
          <a:prstGeom prst="rect">
            <a:avLst/>
          </a:prstGeom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879427" y="8450746"/>
            <a:ext cx="1510777" cy="143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6"/>
          <a:srcRect t="30236"/>
          <a:stretch/>
        </p:blipFill>
        <p:spPr>
          <a:xfrm>
            <a:off x="14566609" y="6963914"/>
            <a:ext cx="2441775" cy="271110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507547" y="8523835"/>
            <a:ext cx="1510777" cy="1431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8600" y="1808755"/>
                <a:ext cx="17786060" cy="6017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y, z (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x + y + z = 450.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450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: 5 : 7    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y, z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3; 5; 7.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808755"/>
                <a:ext cx="17786060" cy="6017032"/>
              </a:xfrm>
              <a:prstGeom prst="rect">
                <a:avLst/>
              </a:prstGeom>
              <a:blipFill>
                <a:blip r:embed="rId12"/>
                <a:stretch>
                  <a:fillRect l="-1234" r="-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01347" y="9105900"/>
                <a:ext cx="9144000" cy="1086893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3+5+7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450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=30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30.3 = 90; y = 30.5 =150;  z =  30.7 = 210.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90; 150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210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1347" y="9105900"/>
                <a:ext cx="9144000" cy="10868937"/>
              </a:xfrm>
              <a:prstGeom prst="rect">
                <a:avLst/>
              </a:prstGeom>
              <a:blipFill>
                <a:blip r:embed="rId13"/>
                <a:stretch>
                  <a:fillRect l="-2400" r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73667" y="6997644"/>
                <a:ext cx="4718664" cy="19558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40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67" y="6997644"/>
                <a:ext cx="4718664" cy="195585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64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228601" y="-36506"/>
            <a:ext cx="18821401" cy="10515058"/>
            <a:chOff x="-5134" y="-38100"/>
            <a:chExt cx="4816592" cy="1342759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56309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Picture 25">
            <a:extLst>
              <a:ext uri="{FF2B5EF4-FFF2-40B4-BE49-F238E27FC236}">
                <a16:creationId xmlns:a16="http://schemas.microsoft.com/office/drawing/2014/main" id="{6829F60C-7DAD-4FFF-9212-8523B63F0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02000" y="198120"/>
            <a:ext cx="1698753" cy="1592580"/>
          </a:xfrm>
          <a:prstGeom prst="rect">
            <a:avLst/>
          </a:prstGeom>
        </p:spPr>
      </p:pic>
      <p:grpSp>
        <p:nvGrpSpPr>
          <p:cNvPr id="19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990600" y="9391965"/>
            <a:ext cx="21031665" cy="1505162"/>
            <a:chOff x="0" y="0"/>
            <a:chExt cx="28042220" cy="1792049"/>
          </a:xfrm>
        </p:grpSpPr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 rotWithShape="1">
          <a:blip r:embed="rId6"/>
          <a:srcRect t="30236"/>
          <a:stretch/>
        </p:blipFill>
        <p:spPr>
          <a:xfrm>
            <a:off x="15221370" y="7225988"/>
            <a:ext cx="2076029" cy="230501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311412" y="8641778"/>
            <a:ext cx="1510777" cy="1431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19200" y="1943100"/>
                <a:ext cx="15316200" cy="5862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3+5+7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450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=30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 = 30.3 = 90; y = 30.5 =150;  z =  30.7 = 210.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90; 150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210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943100"/>
                <a:ext cx="15316200" cy="5862374"/>
              </a:xfrm>
              <a:prstGeom prst="rect">
                <a:avLst/>
              </a:prstGeom>
              <a:blipFill>
                <a:blip r:embed="rId12"/>
                <a:stretch>
                  <a:fillRect r="-995" b="-1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3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337552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1021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105822" y="495300"/>
            <a:ext cx="41768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87689" y="1411909"/>
            <a:ext cx="148347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: 3 : 4.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72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31" y="5371393"/>
            <a:ext cx="5353602" cy="403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566153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4069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04739" y="1990914"/>
                <a:ext cx="16634216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(triệu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=72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2:3:4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39" y="1990914"/>
                <a:ext cx="16634216" cy="4708981"/>
              </a:xfrm>
              <a:prstGeom prst="rect">
                <a:avLst/>
              </a:prstGeom>
              <a:blipFill>
                <a:blip r:embed="rId13"/>
                <a:stretch>
                  <a:fillRect l="-1283" r="-1319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69864" y="6517772"/>
                <a:ext cx="9144000" cy="16737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864" y="6517772"/>
                <a:ext cx="9144000" cy="167372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1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566153" y="2970402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406978" y="4263479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1452" y="8463906"/>
            <a:ext cx="1053185" cy="1163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740904" y="0"/>
            <a:ext cx="3659558" cy="1042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5CBA83-4E45-4084-9E5B-3CDA7531E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170154" y="7913490"/>
            <a:ext cx="2508246" cy="22639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29599" y="-183245"/>
            <a:ext cx="1905000" cy="1815882"/>
            <a:chOff x="1828800" y="2980194"/>
            <a:chExt cx="1905000" cy="1815882"/>
          </a:xfrm>
        </p:grpSpPr>
        <p:pic>
          <p:nvPicPr>
            <p:cNvPr id="2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90291" y="2066004"/>
                <a:ext cx="15631400" cy="5535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2+3+4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72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=8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=8.2=16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=8.3=24 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=8.4=32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24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32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91" y="2066004"/>
                <a:ext cx="15631400" cy="5535874"/>
              </a:xfrm>
              <a:prstGeom prst="rect">
                <a:avLst/>
              </a:prstGeom>
              <a:blipFill>
                <a:blip r:embed="rId13"/>
                <a:stretch>
                  <a:fillRect l="-1365" r="-1404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18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010400" y="3695700"/>
            <a:ext cx="4876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6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4800" y="-2241793"/>
            <a:ext cx="19050000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600200" y="9584551"/>
            <a:ext cx="21031665" cy="2095500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9349864-5408-4AC2-9B57-402B61D49B2C}"/>
              </a:ext>
            </a:extLst>
          </p:cNvPr>
          <p:cNvSpPr txBox="1"/>
          <p:nvPr/>
        </p:nvSpPr>
        <p:spPr>
          <a:xfrm>
            <a:off x="7010400" y="495300"/>
            <a:ext cx="542141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HỞI ĐỘNG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192CDB-7ABC-41B4-A423-77455C425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58600" y="6201136"/>
            <a:ext cx="3349291" cy="3111468"/>
          </a:xfrm>
          <a:prstGeom prst="rect">
            <a:avLst/>
          </a:prstGeom>
        </p:spPr>
      </p:pic>
      <p:pic>
        <p:nvPicPr>
          <p:cNvPr id="24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6026" y="323563"/>
            <a:ext cx="1338974" cy="12552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6026" y="1955112"/>
            <a:ext cx="17221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vi-VN" sz="4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Để xây dựng một số phòng học cho một ngôi trường ở bản vùng khó khăn, người ta cần số tiền là 450 triệu đồng. Ba nhà từ thiện đã đóng góp số tiền đó theo tỉ lệ 3:5:7. Hỏi mỗi nhà từ thiện đã đóng góp bao nhiêu tiền?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80" y="5144148"/>
            <a:ext cx="6291020" cy="4268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9188FBF6-1509-4B7B-AB4E-CFADA9CD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773077" y="-1105543"/>
            <a:ext cx="8754979" cy="17138264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752600" y="9879591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5658261" y="2331686"/>
            <a:ext cx="4122875" cy="1152613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4800" y="8376227"/>
            <a:ext cx="1339462" cy="14793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23300" y="190500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6.7: (SGK – tr.9) </a:t>
            </a:r>
            <a:endParaRPr lang="en-US" sz="4500" dirty="0"/>
          </a:p>
        </p:txBody>
      </p:sp>
      <p:sp>
        <p:nvSpPr>
          <p:cNvPr id="23" name="Oval Callout 22"/>
          <p:cNvSpPr/>
          <p:nvPr/>
        </p:nvSpPr>
        <p:spPr>
          <a:xfrm>
            <a:off x="13482451" y="7197063"/>
            <a:ext cx="4513881" cy="2355297"/>
          </a:xfrm>
          <a:prstGeom prst="wedgeEllipseCallout">
            <a:avLst>
              <a:gd name="adj1" fmla="val 50853"/>
              <a:gd name="adj2" fmla="val 39230"/>
            </a:avLst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11603" y="1004980"/>
            <a:ext cx="10395795" cy="1776320"/>
            <a:chOff x="149713" y="1937992"/>
            <a:chExt cx="10395795" cy="1776320"/>
          </a:xfrm>
        </p:grpSpPr>
        <p:sp>
          <p:nvSpPr>
            <p:cNvPr id="5" name="Rectangle 4"/>
            <p:cNvSpPr/>
            <p:nvPr/>
          </p:nvSpPr>
          <p:spPr>
            <a:xfrm>
              <a:off x="149713" y="2318321"/>
              <a:ext cx="10395795" cy="901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               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x + y = 40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5388109" y="1937992"/>
                  <a:ext cx="1850891" cy="17763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109" y="1937992"/>
                  <a:ext cx="1850891" cy="17763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8197499" y="2452219"/>
            <a:ext cx="1905000" cy="1815882"/>
            <a:chOff x="1828800" y="2980194"/>
            <a:chExt cx="1905000" cy="1815882"/>
          </a:xfrm>
        </p:grpSpPr>
        <p:pic>
          <p:nvPicPr>
            <p:cNvPr id="3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362200" y="4376306"/>
            <a:ext cx="1067545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597317" y="5301937"/>
                <a:ext cx="9144000" cy="19195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9+11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40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317" y="5301937"/>
                <a:ext cx="9144000" cy="1919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919481" y="7200900"/>
                <a:ext cx="9144000" cy="19788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=9.2=18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  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=11.2=22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481" y="7200900"/>
                <a:ext cx="9144000" cy="1978811"/>
              </a:xfrm>
              <a:prstGeom prst="rect">
                <a:avLst/>
              </a:prstGeom>
              <a:blipFill>
                <a:blip r:embed="rId13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3603">
            <a:off x="2325819" y="589828"/>
            <a:ext cx="1408990" cy="1373591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4000" y="342900"/>
            <a:ext cx="1143000" cy="1262350"/>
          </a:xfrm>
          <a:prstGeom prst="rect">
            <a:avLst/>
          </a:prstGeom>
        </p:spPr>
      </p:pic>
      <p:grpSp>
        <p:nvGrpSpPr>
          <p:cNvPr id="22" name="Group 2"/>
          <p:cNvGrpSpPr/>
          <p:nvPr/>
        </p:nvGrpSpPr>
        <p:grpSpPr>
          <a:xfrm>
            <a:off x="-228600" y="9673729"/>
            <a:ext cx="19082770" cy="3242171"/>
            <a:chOff x="0" y="0"/>
            <a:chExt cx="4816593" cy="1021917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9" name="Picture 7">
            <a:extLst>
              <a:ext uri="{FF2B5EF4-FFF2-40B4-BE49-F238E27FC236}">
                <a16:creationId xmlns:a16="http://schemas.microsoft.com/office/drawing/2014/main" id="{523BA23B-7AFB-47AA-AB1E-926708BC6C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589175" flipH="1" flipV="1">
            <a:off x="597547" y="8465051"/>
            <a:ext cx="1510777" cy="14314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39000" y="320814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6.8: (SGK – tr.9) </a:t>
            </a:r>
            <a:endParaRPr lang="en-US" sz="45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8908717" y="2623502"/>
            <a:ext cx="1905000" cy="1815882"/>
            <a:chOff x="1828800" y="2980194"/>
            <a:chExt cx="1905000" cy="1815882"/>
          </a:xfrm>
        </p:grpSpPr>
        <p:pic>
          <p:nvPicPr>
            <p:cNvPr id="2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0110" y="1408348"/>
            <a:ext cx="9839553" cy="1144352"/>
            <a:chOff x="4640110" y="1028700"/>
            <a:chExt cx="9839553" cy="1144352"/>
          </a:xfrm>
        </p:grpSpPr>
        <p:sp>
          <p:nvSpPr>
            <p:cNvPr id="5" name="Rectangle 4"/>
            <p:cNvSpPr/>
            <p:nvPr/>
          </p:nvSpPr>
          <p:spPr>
            <a:xfrm>
              <a:off x="4640110" y="1028700"/>
              <a:ext cx="983955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              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x - y = 8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9703604" y="1028700"/>
                  <a:ext cx="2103076" cy="11443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3604" y="1028700"/>
                  <a:ext cx="2103076" cy="114435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48200" y="4584686"/>
                <a:ext cx="11413618" cy="4978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17−21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=17.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=−34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     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=21.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=−42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584686"/>
                <a:ext cx="11413618" cy="4978414"/>
              </a:xfrm>
              <a:prstGeom prst="rect">
                <a:avLst/>
              </a:prstGeom>
              <a:blipFill>
                <a:blip r:embed="rId13"/>
                <a:stretch>
                  <a:fillRect l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4715152" y="8119109"/>
            <a:ext cx="6211912" cy="2123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332716" y="1071344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52117" y="1071344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767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990678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628098" y="6349245"/>
            <a:ext cx="6470299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82467" y="8349987"/>
            <a:ext cx="6472514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85665" y="6393034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778088" y="2383326"/>
            <a:ext cx="12731823" cy="1845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lvl="0" indent="-270510" algn="ctr" defTabSz="1371600">
              <a:lnSpc>
                <a:spcPct val="150000"/>
              </a:lnSpc>
              <a:tabLst>
                <a:tab pos="270510" algn="l"/>
                <a:tab pos="432435" algn="l"/>
                <a:tab pos="701993" algn="l"/>
                <a:tab pos="810578" algn="l"/>
                <a:tab pos="972503" algn="l"/>
                <a:tab pos="1890713" algn="l"/>
                <a:tab pos="5671185" algn="l"/>
              </a:tabLst>
            </a:pP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70510" lvl="0" indent="-270510" algn="ctr" defTabSz="1371600">
              <a:lnSpc>
                <a:spcPct val="150000"/>
              </a:lnSpc>
              <a:tabLst>
                <a:tab pos="270510" algn="l"/>
                <a:tab pos="432435" algn="l"/>
                <a:tab pos="701993" algn="l"/>
                <a:tab pos="810578" algn="l"/>
                <a:tab pos="972503" algn="l"/>
                <a:tab pos="1890713" algn="l"/>
                <a:tab pos="5671185" algn="l"/>
              </a:tabLst>
            </a:pP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324384" y="6256794"/>
                <a:ext cx="3295326" cy="1373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384" y="6256794"/>
                <a:ext cx="3295326" cy="1373774"/>
              </a:xfrm>
              <a:prstGeom prst="rect">
                <a:avLst/>
              </a:prstGeom>
              <a:blipFill>
                <a:blip r:embed="rId5"/>
                <a:stretch>
                  <a:fillRect l="-6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0" y="6286500"/>
                <a:ext cx="3128613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0" y="6286500"/>
                <a:ext cx="3128613" cy="1219757"/>
              </a:xfrm>
              <a:prstGeom prst="rect">
                <a:avLst/>
              </a:prstGeom>
              <a:blipFill>
                <a:blip r:embed="rId6"/>
                <a:stretch>
                  <a:fillRect l="-6823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00400" y="8343900"/>
                <a:ext cx="3324180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8343900"/>
                <a:ext cx="3324180" cy="1219757"/>
              </a:xfrm>
              <a:prstGeom prst="rect">
                <a:avLst/>
              </a:prstGeom>
              <a:blipFill>
                <a:blip r:embed="rId7"/>
                <a:stretch>
                  <a:fillRect l="-6422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141939" y="8343343"/>
                <a:ext cx="3324180" cy="121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1939" y="8343343"/>
                <a:ext cx="3324180" cy="1219757"/>
              </a:xfrm>
              <a:prstGeom prst="rect">
                <a:avLst/>
              </a:prstGeom>
              <a:blipFill>
                <a:blip r:embed="rId8"/>
                <a:stretch>
                  <a:fillRect l="-6606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32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790700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494154" y="5676899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494154" y="790472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634741" y="573821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690584" y="7814786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606298" y="2171700"/>
                <a:ext cx="13171318" cy="2365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𝒂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𝒃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𝒆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𝒇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𝒄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𝒅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298" y="2171700"/>
                <a:ext cx="13171318" cy="2365199"/>
              </a:xfrm>
              <a:prstGeom prst="rect">
                <a:avLst/>
              </a:prstGeom>
              <a:blipFill>
                <a:blip r:embed="rId5"/>
                <a:stretch>
                  <a:fillRect l="-1667" r="-1620" b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032112" y="5676900"/>
                <a:ext cx="3212354" cy="12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112" y="5676900"/>
                <a:ext cx="3212354" cy="1293816"/>
              </a:xfrm>
              <a:prstGeom prst="rect">
                <a:avLst/>
              </a:prstGeom>
              <a:blipFill>
                <a:blip r:embed="rId6"/>
                <a:stretch>
                  <a:fillRect l="-6641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496800" y="5827254"/>
                <a:ext cx="2856488" cy="1373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6800" y="5827254"/>
                <a:ext cx="2856488" cy="1373646"/>
              </a:xfrm>
              <a:prstGeom prst="rect">
                <a:avLst/>
              </a:prstGeom>
              <a:blipFill>
                <a:blip r:embed="rId7"/>
                <a:stretch>
                  <a:fillRect l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78852" y="7915215"/>
                <a:ext cx="2888548" cy="1266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852" y="7915215"/>
                <a:ext cx="2888548" cy="1266885"/>
              </a:xfrm>
              <a:prstGeom prst="rect">
                <a:avLst/>
              </a:prstGeom>
              <a:blipFill>
                <a:blip r:embed="rId8"/>
                <a:stretch>
                  <a:fillRect l="-7595" b="-8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454904" y="7886700"/>
                <a:ext cx="2861296" cy="1266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</m:den>
                    </m:f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e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f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4904" y="7886700"/>
                <a:ext cx="2861296" cy="1266885"/>
              </a:xfrm>
              <a:prstGeom prst="rect">
                <a:avLst/>
              </a:prstGeom>
              <a:blipFill>
                <a:blip r:embed="rId9"/>
                <a:stretch>
                  <a:fillRect l="-7447" b="-8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81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790700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494154" y="5676899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791703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634741" y="5738214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494154" y="7820830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193977" y="2524340"/>
                <a:ext cx="11512623" cy="1323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3.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𝐱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𝐲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𝟑𝟐</m:t>
                    </m:r>
                  </m:oMath>
                </a14:m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977" y="2524340"/>
                <a:ext cx="11512623" cy="1323760"/>
              </a:xfrm>
              <a:prstGeom prst="rect">
                <a:avLst/>
              </a:prstGeom>
              <a:blipFill>
                <a:blip r:embed="rId5"/>
                <a:stretch>
                  <a:fillRect l="-1906" b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86000" y="5994507"/>
                <a:ext cx="4775410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5994507"/>
                <a:ext cx="4775410" cy="901593"/>
              </a:xfrm>
              <a:prstGeom prst="rect">
                <a:avLst/>
              </a:prstGeom>
              <a:blipFill>
                <a:blip r:embed="rId6"/>
                <a:stretch>
                  <a:fillRect l="-4470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734800" y="5981700"/>
                <a:ext cx="446949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−12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5981700"/>
                <a:ext cx="4469493" cy="1015663"/>
              </a:xfrm>
              <a:prstGeom prst="rect">
                <a:avLst/>
              </a:prstGeom>
              <a:blipFill>
                <a:blip r:embed="rId7"/>
                <a:stretch>
                  <a:fillRect l="-4775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6136" y="8115300"/>
                <a:ext cx="4804264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</a:t>
                </a:r>
                <a:r>
                  <a:rPr lang="fr-FR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136" y="8115300"/>
                <a:ext cx="4804264" cy="901593"/>
              </a:xfrm>
              <a:prstGeom prst="rect">
                <a:avLst/>
              </a:prstGeom>
              <a:blipFill>
                <a:blip r:embed="rId8"/>
                <a:stretch>
                  <a:fillRect l="-456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734800" y="8204307"/>
                <a:ext cx="4421147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=12;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8204307"/>
                <a:ext cx="4421147" cy="901593"/>
              </a:xfrm>
              <a:prstGeom prst="rect">
                <a:avLst/>
              </a:prstGeom>
              <a:blipFill>
                <a:blip r:embed="rId9"/>
                <a:stretch>
                  <a:fillRect l="-482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3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362200" y="1990678"/>
            <a:ext cx="13678967" cy="300042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628098" y="6349245"/>
            <a:ext cx="6470299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882467" y="8349987"/>
            <a:ext cx="6472514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885665" y="6393034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4741814" y="456330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78088" y="2247900"/>
                <a:ext cx="12731823" cy="2464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den>
                    </m:f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𝐱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𝐲</m:t>
                    </m:r>
                    <m:r>
                      <a:rPr lang="en-US" sz="4000" b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𝟔𝟎</m:t>
                    </m:r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Hai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x, y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b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088" y="2247900"/>
                <a:ext cx="12731823" cy="2464906"/>
              </a:xfrm>
              <a:prstGeom prst="rect">
                <a:avLst/>
              </a:prstGeom>
              <a:blipFill>
                <a:blip r:embed="rId5"/>
                <a:stretch>
                  <a:fillRect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967460" y="6438900"/>
                <a:ext cx="4009174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460" y="6438900"/>
                <a:ext cx="4009174" cy="901593"/>
              </a:xfrm>
              <a:prstGeom prst="rect">
                <a:avLst/>
              </a:prstGeom>
              <a:blipFill>
                <a:blip r:embed="rId6"/>
                <a:stretch>
                  <a:fillRect l="-54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695614" y="6424692"/>
                <a:ext cx="4121385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=33; 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5614" y="6424692"/>
                <a:ext cx="4121385" cy="901593"/>
              </a:xfrm>
              <a:prstGeom prst="rect">
                <a:avLst/>
              </a:prstGeom>
              <a:blipFill>
                <a:blip r:embed="rId7"/>
                <a:stretch>
                  <a:fillRect l="-5325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43475" y="8436888"/>
                <a:ext cx="4038029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</a:t>
                </a:r>
                <a:r>
                  <a:rPr lang="fr-FR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=44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475" y="8436888"/>
                <a:ext cx="4038029" cy="901593"/>
              </a:xfrm>
              <a:prstGeom prst="rect">
                <a:avLst/>
              </a:prstGeom>
              <a:blipFill>
                <a:blip r:embed="rId8"/>
                <a:stretch>
                  <a:fillRect l="-52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785014" y="8498323"/>
                <a:ext cx="4038029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=27;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5014" y="8498323"/>
                <a:ext cx="4038029" cy="901593"/>
              </a:xfrm>
              <a:prstGeom prst="rect">
                <a:avLst/>
              </a:prstGeom>
              <a:blipFill>
                <a:blip r:embed="rId9"/>
                <a:stretch>
                  <a:fillRect l="-527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6263866" y="472545"/>
            <a:ext cx="1064526" cy="1064526"/>
            <a:chOff x="11169555" y="109182"/>
            <a:chExt cx="709684" cy="709684"/>
          </a:xfrm>
        </p:grpSpPr>
        <p:sp>
          <p:nvSpPr>
            <p:cNvPr id="27" name="Oval 26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94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6" name="Group 4"/>
          <p:cNvGrpSpPr/>
          <p:nvPr/>
        </p:nvGrpSpPr>
        <p:grpSpPr>
          <a:xfrm>
            <a:off x="3208684" y="2576400"/>
            <a:ext cx="2060036" cy="1828800"/>
            <a:chOff x="14168" y="-264583"/>
            <a:chExt cx="6321663" cy="6350000"/>
          </a:xfrm>
          <a:solidFill>
            <a:schemeClr val="accent3">
              <a:lumMod val="75000"/>
            </a:schemeClr>
          </a:solidFill>
        </p:grpSpPr>
        <p:sp>
          <p:nvSpPr>
            <p:cNvPr id="18" name="Freeform 5"/>
            <p:cNvSpPr/>
            <p:nvPr/>
          </p:nvSpPr>
          <p:spPr>
            <a:xfrm>
              <a:off x="14168" y="-264583"/>
              <a:ext cx="6321663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9" name="Rectangle 18"/>
          <p:cNvSpPr/>
          <p:nvPr/>
        </p:nvSpPr>
        <p:spPr>
          <a:xfrm>
            <a:off x="7010400" y="3666536"/>
            <a:ext cx="48768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6000" b="1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5800" y="-874724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4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00" y="34089"/>
            <a:ext cx="1447800" cy="1170908"/>
          </a:xfrm>
          <a:prstGeom prst="rect">
            <a:avLst/>
          </a:prstGeom>
        </p:spPr>
      </p:pic>
      <p:grpSp>
        <p:nvGrpSpPr>
          <p:cNvPr id="35" name="Group 14"/>
          <p:cNvGrpSpPr/>
          <p:nvPr/>
        </p:nvGrpSpPr>
        <p:grpSpPr>
          <a:xfrm>
            <a:off x="-1417839" y="9832120"/>
            <a:ext cx="21031665" cy="1344037"/>
            <a:chOff x="0" y="0"/>
            <a:chExt cx="28042220" cy="1792049"/>
          </a:xfrm>
        </p:grpSpPr>
        <p:pic>
          <p:nvPicPr>
            <p:cNvPr id="3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3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38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6575" y="8857582"/>
            <a:ext cx="1524713" cy="1429418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71372" y="5823515"/>
            <a:ext cx="1273408" cy="14063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48400" y="266700"/>
            <a:ext cx="56991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6.9: (SGK – tr.9) </a:t>
            </a:r>
            <a:endParaRPr lang="en-US" sz="4500" dirty="0"/>
          </a:p>
        </p:txBody>
      </p:sp>
      <p:sp>
        <p:nvSpPr>
          <p:cNvPr id="5" name="Rectangle 4"/>
          <p:cNvSpPr/>
          <p:nvPr/>
        </p:nvSpPr>
        <p:spPr>
          <a:xfrm>
            <a:off x="789103" y="1333500"/>
            <a:ext cx="165844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0,95.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128851" y="3737922"/>
            <a:ext cx="1905000" cy="1815882"/>
            <a:chOff x="1828800" y="2980194"/>
            <a:chExt cx="1905000" cy="1815882"/>
          </a:xfrm>
        </p:grpSpPr>
        <p:pic>
          <p:nvPicPr>
            <p:cNvPr id="18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941508" y="5654086"/>
            <a:ext cx="1562099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x, y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131943" y="7849119"/>
                <a:ext cx="5122941" cy="1354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943" y="7849119"/>
                <a:ext cx="5122941" cy="135402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32814" y="7408389"/>
                <a:ext cx="2248116" cy="19085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=0,95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814" y="7408389"/>
                <a:ext cx="2248116" cy="190853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144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>
            <a:extLst>
              <a:ext uri="{FF2B5EF4-FFF2-40B4-BE49-F238E27FC236}">
                <a16:creationId xmlns:a16="http://schemas.microsoft.com/office/drawing/2014/main" id="{1A22BE65-A2EE-4CDF-9CB6-FDD5A0CC33B0}"/>
              </a:ext>
            </a:extLst>
          </p:cNvPr>
          <p:cNvGrpSpPr/>
          <p:nvPr/>
        </p:nvGrpSpPr>
        <p:grpSpPr>
          <a:xfrm>
            <a:off x="-762000" y="8040694"/>
            <a:ext cx="19629121" cy="12952406"/>
            <a:chOff x="-5134" y="-38100"/>
            <a:chExt cx="4816592" cy="13182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2A20305-49BF-4568-A286-4EF18440759A}"/>
                </a:ext>
              </a:extLst>
            </p:cNvPr>
            <p:cNvSpPr/>
            <p:nvPr/>
          </p:nvSpPr>
          <p:spPr>
            <a:xfrm>
              <a:off x="-5134" y="131848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>
                <a:alpha val="75000"/>
              </a:srgbClr>
            </a:solidFill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193907B-5540-43C1-868B-88DC0F002BE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57200" y="0"/>
            <a:ext cx="3659558" cy="1042351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D7FFB4A-C6C0-43D8-8A62-7A1903E1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882710" y="8640266"/>
            <a:ext cx="5305631" cy="1813560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45000" y="214994"/>
            <a:ext cx="890673" cy="853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66800" y="1333500"/>
                <a:ext cx="18196467" cy="2328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19</m:t>
                        </m:r>
                      </m:den>
                    </m:f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fr-FR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fr-FR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333500"/>
                <a:ext cx="18196467" cy="2328907"/>
              </a:xfrm>
              <a:prstGeom prst="rect">
                <a:avLst/>
              </a:prstGeom>
              <a:blipFill>
                <a:blip r:embed="rId14"/>
                <a:stretch>
                  <a:fillRect l="-1173" b="-5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77686" y="5290894"/>
                <a:ext cx="15275830" cy="3939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=10.19=190</m:t>
                    </m:r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=10.20=200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190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200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686" y="5290894"/>
                <a:ext cx="15275830" cy="3939540"/>
              </a:xfrm>
              <a:prstGeom prst="rect">
                <a:avLst/>
              </a:prstGeom>
              <a:blipFill>
                <a:blip r:embed="rId15"/>
                <a:stretch>
                  <a:fillRect l="-1437" r="-139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725805" y="3463111"/>
                <a:ext cx="8878456" cy="1903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20−19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=10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805" y="3463111"/>
                <a:ext cx="8878456" cy="190398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0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 dir="in"/>
      </p:transition>
    </mc:Choice>
    <mc:Fallback xmlns="">
      <p:transition spd="med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7635" y="1397516"/>
            <a:ext cx="15849600" cy="72435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39580" y="1046088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01400" y="9258300"/>
            <a:ext cx="8580377" cy="4664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97200" y="7581900"/>
            <a:ext cx="2372026" cy="17596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447800" y="7560015"/>
            <a:ext cx="4776015" cy="68764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002890" y="1046088"/>
            <a:ext cx="2598417" cy="32260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25498" y="4772386"/>
            <a:ext cx="10668000" cy="312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000" b="1" kern="0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21: TÍNH CHẤT CỦA DÃY TỈ SỐ BẰNG NHAU</a:t>
            </a:r>
            <a:endParaRPr kumimoji="0" lang="en-US" sz="7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9200" y="1616735"/>
            <a:ext cx="15888374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nn-NO" sz="65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VI: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vi-VN" sz="6500" b="1" kern="0" dirty="0">
                <a:solidFill>
                  <a:schemeClr val="bg1"/>
                </a:solidFill>
                <a:cs typeface="Arial" panose="020B0604020202020204" pitchFamily="34" charset="0"/>
              </a:rPr>
              <a:t>TỈ LỆ THỨC VÀ ĐẠI LƯỢNG TỈ LỆ</a:t>
            </a:r>
            <a:endParaRPr lang="en-US" sz="65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8118" y="8420100"/>
            <a:ext cx="1483406" cy="1638300"/>
          </a:xfrm>
          <a:prstGeom prst="rect">
            <a:avLst/>
          </a:prstGeom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48400" y="266700"/>
            <a:ext cx="601978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6.10: (SGK – tr.9) </a:t>
            </a:r>
            <a:endParaRPr lang="en-US" sz="45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963400" y="3695700"/>
            <a:ext cx="1905000" cy="1815882"/>
            <a:chOff x="1828800" y="2980194"/>
            <a:chExt cx="1905000" cy="1815882"/>
          </a:xfrm>
        </p:grpSpPr>
        <p:pic>
          <p:nvPicPr>
            <p:cNvPr id="14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057400" y="1062416"/>
            <a:ext cx="16078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7A, 7B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7C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120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7A, 7B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7C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7; 8; 9.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70" y="4916700"/>
            <a:ext cx="5460914" cy="45022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343900" y="5724687"/>
                <a:ext cx="9144000" cy="42530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y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z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7A, 7B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𝑣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à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=120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900" y="5724687"/>
                <a:ext cx="9144000" cy="4253024"/>
              </a:xfrm>
              <a:prstGeom prst="rect">
                <a:avLst/>
              </a:prstGeom>
              <a:blipFill>
                <a:blip r:embed="rId13"/>
                <a:stretch>
                  <a:fillRect l="-2400" r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1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0" y="-800100"/>
            <a:ext cx="3352800" cy="114336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2" name="Picture 19">
            <a:extLst>
              <a:ext uri="{FF2B5EF4-FFF2-40B4-BE49-F238E27FC236}">
                <a16:creationId xmlns:a16="http://schemas.microsoft.com/office/drawing/2014/main" id="{83CB9CAD-DF2F-4633-A513-6F110D5EC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042" y="96842"/>
            <a:ext cx="1665558" cy="13470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3356754-E66D-4B39-A67D-FF1961F8F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55697" y="8413827"/>
            <a:ext cx="1178606" cy="1301673"/>
          </a:xfrm>
          <a:prstGeom prst="rect">
            <a:avLst/>
          </a:prstGeom>
        </p:spPr>
      </p:pic>
      <p:grpSp>
        <p:nvGrpSpPr>
          <p:cNvPr id="16" name="Group 14"/>
          <p:cNvGrpSpPr/>
          <p:nvPr/>
        </p:nvGrpSpPr>
        <p:grpSpPr>
          <a:xfrm>
            <a:off x="-1489183" y="9666863"/>
            <a:ext cx="21031665" cy="1344037"/>
            <a:chOff x="0" y="0"/>
            <a:chExt cx="28042220" cy="1792049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02883" y="566972"/>
                <a:ext cx="15038614" cy="8767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7+8+9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120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=5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=7.5=35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=8.5=40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fr-FR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=9.5=45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7A, 7B, 7C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35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40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45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883" y="566972"/>
                <a:ext cx="15038614" cy="8767528"/>
              </a:xfrm>
              <a:prstGeom prst="rect">
                <a:avLst/>
              </a:prstGeom>
              <a:blipFill>
                <a:blip r:embed="rId13"/>
                <a:stretch>
                  <a:fillRect l="-1419" r="-1459" b="-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82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411398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8663">
            <a:off x="-552295" y="8088904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95439" y="1816330"/>
            <a:ext cx="10285208" cy="16002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125452" y="1917469"/>
              <a:ext cx="7828548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5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4362816"/>
            <a:ext cx="5249244" cy="3371484"/>
            <a:chOff x="510303" y="4060178"/>
            <a:chExt cx="5249244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14678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510303" y="4730670"/>
              <a:ext cx="500610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182740" y="4362816"/>
            <a:ext cx="5419460" cy="3371484"/>
            <a:chOff x="458641" y="4060178"/>
            <a:chExt cx="5419460" cy="3371484"/>
          </a:xfrm>
        </p:grpSpPr>
        <p:sp>
          <p:nvSpPr>
            <p:cNvPr id="19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57032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458641" y="4688462"/>
              <a:ext cx="541946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mới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40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“Luyện tập chung”</a:t>
              </a:r>
              <a:endPara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89931" y="4362816"/>
            <a:ext cx="5144869" cy="3371484"/>
            <a:chOff x="6477000" y="4201444"/>
            <a:chExt cx="5144869" cy="3371484"/>
          </a:xfrm>
        </p:grpSpPr>
        <p:sp>
          <p:nvSpPr>
            <p:cNvPr id="16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477000" y="4201444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6613739" y="4829728"/>
              <a:ext cx="46271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478099" y="2705100"/>
            <a:ext cx="1733180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-2165593"/>
            <a:ext cx="19463772" cy="38800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293556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6" name="Picture 9">
            <a:extLst>
              <a:ext uri="{FF2B5EF4-FFF2-40B4-BE49-F238E27FC236}">
                <a16:creationId xmlns:a16="http://schemas.microsoft.com/office/drawing/2014/main" id="{406F9B5C-BB82-43F0-BCAE-02449BDAE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6454" y="7256839"/>
            <a:ext cx="875639" cy="200146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812250" y="2622535"/>
            <a:ext cx="1887894" cy="1601600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21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24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22" name="TextBox 15"/>
            <p:cNvSpPr txBox="1"/>
            <p:nvPr/>
          </p:nvSpPr>
          <p:spPr>
            <a:xfrm>
              <a:off x="3534358" y="3592539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25" name="TextBox 8"/>
          <p:cNvSpPr txBox="1"/>
          <p:nvPr/>
        </p:nvSpPr>
        <p:spPr>
          <a:xfrm>
            <a:off x="5791200" y="98258"/>
            <a:ext cx="8151570" cy="133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06436" y="2774935"/>
            <a:ext cx="1050318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000" b="1" dirty="0">
                <a:ea typeface="Calibri" panose="020F0502020204030204" pitchFamily="34" charset="0"/>
                <a:cs typeface="Arial" panose="020B0604020202020204" pitchFamily="34" charset="0"/>
              </a:rPr>
              <a:t>Tính chất của dãy tỉ số bằng nhau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08017" y="5132285"/>
            <a:ext cx="1896357" cy="1653912"/>
            <a:chOff x="3352800" y="3102142"/>
            <a:chExt cx="1412687" cy="1285465"/>
          </a:xfrm>
          <a:solidFill>
            <a:schemeClr val="accent3">
              <a:lumMod val="75000"/>
            </a:schemeClr>
          </a:solidFill>
        </p:grpSpPr>
        <p:grpSp>
          <p:nvGrpSpPr>
            <p:cNvPr id="29" name="Group 4"/>
            <p:cNvGrpSpPr/>
            <p:nvPr/>
          </p:nvGrpSpPr>
          <p:grpSpPr>
            <a:xfrm>
              <a:off x="3352800" y="3102142"/>
              <a:ext cx="1412687" cy="1285465"/>
              <a:chOff x="0" y="0"/>
              <a:chExt cx="6350000" cy="6350000"/>
            </a:xfrm>
            <a:grpFill/>
          </p:grpSpPr>
          <p:sp>
            <p:nvSpPr>
              <p:cNvPr id="31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0" name="TextBox 15"/>
            <p:cNvSpPr txBox="1"/>
            <p:nvPr/>
          </p:nvSpPr>
          <p:spPr>
            <a:xfrm>
              <a:off x="3534358" y="3578553"/>
              <a:ext cx="1043391" cy="45370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5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5106436" y="5143500"/>
            <a:ext cx="1033184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000" b="1" dirty="0">
                <a:ea typeface="Calibri" panose="020F0502020204030204" pitchFamily="34" charset="0"/>
                <a:cs typeface="Arial" panose="020B0604020202020204" pitchFamily="34" charset="0"/>
              </a:rPr>
              <a:t>Mở rộng tính chất cho dãy tỉ số bằng nhau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7809557"/>
            <a:ext cx="5210128" cy="1483999"/>
          </a:xfrm>
          <a:prstGeom prst="rect">
            <a:avLst/>
          </a:prstGeom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2606" y="687812"/>
            <a:ext cx="1338974" cy="125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64164" y="2201031"/>
            <a:ext cx="2060036" cy="1828800"/>
            <a:chOff x="3355952" y="3048581"/>
            <a:chExt cx="1406383" cy="1285465"/>
          </a:xfrm>
          <a:solidFill>
            <a:schemeClr val="accent3">
              <a:lumMod val="75000"/>
            </a:schemeClr>
          </a:solidFill>
        </p:grpSpPr>
        <p:grpSp>
          <p:nvGrpSpPr>
            <p:cNvPr id="16" name="Group 4"/>
            <p:cNvGrpSpPr/>
            <p:nvPr/>
          </p:nvGrpSpPr>
          <p:grpSpPr>
            <a:xfrm>
              <a:off x="3355952" y="3048581"/>
              <a:ext cx="1406383" cy="1285465"/>
              <a:chOff x="14168" y="-264583"/>
              <a:chExt cx="6321663" cy="6350000"/>
            </a:xfrm>
            <a:grpFill/>
          </p:grpSpPr>
          <p:sp>
            <p:nvSpPr>
              <p:cNvPr id="18" name="Freeform 5"/>
              <p:cNvSpPr/>
              <p:nvPr/>
            </p:nvSpPr>
            <p:spPr>
              <a:xfrm>
                <a:off x="14168" y="-264583"/>
                <a:ext cx="6321663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17" name="TextBox 15"/>
            <p:cNvSpPr txBox="1"/>
            <p:nvPr/>
          </p:nvSpPr>
          <p:spPr>
            <a:xfrm>
              <a:off x="3534358" y="3584246"/>
              <a:ext cx="1043391" cy="42059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200400" y="3640354"/>
            <a:ext cx="12830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6000" b="1" dirty="0">
                <a:ea typeface="Calibri" panose="020F0502020204030204" pitchFamily="34" charset="0"/>
                <a:cs typeface="Arial" panose="020B0604020202020204" pitchFamily="34" charset="0"/>
              </a:rPr>
              <a:t>Tính chất của dãy tỉ số bằng nhau</a:t>
            </a:r>
          </a:p>
        </p:txBody>
      </p:sp>
      <p:pic>
        <p:nvPicPr>
          <p:cNvPr id="20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0548" y="613324"/>
            <a:ext cx="1987388" cy="1863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6668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0" y="266700"/>
            <a:ext cx="1224738" cy="1143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27860" y="495300"/>
            <a:ext cx="39395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b="1" dirty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96754">
            <a:off x="-143984" y="8420947"/>
            <a:ext cx="1039773" cy="13026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58693" y="8861147"/>
            <a:ext cx="6427522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 LUẬN NHÓM ĐÔI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960148" y="977991"/>
            <a:ext cx="16864263" cy="2003796"/>
            <a:chOff x="1927860" y="739398"/>
            <a:chExt cx="16864263" cy="2003796"/>
          </a:xfrm>
        </p:grpSpPr>
        <p:sp>
          <p:nvSpPr>
            <p:cNvPr id="2" name="Rectangle 1"/>
            <p:cNvSpPr/>
            <p:nvPr/>
          </p:nvSpPr>
          <p:spPr>
            <a:xfrm>
              <a:off x="1927860" y="1300305"/>
              <a:ext cx="1686426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 tỉ lệ thức           </a:t>
              </a:r>
              <a:r>
                <a:rPr lang="nl-NL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.Tính các tỉ số           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9796917" y="798046"/>
                  <a:ext cx="1505925" cy="194514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2+6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3+9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6917" y="798046"/>
                  <a:ext cx="1505925" cy="1945148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2034782" y="810432"/>
                  <a:ext cx="1505925" cy="19296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2−6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3−9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34782" y="810432"/>
                  <a:ext cx="1505925" cy="192963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5044698" y="739398"/>
                  <a:ext cx="1562864" cy="19296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nl-NL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4698" y="739398"/>
                  <a:ext cx="1562864" cy="192963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37694"/>
            <a:ext cx="19050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2195592" y="2980194"/>
            <a:ext cx="12192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br>
              <a:rPr kumimoji="0" lang="en-US" altLang="en-US" sz="8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495800" y="3460077"/>
                <a:ext cx="9144000" cy="47314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3460077"/>
                <a:ext cx="9144000" cy="4731423"/>
              </a:xfrm>
              <a:prstGeom prst="rect">
                <a:avLst/>
              </a:prstGeom>
              <a:blipFill>
                <a:blip r:embed="rId22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pic>
        <p:nvPicPr>
          <p:cNvPr id="1027" name="Picture 10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42580" y="6066764"/>
            <a:ext cx="3835820" cy="336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2057400" y="9666863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0" y="266700"/>
            <a:ext cx="1224738" cy="1143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27860" y="495300"/>
            <a:ext cx="39395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4249399" y="-5658"/>
            <a:ext cx="3581400" cy="1020089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96754">
            <a:off x="-143984" y="8420947"/>
            <a:ext cx="1039773" cy="13026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1337" y="1333500"/>
            <a:ext cx="1686426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So sánh hai tỉ số nhận được ở HĐ1 với các tỉ số trong tỉ lệ thức đã cho.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28800" y="2184618"/>
            <a:ext cx="1905000" cy="1815882"/>
            <a:chOff x="1828800" y="2980194"/>
            <a:chExt cx="1905000" cy="1815882"/>
          </a:xfrm>
        </p:grpSpPr>
        <p:pic>
          <p:nvPicPr>
            <p:cNvPr id="1026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22618" y="12761643"/>
            <a:ext cx="10274763" cy="90032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6193" y="4272197"/>
            <a:ext cx="1678939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091776" y="7124700"/>
            <a:ext cx="16891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HĐ1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429000" y="5332173"/>
                <a:ext cx="3714607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2+6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3+9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5332173"/>
                <a:ext cx="3714607" cy="125912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867127" y="5337334"/>
                <a:ext cx="3382272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127" y="5337334"/>
                <a:ext cx="3382272" cy="124880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66858">
            <a:off x="17355700" y="8412519"/>
            <a:ext cx="1039773" cy="13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4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70" y="-1562100"/>
            <a:ext cx="18288000" cy="339457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752600" y="96393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3" name="Picture 19">
            <a:extLst>
              <a:ext uri="{FF2B5EF4-FFF2-40B4-BE49-F238E27FC236}">
                <a16:creationId xmlns:a16="http://schemas.microsoft.com/office/drawing/2014/main" id="{30F38795-F5F4-4C91-81D6-D45265DF3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33228" y="4085977"/>
            <a:ext cx="3540243" cy="5553323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77906" y="2127821"/>
            <a:ext cx="1510416" cy="16681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556507" y="723900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83546" y="2470261"/>
            <a:ext cx="11811000" cy="5147734"/>
            <a:chOff x="304800" y="2026571"/>
            <a:chExt cx="11811000" cy="4321321"/>
          </a:xfrm>
          <a:solidFill>
            <a:schemeClr val="accent5">
              <a:lumMod val="75000"/>
            </a:schemeClr>
          </a:solidFill>
        </p:grpSpPr>
        <p:sp>
          <p:nvSpPr>
            <p:cNvPr id="7" name="Rounded Rectangular Callout 6"/>
            <p:cNvSpPr/>
            <p:nvPr/>
          </p:nvSpPr>
          <p:spPr>
            <a:xfrm>
              <a:off x="304800" y="2026571"/>
              <a:ext cx="11811000" cy="4321321"/>
            </a:xfrm>
            <a:prstGeom prst="wedgeRoundRectCallout">
              <a:avLst>
                <a:gd name="adj1" fmla="val 23167"/>
                <a:gd name="adj2" fmla="val 66027"/>
                <a:gd name="adj3" fmla="val 16667"/>
              </a:avLst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38575" y="2319720"/>
              <a:ext cx="1064382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tỉ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lệ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</a:t>
              </a:r>
              <a:r>
                <a:rPr lang="en-US" sz="40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lang="en-US" sz="40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7321" y="647700"/>
            <a:ext cx="1511437" cy="1416972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F0286D7C-AB1C-44C5-977E-33118FE6C7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6058" y="7084731"/>
            <a:ext cx="1620542" cy="2770157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FAD1FB8C-CEA8-4888-A107-9EB269B777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910958" y="7048316"/>
            <a:ext cx="1575442" cy="28195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17321" y="5753100"/>
            <a:ext cx="9144000" cy="90159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đểu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343400" y="2853904"/>
                <a:ext cx="1578830" cy="11465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2853904"/>
                <a:ext cx="1578830" cy="114659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8131034" y="3865418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352502" y="4303717"/>
                <a:ext cx="5340116" cy="12207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502" y="4303717"/>
                <a:ext cx="5340116" cy="122078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35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/>
      <p:bldP spid="10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565393"/>
            <a:ext cx="19431000" cy="2127493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24000" y="9486900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185613" y="316490"/>
            <a:ext cx="6228209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(SGK – tr8)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7600" y="102839"/>
            <a:ext cx="1877609" cy="17602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93D90F-CFB5-41B8-A9E5-2925471B0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8531923"/>
            <a:ext cx="3352800" cy="954977"/>
          </a:xfrm>
          <a:prstGeom prst="rect">
            <a:avLst/>
          </a:prstGeom>
        </p:spPr>
      </p:pic>
      <p:pic>
        <p:nvPicPr>
          <p:cNvPr id="32" name="Picture 5"/>
          <p:cNvPicPr>
            <a:picLocks noChangeAspect="1"/>
          </p:cNvPicPr>
          <p:nvPr/>
        </p:nvPicPr>
        <p:blipFill rotWithShape="1">
          <a:blip r:embed="rId7"/>
          <a:srcRect l="71258" t="36429"/>
          <a:stretch/>
        </p:blipFill>
        <p:spPr>
          <a:xfrm>
            <a:off x="16535400" y="7617643"/>
            <a:ext cx="1524000" cy="21811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40203" y="1586782"/>
            <a:ext cx="11822467" cy="1776320"/>
            <a:chOff x="990600" y="1638300"/>
            <a:chExt cx="11822467" cy="1776320"/>
          </a:xfrm>
        </p:grpSpPr>
        <p:sp>
          <p:nvSpPr>
            <p:cNvPr id="5" name="Rectangle 4"/>
            <p:cNvSpPr/>
            <p:nvPr/>
          </p:nvSpPr>
          <p:spPr>
            <a:xfrm>
              <a:off x="990600" y="2039589"/>
              <a:ext cx="1182246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y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  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x + y = 32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227121" y="1638300"/>
                  <a:ext cx="1869038" cy="17763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b="0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y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11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7121" y="1638300"/>
                  <a:ext cx="1869038" cy="17763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140203" y="4373301"/>
                <a:ext cx="12163347" cy="38943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x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y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11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5+11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= 2.5 = 10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y = 2 . 11 = 22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203" y="4373301"/>
                <a:ext cx="12163347" cy="3894399"/>
              </a:xfrm>
              <a:prstGeom prst="rect">
                <a:avLst/>
              </a:prstGeom>
              <a:blipFill>
                <a:blip r:embed="rId11"/>
                <a:stretch>
                  <a:fillRect l="-1754"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1752600" y="3041834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8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</TotalTime>
  <Words>1765</Words>
  <Application>Microsoft Office PowerPoint</Application>
  <PresentationFormat>Custom</PresentationFormat>
  <Paragraphs>213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Calibri Light</vt:lpstr>
      <vt:lpstr>Times New Roman</vt:lpstr>
      <vt:lpstr>Calibri</vt:lpstr>
      <vt:lpstr>Cambria Math</vt:lpstr>
      <vt:lpstr>Arial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CHU HONG VINH</dc:creator>
  <cp:lastModifiedBy>Administrator</cp:lastModifiedBy>
  <cp:revision>115</cp:revision>
  <dcterms:created xsi:type="dcterms:W3CDTF">2006-08-16T00:00:00Z</dcterms:created>
  <dcterms:modified xsi:type="dcterms:W3CDTF">2023-01-14T01:38:32Z</dcterms:modified>
  <dc:identifier>DAFKHsiNSS8</dc:identifier>
</cp:coreProperties>
</file>