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9">
  <p:sldMasterIdLst>
    <p:sldMasterId id="2147483648" r:id="rId1"/>
    <p:sldMasterId id="2147483691" r:id="rId2"/>
  </p:sldMasterIdLst>
  <p:notesMasterIdLst>
    <p:notesMasterId r:id="rId20"/>
  </p:notesMasterIdLst>
  <p:handoutMasterIdLst>
    <p:handoutMasterId r:id="rId21"/>
  </p:handoutMasterIdLst>
  <p:sldIdLst>
    <p:sldId id="256" r:id="rId3"/>
    <p:sldId id="3241" r:id="rId4"/>
    <p:sldId id="295" r:id="rId5"/>
    <p:sldId id="3081" r:id="rId6"/>
    <p:sldId id="3082" r:id="rId7"/>
    <p:sldId id="3287" r:id="rId8"/>
    <p:sldId id="3291" r:id="rId9"/>
    <p:sldId id="3289" r:id="rId10"/>
    <p:sldId id="3290" r:id="rId11"/>
    <p:sldId id="3210" r:id="rId12"/>
    <p:sldId id="3212" r:id="rId13"/>
    <p:sldId id="3213" r:id="rId14"/>
    <p:sldId id="3292" r:id="rId15"/>
    <p:sldId id="3293" r:id="rId16"/>
    <p:sldId id="3083" r:id="rId17"/>
    <p:sldId id="3294" r:id="rId18"/>
    <p:sldId id="3226" r:id="rId19"/>
  </p:sldIdLst>
  <p:sldSz cx="12192000" cy="6858000"/>
  <p:notesSz cx="6858000" cy="9144000"/>
  <p:embeddedFontLst>
    <p:embeddedFont>
      <p:font typeface="字魂59号-创粗黑" panose="00000500000000000000" charset="-122"/>
      <p:regular r:id="rId22"/>
    </p:embeddedFont>
    <p:embeddedFont>
      <p:font typeface="Calibri" panose="020F0502020204030204" pitchFamily="34" charset="0"/>
      <p:regular r:id="rId23"/>
      <p:bold r:id="rId24"/>
      <p:italic r:id="rId25"/>
      <p:boldItalic r:id="rId26"/>
    </p:embeddedFont>
    <p:embeddedFont>
      <p:font typeface="Segoe Print" panose="02000600000000000000" pitchFamily="2" charset="0"/>
      <p:regular r:id="rId27"/>
      <p:bold r:id="rId28"/>
    </p:embeddedFont>
    <p:embeddedFont>
      <p:font typeface="UTM Avo" panose="02040603050506020204" pitchFamily="18" charset="0"/>
      <p:regular r:id="rId29"/>
      <p:bold r:id="rId30"/>
      <p:italic r:id="rId31"/>
      <p:boldItalic r:id="rId32"/>
    </p:embeddedFont>
    <p:embeddedFont>
      <p:font typeface="UTM Cookies" panose="02040603050506020204" pitchFamily="18" charset="0"/>
      <p:regular r:id="rId33"/>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B6B4"/>
    <a:srgbClr val="84ACB6"/>
    <a:srgbClr val="002060"/>
    <a:srgbClr val="9C51D9"/>
    <a:srgbClr val="FDDEEB"/>
    <a:srgbClr val="EB54E9"/>
    <a:srgbClr val="D34CD6"/>
    <a:srgbClr val="FFF789"/>
    <a:srgbClr val="E46C0A"/>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20" autoAdjust="0"/>
    <p:restoredTop sz="94660"/>
  </p:normalViewPr>
  <p:slideViewPr>
    <p:cSldViewPr snapToGrid="0">
      <p:cViewPr varScale="1">
        <p:scale>
          <a:sx n="42" d="100"/>
          <a:sy n="42" d="100"/>
        </p:scale>
        <p:origin x="84" y="486"/>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19-Feb-23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19-Feb-23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chemeClr val="accent5">
                      <a:lumMod val="75000"/>
                    </a:schemeClr>
                  </a:solidFill>
                  <a:latin typeface="+mj-lt"/>
                </a:rPr>
                <a:t>CH</a:t>
              </a:r>
              <a:r>
                <a:rPr lang="en-US" sz="3200">
                  <a:solidFill>
                    <a:schemeClr val="accent5">
                      <a:lumMod val="75000"/>
                    </a:schemeClr>
                  </a:solidFill>
                  <a:latin typeface="+mj-lt"/>
                </a:rPr>
                <a:t>Ủ</a:t>
              </a:r>
              <a:r>
                <a:rPr lang="vi-VN" sz="3200">
                  <a:solidFill>
                    <a:schemeClr val="accent5">
                      <a:lumMod val="75000"/>
                    </a:schemeClr>
                  </a:solidFill>
                  <a:latin typeface="+mj-lt"/>
                </a:rPr>
                <a:t> ĐỀ </a:t>
              </a:r>
              <a:r>
                <a:rPr lang="en-US" sz="3200">
                  <a:solidFill>
                    <a:schemeClr val="accent5">
                      <a:lumMod val="75000"/>
                    </a:schemeClr>
                  </a:solidFill>
                  <a:latin typeface="+mj-lt"/>
                </a:rPr>
                <a:t>5</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1200329"/>
          </a:xfrm>
          <a:prstGeom prst="rect">
            <a:avLst/>
          </a:prstGeom>
          <a:noFill/>
        </p:spPr>
        <p:txBody>
          <a:bodyPr wrap="square" rtlCol="0">
            <a:spAutoFit/>
          </a:bodyPr>
          <a:lstStyle/>
          <a:p>
            <a:pPr algn="ctr"/>
            <a:r>
              <a:rPr lang="en-US" sz="3600">
                <a:solidFill>
                  <a:schemeClr val="accent5">
                    <a:lumMod val="75000"/>
                  </a:schemeClr>
                </a:solidFill>
                <a:latin typeface="+mj-lt"/>
              </a:rPr>
              <a:t>GIẢI QUYẾT VẤN ĐỀ VỚI SỰ</a:t>
            </a:r>
          </a:p>
          <a:p>
            <a:pPr algn="ctr"/>
            <a:r>
              <a:rPr lang="en-US" sz="3600">
                <a:solidFill>
                  <a:schemeClr val="accent5">
                    <a:lumMod val="75000"/>
                  </a:schemeClr>
                </a:solidFill>
                <a:latin typeface="+mj-lt"/>
              </a:rPr>
              <a:t>TRỢ GIÚP CỦA MÁY TÍNH</a:t>
            </a:r>
          </a:p>
        </p:txBody>
      </p:sp>
      <p:sp>
        <p:nvSpPr>
          <p:cNvPr id="8" name="TextBox 7">
            <a:extLst>
              <a:ext uri="{FF2B5EF4-FFF2-40B4-BE49-F238E27FC236}">
                <a16:creationId xmlns:a16="http://schemas.microsoft.com/office/drawing/2014/main" id="{D05E2FA4-701D-4C92-898E-7EE4AF07FEBA}"/>
              </a:ext>
            </a:extLst>
          </p:cNvPr>
          <p:cNvSpPr txBox="1"/>
          <p:nvPr/>
        </p:nvSpPr>
        <p:spPr>
          <a:xfrm>
            <a:off x="826660" y="2034356"/>
            <a:ext cx="10049547" cy="1743362"/>
          </a:xfrm>
          <a:prstGeom prst="rect">
            <a:avLst/>
          </a:prstGeom>
          <a:noFill/>
          <a:ln>
            <a:noFill/>
          </a:ln>
        </p:spPr>
        <p:txBody>
          <a:bodyPr wrap="none" rtlCol="0">
            <a:spAutoFit/>
          </a:bodyPr>
          <a:lstStyle/>
          <a:p>
            <a:pPr algn="ctr">
              <a:lnSpc>
                <a:spcPct val="120000"/>
              </a:lnSpc>
            </a:pPr>
            <a:r>
              <a:rPr lang="vi-VN" sz="4800">
                <a:ln w="19050">
                  <a:solidFill>
                    <a:schemeClr val="bg1"/>
                  </a:solidFill>
                </a:ln>
                <a:solidFill>
                  <a:srgbClr val="002060"/>
                </a:solidFill>
                <a:latin typeface="+mj-lt"/>
              </a:rPr>
              <a:t>BÀI </a:t>
            </a:r>
            <a:r>
              <a:rPr lang="en-US" sz="4800">
                <a:ln w="19050">
                  <a:solidFill>
                    <a:schemeClr val="bg1"/>
                  </a:solidFill>
                </a:ln>
                <a:solidFill>
                  <a:srgbClr val="002060"/>
                </a:solidFill>
                <a:latin typeface="+mj-lt"/>
              </a:rPr>
              <a:t>12</a:t>
            </a:r>
            <a:endParaRPr lang="vi-VN" sz="4800" dirty="0">
              <a:ln w="19050">
                <a:solidFill>
                  <a:schemeClr val="bg1"/>
                </a:solidFill>
              </a:ln>
              <a:solidFill>
                <a:srgbClr val="002060"/>
              </a:solidFill>
              <a:latin typeface="+mj-lt"/>
            </a:endParaRPr>
          </a:p>
          <a:p>
            <a:pPr algn="ctr">
              <a:lnSpc>
                <a:spcPct val="120000"/>
              </a:lnSpc>
            </a:pPr>
            <a:r>
              <a:rPr lang="vi-VN" sz="4800">
                <a:ln w="19050">
                  <a:solidFill>
                    <a:schemeClr val="bg1"/>
                  </a:solidFill>
                </a:ln>
                <a:solidFill>
                  <a:srgbClr val="002060"/>
                </a:solidFill>
                <a:latin typeface="+mj-lt"/>
              </a:rPr>
              <a:t>TỪ THUẬT TOÁN Đ</a:t>
            </a:r>
            <a:r>
              <a:rPr lang="en-US" sz="4800">
                <a:ln w="19050">
                  <a:solidFill>
                    <a:schemeClr val="bg1"/>
                  </a:solidFill>
                </a:ln>
                <a:solidFill>
                  <a:srgbClr val="002060"/>
                </a:solidFill>
                <a:latin typeface="+mj-lt"/>
              </a:rPr>
              <a:t>Ế</a:t>
            </a:r>
            <a:r>
              <a:rPr lang="vi-VN" sz="4800">
                <a:ln w="19050">
                  <a:solidFill>
                    <a:schemeClr val="bg1"/>
                  </a:solidFill>
                </a:ln>
                <a:solidFill>
                  <a:srgbClr val="002060"/>
                </a:solidFill>
                <a:latin typeface="+mj-lt"/>
              </a:rPr>
              <a:t>N CHƯƠNG TRÌNH</a:t>
            </a:r>
            <a:endParaRPr lang="vi-VN" sz="4800" dirty="0">
              <a:ln w="19050">
                <a:solidFill>
                  <a:schemeClr val="bg1"/>
                </a:solidFill>
              </a:ln>
              <a:solidFill>
                <a:srgbClr val="002060"/>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60360" y="1066899"/>
            <a:ext cx="9503347" cy="4111139"/>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86895" y="102331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186224" y="1064549"/>
            <a:ext cx="9730982" cy="3377656"/>
          </a:xfrm>
          <a:prstGeom prst="rect">
            <a:avLst/>
          </a:prstGeom>
          <a:noFill/>
        </p:spPr>
        <p:txBody>
          <a:bodyPr wrap="square" rtlCol="0">
            <a:spAutoFit/>
          </a:bodyPr>
          <a:lstStyle/>
          <a:p>
            <a:pPr marL="914400" indent="-914400" algn="ctr">
              <a:lnSpc>
                <a:spcPct val="150000"/>
              </a:lnSpc>
              <a:buAutoNum type="arabicPeriod" startAt="2"/>
            </a:pPr>
            <a:r>
              <a:rPr lang="vi-VN" sz="5400">
                <a:ln>
                  <a:solidFill>
                    <a:schemeClr val="bg1"/>
                  </a:solidFill>
                </a:ln>
                <a:solidFill>
                  <a:schemeClr val="accent1">
                    <a:lumMod val="75000"/>
                  </a:schemeClr>
                </a:solidFill>
                <a:latin typeface="+mj-lt"/>
              </a:rPr>
              <a:t>THỰC HÀNH: </a:t>
            </a:r>
            <a:endParaRPr lang="en-US" sz="5400">
              <a:ln>
                <a:solidFill>
                  <a:schemeClr val="bg1"/>
                </a:solidFill>
              </a:ln>
              <a:solidFill>
                <a:schemeClr val="accent1">
                  <a:lumMod val="75000"/>
                </a:schemeClr>
              </a:solidFill>
              <a:latin typeface="+mj-lt"/>
            </a:endParaRPr>
          </a:p>
          <a:p>
            <a:pPr algn="ctr">
              <a:lnSpc>
                <a:spcPct val="150000"/>
              </a:lnSpc>
            </a:pPr>
            <a:r>
              <a:rPr lang="vi-VN" sz="4800">
                <a:ln>
                  <a:solidFill>
                    <a:schemeClr val="bg1"/>
                  </a:solidFill>
                </a:ln>
                <a:solidFill>
                  <a:schemeClr val="accent1">
                    <a:lumMod val="75000"/>
                  </a:schemeClr>
                </a:solidFill>
                <a:latin typeface="+mj-lt"/>
              </a:rPr>
              <a:t>TẠO CHƯƠNG TRÌNH ĐI</a:t>
            </a:r>
            <a:r>
              <a:rPr lang="en-US" sz="4800">
                <a:ln>
                  <a:solidFill>
                    <a:schemeClr val="bg1"/>
                  </a:solidFill>
                </a:ln>
                <a:solidFill>
                  <a:schemeClr val="accent1">
                    <a:lumMod val="75000"/>
                  </a:schemeClr>
                </a:solidFill>
                <a:latin typeface="+mj-lt"/>
              </a:rPr>
              <a:t>Ề</a:t>
            </a:r>
            <a:r>
              <a:rPr lang="vi-VN" sz="4800">
                <a:ln>
                  <a:solidFill>
                    <a:schemeClr val="bg1"/>
                  </a:solidFill>
                </a:ln>
                <a:solidFill>
                  <a:schemeClr val="accent1">
                    <a:lumMod val="75000"/>
                  </a:schemeClr>
                </a:solidFill>
                <a:latin typeface="+mj-lt"/>
              </a:rPr>
              <a:t>U KH</a:t>
            </a:r>
            <a:r>
              <a:rPr lang="en-US" sz="4800">
                <a:ln>
                  <a:solidFill>
                    <a:schemeClr val="bg1"/>
                  </a:solidFill>
                </a:ln>
                <a:solidFill>
                  <a:schemeClr val="accent1">
                    <a:lumMod val="75000"/>
                  </a:schemeClr>
                </a:solidFill>
                <a:latin typeface="+mj-lt"/>
              </a:rPr>
              <a:t>IỂ</a:t>
            </a:r>
            <a:r>
              <a:rPr lang="vi-VN" sz="4800">
                <a:ln>
                  <a:solidFill>
                    <a:schemeClr val="bg1"/>
                  </a:solidFill>
                </a:ln>
                <a:solidFill>
                  <a:schemeClr val="accent1">
                    <a:lumMod val="75000"/>
                  </a:schemeClr>
                </a:solidFill>
                <a:latin typeface="+mj-lt"/>
              </a:rPr>
              <a:t>N MÁY TÍNH THỰC HIỆN THUẬT TOÁN</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24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77587" y="707089"/>
            <a:ext cx="8856910" cy="3500478"/>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solidFill>
                <a:schemeClr val="accent1">
                  <a:lumMod val="90000"/>
                  <a:lumOff val="10000"/>
                </a:schemeClr>
              </a:solidFill>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76819" y="813886"/>
            <a:ext cx="8771853" cy="3034742"/>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1: </a:t>
            </a:r>
          </a:p>
          <a:p>
            <a:pPr>
              <a:lnSpc>
                <a:spcPct val="150000"/>
              </a:lnSpc>
            </a:pPr>
            <a:r>
              <a:rPr lang="vi-VN" sz="3200">
                <a:solidFill>
                  <a:schemeClr val="accent6">
                    <a:lumMod val="50000"/>
                  </a:schemeClr>
                </a:solidFill>
                <a:latin typeface="UTM Avo" panose="02040603050506020204" pitchFamily="18" charset="0"/>
              </a:rPr>
              <a:t>Tạo chương trình điều khiển nhân vật di chuyển theo đường đi là một tam giác đều như minh hoạ trong Hình 12.3.</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52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1663480"/>
            <a:ext cx="10528673" cy="3891835"/>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1. </a:t>
            </a:r>
            <a:r>
              <a:rPr lang="vi-VN" altLang="zh-CN" sz="2400">
                <a:solidFill>
                  <a:schemeClr val="accent1">
                    <a:lumMod val="75000"/>
                  </a:schemeClr>
                </a:solidFill>
                <a:latin typeface="UTM Avo" panose="02040603050506020204" pitchFamily="18" charset="0"/>
                <a:cs typeface="Times New Roman" panose="02020603050405020304" pitchFamily="18" charset="0"/>
              </a:rPr>
              <a:t>Khởi động phần mềm Scratch, chọn chế độ hiển thị tiếng Việt.</a:t>
            </a:r>
          </a:p>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2. </a:t>
            </a:r>
            <a:r>
              <a:rPr lang="vi-VN" altLang="zh-CN" sz="2400">
                <a:solidFill>
                  <a:schemeClr val="accent1">
                    <a:lumMod val="75000"/>
                  </a:schemeClr>
                </a:solidFill>
                <a:latin typeface="UTM Avo" panose="02040603050506020204" pitchFamily="18" charset="0"/>
                <a:cs typeface="Times New Roman" panose="02020603050405020304" pitchFamily="18" charset="0"/>
              </a:rPr>
              <a:t>Xoá nhân vật chú Mèo, thêm nhân vật chú Bọ rùa.</a:t>
            </a:r>
          </a:p>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3. </a:t>
            </a:r>
            <a:r>
              <a:rPr lang="vi-VN" altLang="zh-CN" sz="2400">
                <a:solidFill>
                  <a:schemeClr val="accent1">
                    <a:lumMod val="75000"/>
                  </a:schemeClr>
                </a:solidFill>
                <a:latin typeface="UTM Avo" panose="02040603050506020204" pitchFamily="18" charset="0"/>
                <a:cs typeface="Times New Roman" panose="02020603050405020304" pitchFamily="18" charset="0"/>
              </a:rPr>
              <a:t>Kéo thả các lệnh để được chương trình như minh hoạ</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trong H</a:t>
            </a:r>
            <a:r>
              <a:rPr lang="en-US" altLang="zh-CN" sz="2400">
                <a:solidFill>
                  <a:schemeClr val="accent1">
                    <a:lumMod val="75000"/>
                  </a:schemeClr>
                </a:solidFill>
                <a:latin typeface="UTM Avo" panose="02040603050506020204" pitchFamily="18" charset="0"/>
                <a:cs typeface="Times New Roman" panose="02020603050405020304" pitchFamily="18" charset="0"/>
              </a:rPr>
              <a:t>ì</a:t>
            </a:r>
            <a:r>
              <a:rPr lang="vi-VN" altLang="zh-CN" sz="2400">
                <a:solidFill>
                  <a:schemeClr val="accent1">
                    <a:lumMod val="75000"/>
                  </a:schemeClr>
                </a:solidFill>
                <a:latin typeface="UTM Avo" panose="02040603050506020204" pitchFamily="18" charset="0"/>
                <a:cs typeface="Times New Roman" panose="02020603050405020304" pitchFamily="18" charset="0"/>
              </a:rPr>
              <a:t>nh 12.3. </a:t>
            </a:r>
            <a:endParaRPr lang="en-US" altLang="zh-CN" sz="2400">
              <a:solidFill>
                <a:schemeClr val="accent1">
                  <a:lumMod val="75000"/>
                </a:schemeClr>
              </a:solidFill>
              <a:latin typeface="UTM Avo" panose="02040603050506020204" pitchFamily="18" charset="0"/>
              <a:cs typeface="Times New Roman" panose="02020603050405020304" pitchFamily="18" charset="0"/>
            </a:endParaRPr>
          </a:p>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a:t>
            </a:r>
            <a:r>
              <a:rPr lang="en-US" altLang="zh-CN" sz="2400" b="1">
                <a:solidFill>
                  <a:schemeClr val="accent1">
                    <a:lumMod val="75000"/>
                  </a:schemeClr>
                </a:solidFill>
                <a:latin typeface="UTM Avo" panose="02040603050506020204" pitchFamily="18" charset="0"/>
                <a:cs typeface="Times New Roman" panose="02020603050405020304" pitchFamily="18" charset="0"/>
              </a:rPr>
              <a:t>c 4. </a:t>
            </a:r>
            <a:r>
              <a:rPr lang="en-US" altLang="zh-CN" sz="2400">
                <a:solidFill>
                  <a:schemeClr val="accent1">
                    <a:lumMod val="75000"/>
                  </a:schemeClr>
                </a:solidFill>
                <a:latin typeface="UTM Avo" panose="02040603050506020204" pitchFamily="18" charset="0"/>
                <a:cs typeface="Times New Roman" panose="02020603050405020304" pitchFamily="18" charset="0"/>
              </a:rPr>
              <a:t>Nháy chuột vào nút kết quả       </a:t>
            </a:r>
            <a:r>
              <a:rPr lang="vi-VN" altLang="zh-CN" sz="2400">
                <a:solidFill>
                  <a:schemeClr val="accent1">
                    <a:lumMod val="75000"/>
                  </a:schemeClr>
                </a:solidFill>
                <a:latin typeface="UTM Avo" panose="02040603050506020204" pitchFamily="18" charset="0"/>
                <a:cs typeface="Times New Roman" panose="02020603050405020304" pitchFamily="18" charset="0"/>
              </a:rPr>
              <a:t>để chạy chương trình và xem</a:t>
            </a:r>
          </a:p>
        </p:txBody>
      </p:sp>
      <p:grpSp>
        <p:nvGrpSpPr>
          <p:cNvPr id="105" name="组合 31">
            <a:extLst>
              <a:ext uri="{FF2B5EF4-FFF2-40B4-BE49-F238E27FC236}">
                <a16:creationId xmlns:a16="http://schemas.microsoft.com/office/drawing/2014/main"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id="{F7DAE82C-83D5-490A-A2EA-230023874F2E}"/>
              </a:ext>
            </a:extLst>
          </p:cNvPr>
          <p:cNvPicPr>
            <a:picLocks noChangeAspect="1"/>
          </p:cNvPicPr>
          <p:nvPr/>
        </p:nvPicPr>
        <p:blipFill rotWithShape="1">
          <a:blip r:embed="rId2">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pic>
        <p:nvPicPr>
          <p:cNvPr id="113" name="Shape 773">
            <a:extLst>
              <a:ext uri="{FF2B5EF4-FFF2-40B4-BE49-F238E27FC236}">
                <a16:creationId xmlns:a16="http://schemas.microsoft.com/office/drawing/2014/main" id="{3986B82F-58C8-4A93-8E6E-CFBE29A1BFD7}"/>
              </a:ext>
            </a:extLst>
          </p:cNvPr>
          <p:cNvPicPr/>
          <p:nvPr/>
        </p:nvPicPr>
        <p:blipFill>
          <a:blip r:embed="rId3"/>
          <a:stretch/>
        </p:blipFill>
        <p:spPr>
          <a:xfrm>
            <a:off x="6499860" y="4327582"/>
            <a:ext cx="701040" cy="673735"/>
          </a:xfrm>
          <a:prstGeom prst="rect">
            <a:avLst/>
          </a:prstGeom>
        </p:spPr>
      </p:pic>
    </p:spTree>
    <p:extLst>
      <p:ext uri="{BB962C8B-B14F-4D97-AF65-F5344CB8AC3E}">
        <p14:creationId xmlns:p14="http://schemas.microsoft.com/office/powerpoint/2010/main" val="26518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86">
                                            <p:txEl>
                                              <p:pRg st="1" end="1"/>
                                            </p:txEl>
                                          </p:spTgt>
                                        </p:tgtEl>
                                        <p:attrNameLst>
                                          <p:attrName>style.visibility</p:attrName>
                                        </p:attrNameLst>
                                      </p:cBhvr>
                                      <p:to>
                                        <p:strVal val="visible"/>
                                      </p:to>
                                    </p:set>
                                    <p:animEffect transition="in" filter="wipe(left)">
                                      <p:cBhvr>
                                        <p:cTn id="18" dur="500"/>
                                        <p:tgtEl>
                                          <p:spTgt spid="18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6">
                                            <p:txEl>
                                              <p:pRg st="2" end="2"/>
                                            </p:txEl>
                                          </p:spTgt>
                                        </p:tgtEl>
                                        <p:attrNameLst>
                                          <p:attrName>style.visibility</p:attrName>
                                        </p:attrNameLst>
                                      </p:cBhvr>
                                      <p:to>
                                        <p:strVal val="visible"/>
                                      </p:to>
                                    </p:set>
                                    <p:animEffect transition="in" filter="wipe(left)">
                                      <p:cBhvr>
                                        <p:cTn id="23" dur="500"/>
                                        <p:tgtEl>
                                          <p:spTgt spid="18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6">
                                            <p:txEl>
                                              <p:pRg st="3" end="3"/>
                                            </p:txEl>
                                          </p:spTgt>
                                        </p:tgtEl>
                                        <p:attrNameLst>
                                          <p:attrName>style.visibility</p:attrName>
                                        </p:attrNameLst>
                                      </p:cBhvr>
                                      <p:to>
                                        <p:strVal val="visible"/>
                                      </p:to>
                                    </p:set>
                                    <p:animEffect transition="in" filter="wipe(left)">
                                      <p:cBhvr>
                                        <p:cTn id="28" dur="500"/>
                                        <p:tgtEl>
                                          <p:spTgt spid="18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86">
                                            <p:txEl>
                                              <p:pRg st="4" end="4"/>
                                            </p:txEl>
                                          </p:spTgt>
                                        </p:tgtEl>
                                        <p:attrNameLst>
                                          <p:attrName>style.visibility</p:attrName>
                                        </p:attrNameLst>
                                      </p:cBhvr>
                                      <p:to>
                                        <p:strVal val="visible"/>
                                      </p:to>
                                    </p:set>
                                    <p:animEffect transition="in" filter="wipe(left)">
                                      <p:cBhvr>
                                        <p:cTn id="33" dur="500"/>
                                        <p:tgtEl>
                                          <p:spTgt spid="186">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13"/>
                                        </p:tgtEl>
                                        <p:attrNameLst>
                                          <p:attrName>style.visibility</p:attrName>
                                        </p:attrNameLst>
                                      </p:cBhvr>
                                      <p:to>
                                        <p:strVal val="visible"/>
                                      </p:to>
                                    </p:set>
                                    <p:animEffect transition="in" filter="fade">
                                      <p:cBhvr>
                                        <p:cTn id="36"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90645" y="707330"/>
            <a:ext cx="8856910" cy="2791979"/>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solidFill>
                <a:schemeClr val="accent1">
                  <a:lumMod val="90000"/>
                  <a:lumOff val="10000"/>
                </a:schemeClr>
              </a:solidFill>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76819" y="813886"/>
            <a:ext cx="8771853" cy="2296078"/>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2: </a:t>
            </a:r>
          </a:p>
          <a:p>
            <a:pPr>
              <a:lnSpc>
                <a:spcPct val="150000"/>
              </a:lnSpc>
            </a:pPr>
            <a:r>
              <a:rPr lang="vi-VN" sz="3200">
                <a:solidFill>
                  <a:schemeClr val="accent6">
                    <a:lumMod val="50000"/>
                  </a:schemeClr>
                </a:solidFill>
                <a:latin typeface="UTM Avo" panose="02040603050506020204" pitchFamily="18" charset="0"/>
              </a:rPr>
              <a:t>Thêm một số lệnh để nhân vật vừa di chuyển, vừa vẽ tam giác đều.</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1047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6" y="1383883"/>
            <a:ext cx="7921668" cy="4999830"/>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1. </a:t>
            </a:r>
            <a:r>
              <a:rPr lang="vi-VN" altLang="zh-CN" sz="2400">
                <a:solidFill>
                  <a:schemeClr val="accent1">
                    <a:lumMod val="75000"/>
                  </a:schemeClr>
                </a:solidFill>
                <a:latin typeface="UTM Avo" panose="02040603050506020204" pitchFamily="18" charset="0"/>
                <a:cs typeface="Times New Roman" panose="02020603050405020304" pitchFamily="18" charset="0"/>
              </a:rPr>
              <a:t>Nháy chuột vào nhóm lệnh </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 kéo thả các lệnh của nhóm này vào chương trình như minh hoạ trong Hình 12.4.</a:t>
            </a:r>
          </a:p>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2. </a:t>
            </a:r>
            <a:r>
              <a:rPr lang="vi-VN" altLang="zh-CN" sz="2400">
                <a:solidFill>
                  <a:schemeClr val="accent1">
                    <a:lumMod val="75000"/>
                  </a:schemeClr>
                </a:solidFill>
                <a:latin typeface="UTM Avo" panose="02040603050506020204" pitchFamily="18" charset="0"/>
                <a:cs typeface="Times New Roman" panose="02020603050405020304" pitchFamily="18" charset="0"/>
              </a:rPr>
              <a:t>Nháy chuột vào nhóm lệnh </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vào chương trình như minh hoạ trong Hình 12.4</a:t>
            </a:r>
            <a:endParaRPr lang="en-US" altLang="zh-CN" sz="2400">
              <a:solidFill>
                <a:schemeClr val="accent1">
                  <a:lumMod val="75000"/>
                </a:schemeClr>
              </a:solidFill>
              <a:latin typeface="UTM Avo" panose="02040603050506020204" pitchFamily="18" charset="0"/>
              <a:cs typeface="Times New Roman" panose="02020603050405020304" pitchFamily="18" charset="0"/>
            </a:endParaRPr>
          </a:p>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3. </a:t>
            </a:r>
            <a:r>
              <a:rPr lang="en-US" altLang="zh-CN" sz="2400">
                <a:solidFill>
                  <a:schemeClr val="accent1">
                    <a:lumMod val="75000"/>
                  </a:schemeClr>
                </a:solidFill>
                <a:latin typeface="UTM Avo" panose="02040603050506020204" pitchFamily="18" charset="0"/>
                <a:cs typeface="Times New Roman" panose="02020603050405020304" pitchFamily="18" charset="0"/>
              </a:rPr>
              <a:t>Nháy chuột vào nút kết quả       </a:t>
            </a:r>
            <a:r>
              <a:rPr lang="vi-VN" altLang="zh-CN" sz="2400">
                <a:solidFill>
                  <a:schemeClr val="accent1">
                    <a:lumMod val="75000"/>
                  </a:schemeClr>
                </a:solidFill>
                <a:latin typeface="UTM Avo" panose="02040603050506020204" pitchFamily="18" charset="0"/>
                <a:cs typeface="Times New Roman" panose="02020603050405020304" pitchFamily="18" charset="0"/>
              </a:rPr>
              <a:t>để chạy chương trình và xem</a:t>
            </a:r>
            <a:r>
              <a:rPr lang="en-US" altLang="zh-CN" sz="2400">
                <a:solidFill>
                  <a:schemeClr val="accent1">
                    <a:lumMod val="75000"/>
                  </a:schemeClr>
                </a:solidFill>
                <a:latin typeface="UTM Avo" panose="02040603050506020204" pitchFamily="18" charset="0"/>
                <a:cs typeface="Times New Roman" panose="02020603050405020304" pitchFamily="18" charset="0"/>
              </a:rPr>
              <a:t>.</a:t>
            </a:r>
          </a:p>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4. </a:t>
            </a:r>
            <a:r>
              <a:rPr lang="vi-VN" altLang="zh-CN" sz="2400">
                <a:solidFill>
                  <a:schemeClr val="accent1">
                    <a:lumMod val="75000"/>
                  </a:schemeClr>
                </a:solidFill>
                <a:latin typeface="UTM Avo" panose="02040603050506020204" pitchFamily="18" charset="0"/>
                <a:cs typeface="Times New Roman" panose="02020603050405020304" pitchFamily="18" charset="0"/>
              </a:rPr>
              <a:t>Lưu tệp với tên </a:t>
            </a:r>
            <a:r>
              <a:rPr lang="vi-VN" altLang="zh-CN" sz="2400" b="1">
                <a:solidFill>
                  <a:schemeClr val="accent1">
                    <a:lumMod val="75000"/>
                  </a:schemeClr>
                </a:solidFill>
                <a:latin typeface="UTM Avo" panose="02040603050506020204" pitchFamily="18" charset="0"/>
                <a:cs typeface="Times New Roman" panose="02020603050405020304" pitchFamily="18" charset="0"/>
              </a:rPr>
              <a:t>VeHinh.sb3 </a:t>
            </a:r>
            <a:r>
              <a:rPr lang="vi-VN" altLang="zh-CN" sz="2400">
                <a:solidFill>
                  <a:schemeClr val="accent1">
                    <a:lumMod val="75000"/>
                  </a:schemeClr>
                </a:solidFill>
                <a:latin typeface="UTM Avo" panose="02040603050506020204" pitchFamily="18" charset="0"/>
                <a:cs typeface="Times New Roman" panose="02020603050405020304" pitchFamily="18" charset="0"/>
              </a:rPr>
              <a:t>và thoát khỏi chương trình.</a:t>
            </a:r>
          </a:p>
        </p:txBody>
      </p:sp>
      <p:grpSp>
        <p:nvGrpSpPr>
          <p:cNvPr id="105" name="组合 31">
            <a:extLst>
              <a:ext uri="{FF2B5EF4-FFF2-40B4-BE49-F238E27FC236}">
                <a16:creationId xmlns:a16="http://schemas.microsoft.com/office/drawing/2014/main"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id="{F7DAE82C-83D5-490A-A2EA-230023874F2E}"/>
              </a:ext>
            </a:extLst>
          </p:cNvPr>
          <p:cNvPicPr>
            <a:picLocks noChangeAspect="1"/>
          </p:cNvPicPr>
          <p:nvPr/>
        </p:nvPicPr>
        <p:blipFill rotWithShape="1">
          <a:blip r:embed="rId2">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pic>
        <p:nvPicPr>
          <p:cNvPr id="113" name="Shape 773">
            <a:extLst>
              <a:ext uri="{FF2B5EF4-FFF2-40B4-BE49-F238E27FC236}">
                <a16:creationId xmlns:a16="http://schemas.microsoft.com/office/drawing/2014/main" id="{3986B82F-58C8-4A93-8E6E-CFBE29A1BFD7}"/>
              </a:ext>
            </a:extLst>
          </p:cNvPr>
          <p:cNvPicPr/>
          <p:nvPr/>
        </p:nvPicPr>
        <p:blipFill>
          <a:blip r:embed="rId3"/>
          <a:stretch/>
        </p:blipFill>
        <p:spPr>
          <a:xfrm>
            <a:off x="6454139" y="4080860"/>
            <a:ext cx="701040" cy="673735"/>
          </a:xfrm>
          <a:prstGeom prst="rect">
            <a:avLst/>
          </a:prstGeom>
        </p:spPr>
      </p:pic>
      <p:pic>
        <p:nvPicPr>
          <p:cNvPr id="3" name="Picture 2">
            <a:extLst>
              <a:ext uri="{FF2B5EF4-FFF2-40B4-BE49-F238E27FC236}">
                <a16:creationId xmlns:a16="http://schemas.microsoft.com/office/drawing/2014/main" id="{94806A72-1973-4E7D-BE63-72C00E64CB38}"/>
              </a:ext>
            </a:extLst>
          </p:cNvPr>
          <p:cNvPicPr>
            <a:picLocks noChangeAspect="1"/>
          </p:cNvPicPr>
          <p:nvPr/>
        </p:nvPicPr>
        <p:blipFill>
          <a:blip r:embed="rId4"/>
          <a:stretch>
            <a:fillRect/>
          </a:stretch>
        </p:blipFill>
        <p:spPr>
          <a:xfrm>
            <a:off x="6383507" y="1250223"/>
            <a:ext cx="771429" cy="752381"/>
          </a:xfrm>
          <a:prstGeom prst="rect">
            <a:avLst/>
          </a:prstGeom>
        </p:spPr>
      </p:pic>
      <p:pic>
        <p:nvPicPr>
          <p:cNvPr id="5" name="Picture 4">
            <a:extLst>
              <a:ext uri="{FF2B5EF4-FFF2-40B4-BE49-F238E27FC236}">
                <a16:creationId xmlns:a16="http://schemas.microsoft.com/office/drawing/2014/main" id="{93311FC5-51FD-4AE2-8FDC-B6277C5B5BB6}"/>
              </a:ext>
            </a:extLst>
          </p:cNvPr>
          <p:cNvPicPr>
            <a:picLocks noChangeAspect="1"/>
          </p:cNvPicPr>
          <p:nvPr/>
        </p:nvPicPr>
        <p:blipFill>
          <a:blip r:embed="rId5"/>
          <a:stretch>
            <a:fillRect/>
          </a:stretch>
        </p:blipFill>
        <p:spPr>
          <a:xfrm>
            <a:off x="6499859" y="2865208"/>
            <a:ext cx="971429" cy="733333"/>
          </a:xfrm>
          <a:prstGeom prst="rect">
            <a:avLst/>
          </a:prstGeom>
        </p:spPr>
      </p:pic>
      <p:pic>
        <p:nvPicPr>
          <p:cNvPr id="7" name="Picture 6">
            <a:extLst>
              <a:ext uri="{FF2B5EF4-FFF2-40B4-BE49-F238E27FC236}">
                <a16:creationId xmlns:a16="http://schemas.microsoft.com/office/drawing/2014/main" id="{D53EE6F3-F3B9-4472-9F21-7D2D6899C474}"/>
              </a:ext>
            </a:extLst>
          </p:cNvPr>
          <p:cNvPicPr>
            <a:picLocks noChangeAspect="1"/>
          </p:cNvPicPr>
          <p:nvPr/>
        </p:nvPicPr>
        <p:blipFill>
          <a:blip r:embed="rId6"/>
          <a:stretch>
            <a:fillRect/>
          </a:stretch>
        </p:blipFill>
        <p:spPr>
          <a:xfrm>
            <a:off x="8553364" y="296409"/>
            <a:ext cx="2630060" cy="6129377"/>
          </a:xfrm>
          <a:prstGeom prst="rect">
            <a:avLst/>
          </a:prstGeom>
        </p:spPr>
      </p:pic>
    </p:spTree>
    <p:extLst>
      <p:ext uri="{BB962C8B-B14F-4D97-AF65-F5344CB8AC3E}">
        <p14:creationId xmlns:p14="http://schemas.microsoft.com/office/powerpoint/2010/main" val="341430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6">
                                            <p:txEl>
                                              <p:pRg st="1" end="1"/>
                                            </p:txEl>
                                          </p:spTgt>
                                        </p:tgtEl>
                                        <p:attrNameLst>
                                          <p:attrName>style.visibility</p:attrName>
                                        </p:attrNameLst>
                                      </p:cBhvr>
                                      <p:to>
                                        <p:strVal val="visible"/>
                                      </p:to>
                                    </p:set>
                                    <p:animEffect transition="in" filter="wipe(left)">
                                      <p:cBhvr>
                                        <p:cTn id="21" dur="500"/>
                                        <p:tgtEl>
                                          <p:spTgt spid="186">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86">
                                            <p:txEl>
                                              <p:pRg st="2" end="2"/>
                                            </p:txEl>
                                          </p:spTgt>
                                        </p:tgtEl>
                                        <p:attrNameLst>
                                          <p:attrName>style.visibility</p:attrName>
                                        </p:attrNameLst>
                                      </p:cBhvr>
                                      <p:to>
                                        <p:strVal val="visible"/>
                                      </p:to>
                                    </p:set>
                                    <p:animEffect transition="in" filter="wipe(left)">
                                      <p:cBhvr>
                                        <p:cTn id="29" dur="500"/>
                                        <p:tgtEl>
                                          <p:spTgt spid="186">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13"/>
                                        </p:tgtEl>
                                        <p:attrNameLst>
                                          <p:attrName>style.visibility</p:attrName>
                                        </p:attrNameLst>
                                      </p:cBhvr>
                                      <p:to>
                                        <p:strVal val="visible"/>
                                      </p:to>
                                    </p:set>
                                    <p:animEffect transition="in" filter="fade">
                                      <p:cBhvr>
                                        <p:cTn id="32" dur="500"/>
                                        <p:tgtEl>
                                          <p:spTgt spid="1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6">
                                            <p:txEl>
                                              <p:pRg st="3" end="3"/>
                                            </p:txEl>
                                          </p:spTgt>
                                        </p:tgtEl>
                                        <p:attrNameLst>
                                          <p:attrName>style.visibility</p:attrName>
                                        </p:attrNameLst>
                                      </p:cBhvr>
                                      <p:to>
                                        <p:strVal val="visible"/>
                                      </p:to>
                                    </p:set>
                                    <p:animEffect transition="in" filter="wipe(left)">
                                      <p:cBhvr>
                                        <p:cTn id="37" dur="500"/>
                                        <p:tgtEl>
                                          <p:spTgt spid="186">
                                            <p:txEl>
                                              <p:pRg st="3" end="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13"/>
                                        </p:tgtEl>
                                        <p:attrNameLst>
                                          <p:attrName>style.visibility</p:attrName>
                                        </p:attrNameLst>
                                      </p:cBhvr>
                                      <p:to>
                                        <p:strVal val="visible"/>
                                      </p:to>
                                    </p:set>
                                    <p:animEffect transition="in" filter="fade">
                                      <p:cBhvr>
                                        <p:cTn id="4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510166" y="1433716"/>
            <a:ext cx="10605623" cy="3337837"/>
          </a:xfrm>
          <a:prstGeom prst="rect">
            <a:avLst/>
          </a:prstGeom>
        </p:spPr>
        <p:txBody>
          <a:bodyPr wrap="square">
            <a:spAutoFit/>
          </a:bodyPr>
          <a:lstStyle/>
          <a:p>
            <a:pPr marL="457200" indent="-457200" algn="just" defTabSz="342900">
              <a:lnSpc>
                <a:spcPct val="150000"/>
              </a:lnSpc>
              <a:buAutoNum type="arabicPeriod"/>
            </a:pPr>
            <a:r>
              <a:rPr lang="vi-VN" sz="2400">
                <a:solidFill>
                  <a:schemeClr val="accent6">
                    <a:lumMod val="50000"/>
                  </a:schemeClr>
                </a:solidFill>
                <a:latin typeface="UTM Avo" panose="02040603050506020204" pitchFamily="18" charset="0"/>
                <a:cs typeface="Times New Roman" panose="02020603050405020304" pitchFamily="18" charset="0"/>
              </a:rPr>
              <a:t>Em hãy mô tả thuật toán bằng sơ đ</a:t>
            </a:r>
            <a:r>
              <a:rPr lang="en-US" sz="2400">
                <a:solidFill>
                  <a:schemeClr val="accent6">
                    <a:lumMod val="50000"/>
                  </a:schemeClr>
                </a:solidFill>
                <a:latin typeface="UTM Avo" panose="02040603050506020204" pitchFamily="18" charset="0"/>
                <a:cs typeface="Times New Roman" panose="02020603050405020304" pitchFamily="18" charset="0"/>
              </a:rPr>
              <a:t>ồ</a:t>
            </a:r>
            <a:r>
              <a:rPr lang="vi-VN" sz="2400">
                <a:solidFill>
                  <a:schemeClr val="accent6">
                    <a:lumMod val="50000"/>
                  </a:schemeClr>
                </a:solidFill>
                <a:latin typeface="UTM Avo" panose="02040603050506020204" pitchFamily="18" charset="0"/>
                <a:cs typeface="Times New Roman" panose="02020603050405020304" pitchFamily="18" charset="0"/>
              </a:rPr>
              <a:t> khối trong trường hợp đường đi của nhân vật là một hình vuông.</a:t>
            </a:r>
            <a:endParaRPr lang="en-US" sz="2400">
              <a:solidFill>
                <a:schemeClr val="accent6">
                  <a:lumMod val="50000"/>
                </a:schemeClr>
              </a:solidFill>
              <a:latin typeface="UTM Avo" panose="02040603050506020204" pitchFamily="18" charset="0"/>
              <a:cs typeface="Times New Roman" panose="02020603050405020304" pitchFamily="18" charset="0"/>
            </a:endParaRPr>
          </a:p>
          <a:p>
            <a:pPr marL="457200" indent="-457200" algn="just" defTabSz="342900">
              <a:lnSpc>
                <a:spcPct val="150000"/>
              </a:lnSpc>
              <a:buAutoNum type="arabicPeriod"/>
            </a:pPr>
            <a:r>
              <a:rPr lang="vi-VN" sz="2400">
                <a:solidFill>
                  <a:schemeClr val="accent6">
                    <a:lumMod val="50000"/>
                  </a:schemeClr>
                </a:solidFill>
                <a:latin typeface="UTM Avo" panose="02040603050506020204" pitchFamily="18" charset="0"/>
                <a:cs typeface="Times New Roman" panose="02020603050405020304" pitchFamily="18" charset="0"/>
              </a:rPr>
              <a:t>Em hãy nâng cấp chương trình </a:t>
            </a:r>
            <a:r>
              <a:rPr lang="vi-VN" sz="2400" b="1">
                <a:solidFill>
                  <a:schemeClr val="accent6">
                    <a:lumMod val="50000"/>
                  </a:schemeClr>
                </a:solidFill>
                <a:latin typeface="UTM Avo" panose="02040603050506020204" pitchFamily="18" charset="0"/>
                <a:cs typeface="Times New Roman" panose="02020603050405020304" pitchFamily="18" charset="0"/>
              </a:rPr>
              <a:t>VeHinh.sb3 </a:t>
            </a:r>
            <a:r>
              <a:rPr lang="vi-VN" sz="2400">
                <a:solidFill>
                  <a:schemeClr val="accent6">
                    <a:lumMod val="50000"/>
                  </a:schemeClr>
                </a:solidFill>
                <a:latin typeface="UTM Avo" panose="02040603050506020204" pitchFamily="18" charset="0"/>
                <a:cs typeface="Times New Roman" panose="02020603050405020304" pitchFamily="18" charset="0"/>
              </a:rPr>
              <a:t>bằng cách bổ sung một nhân vật mới và lập trình để khi nháy chuột vào nhân vật</a:t>
            </a:r>
            <a:r>
              <a:rPr lang="en-US" sz="2400">
                <a:solidFill>
                  <a:schemeClr val="accent6">
                    <a:lumMod val="50000"/>
                  </a:schemeClr>
                </a:solidFill>
                <a:latin typeface="UTM Avo" panose="02040603050506020204" pitchFamily="18" charset="0"/>
                <a:cs typeface="Times New Roman" panose="02020603050405020304" pitchFamily="18" charset="0"/>
              </a:rPr>
              <a:t> </a:t>
            </a:r>
            <a:r>
              <a:rPr lang="vi-VN" sz="2400">
                <a:solidFill>
                  <a:schemeClr val="accent6">
                    <a:lumMod val="50000"/>
                  </a:schemeClr>
                </a:solidFill>
                <a:latin typeface="UTM Avo" panose="02040603050506020204" pitchFamily="18" charset="0"/>
                <a:cs typeface="Times New Roman" panose="02020603050405020304" pitchFamily="18" charset="0"/>
              </a:rPr>
              <a:t>này thì chương trình thực hiện thuật toán vẽ</a:t>
            </a:r>
            <a:r>
              <a:rPr lang="en-US" sz="2400">
                <a:solidFill>
                  <a:schemeClr val="accent6">
                    <a:lumMod val="50000"/>
                  </a:schemeClr>
                </a:solidFill>
                <a:latin typeface="UTM Avo" panose="02040603050506020204" pitchFamily="18" charset="0"/>
                <a:cs typeface="Times New Roman" panose="02020603050405020304" pitchFamily="18" charset="0"/>
              </a:rPr>
              <a:t> hình vuông.</a:t>
            </a:r>
          </a:p>
          <a:p>
            <a:pPr algn="just" defTabSz="342900">
              <a:lnSpc>
                <a:spcPct val="150000"/>
              </a:lnSpc>
            </a:pPr>
            <a:endParaRPr lang="vi-VN" sz="2400">
              <a:solidFill>
                <a:schemeClr val="accent6">
                  <a:lumMod val="50000"/>
                </a:schemeClr>
              </a:solidFill>
              <a:latin typeface="UTM Avo" panose="02040603050506020204" pitchFamily="18" charset="0"/>
              <a:cs typeface="Times New Roman" panose="02020603050405020304" pitchFamily="18" charset="0"/>
            </a:endParaRP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510166" y="1262966"/>
            <a:ext cx="7650853" cy="1675843"/>
          </a:xfrm>
          <a:prstGeom prst="rect">
            <a:avLst/>
          </a:prstGeom>
        </p:spPr>
        <p:txBody>
          <a:bodyPr wrap="square">
            <a:spAutoFit/>
          </a:bodyPr>
          <a:lstStyle/>
          <a:p>
            <a:pPr algn="just" defTabSz="342900">
              <a:lnSpc>
                <a:spcPct val="150000"/>
              </a:lnSpc>
            </a:pPr>
            <a:r>
              <a:rPr lang="vi-VN" sz="2400">
                <a:solidFill>
                  <a:schemeClr val="accent6">
                    <a:lumMod val="50000"/>
                  </a:schemeClr>
                </a:solidFill>
                <a:latin typeface="UTM Avo" panose="02040603050506020204" pitchFamily="18" charset="0"/>
                <a:cs typeface="Times New Roman" panose="02020603050405020304" pitchFamily="18" charset="0"/>
              </a:rPr>
              <a:t>3.	Bạn Khoa viết kịch bản mô tả hoạt động của xe ô tô chạy trên đường như sau: Khi xe cách hòn đá nhỏ hơn 120 bước, xe sẽ dừng lại (Hình 12.5).</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E3B2CBD2-A889-4273-86C4-CF36FBD85B52}"/>
              </a:ext>
            </a:extLst>
          </p:cNvPr>
          <p:cNvSpPr/>
          <p:nvPr/>
        </p:nvSpPr>
        <p:spPr>
          <a:xfrm>
            <a:off x="510167" y="2938809"/>
            <a:ext cx="6553574" cy="3337837"/>
          </a:xfrm>
          <a:prstGeom prst="rect">
            <a:avLst/>
          </a:prstGeom>
        </p:spPr>
        <p:txBody>
          <a:bodyPr wrap="square">
            <a:spAutoFit/>
          </a:bodyPr>
          <a:lstStyle/>
          <a:p>
            <a:pPr marL="457200" indent="-457200" algn="just" defTabSz="342900">
              <a:lnSpc>
                <a:spcPct val="150000"/>
              </a:lnSpc>
              <a:buAutoNum type="alphaLcParenR"/>
            </a:pPr>
            <a:r>
              <a:rPr lang="vi-VN" sz="2400">
                <a:solidFill>
                  <a:schemeClr val="accent6">
                    <a:lumMod val="50000"/>
                  </a:schemeClr>
                </a:solidFill>
                <a:latin typeface="UTM Avo" panose="02040603050506020204" pitchFamily="18" charset="0"/>
                <a:cs typeface="Times New Roman" panose="02020603050405020304" pitchFamily="18" charset="0"/>
              </a:rPr>
              <a:t>Em hãy hoàn thành sơ đồ khối theo kịch bản trên b</a:t>
            </a:r>
            <a:r>
              <a:rPr lang="en-US" sz="2400">
                <a:solidFill>
                  <a:schemeClr val="accent6">
                    <a:lumMod val="50000"/>
                  </a:schemeClr>
                </a:solidFill>
                <a:latin typeface="UTM Avo" panose="02040603050506020204" pitchFamily="18" charset="0"/>
                <a:cs typeface="Times New Roman" panose="02020603050405020304" pitchFamily="18" charset="0"/>
              </a:rPr>
              <a:t>ằ</a:t>
            </a:r>
            <a:r>
              <a:rPr lang="vi-VN" sz="2400">
                <a:solidFill>
                  <a:schemeClr val="accent6">
                    <a:lumMod val="50000"/>
                  </a:schemeClr>
                </a:solidFill>
                <a:latin typeface="UTM Avo" panose="02040603050506020204" pitchFamily="18" charset="0"/>
                <a:cs typeface="Times New Roman" panose="02020603050405020304" pitchFamily="18" charset="0"/>
              </a:rPr>
              <a:t>ng cách ghép mỗi lệnh</a:t>
            </a:r>
            <a:r>
              <a:rPr lang="en-US" sz="2400">
                <a:solidFill>
                  <a:schemeClr val="accent6">
                    <a:lumMod val="50000"/>
                  </a:schemeClr>
                </a:solidFill>
                <a:latin typeface="UTM Avo" panose="02040603050506020204" pitchFamily="18" charset="0"/>
                <a:cs typeface="Times New Roman" panose="02020603050405020304" pitchFamily="18" charset="0"/>
              </a:rPr>
              <a:t> </a:t>
            </a:r>
            <a:r>
              <a:rPr lang="vi-VN" sz="2400">
                <a:solidFill>
                  <a:schemeClr val="accent6">
                    <a:lumMod val="50000"/>
                  </a:schemeClr>
                </a:solidFill>
                <a:latin typeface="UTM Avo" panose="02040603050506020204" pitchFamily="18" charset="0"/>
                <a:cs typeface="Times New Roman" panose="02020603050405020304" pitchFamily="18" charset="0"/>
              </a:rPr>
              <a:t>dưới đây với một ô phù hợp được đánh số 1 và 2 trong Hình 12.6.</a:t>
            </a:r>
            <a:endParaRPr lang="en-US" sz="2400">
              <a:solidFill>
                <a:schemeClr val="accent6">
                  <a:lumMod val="50000"/>
                </a:schemeClr>
              </a:solidFill>
              <a:latin typeface="UTM Avo" panose="02040603050506020204" pitchFamily="18" charset="0"/>
              <a:cs typeface="Times New Roman" panose="02020603050405020304" pitchFamily="18" charset="0"/>
            </a:endParaRPr>
          </a:p>
          <a:p>
            <a:pPr marL="457200" indent="-457200" algn="just" defTabSz="342900">
              <a:lnSpc>
                <a:spcPct val="150000"/>
              </a:lnSpc>
              <a:buAutoNum type="alphaLcParenR"/>
            </a:pPr>
            <a:r>
              <a:rPr lang="vi-VN" sz="2400">
                <a:solidFill>
                  <a:schemeClr val="accent6">
                    <a:lumMod val="50000"/>
                  </a:schemeClr>
                </a:solidFill>
                <a:latin typeface="UTM Avo" panose="02040603050506020204" pitchFamily="18" charset="0"/>
                <a:cs typeface="Times New Roman" panose="02020603050405020304" pitchFamily="18" charset="0"/>
              </a:rPr>
              <a:t>Em hãy viết chương trình Scratch thực hiện thuật toán.</a:t>
            </a:r>
          </a:p>
        </p:txBody>
      </p:sp>
      <p:pic>
        <p:nvPicPr>
          <p:cNvPr id="6" name="Shape 793">
            <a:extLst>
              <a:ext uri="{FF2B5EF4-FFF2-40B4-BE49-F238E27FC236}">
                <a16:creationId xmlns:a16="http://schemas.microsoft.com/office/drawing/2014/main" id="{9C41DBF6-ADCC-4B5D-9086-1FE5E1C6F3A8}"/>
              </a:ext>
            </a:extLst>
          </p:cNvPr>
          <p:cNvPicPr/>
          <p:nvPr/>
        </p:nvPicPr>
        <p:blipFill>
          <a:blip r:embed="rId3"/>
          <a:stretch/>
        </p:blipFill>
        <p:spPr>
          <a:xfrm>
            <a:off x="8528162" y="1592977"/>
            <a:ext cx="2551113" cy="1099438"/>
          </a:xfrm>
          <a:prstGeom prst="rect">
            <a:avLst/>
          </a:prstGeom>
        </p:spPr>
      </p:pic>
      <p:pic>
        <p:nvPicPr>
          <p:cNvPr id="7" name="Shape 799">
            <a:extLst>
              <a:ext uri="{FF2B5EF4-FFF2-40B4-BE49-F238E27FC236}">
                <a16:creationId xmlns:a16="http://schemas.microsoft.com/office/drawing/2014/main" id="{22CAD1CE-65AF-4A10-BB25-EBA85527B38B}"/>
              </a:ext>
            </a:extLst>
          </p:cNvPr>
          <p:cNvPicPr/>
          <p:nvPr/>
        </p:nvPicPr>
        <p:blipFill>
          <a:blip r:embed="rId4"/>
          <a:stretch/>
        </p:blipFill>
        <p:spPr>
          <a:xfrm>
            <a:off x="8528162" y="2938809"/>
            <a:ext cx="2551113" cy="3337837"/>
          </a:xfrm>
          <a:prstGeom prst="rect">
            <a:avLst/>
          </a:prstGeom>
        </p:spPr>
      </p:pic>
    </p:spTree>
    <p:extLst>
      <p:ext uri="{BB962C8B-B14F-4D97-AF65-F5344CB8AC3E}">
        <p14:creationId xmlns:p14="http://schemas.microsoft.com/office/powerpoint/2010/main" val="295423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1000"/>
                                        <p:tgtEl>
                                          <p:spTgt spid="5">
                                            <p:txEl>
                                              <p:pRg st="1" end="1"/>
                                            </p:txEl>
                                          </p:spTgt>
                                        </p:tgtEl>
                                      </p:cBhvr>
                                    </p:animEffect>
                                    <p:anim calcmode="lin" valueType="num">
                                      <p:cBhvr>
                                        <p:cTn id="3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75292" cy="1675843"/>
          </a:xfrm>
          <a:prstGeom prst="rect">
            <a:avLst/>
          </a:prstGeom>
        </p:spPr>
        <p:txBody>
          <a:bodyPr wrap="square">
            <a:spAutoFit/>
          </a:bodyPr>
          <a:lstStyle/>
          <a:p>
            <a:pPr lvl="0"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Trong bài học trên, đường đi của nhân vật là hình tam giác đều. Đường đi đó có thể là hình vuông, lục giác đều,... Khi đó các con số nào trong chương trình ở Hình 12.3 cần phải thay đổi? </a:t>
            </a:r>
            <a:endPar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6" name="Picture 5">
            <a:extLst>
              <a:ext uri="{FF2B5EF4-FFF2-40B4-BE49-F238E27FC236}">
                <a16:creationId xmlns:a16="http://schemas.microsoft.com/office/drawing/2014/main" id="{61C66BB0-4C47-4AB4-ADC8-ECC9AD27B19B}"/>
              </a:ext>
            </a:extLst>
          </p:cNvPr>
          <p:cNvPicPr>
            <a:picLocks noChangeAspect="1"/>
          </p:cNvPicPr>
          <p:nvPr/>
        </p:nvPicPr>
        <p:blipFill rotWithShape="1">
          <a:blip r:embed="rId3">
            <a:extLst>
              <a:ext uri="{28A0092B-C50C-407E-A947-70E740481C1C}">
                <a14:useLocalDpi xmlns:a14="http://schemas.microsoft.com/office/drawing/2010/main" val="0"/>
              </a:ext>
            </a:extLst>
          </a:blip>
          <a:srcRect l="68856" r="-2033"/>
          <a:stretch/>
        </p:blipFill>
        <p:spPr>
          <a:xfrm>
            <a:off x="918964" y="2499943"/>
            <a:ext cx="1914870" cy="3935329"/>
          </a:xfrm>
          <a:prstGeom prst="rect">
            <a:avLst/>
          </a:prstGeom>
        </p:spPr>
      </p:pic>
      <p:sp>
        <p:nvSpPr>
          <p:cNvPr id="7" name="Thought Bubble: Cloud 6">
            <a:extLst>
              <a:ext uri="{FF2B5EF4-FFF2-40B4-BE49-F238E27FC236}">
                <a16:creationId xmlns:a16="http://schemas.microsoft.com/office/drawing/2014/main" id="{20749C56-5088-4310-9C35-49E41CC29130}"/>
              </a:ext>
            </a:extLst>
          </p:cNvPr>
          <p:cNvSpPr/>
          <p:nvPr/>
        </p:nvSpPr>
        <p:spPr>
          <a:xfrm>
            <a:off x="3243525" y="154745"/>
            <a:ext cx="6641651" cy="3274256"/>
          </a:xfrm>
          <a:prstGeom prst="cloudCallout">
            <a:avLst>
              <a:gd name="adj1" fmla="val -67638"/>
              <a:gd name="adj2" fmla="val 39349"/>
            </a:avLst>
          </a:prstGeom>
          <a:solidFill>
            <a:srgbClr val="35B6B4"/>
          </a:solidFill>
        </p:spPr>
        <p:style>
          <a:lnRef idx="0">
            <a:schemeClr val="accent2"/>
          </a:lnRef>
          <a:fillRef idx="3">
            <a:schemeClr val="accent2"/>
          </a:fillRef>
          <a:effectRef idx="3">
            <a:schemeClr val="accent2"/>
          </a:effectRef>
          <a:fontRef idx="minor">
            <a:schemeClr val="lt1"/>
          </a:fontRef>
        </p:style>
        <p:txBody>
          <a:bodyPr rtlCol="0" anchor="ctr"/>
          <a:lstStyle/>
          <a:p>
            <a:endParaRPr lang="en-US" b="1"/>
          </a:p>
        </p:txBody>
      </p:sp>
      <p:sp>
        <p:nvSpPr>
          <p:cNvPr id="8" name="TextBox 7">
            <a:extLst>
              <a:ext uri="{FF2B5EF4-FFF2-40B4-BE49-F238E27FC236}">
                <a16:creationId xmlns:a16="http://schemas.microsoft.com/office/drawing/2014/main" id="{47A00B23-EB3E-45CE-A63A-9E2E21917D6A}"/>
              </a:ext>
            </a:extLst>
          </p:cNvPr>
          <p:cNvSpPr txBox="1"/>
          <p:nvPr/>
        </p:nvSpPr>
        <p:spPr>
          <a:xfrm>
            <a:off x="3997855" y="547335"/>
            <a:ext cx="5583155" cy="2520690"/>
          </a:xfrm>
          <a:prstGeom prst="rect">
            <a:avLst/>
          </a:prstGeom>
          <a:noFill/>
        </p:spPr>
        <p:txBody>
          <a:bodyPr wrap="square">
            <a:spAutoFit/>
          </a:bodyPr>
          <a:lstStyle/>
          <a:p>
            <a:pPr lvl="0" algn="ctr" defTabSz="342900">
              <a:lnSpc>
                <a:spcPct val="135000"/>
              </a:lnSpc>
              <a:defRPr/>
            </a:pPr>
            <a:r>
              <a:rPr lang="vi-VN" sz="2400">
                <a:solidFill>
                  <a:schemeClr val="bg1"/>
                </a:solidFill>
                <a:latin typeface="UTM Avo" panose="02040603050506020204" pitchFamily="18" charset="0"/>
                <a:cs typeface="Times New Roman" panose="02020603050405020304" pitchFamily="18" charset="0"/>
              </a:rPr>
              <a:t>Bằng ngôn ngữ lập trình trực quan, </a:t>
            </a:r>
            <a:r>
              <a:rPr lang="en-US" sz="2400">
                <a:solidFill>
                  <a:schemeClr val="bg1"/>
                </a:solidFill>
                <a:latin typeface="UTM Avo" panose="02040603050506020204" pitchFamily="18" charset="0"/>
                <a:cs typeface="Times New Roman" panose="02020603050405020304" pitchFamily="18" charset="0"/>
              </a:rPr>
              <a:t>tớ </a:t>
            </a:r>
            <a:r>
              <a:rPr lang="vi-VN" sz="2400">
                <a:solidFill>
                  <a:schemeClr val="bg1"/>
                </a:solidFill>
                <a:latin typeface="UTM Avo" panose="02040603050506020204" pitchFamily="18" charset="0"/>
                <a:cs typeface="Times New Roman" panose="02020603050405020304" pitchFamily="18" charset="0"/>
              </a:rPr>
              <a:t>muốn tạo chương trình điều khiển nhân vật di chuyển theo đường đi là các hlnh như: tam giác đều, vuông,...</a:t>
            </a:r>
          </a:p>
        </p:txBody>
      </p:sp>
      <p:pic>
        <p:nvPicPr>
          <p:cNvPr id="9" name="Shape 727">
            <a:extLst>
              <a:ext uri="{FF2B5EF4-FFF2-40B4-BE49-F238E27FC236}">
                <a16:creationId xmlns:a16="http://schemas.microsoft.com/office/drawing/2014/main" id="{71DD81DB-674B-4FB3-A10D-B2C00622F57A}"/>
              </a:ext>
            </a:extLst>
          </p:cNvPr>
          <p:cNvPicPr/>
          <p:nvPr/>
        </p:nvPicPr>
        <p:blipFill>
          <a:blip r:embed="rId4"/>
          <a:stretch/>
        </p:blipFill>
        <p:spPr>
          <a:xfrm>
            <a:off x="6909411" y="3366145"/>
            <a:ext cx="3828928" cy="2833126"/>
          </a:xfrm>
          <a:prstGeom prst="rect">
            <a:avLst/>
          </a:prstGeom>
        </p:spPr>
      </p:pic>
    </p:spTree>
    <p:extLst>
      <p:ext uri="{BB962C8B-B14F-4D97-AF65-F5344CB8AC3E}">
        <p14:creationId xmlns:p14="http://schemas.microsoft.com/office/powerpoint/2010/main" val="418230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233" y="1114353"/>
            <a:ext cx="8856910" cy="2488316"/>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423392"/>
            <a:ext cx="11612547" cy="1938992"/>
          </a:xfrm>
          <a:prstGeom prst="rect">
            <a:avLst/>
          </a:prstGeom>
          <a:noFill/>
        </p:spPr>
        <p:txBody>
          <a:bodyPr wrap="square" rtlCol="0">
            <a:spAutoFit/>
          </a:bodyPr>
          <a:lstStyle/>
          <a:p>
            <a:pPr marL="1143000" indent="-1143000" algn="ctr">
              <a:buAutoNum type="arabicPeriod"/>
            </a:pPr>
            <a:r>
              <a:rPr lang="vi-VN" sz="6000">
                <a:solidFill>
                  <a:schemeClr val="accent3">
                    <a:lumMod val="50000"/>
                  </a:schemeClr>
                </a:solidFill>
                <a:latin typeface="+mj-lt"/>
              </a:rPr>
              <a:t>TỪ THUẬT TOÁN </a:t>
            </a:r>
            <a:endParaRPr lang="en-US" sz="6000">
              <a:solidFill>
                <a:schemeClr val="accent3">
                  <a:lumMod val="50000"/>
                </a:schemeClr>
              </a:solidFill>
              <a:latin typeface="+mj-lt"/>
            </a:endParaRPr>
          </a:p>
          <a:p>
            <a:pPr algn="ctr"/>
            <a:r>
              <a:rPr lang="vi-VN" sz="6000">
                <a:solidFill>
                  <a:schemeClr val="accent3">
                    <a:lumMod val="50000"/>
                  </a:schemeClr>
                </a:solidFill>
                <a:latin typeface="+mj-lt"/>
              </a:rPr>
              <a:t>Đ</a:t>
            </a:r>
            <a:r>
              <a:rPr lang="en-US" sz="6000">
                <a:solidFill>
                  <a:schemeClr val="accent3">
                    <a:lumMod val="50000"/>
                  </a:schemeClr>
                </a:solidFill>
                <a:latin typeface="+mj-lt"/>
              </a:rPr>
              <a:t>Ế</a:t>
            </a:r>
            <a:r>
              <a:rPr lang="vi-VN" sz="6000">
                <a:solidFill>
                  <a:schemeClr val="accent3">
                    <a:lumMod val="50000"/>
                  </a:schemeClr>
                </a:solidFill>
                <a:latin typeface="+mj-lt"/>
              </a:rPr>
              <a:t>N CHƯƠNG TRÌNH</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87"/>
            <a:ext cx="10649995" cy="3852568"/>
            <a:chOff x="1117200" y="3528268"/>
            <a:chExt cx="10337399" cy="527229"/>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527229"/>
              <a:chOff x="1493120" y="3891280"/>
              <a:chExt cx="10337399" cy="527229"/>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423433"/>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2920"/>
            </a:xfrm>
            <a:prstGeom prst="rect">
              <a:avLst/>
            </a:prstGeom>
          </p:spPr>
          <p:txBody>
            <a:bodyPr wrap="square">
              <a:spAutoFit/>
            </a:bodyPr>
            <a:lstStyle/>
            <a:p>
              <a:pPr lvl="0" algn="ctr" defTabSz="342900">
                <a:lnSpc>
                  <a:spcPct val="135000"/>
                </a:lnSpc>
                <a:defRPr/>
              </a:pPr>
              <a:r>
                <a:rPr lang="vi-VN" sz="2400" b="1">
                  <a:solidFill>
                    <a:schemeClr val="accent2">
                      <a:lumMod val="75000"/>
                    </a:schemeClr>
                  </a:solidFill>
                  <a:latin typeface="UTM Avo" panose="02040603050506020204" pitchFamily="18" charset="0"/>
                  <a:cs typeface="Times New Roman" panose="02020603050405020304" pitchFamily="18" charset="0"/>
                </a:rPr>
                <a:t>M</a:t>
              </a:r>
              <a:r>
                <a:rPr lang="en-US" sz="2400" b="1">
                  <a:solidFill>
                    <a:schemeClr val="accent2">
                      <a:lumMod val="75000"/>
                    </a:schemeClr>
                  </a:solidFill>
                  <a:latin typeface="UTM Avo" panose="02040603050506020204" pitchFamily="18" charset="0"/>
                  <a:cs typeface="Times New Roman" panose="02020603050405020304" pitchFamily="18" charset="0"/>
                </a:rPr>
                <a:t>ô</a:t>
              </a:r>
              <a:r>
                <a:rPr lang="vi-VN" sz="2400" b="1">
                  <a:solidFill>
                    <a:schemeClr val="accent2">
                      <a:lumMod val="75000"/>
                    </a:schemeClr>
                  </a:solidFill>
                  <a:latin typeface="UTM Avo" panose="02040603050506020204" pitchFamily="18" charset="0"/>
                  <a:cs typeface="Times New Roman" panose="02020603050405020304" pitchFamily="18" charset="0"/>
                </a:rPr>
                <a:t> t</a:t>
              </a:r>
              <a:r>
                <a:rPr lang="en-US" sz="2400" b="1">
                  <a:solidFill>
                    <a:schemeClr val="accent2">
                      <a:lumMod val="75000"/>
                    </a:schemeClr>
                  </a:solidFill>
                  <a:latin typeface="UTM Avo" panose="02040603050506020204" pitchFamily="18" charset="0"/>
                  <a:cs typeface="Times New Roman" panose="02020603050405020304" pitchFamily="18" charset="0"/>
                </a:rPr>
                <a:t>ả</a:t>
              </a:r>
              <a:r>
                <a:rPr lang="vi-VN" sz="2400" b="1">
                  <a:solidFill>
                    <a:schemeClr val="accent2">
                      <a:lumMod val="75000"/>
                    </a:schemeClr>
                  </a:solidFill>
                  <a:latin typeface="UTM Avo" panose="02040603050506020204" pitchFamily="18" charset="0"/>
                  <a:cs typeface="Times New Roman" panose="02020603050405020304" pitchFamily="18" charset="0"/>
                </a:rPr>
                <a:t> kịch b</a:t>
              </a:r>
              <a:r>
                <a:rPr lang="en-US" sz="2400" b="1">
                  <a:solidFill>
                    <a:schemeClr val="accent2">
                      <a:lumMod val="75000"/>
                    </a:schemeClr>
                  </a:solidFill>
                  <a:latin typeface="UTM Avo" panose="02040603050506020204" pitchFamily="18" charset="0"/>
                  <a:cs typeface="Times New Roman" panose="02020603050405020304" pitchFamily="18" charset="0"/>
                </a:rPr>
                <a:t>ả</a:t>
              </a:r>
              <a:r>
                <a:rPr lang="vi-VN" sz="2400" b="1">
                  <a:solidFill>
                    <a:schemeClr val="accent2">
                      <a:lumMod val="75000"/>
                    </a:schemeClr>
                  </a:solidFill>
                  <a:latin typeface="UTM Avo" panose="02040603050506020204" pitchFamily="18" charset="0"/>
                  <a:cs typeface="Times New Roman" panose="02020603050405020304" pitchFamily="18" charset="0"/>
                </a:rPr>
                <a:t>n dưới dạng thuật toán</a:t>
              </a:r>
              <a:endParaRPr kumimoji="0" lang="vi-VN" sz="2400" b="1" i="0" u="none" strike="noStrike" kern="1200" cap="none" spc="0" normalizeH="0" baseline="0" noProof="0">
                <a:ln>
                  <a:noFill/>
                </a:ln>
                <a:solidFill>
                  <a:schemeClr val="accent2">
                    <a:lumMod val="75000"/>
                  </a:schemeClr>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614114" y="1390541"/>
            <a:ext cx="10650132" cy="2783839"/>
          </a:xfrm>
          <a:prstGeom prst="rect">
            <a:avLst/>
          </a:prstGeom>
        </p:spPr>
        <p:txBody>
          <a:bodyPr wrap="square">
            <a:spAutoFit/>
          </a:bodyPr>
          <a:lstStyle/>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Với trường hợp nhân vật di chuyển theo đường đi là một tam giác đều, em hãy:</a:t>
            </a:r>
          </a:p>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1.	Xác định góc quay của nhân vật khi đi hết một cạnh.</a:t>
            </a:r>
          </a:p>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2.	Liệt kê lần lượt các bước của thuật toán điều khiển nhân vật (bằng ngôn ngữ tự nhiên).</a:t>
            </a: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446024" y="458797"/>
            <a:ext cx="9808130" cy="352769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Tam giác đều là hình có ba cạnh b</a:t>
            </a:r>
            <a:r>
              <a:rPr lang="en-US" sz="2400">
                <a:solidFill>
                  <a:schemeClr val="accent1">
                    <a:lumMod val="90000"/>
                    <a:lumOff val="10000"/>
                  </a:schemeClr>
                </a:solidFill>
                <a:latin typeface="UTM Avo" panose="02040603050506020204" pitchFamily="18" charset="0"/>
                <a:cs typeface="Times New Roman" panose="02020603050405020304" pitchFamily="18" charset="0"/>
              </a:rPr>
              <a:t>ằ</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nhau, ba góc bằng nhau và bằng 60 độ. Để di chuyển theo một hình tam giác đều, nhân vật cần lặp lại ba lần việc thực hiện hai hành động sau đây:</a:t>
            </a:r>
          </a:p>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	Di chuyển về phía trước một số bước b</a:t>
            </a:r>
            <a:r>
              <a:rPr lang="en-US" sz="2400">
                <a:solidFill>
                  <a:schemeClr val="accent1">
                    <a:lumMod val="90000"/>
                    <a:lumOff val="10000"/>
                  </a:schemeClr>
                </a:solidFill>
                <a:latin typeface="UTM Avo" panose="02040603050506020204" pitchFamily="18" charset="0"/>
                <a:cs typeface="Times New Roman" panose="02020603050405020304" pitchFamily="18" charset="0"/>
              </a:rPr>
              <a:t>ằ</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độ dài cạnh tam giác. Ví dụ, di chuyển 60 bước.</a:t>
            </a:r>
          </a:p>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	Quay trái 120 độ.</a:t>
            </a:r>
          </a:p>
        </p:txBody>
      </p:sp>
      <p:sp>
        <p:nvSpPr>
          <p:cNvPr id="10" name="TextBox 9">
            <a:extLst>
              <a:ext uri="{FF2B5EF4-FFF2-40B4-BE49-F238E27FC236}">
                <a16:creationId xmlns:a16="http://schemas.microsoft.com/office/drawing/2014/main" id="{85289306-F773-46D4-ADD5-3B9D198AE09A}"/>
              </a:ext>
            </a:extLst>
          </p:cNvPr>
          <p:cNvSpPr txBox="1"/>
          <p:nvPr/>
        </p:nvSpPr>
        <p:spPr>
          <a:xfrm>
            <a:off x="5697415" y="5886755"/>
            <a:ext cx="5328704" cy="5262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i="1">
                <a:solidFill>
                  <a:schemeClr val="accent1">
                    <a:lumMod val="90000"/>
                    <a:lumOff val="10000"/>
                  </a:schemeClr>
                </a:solidFill>
                <a:latin typeface="UTM Avo" panose="02040603050506020204" pitchFamily="18" charset="0"/>
                <a:cs typeface="Times New Roman" panose="02020603050405020304" pitchFamily="18" charset="0"/>
              </a:rPr>
              <a:t>Hình 12.2. Đường đi của nh</a:t>
            </a:r>
            <a:r>
              <a:rPr lang="en-US" sz="2400" i="1">
                <a:solidFill>
                  <a:schemeClr val="accent1">
                    <a:lumMod val="90000"/>
                    <a:lumOff val="10000"/>
                  </a:schemeClr>
                </a:solidFill>
                <a:latin typeface="UTM Avo" panose="02040603050506020204" pitchFamily="18" charset="0"/>
                <a:cs typeface="Times New Roman" panose="02020603050405020304" pitchFamily="18" charset="0"/>
              </a:rPr>
              <a:t>ân vật</a:t>
            </a:r>
            <a:endParaRPr kumimoji="0" lang="en-US" sz="2400" i="1" u="none" strike="noStrike" kern="1200" cap="none" spc="0" normalizeH="0" baseline="0" noProof="0">
              <a:ln>
                <a:noFill/>
              </a:ln>
              <a:solidFill>
                <a:schemeClr val="accent1">
                  <a:lumMod val="90000"/>
                  <a:lumOff val="10000"/>
                </a:schemeClr>
              </a:solidFill>
              <a:effectLst/>
              <a:uLnTx/>
              <a:uFillTx/>
              <a:latin typeface="UTM Avo" panose="02040603050506020204" pitchFamily="18" charset="0"/>
              <a:cs typeface="Times New Roman" panose="02020603050405020304" pitchFamily="18" charset="0"/>
            </a:endParaRPr>
          </a:p>
        </p:txBody>
      </p:sp>
      <p:pic>
        <p:nvPicPr>
          <p:cNvPr id="7" name="Shape 733">
            <a:extLst>
              <a:ext uri="{FF2B5EF4-FFF2-40B4-BE49-F238E27FC236}">
                <a16:creationId xmlns:a16="http://schemas.microsoft.com/office/drawing/2014/main" id="{733B9094-DD9F-48F7-9034-EE585371BE9E}"/>
              </a:ext>
            </a:extLst>
          </p:cNvPr>
          <p:cNvPicPr/>
          <p:nvPr/>
        </p:nvPicPr>
        <p:blipFill>
          <a:blip r:embed="rId3"/>
          <a:stretch/>
        </p:blipFill>
        <p:spPr>
          <a:xfrm>
            <a:off x="6972151" y="3135048"/>
            <a:ext cx="3302129" cy="2612111"/>
          </a:xfrm>
          <a:prstGeom prst="rect">
            <a:avLst/>
          </a:prstGeom>
        </p:spPr>
      </p:pic>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289306-F773-46D4-ADD5-3B9D198AE09A}"/>
              </a:ext>
            </a:extLst>
          </p:cNvPr>
          <p:cNvSpPr txBox="1"/>
          <p:nvPr/>
        </p:nvSpPr>
        <p:spPr>
          <a:xfrm>
            <a:off x="4783015" y="5886755"/>
            <a:ext cx="6641748" cy="102489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400" i="1">
                <a:solidFill>
                  <a:schemeClr val="accent1">
                    <a:lumMod val="90000"/>
                    <a:lumOff val="10000"/>
                  </a:schemeClr>
                </a:solidFill>
                <a:latin typeface="UTM Avo" panose="02040603050506020204" pitchFamily="18" charset="0"/>
                <a:cs typeface="Times New Roman" panose="02020603050405020304" pitchFamily="18" charset="0"/>
              </a:rPr>
              <a:t>Hình 12.</a:t>
            </a:r>
            <a:r>
              <a:rPr lang="en-US" sz="2400" i="1">
                <a:solidFill>
                  <a:schemeClr val="accent1">
                    <a:lumMod val="90000"/>
                    <a:lumOff val="10000"/>
                  </a:schemeClr>
                </a:solidFill>
                <a:latin typeface="UTM Avo" panose="02040603050506020204" pitchFamily="18" charset="0"/>
                <a:cs typeface="Times New Roman" panose="02020603050405020304" pitchFamily="18" charset="0"/>
              </a:rPr>
              <a:t>3</a:t>
            </a:r>
            <a:r>
              <a:rPr lang="vi-VN" sz="2400" i="1">
                <a:solidFill>
                  <a:schemeClr val="accent1">
                    <a:lumMod val="90000"/>
                    <a:lumOff val="10000"/>
                  </a:schemeClr>
                </a:solidFill>
                <a:latin typeface="UTM Avo" panose="02040603050506020204" pitchFamily="18" charset="0"/>
                <a:cs typeface="Times New Roman" panose="02020603050405020304" pitchFamily="18" charset="0"/>
              </a:rPr>
              <a:t>. Sơ đồ khối và chuơng trình thực </a:t>
            </a:r>
            <a:r>
              <a:rPr lang="vi-VN" sz="2400" i="1">
                <a:solidFill>
                  <a:schemeClr val="bg1"/>
                </a:solidFill>
                <a:latin typeface="UTM Avo" panose="02040603050506020204" pitchFamily="18" charset="0"/>
                <a:cs typeface="Times New Roman" panose="02020603050405020304" pitchFamily="18" charset="0"/>
              </a:rPr>
              <a:t>hiện thuật toán</a:t>
            </a:r>
            <a:endParaRPr kumimoji="0" lang="en-US" sz="2400" i="1"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A8620DD-7AF9-43FC-A715-B78D1923E5C9}"/>
              </a:ext>
            </a:extLst>
          </p:cNvPr>
          <p:cNvSpPr txBox="1"/>
          <p:nvPr/>
        </p:nvSpPr>
        <p:spPr>
          <a:xfrm>
            <a:off x="767237" y="600129"/>
            <a:ext cx="4251391" cy="551227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Thuật toán sử dụng cấu trúc tuần tự và cấu trúc lặp, trong đó số bước lặp bằng 3 (b</a:t>
            </a:r>
            <a:r>
              <a:rPr lang="en-US" sz="2400">
                <a:solidFill>
                  <a:schemeClr val="accent1">
                    <a:lumMod val="90000"/>
                    <a:lumOff val="10000"/>
                  </a:schemeClr>
                </a:solidFill>
                <a:latin typeface="UTM Avo" panose="02040603050506020204" pitchFamily="18" charset="0"/>
                <a:cs typeface="Times New Roman" panose="02020603050405020304" pitchFamily="18" charset="0"/>
              </a:rPr>
              <a:t>ằ</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số cạnh của tam giác đều). Khi thực hiện đủ ba lần thì vòng lặp kết thúc. Kịch bản chương trình được mô tả bằng sơ đồ khối của thuật toán như minh hoạ ở Hình 12.3.</a:t>
            </a:r>
          </a:p>
        </p:txBody>
      </p:sp>
      <p:pic>
        <p:nvPicPr>
          <p:cNvPr id="8" name="Shape 741">
            <a:extLst>
              <a:ext uri="{FF2B5EF4-FFF2-40B4-BE49-F238E27FC236}">
                <a16:creationId xmlns:a16="http://schemas.microsoft.com/office/drawing/2014/main" id="{58DBC910-8C2D-4592-9DFE-8F2769DF435C}"/>
              </a:ext>
            </a:extLst>
          </p:cNvPr>
          <p:cNvPicPr/>
          <p:nvPr/>
        </p:nvPicPr>
        <p:blipFill>
          <a:blip r:embed="rId2"/>
          <a:stretch/>
        </p:blipFill>
        <p:spPr>
          <a:xfrm>
            <a:off x="5369169" y="600129"/>
            <a:ext cx="5656950" cy="5177611"/>
          </a:xfrm>
          <a:prstGeom prst="rect">
            <a:avLst/>
          </a:prstGeom>
        </p:spPr>
      </p:pic>
    </p:spTree>
    <p:extLst>
      <p:ext uri="{BB962C8B-B14F-4D97-AF65-F5344CB8AC3E}">
        <p14:creationId xmlns:p14="http://schemas.microsoft.com/office/powerpoint/2010/main" val="155874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A8620DD-7AF9-43FC-A715-B78D1923E5C9}"/>
              </a:ext>
            </a:extLst>
          </p:cNvPr>
          <p:cNvSpPr txBox="1"/>
          <p:nvPr/>
        </p:nvSpPr>
        <p:spPr>
          <a:xfrm>
            <a:off x="767237" y="600129"/>
            <a:ext cx="10346240" cy="152349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Em đã biết, để mô tả thuật toán, ngoài cách liệt kê các bước b</a:t>
            </a:r>
            <a:r>
              <a:rPr lang="en-US" sz="2400">
                <a:solidFill>
                  <a:schemeClr val="accent1">
                    <a:lumMod val="90000"/>
                    <a:lumOff val="10000"/>
                  </a:schemeClr>
                </a:solidFill>
                <a:latin typeface="UTM Avo" panose="02040603050506020204" pitchFamily="18" charset="0"/>
                <a:cs typeface="Times New Roman" panose="02020603050405020304" pitchFamily="18" charset="0"/>
              </a:rPr>
              <a:t>ằ</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ngôn ngữ tự nhiên hoặc dùng sơ đồ khối, chúng ta có thể viết chương trình để máy tính “hiểu” và thực hiện được thuật toán.</a:t>
            </a:r>
          </a:p>
        </p:txBody>
      </p:sp>
      <p:sp>
        <p:nvSpPr>
          <p:cNvPr id="5" name="TextBox 4">
            <a:extLst>
              <a:ext uri="{FF2B5EF4-FFF2-40B4-BE49-F238E27FC236}">
                <a16:creationId xmlns:a16="http://schemas.microsoft.com/office/drawing/2014/main" id="{B5809097-3F95-4783-87C1-C9F30599F1F2}"/>
              </a:ext>
            </a:extLst>
          </p:cNvPr>
          <p:cNvSpPr txBox="1"/>
          <p:nvPr/>
        </p:nvSpPr>
        <p:spPr>
          <a:xfrm>
            <a:off x="767237" y="2481695"/>
            <a:ext cx="10346240" cy="301928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Để điều khiển nhân vật trên máy tính thực hiện thuật toán được mô tả bằng</a:t>
            </a: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a:solidFill>
                  <a:schemeClr val="accent1">
                    <a:lumMod val="90000"/>
                    <a:lumOff val="10000"/>
                  </a:schemeClr>
                </a:solidFill>
                <a:latin typeface="UTM Avo" panose="02040603050506020204" pitchFamily="18" charset="0"/>
                <a:cs typeface="Times New Roman" panose="02020603050405020304" pitchFamily="18" charset="0"/>
              </a:rPr>
              <a:t>sơ đồ khối ở Hình 12.3a, em viết chương trình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Scratch</a:t>
            </a:r>
            <a:r>
              <a:rPr lang="vi-VN" sz="2400">
                <a:solidFill>
                  <a:schemeClr val="accent1">
                    <a:lumMod val="90000"/>
                    <a:lumOff val="10000"/>
                  </a:schemeClr>
                </a:solidFill>
                <a:latin typeface="UTM Avo" panose="02040603050506020204" pitchFamily="18" charset="0"/>
                <a:cs typeface="Times New Roman" panose="02020603050405020304" pitchFamily="18" charset="0"/>
              </a:rPr>
              <a:t> như Hình 12.3b, trong đó mỗi bước của thuật toán mô tả ở sơ đồ khối đã được thực hiện bằng lệnh tương ứng của ngôn ngữ lập trình Scratch. Như vậy, chương trình là dãy lệnh điều khiển máy tính thực hiện một thuật toán.</a:t>
            </a:r>
          </a:p>
        </p:txBody>
      </p:sp>
    </p:spTree>
    <p:extLst>
      <p:ext uri="{BB962C8B-B14F-4D97-AF65-F5344CB8AC3E}">
        <p14:creationId xmlns:p14="http://schemas.microsoft.com/office/powerpoint/2010/main" val="323393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9527"/>
            <a:ext cx="10570890" cy="1557954"/>
            <a:chOff x="541427" y="4308536"/>
            <a:chExt cx="10570890" cy="1691911"/>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8536"/>
              <a:ext cx="10550107" cy="1691911"/>
              <a:chOff x="541575" y="4360490"/>
              <a:chExt cx="10400346" cy="1691911"/>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30"/>
                <a:ext cx="9760387" cy="145797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1575" y="4360490"/>
                <a:ext cx="962441" cy="883537"/>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562973"/>
              <a:ext cx="9598058" cy="1224154"/>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Chương trình là dãy các lệnh điều khiển máy tính thực hiện một thuật toán</a:t>
              </a:r>
              <a:r>
                <a:rPr lang="en-US" sz="2400" b="1">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214365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34954" y="933222"/>
            <a:ext cx="10501714" cy="2632938"/>
            <a:chOff x="601971" y="415703"/>
            <a:chExt cx="10501714" cy="2632938"/>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415703"/>
              <a:ext cx="9922555" cy="2632938"/>
              <a:chOff x="1189762" y="4241942"/>
              <a:chExt cx="9922555" cy="2632938"/>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241942"/>
                <a:ext cx="9900933" cy="2632938"/>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2637" y="4395502"/>
                <a:ext cx="9598058" cy="2229841"/>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Bạn An muốn bổ sung lệnh đợi 1 giây để điều khiển nhân vật dừng lại 1 giây	sau khi đi hết mỗi cạnh của tam giác. Em hãy bổ sung lệnh này vào sơ đồ khối</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mô tả thuật toán và nêu vị trí đặt câu lệnh trong chương trình Scratch tương ứng ở Hình 12.3.</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Tree>
    <p:extLst>
      <p:ext uri="{BB962C8B-B14F-4D97-AF65-F5344CB8AC3E}">
        <p14:creationId xmlns:p14="http://schemas.microsoft.com/office/powerpoint/2010/main" val="2071373238"/>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2630</TotalTime>
  <Words>929</Words>
  <Application>Microsoft Office PowerPoint</Application>
  <PresentationFormat>Widescreen</PresentationFormat>
  <Paragraphs>49</Paragraphs>
  <Slides>17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UTM Avo</vt:lpstr>
      <vt:lpstr>字魂59号-创粗黑</vt:lpstr>
      <vt:lpstr>Segoe Print</vt:lpstr>
      <vt:lpstr>UTM Cookies</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hiền Nguyễn Thu</cp:lastModifiedBy>
  <cp:revision>326</cp:revision>
  <dcterms:created xsi:type="dcterms:W3CDTF">2021-06-02T01:34:28Z</dcterms:created>
  <dcterms:modified xsi:type="dcterms:W3CDTF">2023-02-19T11:32:33Z</dcterms:modified>
</cp:coreProperties>
</file>