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31"/>
  </p:notesMasterIdLst>
  <p:sldIdLst>
    <p:sldId id="256" r:id="rId4"/>
    <p:sldId id="257" r:id="rId5"/>
    <p:sldId id="274" r:id="rId6"/>
    <p:sldId id="287" r:id="rId7"/>
    <p:sldId id="288" r:id="rId8"/>
    <p:sldId id="289" r:id="rId9"/>
    <p:sldId id="290" r:id="rId10"/>
    <p:sldId id="269" r:id="rId11"/>
    <p:sldId id="259" r:id="rId12"/>
    <p:sldId id="276" r:id="rId13"/>
    <p:sldId id="258" r:id="rId14"/>
    <p:sldId id="277" r:id="rId15"/>
    <p:sldId id="263" r:id="rId16"/>
    <p:sldId id="264" r:id="rId17"/>
    <p:sldId id="267" r:id="rId18"/>
    <p:sldId id="279" r:id="rId19"/>
    <p:sldId id="281" r:id="rId20"/>
    <p:sldId id="283" r:id="rId21"/>
    <p:sldId id="280" r:id="rId22"/>
    <p:sldId id="285" r:id="rId23"/>
    <p:sldId id="286" r:id="rId24"/>
    <p:sldId id="261" r:id="rId25"/>
    <p:sldId id="271" r:id="rId26"/>
    <p:sldId id="268" r:id="rId27"/>
    <p:sldId id="278" r:id="rId28"/>
    <p:sldId id="266" r:id="rId29"/>
    <p:sldId id="273" r:id="rId30"/>
  </p:sldIdLst>
  <p:sldSz cx="18288000" cy="10287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mbria Math" panose="02040503050406030204" pitchFamily="18" charset="0"/>
      <p:regular r:id="rId36"/>
    </p:embeddedFont>
    <p:embeddedFont>
      <p:font typeface="Tahoma" panose="020B0604030504040204" pitchFamily="34" charset="0"/>
      <p:regular r:id="rId37"/>
      <p:bold r:id="rId38"/>
    </p:embeddedFont>
    <p:embeddedFont>
      <p:font typeface="Calibri Light" panose="020F0302020204030204" pitchFamily="34" charset="0"/>
      <p:regular r:id="rId39"/>
      <p: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6E16"/>
    <a:srgbClr val="FEE6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3716" autoAdjust="0"/>
  </p:normalViewPr>
  <p:slideViewPr>
    <p:cSldViewPr>
      <p:cViewPr varScale="1">
        <p:scale>
          <a:sx n="48" d="100"/>
          <a:sy n="48" d="100"/>
        </p:scale>
        <p:origin x="15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8.fntdata"/><Relationship Id="rId21" Type="http://schemas.openxmlformats.org/officeDocument/2006/relationships/slide" Target="slides/slide18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5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4.fntdata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DB8A42-7A87-475D-A0E9-AA913FF1E123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11869-935B-420D-8FAE-AEF56C3F7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109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“Quay”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tâm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dừng</a:t>
            </a:r>
            <a:r>
              <a:rPr lang="en-US" baseline="0" dirty="0" smtClean="0"/>
              <a:t> quay.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 </a:t>
            </a:r>
          </a:p>
          <a:p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Vận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dụng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11869-935B-420D-8FAE-AEF56C3F7D2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140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11869-935B-420D-8FAE-AEF56C3F7D2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37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11869-935B-420D-8FAE-AEF56C3F7D2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723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11869-935B-420D-8FAE-AEF56C3F7D2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89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11869-935B-420D-8FAE-AEF56C3F7D2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11869-935B-420D-8FAE-AEF56C3F7D2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59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4227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668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075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6300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9882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2404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9350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701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4102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8845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4060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3792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6019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2288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7364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2341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6809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787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784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1010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179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949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623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26/12/2022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67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4.svg"/><Relationship Id="rId18" Type="http://schemas.openxmlformats.org/officeDocument/2006/relationships/image" Target="../media/image17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12" Type="http://schemas.openxmlformats.org/officeDocument/2006/relationships/image" Target="../media/image35.png"/><Relationship Id="rId17" Type="http://schemas.openxmlformats.org/officeDocument/2006/relationships/image" Target="../media/image48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9" Type="http://schemas.openxmlformats.org/officeDocument/2006/relationships/image" Target="../media/image36.png"/><Relationship Id="rId4" Type="http://schemas.openxmlformats.org/officeDocument/2006/relationships/image" Target="../media/image24.png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svg"/><Relationship Id="rId3" Type="http://schemas.openxmlformats.org/officeDocument/2006/relationships/image" Target="../media/image20.svg"/><Relationship Id="rId21" Type="http://schemas.openxmlformats.org/officeDocument/2006/relationships/image" Target="../media/image360.png"/><Relationship Id="rId7" Type="http://schemas.openxmlformats.org/officeDocument/2006/relationships/image" Target="../media/image24.svg"/><Relationship Id="rId2" Type="http://schemas.openxmlformats.org/officeDocument/2006/relationships/image" Target="../media/image10.png"/><Relationship Id="rId16" Type="http://schemas.openxmlformats.org/officeDocument/2006/relationships/image" Target="../media/image38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.svg"/><Relationship Id="rId15" Type="http://schemas.openxmlformats.org/officeDocument/2006/relationships/image" Target="../media/image32.svg"/><Relationship Id="rId10" Type="http://schemas.openxmlformats.org/officeDocument/2006/relationships/image" Target="../media/image20.png"/><Relationship Id="rId19" Type="http://schemas.openxmlformats.org/officeDocument/2006/relationships/image" Target="../media/image8.svg"/><Relationship Id="rId4" Type="http://schemas.openxmlformats.org/officeDocument/2006/relationships/image" Target="../media/image2.png"/><Relationship Id="rId9" Type="http://schemas.openxmlformats.org/officeDocument/2006/relationships/image" Target="../media/image26.svg"/><Relationship Id="rId1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svg"/><Relationship Id="rId3" Type="http://schemas.openxmlformats.org/officeDocument/2006/relationships/image" Target="../media/image20.svg"/><Relationship Id="rId21" Type="http://schemas.openxmlformats.org/officeDocument/2006/relationships/image" Target="../media/image36.png"/><Relationship Id="rId7" Type="http://schemas.openxmlformats.org/officeDocument/2006/relationships/image" Target="../media/image24.svg"/><Relationship Id="rId2" Type="http://schemas.openxmlformats.org/officeDocument/2006/relationships/image" Target="../media/image10.png"/><Relationship Id="rId16" Type="http://schemas.openxmlformats.org/officeDocument/2006/relationships/image" Target="../media/image38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.svg"/><Relationship Id="rId15" Type="http://schemas.openxmlformats.org/officeDocument/2006/relationships/image" Target="../media/image32.svg"/><Relationship Id="rId10" Type="http://schemas.openxmlformats.org/officeDocument/2006/relationships/image" Target="../media/image20.png"/><Relationship Id="rId19" Type="http://schemas.openxmlformats.org/officeDocument/2006/relationships/image" Target="../media/image8.svg"/><Relationship Id="rId4" Type="http://schemas.openxmlformats.org/officeDocument/2006/relationships/image" Target="../media/image2.png"/><Relationship Id="rId9" Type="http://schemas.openxmlformats.org/officeDocument/2006/relationships/image" Target="../media/image26.svg"/><Relationship Id="rId14" Type="http://schemas.openxmlformats.org/officeDocument/2006/relationships/image" Target="../media/image18.png"/><Relationship Id="rId22" Type="http://schemas.openxmlformats.org/officeDocument/2006/relationships/image" Target="../media/image37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4.svg"/><Relationship Id="rId7" Type="http://schemas.openxmlformats.org/officeDocument/2006/relationships/image" Target="../media/image52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2.svg"/><Relationship Id="rId4" Type="http://schemas.openxmlformats.org/officeDocument/2006/relationships/image" Target="../media/image2.png"/><Relationship Id="rId9" Type="http://schemas.openxmlformats.org/officeDocument/2006/relationships/image" Target="../media/image2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88.svg"/><Relationship Id="rId7" Type="http://schemas.openxmlformats.org/officeDocument/2006/relationships/image" Target="../media/image2.svg"/><Relationship Id="rId12" Type="http://schemas.openxmlformats.org/officeDocument/2006/relationships/image" Target="../media/image43.png"/><Relationship Id="rId17" Type="http://schemas.openxmlformats.org/officeDocument/2006/relationships/image" Target="../media/image90.svg"/><Relationship Id="rId2" Type="http://schemas.openxmlformats.org/officeDocument/2006/relationships/image" Target="../media/image2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6.svg"/><Relationship Id="rId15" Type="http://schemas.openxmlformats.org/officeDocument/2006/relationships/image" Target="../media/image20.svg"/><Relationship Id="rId10" Type="http://schemas.openxmlformats.org/officeDocument/2006/relationships/image" Target="../media/image42.png"/><Relationship Id="rId9" Type="http://schemas.openxmlformats.org/officeDocument/2006/relationships/image" Target="../media/image84.svg"/><Relationship Id="rId1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svg"/><Relationship Id="rId12" Type="http://schemas.openxmlformats.org/officeDocument/2006/relationships/image" Target="../media/image11.png"/><Relationship Id="rId7" Type="http://schemas.openxmlformats.org/officeDocument/2006/relationships/image" Target="../media/image24.svg"/><Relationship Id="rId2" Type="http://schemas.openxmlformats.org/officeDocument/2006/relationships/image" Target="../media/image18.png"/><Relationship Id="rId16" Type="http://schemas.openxmlformats.org/officeDocument/2006/relationships/image" Target="../media/image4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.svg"/><Relationship Id="rId5" Type="http://schemas.openxmlformats.org/officeDocument/2006/relationships/image" Target="../media/image32.svg"/><Relationship Id="rId15" Type="http://schemas.openxmlformats.org/officeDocument/2006/relationships/image" Target="../media/image45.png"/><Relationship Id="rId10" Type="http://schemas.openxmlformats.org/officeDocument/2006/relationships/image" Target="../media/image2.png"/><Relationship Id="rId9" Type="http://schemas.openxmlformats.org/officeDocument/2006/relationships/image" Target="../media/image20.svg"/><Relationship Id="rId1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48.gif"/><Relationship Id="rId18" Type="http://schemas.openxmlformats.org/officeDocument/2006/relationships/image" Target="../media/image9.svg"/><Relationship Id="rId3" Type="http://schemas.openxmlformats.org/officeDocument/2006/relationships/slideLayout" Target="../slideLayouts/slideLayout13.xml"/><Relationship Id="rId7" Type="http://schemas.openxmlformats.org/officeDocument/2006/relationships/slide" Target="slide17.xml"/><Relationship Id="rId12" Type="http://schemas.openxmlformats.org/officeDocument/2006/relationships/image" Target="../media/image47.gif"/><Relationship Id="rId17" Type="http://schemas.openxmlformats.org/officeDocument/2006/relationships/image" Target="../media/image51.png"/><Relationship Id="rId2" Type="http://schemas.openxmlformats.org/officeDocument/2006/relationships/audio" Target="../media/media1.wav"/><Relationship Id="rId16" Type="http://schemas.openxmlformats.org/officeDocument/2006/relationships/slide" Target="slide22.xml"/><Relationship Id="rId1" Type="http://schemas.microsoft.com/office/2007/relationships/media" Target="../media/media1.wav"/><Relationship Id="rId6" Type="http://schemas.openxmlformats.org/officeDocument/2006/relationships/image" Target="../media/image3.svg"/><Relationship Id="rId11" Type="http://schemas.openxmlformats.org/officeDocument/2006/relationships/slide" Target="slide21.xml"/><Relationship Id="rId5" Type="http://schemas.openxmlformats.org/officeDocument/2006/relationships/image" Target="../media/image46.png"/><Relationship Id="rId15" Type="http://schemas.openxmlformats.org/officeDocument/2006/relationships/image" Target="../media/image50.png"/><Relationship Id="rId10" Type="http://schemas.openxmlformats.org/officeDocument/2006/relationships/slide" Target="slide20.xml"/><Relationship Id="rId19" Type="http://schemas.openxmlformats.org/officeDocument/2006/relationships/image" Target="../media/image52.png"/><Relationship Id="rId4" Type="http://schemas.openxmlformats.org/officeDocument/2006/relationships/notesSlide" Target="../notesSlides/notesSlide1.xml"/><Relationship Id="rId9" Type="http://schemas.openxmlformats.org/officeDocument/2006/relationships/slide" Target="slide19.xml"/><Relationship Id="rId1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56.png"/><Relationship Id="rId17" Type="http://schemas.openxmlformats.org/officeDocument/2006/relationships/image" Target="../media/image18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slide" Target="slide16.xml"/><Relationship Id="rId10" Type="http://schemas.openxmlformats.org/officeDocument/2006/relationships/image" Target="../media/image55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8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image" Target="../media/image59.png"/><Relationship Id="rId10" Type="http://schemas.openxmlformats.org/officeDocument/2006/relationships/image" Target="../media/image55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60.png"/><Relationship Id="rId17" Type="http://schemas.openxmlformats.org/officeDocument/2006/relationships/image" Target="../media/image18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pn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5" Type="http://schemas.openxmlformats.org/officeDocument/2006/relationships/slide" Target="slide16.xml"/><Relationship Id="rId10" Type="http://schemas.openxmlformats.org/officeDocument/2006/relationships/image" Target="../media/image55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svg"/><Relationship Id="rId18" Type="http://schemas.openxmlformats.org/officeDocument/2006/relationships/image" Target="../media/image22.svg"/><Relationship Id="rId3" Type="http://schemas.openxmlformats.org/officeDocument/2006/relationships/image" Target="../media/image14.svg"/><Relationship Id="rId12" Type="http://schemas.openxmlformats.org/officeDocument/2006/relationships/image" Target="../media/image10.png"/><Relationship Id="rId7" Type="http://schemas.openxmlformats.org/officeDocument/2006/relationships/image" Target="../media/image16.svg"/><Relationship Id="rId17" Type="http://schemas.openxmlformats.org/officeDocument/2006/relationships/image" Target="../media/image13.png"/><Relationship Id="rId2" Type="http://schemas.openxmlformats.org/officeDocument/2006/relationships/image" Target="../media/image7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5" Type="http://schemas.openxmlformats.org/officeDocument/2006/relationships/image" Target="../media/image8.sv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18.svg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8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image" Target="../media/image59.png"/><Relationship Id="rId10" Type="http://schemas.openxmlformats.org/officeDocument/2006/relationships/image" Target="../media/image55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1.png"/><Relationship Id="rId18" Type="http://schemas.openxmlformats.org/officeDocument/2006/relationships/image" Target="../media/image18.sv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600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6" Type="http://schemas.openxmlformats.org/officeDocument/2006/relationships/slide" Target="slide1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3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image" Target="../media/image58.png"/><Relationship Id="rId10" Type="http://schemas.openxmlformats.org/officeDocument/2006/relationships/image" Target="../media/image55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svg"/><Relationship Id="rId18" Type="http://schemas.openxmlformats.org/officeDocument/2006/relationships/image" Target="../media/image61.jpg"/><Relationship Id="rId17" Type="http://schemas.openxmlformats.org/officeDocument/2006/relationships/image" Target="../media/image30.svg"/><Relationship Id="rId2" Type="http://schemas.openxmlformats.org/officeDocument/2006/relationships/image" Target="../media/image19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2.svg"/><Relationship Id="rId1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png"/><Relationship Id="rId18" Type="http://schemas.openxmlformats.org/officeDocument/2006/relationships/image" Target="../media/image62.png"/><Relationship Id="rId3" Type="http://schemas.openxmlformats.org/officeDocument/2006/relationships/image" Target="../media/image24.svg"/><Relationship Id="rId12" Type="http://schemas.openxmlformats.org/officeDocument/2006/relationships/image" Target="../media/image20.svg"/><Relationship Id="rId17" Type="http://schemas.openxmlformats.org/officeDocument/2006/relationships/image" Target="../media/image30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.png"/><Relationship Id="rId10" Type="http://schemas.openxmlformats.org/officeDocument/2006/relationships/image" Target="../media/image39.png"/><Relationship Id="rId9" Type="http://schemas.openxmlformats.org/officeDocument/2006/relationships/image" Target="../media/image2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8.svg"/><Relationship Id="rId18" Type="http://schemas.openxmlformats.org/officeDocument/2006/relationships/image" Target="../media/image65.png"/><Relationship Id="rId7" Type="http://schemas.openxmlformats.org/officeDocument/2006/relationships/image" Target="../media/image20.svg"/><Relationship Id="rId12" Type="http://schemas.openxmlformats.org/officeDocument/2006/relationships/image" Target="../media/image11.png"/><Relationship Id="rId17" Type="http://schemas.openxmlformats.org/officeDocument/2006/relationships/image" Target="../media/image24.svg"/><Relationship Id="rId2" Type="http://schemas.openxmlformats.org/officeDocument/2006/relationships/image" Target="../media/image10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5.svg"/><Relationship Id="rId15" Type="http://schemas.openxmlformats.org/officeDocument/2006/relationships/image" Target="../media/image117.svg"/><Relationship Id="rId10" Type="http://schemas.openxmlformats.org/officeDocument/2006/relationships/image" Target="../media/image15.png"/><Relationship Id="rId9" Type="http://schemas.openxmlformats.org/officeDocument/2006/relationships/image" Target="../media/image6.svg"/><Relationship Id="rId1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8.svg"/><Relationship Id="rId18" Type="http://schemas.openxmlformats.org/officeDocument/2006/relationships/image" Target="../media/image66.png"/><Relationship Id="rId7" Type="http://schemas.openxmlformats.org/officeDocument/2006/relationships/image" Target="../media/image20.svg"/><Relationship Id="rId12" Type="http://schemas.openxmlformats.org/officeDocument/2006/relationships/image" Target="../media/image11.png"/><Relationship Id="rId17" Type="http://schemas.openxmlformats.org/officeDocument/2006/relationships/image" Target="../media/image24.svg"/><Relationship Id="rId2" Type="http://schemas.openxmlformats.org/officeDocument/2006/relationships/image" Target="../media/image10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5.svg"/><Relationship Id="rId15" Type="http://schemas.openxmlformats.org/officeDocument/2006/relationships/image" Target="../media/image117.svg"/><Relationship Id="rId10" Type="http://schemas.openxmlformats.org/officeDocument/2006/relationships/image" Target="../media/image15.png"/><Relationship Id="rId9" Type="http://schemas.openxmlformats.org/officeDocument/2006/relationships/image" Target="../media/image6.svg"/><Relationship Id="rId1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20.svg"/><Relationship Id="rId18" Type="http://schemas.openxmlformats.org/officeDocument/2006/relationships/image" Target="../media/image39.png"/><Relationship Id="rId3" Type="http://schemas.openxmlformats.org/officeDocument/2006/relationships/image" Target="../media/image98.svg"/><Relationship Id="rId7" Type="http://schemas.openxmlformats.org/officeDocument/2006/relationships/image" Target="../media/image102.svg"/><Relationship Id="rId12" Type="http://schemas.openxmlformats.org/officeDocument/2006/relationships/image" Target="../media/image10.png"/><Relationship Id="rId17" Type="http://schemas.openxmlformats.org/officeDocument/2006/relationships/image" Target="../media/image8.svg"/><Relationship Id="rId2" Type="http://schemas.openxmlformats.org/officeDocument/2006/relationships/image" Target="../media/image63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88.svg"/><Relationship Id="rId5" Type="http://schemas.openxmlformats.org/officeDocument/2006/relationships/image" Target="../media/image100.svg"/><Relationship Id="rId15" Type="http://schemas.openxmlformats.org/officeDocument/2006/relationships/image" Target="../media/image6.svg"/><Relationship Id="rId10" Type="http://schemas.openxmlformats.org/officeDocument/2006/relationships/image" Target="../media/image69.png"/><Relationship Id="rId19" Type="http://schemas.openxmlformats.org/officeDocument/2006/relationships/image" Target="../media/image24.svg"/><Relationship Id="rId4" Type="http://schemas.openxmlformats.org/officeDocument/2006/relationships/image" Target="../media/image64.png"/><Relationship Id="rId9" Type="http://schemas.openxmlformats.org/officeDocument/2006/relationships/image" Target="../media/image104.svg"/><Relationship Id="rId1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20.svg"/><Relationship Id="rId3" Type="http://schemas.openxmlformats.org/officeDocument/2006/relationships/image" Target="../media/image140.svg"/><Relationship Id="rId7" Type="http://schemas.openxmlformats.org/officeDocument/2006/relationships/image" Target="../media/image18.svg"/><Relationship Id="rId12" Type="http://schemas.openxmlformats.org/officeDocument/2006/relationships/image" Target="../media/image1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.svg"/><Relationship Id="rId5" Type="http://schemas.openxmlformats.org/officeDocument/2006/relationships/image" Target="../media/image16.svg"/><Relationship Id="rId15" Type="http://schemas.openxmlformats.org/officeDocument/2006/relationships/image" Target="../media/image8.svg"/><Relationship Id="rId10" Type="http://schemas.openxmlformats.org/officeDocument/2006/relationships/image" Target="../media/image2.png"/><Relationship Id="rId4" Type="http://schemas.openxmlformats.org/officeDocument/2006/relationships/image" Target="../media/image12.png"/><Relationship Id="rId9" Type="http://schemas.openxmlformats.org/officeDocument/2006/relationships/image" Target="../media/image22.svg"/><Relationship Id="rId1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.svg"/><Relationship Id="rId18" Type="http://schemas.openxmlformats.org/officeDocument/2006/relationships/image" Target="../media/image22.svg"/><Relationship Id="rId3" Type="http://schemas.openxmlformats.org/officeDocument/2006/relationships/image" Target="../media/image14.svg"/><Relationship Id="rId12" Type="http://schemas.openxmlformats.org/officeDocument/2006/relationships/image" Target="../media/image10.png"/><Relationship Id="rId7" Type="http://schemas.openxmlformats.org/officeDocument/2006/relationships/image" Target="../media/image16.svg"/><Relationship Id="rId17" Type="http://schemas.openxmlformats.org/officeDocument/2006/relationships/image" Target="../media/image13.png"/><Relationship Id="rId2" Type="http://schemas.openxmlformats.org/officeDocument/2006/relationships/image" Target="../media/image7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6.svg"/><Relationship Id="rId5" Type="http://schemas.openxmlformats.org/officeDocument/2006/relationships/image" Target="../media/image2.svg"/><Relationship Id="rId15" Type="http://schemas.openxmlformats.org/officeDocument/2006/relationships/image" Target="../media/image8.sv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18.sv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8.svg"/><Relationship Id="rId7" Type="http://schemas.openxmlformats.org/officeDocument/2006/relationships/image" Target="../media/image20.svg"/><Relationship Id="rId12" Type="http://schemas.openxmlformats.org/officeDocument/2006/relationships/image" Target="../media/image11.png"/><Relationship Id="rId2" Type="http://schemas.openxmlformats.org/officeDocument/2006/relationships/image" Target="../media/image10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5.svg"/><Relationship Id="rId15" Type="http://schemas.openxmlformats.org/officeDocument/2006/relationships/image" Target="../media/image117.svg"/><Relationship Id="rId10" Type="http://schemas.openxmlformats.org/officeDocument/2006/relationships/image" Target="../media/image15.png"/><Relationship Id="rId9" Type="http://schemas.openxmlformats.org/officeDocument/2006/relationships/image" Target="../media/image6.sv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svg"/><Relationship Id="rId12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2.svg"/><Relationship Id="rId5" Type="http://schemas.openxmlformats.org/officeDocument/2006/relationships/image" Target="../media/image32.svg"/><Relationship Id="rId10" Type="http://schemas.openxmlformats.org/officeDocument/2006/relationships/image" Target="../media/image2.png"/><Relationship Id="rId9" Type="http://schemas.openxmlformats.org/officeDocument/2006/relationships/image" Target="../media/image20.sv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svg"/><Relationship Id="rId18" Type="http://schemas.openxmlformats.org/officeDocument/2006/relationships/image" Target="../media/image17.png"/><Relationship Id="rId17" Type="http://schemas.openxmlformats.org/officeDocument/2006/relationships/image" Target="../media/image30.svg"/><Relationship Id="rId2" Type="http://schemas.openxmlformats.org/officeDocument/2006/relationships/image" Target="../media/image19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2.svg"/><Relationship Id="rId19" Type="http://schemas.openxmlformats.org/officeDocument/2006/relationships/image" Target="../media/image21.png"/><Relationship Id="rId1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svg"/><Relationship Id="rId18" Type="http://schemas.openxmlformats.org/officeDocument/2006/relationships/image" Target="../media/image17.png"/><Relationship Id="rId17" Type="http://schemas.openxmlformats.org/officeDocument/2006/relationships/image" Target="../media/image30.svg"/><Relationship Id="rId2" Type="http://schemas.openxmlformats.org/officeDocument/2006/relationships/image" Target="../media/image19.png"/><Relationship Id="rId16" Type="http://schemas.openxmlformats.org/officeDocument/2006/relationships/image" Target="../media/image20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2.svg"/><Relationship Id="rId19" Type="http://schemas.openxmlformats.org/officeDocument/2006/relationships/image" Target="../media/image22.png"/><Relationship Id="rId1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3.svg"/><Relationship Id="rId18" Type="http://schemas.openxmlformats.org/officeDocument/2006/relationships/image" Target="../media/image30.png"/><Relationship Id="rId3" Type="http://schemas.openxmlformats.org/officeDocument/2006/relationships/image" Target="../media/image36.svg"/><Relationship Id="rId12" Type="http://schemas.openxmlformats.org/officeDocument/2006/relationships/image" Target="../media/image27.png"/><Relationship Id="rId17" Type="http://schemas.openxmlformats.org/officeDocument/2006/relationships/image" Target="../media/image127.svg"/><Relationship Id="rId2" Type="http://schemas.openxmlformats.org/officeDocument/2006/relationships/image" Target="../media/image24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121.svg"/><Relationship Id="rId5" Type="http://schemas.openxmlformats.org/officeDocument/2006/relationships/image" Target="../media/image4.svg"/><Relationship Id="rId15" Type="http://schemas.openxmlformats.org/officeDocument/2006/relationships/image" Target="../media/image125.svg"/><Relationship Id="rId10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92.sv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8" Type="http://schemas.openxmlformats.org/officeDocument/2006/relationships/image" Target="../media/image34.png"/><Relationship Id="rId13" Type="http://schemas.openxmlformats.org/officeDocument/2006/relationships/image" Target="../media/image44.svg"/><Relationship Id="rId3" Type="http://schemas.openxmlformats.org/officeDocument/2006/relationships/image" Target="../media/image34.svg"/><Relationship Id="rId21" Type="http://schemas.openxmlformats.org/officeDocument/2006/relationships/image" Target="../media/image36.png"/><Relationship Id="rId7" Type="http://schemas.openxmlformats.org/officeDocument/2006/relationships/image" Target="../media/image38.svg"/><Relationship Id="rId12" Type="http://schemas.openxmlformats.org/officeDocument/2006/relationships/image" Target="../media/image33.png"/><Relationship Id="rId17" Type="http://schemas.openxmlformats.org/officeDocument/2006/relationships/image" Target="../media/image48.svg"/><Relationship Id="rId2" Type="http://schemas.openxmlformats.org/officeDocument/2006/relationships/image" Target="../media/image2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l="9412"/>
          <a:stretch>
            <a:fillRect/>
          </a:stretch>
        </p:blipFill>
        <p:spPr>
          <a:xfrm>
            <a:off x="0" y="0"/>
            <a:ext cx="2970481" cy="314794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17284" r="21180"/>
          <a:stretch>
            <a:fillRect/>
          </a:stretch>
        </p:blipFill>
        <p:spPr>
          <a:xfrm>
            <a:off x="1407092" y="-36612"/>
            <a:ext cx="7672688" cy="83214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17734" t="16716"/>
          <a:stretch>
            <a:fillRect/>
          </a:stretch>
        </p:blipFill>
        <p:spPr>
          <a:xfrm>
            <a:off x="8889281" y="-93762"/>
            <a:ext cx="7863186" cy="837859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713890" y="2775591"/>
            <a:ext cx="14731779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u="none" dirty="0" smtClean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u="none" dirty="0" smtClean="0">
                <a:solidFill>
                  <a:srgbClr val="7B21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  <a:endParaRPr lang="en-US" sz="8000" b="1" u="none" dirty="0">
              <a:solidFill>
                <a:srgbClr val="7B21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0" y="9541197"/>
            <a:ext cx="18288000" cy="745803"/>
            <a:chOff x="0" y="0"/>
            <a:chExt cx="6186311" cy="25228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6311" cy="252284"/>
            </a:xfrm>
            <a:custGeom>
              <a:avLst/>
              <a:gdLst/>
              <a:ahLst/>
              <a:cxnLst/>
              <a:rect l="l" t="t" r="r" b="b"/>
              <a:pathLst>
                <a:path w="6186311" h="252284">
                  <a:moveTo>
                    <a:pt x="0" y="0"/>
                  </a:moveTo>
                  <a:lnTo>
                    <a:pt x="6186311" y="0"/>
                  </a:lnTo>
                  <a:lnTo>
                    <a:pt x="6186311" y="252284"/>
                  </a:lnTo>
                  <a:lnTo>
                    <a:pt x="0" y="252284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86775" y="3496346"/>
            <a:ext cx="1196930" cy="11191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05585">
            <a:off x="16863430" y="1739945"/>
            <a:ext cx="791740" cy="13362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727855" y="6826089"/>
            <a:ext cx="4832291" cy="29174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06461" y="7725271"/>
            <a:ext cx="1196930" cy="11191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E6AD"/>
          </a:solidFill>
          <a:ln>
            <a:solidFill>
              <a:srgbClr val="FEE6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05059">
            <a:off x="368389" y="8032982"/>
            <a:ext cx="2638689" cy="22905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47409"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72101">
            <a:off x="8240779" y="264160"/>
            <a:ext cx="1627038" cy="5324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5585">
            <a:off x="17547746" y="3306317"/>
            <a:ext cx="614106" cy="103646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38200" y="1029039"/>
            <a:ext cx="1113922" cy="992403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99546" y="452560"/>
            <a:ext cx="2575929" cy="1979058"/>
            <a:chOff x="664157" y="342900"/>
            <a:chExt cx="2575929" cy="197905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157" y="342900"/>
              <a:ext cx="2575929" cy="197905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838200" y="826029"/>
              <a:ext cx="2209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Ví</a:t>
              </a:r>
              <a:r>
                <a:rPr lang="en-US" sz="4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dụ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"/>
          <a:stretch/>
        </p:blipFill>
        <p:spPr>
          <a:xfrm>
            <a:off x="1156209" y="4186449"/>
            <a:ext cx="5068447" cy="45843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75673" y="676787"/>
            <a:ext cx="14578928" cy="3711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Biết rằng nếu mũi tên dừng ở hình quạt ghi số 1 hoặc 2 thì Nam nhận được 100 điểm; dừng ở hình quat ghi số 3 hoặc 4 thì Nam nhận được 200 </a:t>
            </a: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điểm; </a:t>
            </a: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dừng ở hình quạt ghi số 5 hoặc 6 thì Nam nhận được 300 điểm. 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95806" y="4343654"/>
            <a:ext cx="5182829" cy="9971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2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 các biến cố sau: </a:t>
            </a:r>
            <a:endParaRPr lang="en-US" sz="42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464253" y="4388572"/>
            <a:ext cx="7860580" cy="31146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E: </a:t>
            </a: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“Nam </a:t>
            </a: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 được 100 </a:t>
            </a: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điểm”;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F: “Nam </a:t>
            </a: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 </a:t>
            </a: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 200 </a:t>
            </a: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điểm”;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G: </a:t>
            </a: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“Nam nhận </a:t>
            </a: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 300 </a:t>
            </a: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điểm”. 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95806" y="7419148"/>
            <a:ext cx="11687015" cy="2703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E, F, G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71500" indent="-57150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E, F, G.</a:t>
            </a:r>
          </a:p>
        </p:txBody>
      </p:sp>
    </p:spTree>
    <p:extLst>
      <p:ext uri="{BB962C8B-B14F-4D97-AF65-F5344CB8AC3E}">
        <p14:creationId xmlns:p14="http://schemas.microsoft.com/office/powerpoint/2010/main" val="377649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39082">
            <a:off x="-1215740" y="7337845"/>
            <a:ext cx="2108060" cy="6899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12898" b="27291"/>
          <a:stretch>
            <a:fillRect/>
          </a:stretch>
        </p:blipFill>
        <p:spPr>
          <a:xfrm>
            <a:off x="15458339" y="8070964"/>
            <a:ext cx="2829661" cy="22676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489966">
            <a:off x="-136939" y="120511"/>
            <a:ext cx="2125827" cy="124071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t="29629" r="32067"/>
          <a:stretch>
            <a:fillRect/>
          </a:stretch>
        </p:blipFill>
        <p:spPr>
          <a:xfrm rot="10799999">
            <a:off x="-330919" y="2028862"/>
            <a:ext cx="1828605" cy="19279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r="55716"/>
          <a:stretch>
            <a:fillRect/>
          </a:stretch>
        </p:blipFill>
        <p:spPr>
          <a:xfrm rot="-7262247">
            <a:off x="1764472" y="-74727"/>
            <a:ext cx="1825488" cy="83195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05585">
            <a:off x="17391259" y="4071265"/>
            <a:ext cx="786511" cy="1327444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7848600" y="342900"/>
            <a:ext cx="2534241" cy="1390747"/>
            <a:chOff x="7848600" y="342900"/>
            <a:chExt cx="2534241" cy="1390747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b="60007"/>
            <a:stretch>
              <a:fillRect/>
            </a:stretch>
          </p:blipFill>
          <p:spPr>
            <a:xfrm>
              <a:off x="7848600" y="342900"/>
              <a:ext cx="2534241" cy="1390747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7943738" y="740866"/>
              <a:ext cx="23439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371812" y="1623692"/>
            <a:ext cx="17159783" cy="8424229"/>
            <a:chOff x="1371812" y="1623692"/>
            <a:chExt cx="17159783" cy="84242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1371812" y="1623692"/>
                  <a:ext cx="17068800" cy="842422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4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4000" dirty="0" smtClean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a) </a:t>
                  </a:r>
                  <a:r>
                    <a:rPr lang="en-US" sz="4000" dirty="0" smtClean="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nl-NL" sz="40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Biến </a:t>
                  </a:r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cố A là biến cố chắc chắn</a:t>
                  </a:r>
                  <a14:m>
                    <m:oMath xmlns:m="http://schemas.openxmlformats.org/officeDocument/2006/math"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 →</m:t>
                      </m:r>
                    </m:oMath>
                  </a14:m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có xác suất bằng 1.</a:t>
                  </a:r>
                  <a:endPara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4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Biến cố B là biến cố không thể </a:t>
                  </a:r>
                  <a14:m>
                    <m:oMath xmlns:m="http://schemas.openxmlformats.org/officeDocument/2006/math">
                      <m:r>
                        <a:rPr lang="nl-NL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→</m:t>
                      </m:r>
                    </m:oMath>
                  </a14:m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 có xác suất bằng 0.</a:t>
                  </a:r>
                  <a:endPara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4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Vì 6 hình quạt có diện tích bằng nhau nên 6 biến cố sau đồng khả năng</a:t>
                  </a:r>
                  <a:r>
                    <a:rPr lang="nl-NL" sz="40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:</a:t>
                  </a:r>
                  <a:endParaRPr lang="en-US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marL="571500" indent="-571500" algn="just">
                    <a:lnSpc>
                      <a:spcPct val="140000"/>
                    </a:lnSpc>
                    <a:spcBef>
                      <a:spcPts val="60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•"/>
                  </a:pPr>
                  <a:r>
                    <a:rPr lang="nl-NL" sz="40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"</a:t>
                  </a:r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Mũi tên dừng ở hình quạt </a:t>
                  </a:r>
                  <a:r>
                    <a:rPr lang="nl-NL" sz="40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số </a:t>
                  </a:r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1"</a:t>
                  </a:r>
                  <a:endPara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marL="571500" indent="-571500" algn="just">
                    <a:lnSpc>
                      <a:spcPct val="140000"/>
                    </a:lnSpc>
                    <a:spcBef>
                      <a:spcPts val="60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•"/>
                  </a:pPr>
                  <a:r>
                    <a:rPr lang="nl-NL" sz="40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"</a:t>
                  </a:r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Mũi tên dừng ở hình quạt </a:t>
                  </a:r>
                  <a:r>
                    <a:rPr lang="nl-NL" sz="40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số </a:t>
                  </a:r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2"</a:t>
                  </a:r>
                  <a:endPara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marL="571500" indent="-571500" algn="just">
                    <a:lnSpc>
                      <a:spcPct val="140000"/>
                    </a:lnSpc>
                    <a:spcBef>
                      <a:spcPts val="600"/>
                    </a:spcBef>
                    <a:spcAft>
                      <a:spcPts val="600"/>
                    </a:spcAft>
                    <a:buFont typeface="Arial" panose="020B0604020202020204" pitchFamily="34" charset="0"/>
                    <a:buChar char="•"/>
                  </a:pPr>
                  <a:r>
                    <a:rPr lang="nl-NL" sz="40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"</a:t>
                  </a:r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Mũi tên dừng ở hình quạt </a:t>
                  </a:r>
                  <a:r>
                    <a:rPr lang="nl-NL" sz="40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số </a:t>
                  </a:r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3"</a:t>
                  </a:r>
                  <a:endPara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4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4000" dirty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Mặt </a:t>
                  </a:r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khác, luôn xảy ra duy nhất một biến cố trong 6 biến cố này.</a:t>
                  </a:r>
                  <a:endPara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4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nl-NL" sz="4000" dirty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Vậy xác suất của biến cố C là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nl-NL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nl-NL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Arial" panose="020B0604020202020204" pitchFamily="34" charset="0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nl-NL" sz="40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.</a:t>
                  </a:r>
                  <a:endPara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71812" y="1623692"/>
                  <a:ext cx="17068800" cy="8424229"/>
                </a:xfrm>
                <a:prstGeom prst="rect">
                  <a:avLst/>
                </a:prstGeom>
                <a:blipFill rotWithShape="0">
                  <a:blip r:embed="rId21"/>
                  <a:stretch>
                    <a:fillRect l="-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Rectangle 25"/>
            <p:cNvSpPr/>
            <p:nvPr/>
          </p:nvSpPr>
          <p:spPr>
            <a:xfrm>
              <a:off x="9768596" y="4512702"/>
              <a:ext cx="8762999" cy="3170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0" lvl="0" indent="-571500"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nl-NL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"Mũi tên dừng ở hình quạt </a:t>
              </a:r>
              <a:r>
                <a:rPr lang="nl-NL" sz="4000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 </a:t>
              </a:r>
              <a:r>
                <a:rPr lang="nl-NL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4"</a:t>
              </a:r>
              <a:endPara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571500" lvl="0" indent="-571500"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nl-NL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"Mũi tên dừng ở hình quạt </a:t>
              </a:r>
              <a:r>
                <a:rPr lang="nl-NL" sz="4000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 </a:t>
              </a:r>
              <a:r>
                <a:rPr lang="nl-NL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5"</a:t>
              </a:r>
              <a:endPara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571500" lvl="0" indent="-571500"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nl-NL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"Mũi tên dừng ở hình quạt </a:t>
              </a:r>
              <a:r>
                <a:rPr lang="nl-NL" sz="4000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số </a:t>
              </a:r>
              <a:r>
                <a:rPr lang="nl-NL" sz="40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6"</a:t>
              </a:r>
              <a:endParaRPr lang="en-US" sz="40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"/>
          <a:stretch/>
        </p:blipFill>
        <p:spPr>
          <a:xfrm>
            <a:off x="14772914" y="494276"/>
            <a:ext cx="3265566" cy="2953666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39082">
            <a:off x="-1215740" y="7337845"/>
            <a:ext cx="2108060" cy="6899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12898" b="27291"/>
          <a:stretch>
            <a:fillRect/>
          </a:stretch>
        </p:blipFill>
        <p:spPr>
          <a:xfrm>
            <a:off x="15458339" y="8070964"/>
            <a:ext cx="2829661" cy="22676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489966">
            <a:off x="-136939" y="120511"/>
            <a:ext cx="2125827" cy="124071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t="29629" r="32067"/>
          <a:stretch>
            <a:fillRect/>
          </a:stretch>
        </p:blipFill>
        <p:spPr>
          <a:xfrm rot="10799999">
            <a:off x="-330919" y="2028862"/>
            <a:ext cx="1828605" cy="19279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r="55716"/>
          <a:stretch>
            <a:fillRect/>
          </a:stretch>
        </p:blipFill>
        <p:spPr>
          <a:xfrm rot="-7262247">
            <a:off x="1764472" y="-74727"/>
            <a:ext cx="1825488" cy="83195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05585">
            <a:off x="17391259" y="4071265"/>
            <a:ext cx="786511" cy="1327444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7848600" y="342900"/>
            <a:ext cx="2534241" cy="1390747"/>
            <a:chOff x="7848600" y="342900"/>
            <a:chExt cx="2534241" cy="1390747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b="60007"/>
            <a:stretch>
              <a:fillRect/>
            </a:stretch>
          </p:blipFill>
          <p:spPr>
            <a:xfrm>
              <a:off x="7848600" y="342900"/>
              <a:ext cx="2534241" cy="1390747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7943738" y="740866"/>
              <a:ext cx="23439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"/>
          <a:stretch/>
        </p:blipFill>
        <p:spPr>
          <a:xfrm>
            <a:off x="14772914" y="494276"/>
            <a:ext cx="3265566" cy="29536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850185" y="2008422"/>
                <a:ext cx="15773400" cy="75732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4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2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nl-NL" sz="4200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Biến </a:t>
                </a:r>
                <a:r>
                  <a:rPr lang="nl-NL" sz="4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cố E xảy ra khi mũi tên dừng ở hình quạt OAB.</a:t>
                </a:r>
                <a:endPara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4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2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Biến </a:t>
                </a:r>
                <a:r>
                  <a:rPr lang="nl-NL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cố F xảy ra khi mũi tên dừng ở hình quạt OBC.</a:t>
                </a:r>
                <a:endPara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4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2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Biến </a:t>
                </a:r>
                <a:r>
                  <a:rPr lang="nl-NL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cố G xảy ra khi mũi tên dừng ở hình quạt OCA.</a:t>
                </a:r>
                <a:endPara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4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ba hình quạt này có diện tích bằng nhau nênn ba biến cố E, F, G là đồng khả năng.</a:t>
                </a:r>
                <a:endPara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4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nl-NL" sz="42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</a:t>
                </a:r>
                <a:r>
                  <a:rPr lang="nl-NL" sz="4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luôn xảy ra duy nhất một biến cố trong ba biến cố này </a:t>
                </a:r>
                <a:endPara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4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nl-NL" sz="4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nl-NL" sz="4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Xác suất của biến cố E, F, G bằng nhau và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nl-NL" sz="4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nl-NL" sz="4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sz="42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</a:t>
                </a:r>
                <a:endParaRPr lang="en-US" sz="42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0185" y="2008422"/>
                <a:ext cx="15773400" cy="7573227"/>
              </a:xfrm>
              <a:prstGeom prst="rect">
                <a:avLst/>
              </a:prstGeom>
              <a:blipFill rotWithShape="0">
                <a:blip r:embed="rId22"/>
                <a:stretch>
                  <a:fillRect l="-1508" r="-1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959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23808"/>
          <a:stretch>
            <a:fillRect/>
          </a:stretch>
        </p:blipFill>
        <p:spPr>
          <a:xfrm rot="-118193">
            <a:off x="1085521" y="2036724"/>
            <a:ext cx="8093245" cy="846155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23808"/>
          <a:stretch>
            <a:fillRect/>
          </a:stretch>
        </p:blipFill>
        <p:spPr>
          <a:xfrm rot="-118193">
            <a:off x="8960917" y="1768684"/>
            <a:ext cx="8093245" cy="846155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12133" b="40806"/>
          <a:stretch>
            <a:fillRect/>
          </a:stretch>
        </p:blipFill>
        <p:spPr>
          <a:xfrm>
            <a:off x="15717566" y="8980112"/>
            <a:ext cx="2570434" cy="16623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476985" y="867610"/>
            <a:ext cx="1981353" cy="23435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239082">
            <a:off x="51084" y="9002591"/>
            <a:ext cx="1996757" cy="653484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685800" y="1829799"/>
            <a:ext cx="6217454" cy="958270"/>
            <a:chOff x="768732" y="1728405"/>
            <a:chExt cx="6217454" cy="958270"/>
          </a:xfrm>
        </p:grpSpPr>
        <p:grpSp>
          <p:nvGrpSpPr>
            <p:cNvPr id="8" name="Group 8"/>
            <p:cNvGrpSpPr/>
            <p:nvPr/>
          </p:nvGrpSpPr>
          <p:grpSpPr>
            <a:xfrm rot="-143938">
              <a:off x="778617" y="1728405"/>
              <a:ext cx="6200011" cy="958270"/>
              <a:chOff x="0" y="0"/>
              <a:chExt cx="5491572" cy="84877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5491572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5491572" h="848774">
                    <a:moveTo>
                      <a:pt x="5367112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367112" y="0"/>
                    </a:lnTo>
                    <a:cubicBezTo>
                      <a:pt x="5435692" y="0"/>
                      <a:pt x="5491572" y="55880"/>
                      <a:pt x="5491572" y="124460"/>
                    </a:cubicBezTo>
                    <a:lnTo>
                      <a:pt x="5491572" y="724314"/>
                    </a:lnTo>
                    <a:cubicBezTo>
                      <a:pt x="5491572" y="792894"/>
                      <a:pt x="5435692" y="848774"/>
                      <a:pt x="5367112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</p:sp>
        </p:grpSp>
        <p:sp>
          <p:nvSpPr>
            <p:cNvPr id="11" name="TextBox 11"/>
            <p:cNvSpPr txBox="1"/>
            <p:nvPr/>
          </p:nvSpPr>
          <p:spPr>
            <a:xfrm rot="-140663">
              <a:off x="768732" y="1853623"/>
              <a:ext cx="6217454" cy="6412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040"/>
                </a:lnSpc>
                <a:spcBef>
                  <a:spcPct val="0"/>
                </a:spcBef>
              </a:pPr>
              <a:r>
                <a:rPr lang="en-US" sz="4400" b="1" u="none" spc="179" dirty="0" err="1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b="1" u="none" spc="179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8.8(SGK-tr57)</a:t>
              </a:r>
              <a:endParaRPr lang="en-US" sz="4400" b="1" u="none" spc="17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56286" b="40806"/>
          <a:stretch>
            <a:fillRect/>
          </a:stretch>
        </p:blipFill>
        <p:spPr>
          <a:xfrm>
            <a:off x="17249775" y="7418824"/>
            <a:ext cx="1278806" cy="1662387"/>
          </a:xfrm>
          <a:prstGeom prst="rect">
            <a:avLst/>
          </a:prstGeom>
        </p:spPr>
      </p:pic>
      <p:sp>
        <p:nvSpPr>
          <p:cNvPr id="26" name="TextBox 18"/>
          <p:cNvSpPr txBox="1"/>
          <p:nvPr/>
        </p:nvSpPr>
        <p:spPr>
          <a:xfrm>
            <a:off x="3581400" y="599701"/>
            <a:ext cx="11219929" cy="962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372259" y="2993355"/>
            <a:ext cx="14909795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Một túi đựng các tấm thẻ được ghi số 9; 12; 15; 18; 21; 24. Rút ngẫu nhiên một tấm thẻ trong túi. Chọn từ thích hợp (chắc chắn, không thể, ngẫu nhiên) thay vào dấu "?" trong các câu sau:</a:t>
            </a:r>
          </a:p>
          <a:p>
            <a:pPr marL="571500" indent="-571500" algn="just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Biến cố A: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Rút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được thẻ ghi số là số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chẵn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là biến cố </a:t>
            </a:r>
            <a:r>
              <a:rPr lang="vi-VN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</a:t>
            </a:r>
          </a:p>
          <a:p>
            <a:pPr marL="571500" indent="-571500" algn="just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Biến cố B: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Rút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được thẻ ghi số chia hết cho 3” là biến cố </a:t>
            </a:r>
            <a:r>
              <a:rPr lang="vi-VN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</a:t>
            </a:r>
          </a:p>
          <a:p>
            <a:pPr marL="571500" indent="-571500" algn="just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Biến cố C: “Rút được thẻ ghi số chia hết cho 10” là biến cố </a:t>
            </a:r>
            <a:r>
              <a:rPr lang="vi-VN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14210174" y="6355983"/>
            <a:ext cx="2733475" cy="707886"/>
            <a:chOff x="14249401" y="6290362"/>
            <a:chExt cx="2733475" cy="707886"/>
          </a:xfrm>
        </p:grpSpPr>
        <p:sp>
          <p:nvSpPr>
            <p:cNvPr id="29" name="TextBox 28"/>
            <p:cNvSpPr txBox="1"/>
            <p:nvPr/>
          </p:nvSpPr>
          <p:spPr>
            <a:xfrm>
              <a:off x="14249401" y="6290362"/>
              <a:ext cx="1468166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40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ngẫu</a:t>
              </a:r>
              <a:endPara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5543058" y="6290362"/>
              <a:ext cx="143981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4000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nhiên</a:t>
              </a:r>
              <a:endPara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5058761" y="7394377"/>
            <a:ext cx="2551734" cy="709910"/>
            <a:chOff x="14249401" y="6290362"/>
            <a:chExt cx="2551734" cy="709910"/>
          </a:xfrm>
        </p:grpSpPr>
        <p:sp>
          <p:nvSpPr>
            <p:cNvPr id="33" name="TextBox 32"/>
            <p:cNvSpPr txBox="1"/>
            <p:nvPr/>
          </p:nvSpPr>
          <p:spPr>
            <a:xfrm>
              <a:off x="14249401" y="6290362"/>
              <a:ext cx="1468166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40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chắc</a:t>
              </a:r>
              <a:endPara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5503985" y="6292386"/>
              <a:ext cx="129715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40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chắn</a:t>
              </a:r>
              <a:endPara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5301635" y="8396950"/>
            <a:ext cx="2440966" cy="715082"/>
            <a:chOff x="14249401" y="6290362"/>
            <a:chExt cx="2440966" cy="715082"/>
          </a:xfrm>
        </p:grpSpPr>
        <p:sp>
          <p:nvSpPr>
            <p:cNvPr id="36" name="TextBox 35"/>
            <p:cNvSpPr txBox="1"/>
            <p:nvPr/>
          </p:nvSpPr>
          <p:spPr>
            <a:xfrm>
              <a:off x="14249401" y="6290362"/>
              <a:ext cx="1608508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40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endPara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5792364" y="6297558"/>
              <a:ext cx="89800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40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endParaRPr lang="en-US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315225" y="1028700"/>
            <a:ext cx="15522666" cy="8534400"/>
            <a:chOff x="0" y="0"/>
            <a:chExt cx="26093395" cy="415930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0" name="Group 19"/>
          <p:cNvGrpSpPr/>
          <p:nvPr/>
        </p:nvGrpSpPr>
        <p:grpSpPr>
          <a:xfrm>
            <a:off x="699476" y="796564"/>
            <a:ext cx="6504543" cy="958270"/>
            <a:chOff x="846298" y="1233217"/>
            <a:chExt cx="6504543" cy="958270"/>
          </a:xfrm>
        </p:grpSpPr>
        <p:grpSp>
          <p:nvGrpSpPr>
            <p:cNvPr id="10" name="Group 10"/>
            <p:cNvGrpSpPr/>
            <p:nvPr/>
          </p:nvGrpSpPr>
          <p:grpSpPr>
            <a:xfrm rot="-143938">
              <a:off x="846298" y="1233217"/>
              <a:ext cx="6504543" cy="958270"/>
              <a:chOff x="0" y="0"/>
              <a:chExt cx="5761308" cy="84877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5761308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5761308" h="848774">
                    <a:moveTo>
                      <a:pt x="5636848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636848" y="0"/>
                    </a:lnTo>
                    <a:cubicBezTo>
                      <a:pt x="5705428" y="0"/>
                      <a:pt x="5761308" y="55880"/>
                      <a:pt x="5761308" y="124460"/>
                    </a:cubicBezTo>
                    <a:lnTo>
                      <a:pt x="5761308" y="724314"/>
                    </a:lnTo>
                    <a:cubicBezTo>
                      <a:pt x="5761308" y="792894"/>
                      <a:pt x="5705428" y="848774"/>
                      <a:pt x="5636848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</p:sp>
        </p:grpSp>
        <p:sp>
          <p:nvSpPr>
            <p:cNvPr id="12" name="TextBox 12"/>
            <p:cNvSpPr txBox="1"/>
            <p:nvPr/>
          </p:nvSpPr>
          <p:spPr>
            <a:xfrm rot="-140663">
              <a:off x="1284892" y="1391752"/>
              <a:ext cx="5678414" cy="6412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040"/>
                </a:lnSpc>
                <a:spcBef>
                  <a:spcPct val="0"/>
                </a:spcBef>
              </a:pPr>
              <a:r>
                <a:rPr lang="en-US" sz="4400" b="1" spc="179" dirty="0" err="1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b="1" spc="179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8.10 (SGK-tr57)</a:t>
              </a:r>
              <a:endParaRPr lang="en-US" sz="4400" b="1" spc="17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t="47409"/>
          <a:stretch>
            <a:fillRect/>
          </a:stretch>
        </p:blipFill>
        <p:spPr>
          <a:xfrm>
            <a:off x="14888829" y="-339"/>
            <a:ext cx="3399171" cy="171615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195403" y="8018589"/>
            <a:ext cx="2127794" cy="247942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297334">
            <a:off x="547635" y="8074288"/>
            <a:ext cx="1263694" cy="232452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26333" y="4460613"/>
            <a:ext cx="1377783" cy="122747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169536">
            <a:off x="14316481" y="9243012"/>
            <a:ext cx="1571166" cy="5142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7259300" y="1712352"/>
            <a:ext cx="1085010" cy="155001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44833" y="1886830"/>
            <a:ext cx="14053088" cy="720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Trong một chiếc hộp có 15 quả cầu màu xanh, 15 quả cầu màu đỏ. Lấy ngẫu nhiên một quả cầu từ trong hộp. Xét hai biến cố sau:</a:t>
            </a:r>
          </a:p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A: “Lấy được quả cầu màu </a:t>
            </a: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và B: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Lấy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được quả cầu màu xanh”.</a:t>
            </a:r>
          </a:p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a) Hai biến cố A và B có đồng khả năng không? Vì sao?</a:t>
            </a:r>
          </a:p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b) Tìm xác suất của biến cố A và biến cố B.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37509"/>
          <a:stretch>
            <a:fillRect/>
          </a:stretch>
        </p:blipFill>
        <p:spPr>
          <a:xfrm rot="-8969610">
            <a:off x="-358824" y="219323"/>
            <a:ext cx="2349620" cy="7588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922401">
            <a:off x="-482231" y="1998884"/>
            <a:ext cx="2231749" cy="7303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t="40806" r="12133"/>
          <a:stretch>
            <a:fillRect/>
          </a:stretch>
        </p:blipFill>
        <p:spPr>
          <a:xfrm>
            <a:off x="15680910" y="0"/>
            <a:ext cx="2570434" cy="16623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r="56286" b="40806"/>
          <a:stretch>
            <a:fillRect/>
          </a:stretch>
        </p:blipFill>
        <p:spPr>
          <a:xfrm>
            <a:off x="17430750" y="1532885"/>
            <a:ext cx="1278806" cy="16623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5585">
            <a:off x="16730517" y="1255621"/>
            <a:ext cx="756373" cy="127657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b="43522"/>
          <a:stretch>
            <a:fillRect/>
          </a:stretch>
        </p:blipFill>
        <p:spPr>
          <a:xfrm>
            <a:off x="0" y="8367774"/>
            <a:ext cx="3546575" cy="192289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5585">
            <a:off x="-46394" y="7034797"/>
            <a:ext cx="756373" cy="127657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7947387" y="633821"/>
            <a:ext cx="2534241" cy="1390747"/>
            <a:chOff x="7848600" y="342900"/>
            <a:chExt cx="2534241" cy="1390747"/>
          </a:xfrm>
        </p:grpSpPr>
        <p:pic>
          <p:nvPicPr>
            <p:cNvPr id="22" name="Picture 13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b="60007"/>
            <a:stretch>
              <a:fillRect/>
            </a:stretch>
          </p:blipFill>
          <p:spPr>
            <a:xfrm>
              <a:off x="7848600" y="342900"/>
              <a:ext cx="2534241" cy="1390747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7943738" y="740866"/>
              <a:ext cx="23439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461005" y="2537774"/>
            <a:ext cx="1171891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a) Hai biến cố A và B có đồng khả năng. Bởi vì quả cầu được lấy ngẫu nhiên; số quả cầu màu xanh và số quả cầu màu đỏ bằng nhau nên xác suất của các biến cố bằng nhau.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925246" y="3109528"/>
            <a:ext cx="3505504" cy="32372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1512418" y="6641932"/>
                <a:ext cx="16738926" cy="18524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suất</a:t>
                </a:r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biến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cố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B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5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2418" y="6641932"/>
                <a:ext cx="16738926" cy="1852430"/>
              </a:xfrm>
              <a:prstGeom prst="rect">
                <a:avLst/>
              </a:prstGeom>
              <a:blipFill rotWithShape="0">
                <a:blip r:embed="rId16"/>
                <a:stretch>
                  <a:fillRect l="-14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16893AB8-406D-FC72-4644-0155557EA2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20717" y="717762"/>
            <a:ext cx="7151594" cy="9569238"/>
          </a:xfrm>
          <a:prstGeom prst="rect">
            <a:avLst/>
          </a:prstGeom>
        </p:spPr>
      </p:pic>
      <p:sp>
        <p:nvSpPr>
          <p:cNvPr id="23" name="Isosceles Triangle 2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1286708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3533583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5780457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2390471" y="6533128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4637346" y="6533128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50420" y="946089"/>
            <a:ext cx="7674858" cy="290848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VÒNG QUAY </a:t>
            </a:r>
          </a:p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2154989"/>
            <a:ext cx="742950" cy="6572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2697900"/>
            <a:ext cx="742950" cy="6572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5" y="1907109"/>
            <a:ext cx="742950" cy="6572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746" y="717763"/>
            <a:ext cx="1071563" cy="178593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8" name="Picture 7" descr="A picture containing text, orange&#10;&#10;Description automatically generated">
            <a:extLst>
              <a:ext uri="{FF2B5EF4-FFF2-40B4-BE49-F238E27FC236}">
                <a16:creationId xmlns="" xmlns:a16="http://schemas.microsoft.com/office/drawing/2014/main" id="{47FA7786-CB7A-C359-A5D8-E18B1B649DF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705" y="474215"/>
            <a:ext cx="8023614" cy="8023614"/>
          </a:xfrm>
          <a:prstGeom prst="rect">
            <a:avLst/>
          </a:prstGeom>
        </p:spPr>
      </p:pic>
      <p:sp>
        <p:nvSpPr>
          <p:cNvPr id="61" name="Isosceles Triangle 6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7027432" y="3879674"/>
            <a:ext cx="1175658" cy="1175655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6" name="Picture 15">
            <a:hlinkClick r:id="rId16" action="ppaction://hlinksldjump"/>
            <a:extLst>
              <a:ext uri="{FF2B5EF4-FFF2-40B4-BE49-F238E27FC236}">
                <a16:creationId xmlns="" xmlns:a16="http://schemas.microsoft.com/office/drawing/2014/main" id="{24628667-4FA5-665A-4919-28238333744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-32088" y="9215245"/>
            <a:ext cx="1556087" cy="107175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="" xmlns:a16="http://schemas.microsoft.com/office/drawing/2014/main" id="{DF637F44-B7A1-54EC-E418-5F45D5F1DCB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3301" y="8027591"/>
            <a:ext cx="2022059" cy="202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95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4.81481E-6 L 1.25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nl-NL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 cố “ Nhiệt độ cao nhất trong tháng 6 tại Hà Nội là 8°C” là</a:t>
            </a:r>
            <a:r>
              <a:rPr lang="nl-NL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4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endParaRPr lang="vi-VN" sz="4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endParaRPr lang="vi-VN" sz="4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ngẫu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vi-VN" sz="4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 </a:t>
            </a:r>
            <a:r>
              <a:rPr lang="en-US" sz="4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lang="vi-VN" sz="4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430782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3039740"/>
            <a:ext cx="1207113" cy="965690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="" xmlns:a16="http://schemas.microsoft.com/office/drawing/2014/main" id="{B4BEBD2C-E118-4257-539C-10B92B746F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2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3"/>
            <a:ext cx="15790092" cy="3266095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en-US" sz="4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nl-NL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một hộp có 2 quả bóng xanh và 9 quả bóng vàng có kích thước giống nhau. An lấy đồng thời 2 quả bóng từ hộp, hỏi có bao nhiêu kết quả có thể xảy ra</a:t>
            </a:r>
            <a:r>
              <a:rPr lang="nl-NL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89607" y="383339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4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220200" y="383968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4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89607" y="5167155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vi-VN" sz="4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220200" y="517343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vi-VN" sz="4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221" y="3871610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000" y="5262546"/>
            <a:ext cx="1206804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284" y="5234597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1509" y="3949118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4" action="ppaction://hlinksldjump"/>
            <a:extLst>
              <a:ext uri="{FF2B5EF4-FFF2-40B4-BE49-F238E27FC236}">
                <a16:creationId xmlns="" xmlns:a16="http://schemas.microsoft.com/office/drawing/2014/main" id="{E5D43C7B-1B92-394F-48F4-7034E98FD7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1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nl-NL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Tung ngẫu nhiên hai đồng xu cân đối. Trong các </a:t>
            </a:r>
            <a:endParaRPr lang="nl-NL" sz="4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nl-NL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 </a:t>
            </a:r>
            <a:r>
              <a:rPr lang="nl-NL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 sau, biến cố nào không là biến cố ngẫu </a:t>
            </a:r>
            <a:r>
              <a:rPr lang="nl-NL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4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8"/>
            <a:ext cx="7360197" cy="23237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đồng xu xuất hiện mặt sấp không vượt quá </a:t>
            </a:r>
            <a:r>
              <a:rPr lang="nl-NL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2"/>
            <a:ext cx="7360197" cy="23237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đồng xu xuất hiện mặt sấp gấp 2 lần số đồng xu xuất hiện mặt </a:t>
            </a:r>
            <a:r>
              <a:rPr lang="nl-NL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ngửa.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5371819"/>
            <a:ext cx="7360197" cy="23237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ít nhất một đồng xu xuất hiện mặt </a:t>
            </a:r>
            <a:r>
              <a:rPr lang="nl-NL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ngửa.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5378103"/>
            <a:ext cx="7360197" cy="23237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nl-NL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ít nhất một đồng xu xuất hiện mặt sấp</a:t>
            </a:r>
            <a:r>
              <a:rPr lang="nl-NL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706609" y="3508215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777646" y="5997617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6003303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6582" y="3587094"/>
            <a:ext cx="1207113" cy="1060796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="" xmlns:a16="http://schemas.microsoft.com/office/drawing/2014/main" id="{F42DB1F6-A850-9115-8E00-DEFF9859A3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059325" y="7877109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6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5601" b="43136"/>
          <a:stretch>
            <a:fillRect/>
          </a:stretch>
        </p:blipFill>
        <p:spPr>
          <a:xfrm flipH="1">
            <a:off x="-657448" y="4068715"/>
            <a:ext cx="6956697" cy="6218285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0" y="0"/>
            <a:ext cx="18288000" cy="2483481"/>
            <a:chOff x="0" y="0"/>
            <a:chExt cx="6186311" cy="89572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186311" cy="895726"/>
            </a:xfrm>
            <a:custGeom>
              <a:avLst/>
              <a:gdLst/>
              <a:ahLst/>
              <a:cxnLst/>
              <a:rect l="l" t="t" r="r" b="b"/>
              <a:pathLst>
                <a:path w="6186311" h="895726">
                  <a:moveTo>
                    <a:pt x="0" y="0"/>
                  </a:moveTo>
                  <a:lnTo>
                    <a:pt x="6186311" y="0"/>
                  </a:lnTo>
                  <a:lnTo>
                    <a:pt x="6186311" y="895726"/>
                  </a:lnTo>
                  <a:lnTo>
                    <a:pt x="0" y="895726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9412" r="45694"/>
          <a:stretch>
            <a:fillRect/>
          </a:stretch>
        </p:blipFill>
        <p:spPr>
          <a:xfrm>
            <a:off x="16802760" y="0"/>
            <a:ext cx="1472101" cy="314794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539171" y="920767"/>
            <a:ext cx="11219929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66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6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t="19134"/>
          <a:stretch>
            <a:fillRect/>
          </a:stretch>
        </p:blipFill>
        <p:spPr>
          <a:xfrm>
            <a:off x="0" y="0"/>
            <a:ext cx="2562167" cy="314794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297030" y="4079276"/>
            <a:ext cx="859735" cy="80385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239082">
            <a:off x="4635923" y="9142997"/>
            <a:ext cx="1656347" cy="54207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45468">
            <a:off x="16137925" y="521769"/>
            <a:ext cx="758111" cy="1279512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6153705" y="8191499"/>
            <a:ext cx="1881930" cy="2074271"/>
            <a:chOff x="16013973" y="8037487"/>
            <a:chExt cx="2021662" cy="2228284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733308">
              <a:off x="16013973" y="8037487"/>
              <a:ext cx="2021662" cy="2228284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 rot="794313">
              <a:off x="16817227" y="8501447"/>
              <a:ext cx="596989" cy="568632"/>
            </a:xfrm>
            <a:prstGeom prst="rect">
              <a:avLst/>
            </a:prstGeom>
          </p:spPr>
        </p:pic>
      </p:grpSp>
      <p:sp>
        <p:nvSpPr>
          <p:cNvPr id="26" name="Rectangle 25"/>
          <p:cNvSpPr/>
          <p:nvPr/>
        </p:nvSpPr>
        <p:spPr>
          <a:xfrm>
            <a:off x="6299249" y="3115937"/>
            <a:ext cx="10731765" cy="1998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just">
              <a:lnSpc>
                <a:spcPct val="150000"/>
              </a:lnSpc>
              <a:buFont typeface="+mj-lt"/>
              <a:buAutoNum type="arabicPeriod"/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299249" y="5460166"/>
            <a:ext cx="10579445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0" indent="-742950" algn="just">
              <a:lnSpc>
                <a:spcPct val="150000"/>
              </a:lnSpc>
              <a:buFont typeface="+mj-lt"/>
              <a:buAutoNum type="arabicPeriod" startAt="2"/>
            </a:pP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nl-NL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ngẫu nhiên một số trong tập hợp {2, 5, 6, 7, 9, 19}. Nhưng kết quả thuận lợi cho biến cố “Số được chọn là số lẻ” là</a:t>
            </a:r>
            <a:r>
              <a:rPr lang="nl-NL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nl-NL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2, 5, 7, 9, </a:t>
            </a:r>
            <a:r>
              <a:rPr lang="nl-NL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nl-NL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5, 7, 6, </a:t>
            </a:r>
            <a:r>
              <a:rPr lang="nl-NL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nl-NL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2, 6, 7, </a:t>
            </a:r>
            <a:r>
              <a:rPr lang="nl-NL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nl-NL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5, 7, 9, </a:t>
            </a:r>
            <a:r>
              <a:rPr lang="nl-NL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921" y="4353168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72772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039740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4" action="ppaction://hlinksldjump"/>
            <a:extLst>
              <a:ext uri="{FF2B5EF4-FFF2-40B4-BE49-F238E27FC236}">
                <a16:creationId xmlns="" xmlns:a16="http://schemas.microsoft.com/office/drawing/2014/main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97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373002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en-US" sz="4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 </a:t>
            </a:r>
            <a:r>
              <a:rPr lang="nl-NL" sz="4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chiếc hộp chứa 5 quả cầu màu đỏ và 9 quả cầu màu vàng. Các quả cầu có kích thước và trọng lượng như nhau. Lấy ngẫu nhiên hai quả cầu từ trong hộp. Xác suất của biến cố A: “Lấy được hai quả cầu màu trắng” là</a:t>
            </a:r>
            <a:r>
              <a:rPr lang="nl-NL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765807" y="4218515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9296400" y="4224799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den>
                    </m:f>
                  </m:oMath>
                </a14:m>
                <a:endPara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0" y="4224799"/>
                <a:ext cx="7360197" cy="1156224"/>
              </a:xfrm>
              <a:prstGeom prst="rect">
                <a:avLst/>
              </a:prstGeom>
              <a:blipFill rotWithShape="0">
                <a:blip r:embed="rId12"/>
                <a:stretch>
                  <a:fillRect l="-3314" b="-631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1765807" y="5552273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endPara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5807" y="5552273"/>
                <a:ext cx="7360197" cy="1156224"/>
              </a:xfrm>
              <a:prstGeom prst="rect">
                <a:avLst/>
              </a:prstGeom>
              <a:blipFill rotWithShape="0">
                <a:blip r:embed="rId13"/>
                <a:stretch>
                  <a:fillRect l="-3397" b="-6349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/>
          <p:cNvSpPr/>
          <p:nvPr/>
        </p:nvSpPr>
        <p:spPr>
          <a:xfrm>
            <a:off x="9296400" y="555855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421" y="4256728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398" y="5647664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9484" y="5667268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709" y="4334236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6" action="ppaction://hlinksldjump"/>
            <a:extLst>
              <a:ext uri="{FF2B5EF4-FFF2-40B4-BE49-F238E27FC236}">
                <a16:creationId xmlns="" xmlns:a16="http://schemas.microsoft.com/office/drawing/2014/main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28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4"/>
          <p:cNvGrpSpPr/>
          <p:nvPr/>
        </p:nvGrpSpPr>
        <p:grpSpPr>
          <a:xfrm>
            <a:off x="1434365" y="629987"/>
            <a:ext cx="15522666" cy="1285950"/>
            <a:chOff x="0" y="0"/>
            <a:chExt cx="26093395" cy="4159309"/>
          </a:xfrm>
        </p:grpSpPr>
        <p:sp>
          <p:nvSpPr>
            <p:cNvPr id="20" name="Freeform 5"/>
            <p:cNvSpPr/>
            <p:nvPr/>
          </p:nvSpPr>
          <p:spPr>
            <a:xfrm>
              <a:off x="0" y="0"/>
              <a:ext cx="26093396" cy="4159309"/>
            </a:xfrm>
            <a:custGeom>
              <a:avLst/>
              <a:gdLst/>
              <a:ahLst/>
              <a:cxnLst/>
              <a:rect l="l" t="t" r="r" b="b"/>
              <a:pathLst>
                <a:path w="26093396" h="4159309">
                  <a:moveTo>
                    <a:pt x="25788595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3854509"/>
                  </a:lnTo>
                  <a:cubicBezTo>
                    <a:pt x="0" y="4023419"/>
                    <a:pt x="135890" y="4159309"/>
                    <a:pt x="304800" y="4159309"/>
                  </a:cubicBezTo>
                  <a:lnTo>
                    <a:pt x="25788595" y="4159309"/>
                  </a:lnTo>
                  <a:cubicBezTo>
                    <a:pt x="25957506" y="4159309"/>
                    <a:pt x="26093396" y="4023419"/>
                    <a:pt x="26093396" y="3854509"/>
                  </a:cubicBezTo>
                  <a:lnTo>
                    <a:pt x="26093396" y="304800"/>
                  </a:lnTo>
                  <a:cubicBezTo>
                    <a:pt x="26093396" y="135890"/>
                    <a:pt x="25957506" y="0"/>
                    <a:pt x="2578859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717560" y="-257249"/>
            <a:ext cx="2714405" cy="257189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l="38243"/>
          <a:stretch>
            <a:fillRect/>
          </a:stretch>
        </p:blipFill>
        <p:spPr>
          <a:xfrm>
            <a:off x="0" y="1553264"/>
            <a:ext cx="2084282" cy="32400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5400000">
            <a:off x="-732791" y="-1162879"/>
            <a:ext cx="3522982" cy="3585733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585734" y="800100"/>
            <a:ext cx="11219929" cy="962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434365" y="2527270"/>
            <a:ext cx="5652235" cy="961888"/>
          </a:xfrm>
          <a:prstGeom prst="roundRect">
            <a:avLst/>
          </a:prstGeom>
          <a:solidFill>
            <a:srgbClr val="F46E16"/>
          </a:solidFill>
          <a:ln>
            <a:solidFill>
              <a:srgbClr val="F46E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8.9 (SGK-tr57)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434365" y="3520940"/>
            <a:ext cx="15786836" cy="35455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Vuông và Tròn mỗi người gieo một con xúc </a:t>
            </a: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xắc.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70000"/>
              </a:lnSpc>
            </a:pP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Tìm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xác suất để</a:t>
            </a:r>
          </a:p>
          <a:p>
            <a:pPr algn="just">
              <a:lnSpc>
                <a:spcPct val="17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a) Hiệu giữa số chấm xuất hiện trên hai con xúc xắc bằng 6</a:t>
            </a: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424205" y="7651107"/>
            <a:ext cx="14478000" cy="124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70000"/>
              </a:lnSpc>
            </a:pPr>
            <a:r>
              <a:rPr lang="vi-VN" sz="4400" dirty="0">
                <a:solidFill>
                  <a:prstClr val="black"/>
                </a:solidFill>
                <a:cs typeface="Arial" panose="020B0604020202020204" pitchFamily="34" charset="0"/>
              </a:rPr>
              <a:t>b) Số chấm xuất hiện trên hai con xúc xắc đều bé hơn 7.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4023" y="2803173"/>
            <a:ext cx="2998988" cy="308642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090298" y="7017392"/>
            <a:ext cx="1021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(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75058" y="8747413"/>
            <a:ext cx="1021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(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  <p:bldP spid="30" grpId="0"/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t="32235"/>
          <a:stretch>
            <a:fillRect/>
          </a:stretch>
        </p:blipFill>
        <p:spPr>
          <a:xfrm flipH="1">
            <a:off x="959544" y="-433449"/>
            <a:ext cx="3728688" cy="2425674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23808"/>
          <a:stretch>
            <a:fillRect/>
          </a:stretch>
        </p:blipFill>
        <p:spPr>
          <a:xfrm rot="-118193">
            <a:off x="1102582" y="1550713"/>
            <a:ext cx="8093245" cy="8461556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23808"/>
          <a:stretch>
            <a:fillRect/>
          </a:stretch>
        </p:blipFill>
        <p:spPr>
          <a:xfrm rot="-118193">
            <a:off x="8977978" y="1282673"/>
            <a:ext cx="8093245" cy="8461556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 rot="392797">
            <a:off x="11277600" y="878033"/>
            <a:ext cx="6217454" cy="958270"/>
            <a:chOff x="768732" y="1728405"/>
            <a:chExt cx="6217454" cy="958270"/>
          </a:xfrm>
        </p:grpSpPr>
        <p:grpSp>
          <p:nvGrpSpPr>
            <p:cNvPr id="20" name="Group 8"/>
            <p:cNvGrpSpPr/>
            <p:nvPr/>
          </p:nvGrpSpPr>
          <p:grpSpPr>
            <a:xfrm rot="-143938">
              <a:off x="778617" y="1728405"/>
              <a:ext cx="6200011" cy="958270"/>
              <a:chOff x="0" y="0"/>
              <a:chExt cx="5491572" cy="848774"/>
            </a:xfrm>
          </p:grpSpPr>
          <p:sp>
            <p:nvSpPr>
              <p:cNvPr id="22" name="Freeform 9"/>
              <p:cNvSpPr/>
              <p:nvPr/>
            </p:nvSpPr>
            <p:spPr>
              <a:xfrm>
                <a:off x="0" y="0"/>
                <a:ext cx="5491572" cy="848774"/>
              </a:xfrm>
              <a:custGeom>
                <a:avLst/>
                <a:gdLst/>
                <a:ahLst/>
                <a:cxnLst/>
                <a:rect l="l" t="t" r="r" b="b"/>
                <a:pathLst>
                  <a:path w="5491572" h="848774">
                    <a:moveTo>
                      <a:pt x="5367112" y="848774"/>
                    </a:moveTo>
                    <a:lnTo>
                      <a:pt x="124460" y="848774"/>
                    </a:lnTo>
                    <a:cubicBezTo>
                      <a:pt x="55880" y="848774"/>
                      <a:pt x="0" y="792894"/>
                      <a:pt x="0" y="724314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5367112" y="0"/>
                    </a:lnTo>
                    <a:cubicBezTo>
                      <a:pt x="5435692" y="0"/>
                      <a:pt x="5491572" y="55880"/>
                      <a:pt x="5491572" y="124460"/>
                    </a:cubicBezTo>
                    <a:lnTo>
                      <a:pt x="5491572" y="724314"/>
                    </a:lnTo>
                    <a:cubicBezTo>
                      <a:pt x="5491572" y="792894"/>
                      <a:pt x="5435692" y="848774"/>
                      <a:pt x="5367112" y="848774"/>
                    </a:cubicBezTo>
                    <a:close/>
                  </a:path>
                </a:pathLst>
              </a:custGeom>
              <a:solidFill>
                <a:srgbClr val="F46E16"/>
              </a:solidFill>
            </p:spPr>
          </p:sp>
        </p:grpSp>
        <p:sp>
          <p:nvSpPr>
            <p:cNvPr id="21" name="TextBox 11"/>
            <p:cNvSpPr txBox="1"/>
            <p:nvPr/>
          </p:nvSpPr>
          <p:spPr>
            <a:xfrm rot="-140663">
              <a:off x="768732" y="1853623"/>
              <a:ext cx="6217454" cy="6412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040"/>
                </a:lnSpc>
                <a:spcBef>
                  <a:spcPct val="0"/>
                </a:spcBef>
              </a:pPr>
              <a:r>
                <a:rPr lang="en-US" sz="4400" b="1" u="none" spc="179" dirty="0" err="1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b="1" u="none" spc="179" dirty="0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8.11 (SGK-tr57)</a:t>
              </a:r>
              <a:endParaRPr lang="en-US" sz="4400" b="1" u="none" spc="179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438925">
            <a:off x="16018708" y="3845611"/>
            <a:ext cx="2283141" cy="74721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2700000">
            <a:off x="-1208605" y="899286"/>
            <a:ext cx="3268340" cy="332655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387422" y="2688336"/>
            <a:ext cx="1390288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Chọn ngẫu nhiên một số trong bốn số 11; 12; 13 và 14. Tìm xác suất để</a:t>
            </a:r>
          </a:p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a) Chọn được số chia hết cho 5.</a:t>
            </a:r>
          </a:p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b) Chọn được số có hai chữ số.</a:t>
            </a:r>
          </a:p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c) Chọn được số nguyên tố.</a:t>
            </a:r>
          </a:p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d) Chọn được số chia hết cho 6.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146556" y="5750096"/>
            <a:ext cx="4283736" cy="456796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4000" y="319288"/>
            <a:ext cx="1928280" cy="63107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52400" y="3085534"/>
            <a:ext cx="1028700" cy="9618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28358">
            <a:off x="-209394" y="444752"/>
            <a:ext cx="1177467" cy="10404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5585">
            <a:off x="17205765" y="6343081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9962778">
            <a:off x="14918329" y="7830777"/>
            <a:ext cx="2822206" cy="267404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13124">
            <a:off x="11667048" y="9753316"/>
            <a:ext cx="1928280" cy="63107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924800" y="319288"/>
            <a:ext cx="2534241" cy="1390747"/>
            <a:chOff x="7848600" y="342900"/>
            <a:chExt cx="2534241" cy="1390747"/>
          </a:xfrm>
        </p:grpSpPr>
        <p:pic>
          <p:nvPicPr>
            <p:cNvPr id="18" name="Picture 13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 b="60007"/>
            <a:stretch>
              <a:fillRect/>
            </a:stretch>
          </p:blipFill>
          <p:spPr>
            <a:xfrm>
              <a:off x="7848600" y="342900"/>
              <a:ext cx="2534241" cy="1390747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7943738" y="740866"/>
              <a:ext cx="23439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075203" y="2008589"/>
            <a:ext cx="1698278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suất</a:t>
            </a:r>
            <a:r>
              <a:rPr lang="en-US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hết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5”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 (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cố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lang="en-US" sz="4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suất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4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chữ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(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biến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cố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chắc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chắn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c) 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</a:t>
            </a:r>
            <a:r>
              <a:rPr lang="en-US" sz="4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en-US" sz="4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ta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thấy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11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13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nguyên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676400" y="6286683"/>
                <a:ext cx="15423358" cy="31768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12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14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khả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năng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khả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năng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lvl="0" algn="just">
                  <a:spcAft>
                    <a:spcPts val="800"/>
                  </a:spcAft>
                </a:pP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suất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6286683"/>
                <a:ext cx="15423358" cy="3176895"/>
              </a:xfrm>
              <a:prstGeom prst="rect">
                <a:avLst/>
              </a:prstGeom>
              <a:blipFill rotWithShape="0">
                <a:blip r:embed="rId18"/>
                <a:stretch>
                  <a:fillRect l="-1502" r="-1502" b="-2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4000" y="319288"/>
            <a:ext cx="1928280" cy="63107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52400" y="3085534"/>
            <a:ext cx="1028700" cy="9618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28358">
            <a:off x="-209394" y="444752"/>
            <a:ext cx="1177467" cy="10404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5585">
            <a:off x="17205765" y="6343081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9962778">
            <a:off x="14918329" y="7830777"/>
            <a:ext cx="2822206" cy="267404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13124">
            <a:off x="11667048" y="9753316"/>
            <a:ext cx="1928280" cy="63107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924800" y="319288"/>
            <a:ext cx="2534241" cy="1390747"/>
            <a:chOff x="7848600" y="342900"/>
            <a:chExt cx="2534241" cy="1390747"/>
          </a:xfrm>
        </p:grpSpPr>
        <p:pic>
          <p:nvPicPr>
            <p:cNvPr id="18" name="Picture 13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 b="60007"/>
            <a:stretch>
              <a:fillRect/>
            </a:stretch>
          </p:blipFill>
          <p:spPr>
            <a:xfrm>
              <a:off x="7848600" y="342900"/>
              <a:ext cx="2534241" cy="1390747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7943738" y="740866"/>
              <a:ext cx="23439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737595" y="2279521"/>
            <a:ext cx="9897597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d) “</a:t>
            </a:r>
            <a:r>
              <a:rPr lang="en-US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Chọn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hết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6”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737595" y="3678502"/>
                <a:ext cx="15087600" cy="37907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12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chia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hết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6. </a:t>
                </a:r>
                <a:endParaRPr lang="en-US" sz="44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chỉ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bốn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</a:t>
                </a:r>
                <a:r>
                  <a:rPr lang="en-US" sz="4400" dirty="0" err="1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uất</a:t>
                </a:r>
                <a:r>
                  <a:rPr lang="en-US" sz="44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“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nguyên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44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7595" y="3678502"/>
                <a:ext cx="15087600" cy="3790718"/>
              </a:xfrm>
              <a:prstGeom prst="rect">
                <a:avLst/>
              </a:prstGeom>
              <a:blipFill rotWithShape="0">
                <a:blip r:embed="rId18"/>
                <a:stretch>
                  <a:fillRect l="-1616" r="-16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080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372055">
            <a:off x="5262921" y="7713380"/>
            <a:ext cx="2993283" cy="30898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88730" y="7448716"/>
            <a:ext cx="3394866" cy="30121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322480">
            <a:off x="10933801" y="7630014"/>
            <a:ext cx="2324706" cy="34005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r="32376"/>
          <a:stretch>
            <a:fillRect/>
          </a:stretch>
        </p:blipFill>
        <p:spPr>
          <a:xfrm>
            <a:off x="15387896" y="7448716"/>
            <a:ext cx="2900104" cy="28382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328147" y="6244645"/>
            <a:ext cx="1204873" cy="10734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999684">
            <a:off x="8411602" y="8285021"/>
            <a:ext cx="1958314" cy="6409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97421" y="8954802"/>
            <a:ext cx="1006913" cy="9414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05585">
            <a:off x="14074208" y="8563289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594396" y="6016045"/>
            <a:ext cx="1006913" cy="941464"/>
          </a:xfrm>
          <a:prstGeom prst="rect">
            <a:avLst/>
          </a:prstGeom>
        </p:spPr>
      </p:pic>
      <p:sp>
        <p:nvSpPr>
          <p:cNvPr id="22" name="TextBox 18"/>
          <p:cNvSpPr txBox="1"/>
          <p:nvPr/>
        </p:nvSpPr>
        <p:spPr>
          <a:xfrm>
            <a:off x="3585734" y="800100"/>
            <a:ext cx="11219929" cy="962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 b="60007"/>
          <a:stretch>
            <a:fillRect/>
          </a:stretch>
        </p:blipFill>
        <p:spPr>
          <a:xfrm>
            <a:off x="11947346" y="3511263"/>
            <a:ext cx="5716633" cy="2947132"/>
          </a:xfrm>
          <a:prstGeom prst="rect">
            <a:avLst/>
          </a:prstGeom>
        </p:spPr>
      </p:pic>
      <p:pic>
        <p:nvPicPr>
          <p:cNvPr id="24" name="Picture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 b="60007"/>
          <a:stretch>
            <a:fillRect/>
          </a:stretch>
        </p:blipFill>
        <p:spPr>
          <a:xfrm>
            <a:off x="520980" y="3504691"/>
            <a:ext cx="5370311" cy="2947132"/>
          </a:xfrm>
          <a:prstGeom prst="rect">
            <a:avLst/>
          </a:prstGeom>
        </p:spPr>
      </p:pic>
      <p:pic>
        <p:nvPicPr>
          <p:cNvPr id="25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 b="60007"/>
          <a:stretch>
            <a:fillRect/>
          </a:stretch>
        </p:blipFill>
        <p:spPr>
          <a:xfrm>
            <a:off x="6271203" y="3504691"/>
            <a:ext cx="5370311" cy="2947132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2596536" y="2759051"/>
            <a:ext cx="1219200" cy="12192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8346758" y="2768702"/>
            <a:ext cx="1219200" cy="12192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4196062" y="2824103"/>
            <a:ext cx="1219200" cy="12192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76726" y="4167911"/>
            <a:ext cx="445727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14052" y="4167911"/>
            <a:ext cx="50846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957506" y="4071243"/>
            <a:ext cx="570647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143500"/>
            <a:chOff x="0" y="0"/>
            <a:chExt cx="6186311" cy="17399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1739900"/>
            </a:xfrm>
            <a:custGeom>
              <a:avLst/>
              <a:gdLst/>
              <a:ahLst/>
              <a:cxnLst/>
              <a:rect l="l" t="t" r="r" b="b"/>
              <a:pathLst>
                <a:path w="6186311" h="1739900">
                  <a:moveTo>
                    <a:pt x="0" y="0"/>
                  </a:moveTo>
                  <a:lnTo>
                    <a:pt x="6186311" y="0"/>
                  </a:lnTo>
                  <a:lnTo>
                    <a:pt x="6186311" y="1739900"/>
                  </a:lnTo>
                  <a:lnTo>
                    <a:pt x="0" y="1739900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26406"/>
          <a:stretch>
            <a:fillRect/>
          </a:stretch>
        </p:blipFill>
        <p:spPr>
          <a:xfrm>
            <a:off x="2747686" y="-2275840"/>
            <a:ext cx="12807739" cy="1024531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547">
            <a:off x="1955" y="2716871"/>
            <a:ext cx="2200006" cy="24248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t="19134"/>
          <a:stretch>
            <a:fillRect/>
          </a:stretch>
        </p:blipFill>
        <p:spPr>
          <a:xfrm>
            <a:off x="15744998" y="5133975"/>
            <a:ext cx="2562167" cy="314794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5457">
            <a:off x="788880" y="3209819"/>
            <a:ext cx="649653" cy="61879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b="43085"/>
          <a:stretch>
            <a:fillRect/>
          </a:stretch>
        </p:blipFill>
        <p:spPr>
          <a:xfrm>
            <a:off x="0" y="7997412"/>
            <a:ext cx="4190488" cy="22895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816711" y="8281923"/>
            <a:ext cx="2654578" cy="86877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605585">
            <a:off x="16226189" y="2439963"/>
            <a:ext cx="906118" cy="152931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14700" y="3204619"/>
            <a:ext cx="11658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 GẶP LẠI CÁC EM TRONG TIẾT HỌC SAU!</a:t>
            </a:r>
            <a:endParaRPr lang="en-US" sz="8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5601" b="43136"/>
          <a:stretch>
            <a:fillRect/>
          </a:stretch>
        </p:blipFill>
        <p:spPr>
          <a:xfrm flipH="1">
            <a:off x="-657448" y="4068715"/>
            <a:ext cx="6956697" cy="6218285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0" y="0"/>
            <a:ext cx="18288000" cy="2483481"/>
            <a:chOff x="0" y="0"/>
            <a:chExt cx="6186311" cy="89572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186311" cy="895726"/>
            </a:xfrm>
            <a:custGeom>
              <a:avLst/>
              <a:gdLst/>
              <a:ahLst/>
              <a:cxnLst/>
              <a:rect l="l" t="t" r="r" b="b"/>
              <a:pathLst>
                <a:path w="6186311" h="895726">
                  <a:moveTo>
                    <a:pt x="0" y="0"/>
                  </a:moveTo>
                  <a:lnTo>
                    <a:pt x="6186311" y="0"/>
                  </a:lnTo>
                  <a:lnTo>
                    <a:pt x="6186311" y="895726"/>
                  </a:lnTo>
                  <a:lnTo>
                    <a:pt x="0" y="895726"/>
                  </a:lnTo>
                  <a:close/>
                </a:path>
              </a:pathLst>
            </a:custGeom>
            <a:solidFill>
              <a:srgbClr val="F46E16"/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9412" r="45694"/>
          <a:stretch>
            <a:fillRect/>
          </a:stretch>
        </p:blipFill>
        <p:spPr>
          <a:xfrm>
            <a:off x="16802760" y="0"/>
            <a:ext cx="1472101" cy="314794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539171" y="920767"/>
            <a:ext cx="11219929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00"/>
              </a:lnSpc>
              <a:spcBef>
                <a:spcPct val="0"/>
              </a:spcBef>
            </a:pP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66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66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66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t="19134"/>
          <a:stretch>
            <a:fillRect/>
          </a:stretch>
        </p:blipFill>
        <p:spPr>
          <a:xfrm>
            <a:off x="0" y="0"/>
            <a:ext cx="2562167" cy="314794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297030" y="4079276"/>
            <a:ext cx="859735" cy="80385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239082">
            <a:off x="4635923" y="9142997"/>
            <a:ext cx="1656347" cy="542077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45468">
            <a:off x="16137925" y="521769"/>
            <a:ext cx="758111" cy="1279512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6153705" y="8191499"/>
            <a:ext cx="1881930" cy="2074271"/>
            <a:chOff x="16013973" y="8037487"/>
            <a:chExt cx="2021662" cy="2228284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733308">
              <a:off x="16013973" y="8037487"/>
              <a:ext cx="2021662" cy="2228284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 rot="794313">
              <a:off x="16817227" y="8501447"/>
              <a:ext cx="596989" cy="568632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6665347" y="3147948"/>
            <a:ext cx="9851633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 algn="just">
              <a:lnSpc>
                <a:spcPct val="150000"/>
              </a:lnSpc>
              <a:buFont typeface="+mj-lt"/>
              <a:buAutoNum type="arabicPeriod" startAt="3"/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7358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4000" y="319288"/>
            <a:ext cx="1928280" cy="63107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52400" y="3085534"/>
            <a:ext cx="1028700" cy="96183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28358">
            <a:off x="-209394" y="444752"/>
            <a:ext cx="1177467" cy="10404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5585">
            <a:off x="17205765" y="6343081"/>
            <a:ext cx="756373" cy="127657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9962778">
            <a:off x="15388511" y="8289151"/>
            <a:ext cx="2396023" cy="227023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13124">
            <a:off x="11667048" y="9753316"/>
            <a:ext cx="1928280" cy="631074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7856035" y="372774"/>
            <a:ext cx="2575929" cy="1979058"/>
            <a:chOff x="664157" y="342900"/>
            <a:chExt cx="2575929" cy="197905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157" y="342900"/>
              <a:ext cx="2575929" cy="197905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838200" y="826029"/>
              <a:ext cx="2209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315250" y="2235870"/>
            <a:ext cx="16268701" cy="720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Biến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cố là các hiện tượng, sự kiện trong tự nhiên, cuộc sống.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Có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3 loại biến cố:</a:t>
            </a:r>
          </a:p>
          <a:p>
            <a:pPr marL="1028700" lvl="1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 </a:t>
            </a:r>
            <a:r>
              <a:rPr lang="vi-VN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 chắc chắn: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Biến cố biết trước được luôn xảy ra.</a:t>
            </a:r>
          </a:p>
          <a:p>
            <a:pPr marL="1028700" lvl="1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 </a:t>
            </a:r>
            <a:r>
              <a:rPr lang="vi-VN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 không thể: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Biến cố biết trước được không bao giờ xảy ra.</a:t>
            </a:r>
          </a:p>
          <a:p>
            <a:pPr marL="1028700" lvl="1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 </a:t>
            </a:r>
            <a:r>
              <a:rPr lang="vi-VN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 ngẫu nhiên: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Biến cố không thể biết trước được có xảy ra hay không.</a:t>
            </a:r>
          </a:p>
        </p:txBody>
      </p:sp>
    </p:spTree>
    <p:extLst>
      <p:ext uri="{BB962C8B-B14F-4D97-AF65-F5344CB8AC3E}">
        <p14:creationId xmlns:p14="http://schemas.microsoft.com/office/powerpoint/2010/main" val="119206316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r="37509"/>
          <a:stretch>
            <a:fillRect/>
          </a:stretch>
        </p:blipFill>
        <p:spPr>
          <a:xfrm rot="-8969610">
            <a:off x="-358824" y="219323"/>
            <a:ext cx="2349620" cy="75883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922401">
            <a:off x="-482231" y="1998884"/>
            <a:ext cx="2231749" cy="7303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t="40806" r="12133"/>
          <a:stretch>
            <a:fillRect/>
          </a:stretch>
        </p:blipFill>
        <p:spPr>
          <a:xfrm>
            <a:off x="15680910" y="0"/>
            <a:ext cx="2570434" cy="16623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r="56286" b="40806"/>
          <a:stretch>
            <a:fillRect/>
          </a:stretch>
        </p:blipFill>
        <p:spPr>
          <a:xfrm>
            <a:off x="17430750" y="1532885"/>
            <a:ext cx="1278806" cy="166238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5585">
            <a:off x="16730517" y="1255621"/>
            <a:ext cx="756373" cy="127657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 b="43522"/>
          <a:stretch>
            <a:fillRect/>
          </a:stretch>
        </p:blipFill>
        <p:spPr>
          <a:xfrm>
            <a:off x="0" y="8367774"/>
            <a:ext cx="3546575" cy="192289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5585">
            <a:off x="-46394" y="7034797"/>
            <a:ext cx="756373" cy="127657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847013" y="166458"/>
            <a:ext cx="2575929" cy="1979058"/>
            <a:chOff x="664157" y="342900"/>
            <a:chExt cx="2575929" cy="197905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157" y="342900"/>
              <a:ext cx="2575929" cy="1979058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838200" y="826029"/>
              <a:ext cx="2209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640840" y="1984760"/>
            <a:ext cx="15172823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Xác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suất của biến cố là khả năng xảy ra của một biến cố được đo lường bởi một số nhận giá trị từ 0 đến 1.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Xác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suất của một biến cố càng gần 1 thì biến cố đó càng có nhiều khả năng xảy ra. Xác suất của một biến cố càng gần 0 thì biến cố đó càng ít khả năng xảy ra.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943775" y="6978398"/>
            <a:ext cx="13229989" cy="2748431"/>
            <a:chOff x="2606357" y="7258069"/>
            <a:chExt cx="13229989" cy="2748431"/>
          </a:xfrm>
        </p:grpSpPr>
        <p:grpSp>
          <p:nvGrpSpPr>
            <p:cNvPr id="26" name="Group 25"/>
            <p:cNvGrpSpPr/>
            <p:nvPr/>
          </p:nvGrpSpPr>
          <p:grpSpPr>
            <a:xfrm>
              <a:off x="2850850" y="8079762"/>
              <a:ext cx="12247529" cy="304846"/>
              <a:chOff x="2840071" y="2171677"/>
              <a:chExt cx="12247529" cy="304846"/>
            </a:xfrm>
          </p:grpSpPr>
          <p:cxnSp>
            <p:nvCxnSpPr>
              <p:cNvPr id="35" name="Straight Connector 34"/>
              <p:cNvCxnSpPr/>
              <p:nvPr/>
            </p:nvCxnSpPr>
            <p:spPr>
              <a:xfrm>
                <a:off x="2840071" y="2324100"/>
                <a:ext cx="12247529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8963835" y="2171677"/>
                <a:ext cx="0" cy="304846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2840071" y="2171677"/>
                <a:ext cx="0" cy="304846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15087600" y="2171677"/>
                <a:ext cx="0" cy="304846"/>
              </a:xfrm>
              <a:prstGeom prst="line">
                <a:avLst/>
              </a:prstGeom>
              <a:ln w="5715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/>
            <p:cNvSpPr txBox="1"/>
            <p:nvPr/>
          </p:nvSpPr>
          <p:spPr>
            <a:xfrm>
              <a:off x="2606357" y="7258069"/>
              <a:ext cx="88935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4946987" y="7268380"/>
              <a:ext cx="88935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8667329" y="8579332"/>
              <a:ext cx="935295" cy="1427168"/>
              <a:chOff x="8581726" y="956501"/>
              <a:chExt cx="935295" cy="1427168"/>
            </a:xfrm>
          </p:grpSpPr>
          <p:sp>
            <p:nvSpPr>
              <p:cNvPr id="32" name="TextBox 31"/>
              <p:cNvSpPr txBox="1"/>
              <p:nvPr/>
            </p:nvSpPr>
            <p:spPr>
              <a:xfrm>
                <a:off x="8604694" y="956501"/>
                <a:ext cx="88935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8627662" y="1614228"/>
                <a:ext cx="88935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endParaRPr lang="en-US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34" name="Straight Connector 33"/>
              <p:cNvCxnSpPr/>
              <p:nvPr/>
            </p:nvCxnSpPr>
            <p:spPr>
              <a:xfrm>
                <a:off x="8581726" y="1659030"/>
                <a:ext cx="562274" cy="1"/>
              </a:xfrm>
              <a:prstGeom prst="line">
                <a:avLst/>
              </a:prstGeom>
              <a:ln w="38100"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Right Brace 4"/>
          <p:cNvSpPr/>
          <p:nvPr/>
        </p:nvSpPr>
        <p:spPr>
          <a:xfrm rot="5400000">
            <a:off x="5934420" y="5493770"/>
            <a:ext cx="649207" cy="6057615"/>
          </a:xfrm>
          <a:prstGeom prst="rightBrace">
            <a:avLst>
              <a:gd name="adj1" fmla="val 40353"/>
              <a:gd name="adj2" fmla="val 50000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Brace 38"/>
          <p:cNvSpPr/>
          <p:nvPr/>
        </p:nvSpPr>
        <p:spPr>
          <a:xfrm rot="5400000">
            <a:off x="12082386" y="5493770"/>
            <a:ext cx="649207" cy="6057615"/>
          </a:xfrm>
          <a:prstGeom prst="rightBrace">
            <a:avLst>
              <a:gd name="adj1" fmla="val 40353"/>
              <a:gd name="adj2" fmla="val 50000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94750" y="8957388"/>
            <a:ext cx="4987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991389" y="8957388"/>
            <a:ext cx="5381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4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endParaRPr lang="en-US" sz="40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396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9" grpId="0" animBg="1"/>
      <p:bldP spid="6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156700" y="0"/>
            <a:ext cx="2131300" cy="201940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l="38243"/>
          <a:stretch>
            <a:fillRect/>
          </a:stretch>
        </p:blipFill>
        <p:spPr>
          <a:xfrm>
            <a:off x="-5609" y="7066025"/>
            <a:ext cx="2084282" cy="32400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5400000">
            <a:off x="20023" y="18080"/>
            <a:ext cx="2248123" cy="228816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847013" y="166458"/>
            <a:ext cx="2575929" cy="1979058"/>
            <a:chOff x="664157" y="342900"/>
            <a:chExt cx="2575929" cy="197905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157" y="342900"/>
              <a:ext cx="2575929" cy="197905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838200" y="826029"/>
              <a:ext cx="2209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2084282" y="2145516"/>
                <a:ext cx="14554200" cy="72439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nl-NL" sz="4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 </a:t>
                </a:r>
                <a:r>
                  <a:rPr lang="nl-NL" sz="4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 biến cố chắc chắn bằng 1, vì khả năng xảy ra của biến cố chắc chắn là 100%.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nl-NL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suất của biến cố không thể bằng 0, vì khả năng xảy ra của biến cố không thể là 0%.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nl-NL" sz="40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Xác </a:t>
                </a: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suất củ biến cố đồng khả năng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vì khả năng xảy ra của biến cố đồng khả năng là 50% (vì chỉ xảy ra hoặc biến cố A hoặc biến cố B</a:t>
                </a:r>
                <a:r>
                  <a:rPr lang="nl-NL" sz="4000" dirty="0" smtClean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4282" y="2145516"/>
                <a:ext cx="14554200" cy="7243906"/>
              </a:xfrm>
              <a:prstGeom prst="rect">
                <a:avLst/>
              </a:prstGeom>
              <a:blipFill rotWithShape="0">
                <a:blip r:embed="rId19"/>
                <a:stretch>
                  <a:fillRect l="-1341" r="-1466" b="-10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4662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6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95400" y="3009900"/>
            <a:ext cx="15544800" cy="6248400"/>
          </a:xfrm>
          <a:prstGeom prst="roundRect">
            <a:avLst>
              <a:gd name="adj" fmla="val 11484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156700" y="0"/>
            <a:ext cx="2131300" cy="201940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l="38243"/>
          <a:stretch>
            <a:fillRect/>
          </a:stretch>
        </p:blipFill>
        <p:spPr>
          <a:xfrm>
            <a:off x="-5609" y="7066025"/>
            <a:ext cx="2084282" cy="324002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5400000">
            <a:off x="20023" y="18080"/>
            <a:ext cx="2248123" cy="228816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847013" y="166458"/>
            <a:ext cx="2575929" cy="1979058"/>
            <a:chOff x="664157" y="342900"/>
            <a:chExt cx="2575929" cy="197905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157" y="342900"/>
              <a:ext cx="2575929" cy="197905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838200" y="826029"/>
              <a:ext cx="2209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1295400" y="2495109"/>
            <a:ext cx="13816961" cy="96188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suất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2485377" y="3786619"/>
                <a:ext cx="13299200" cy="48994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4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Trong một trò chơi hay thí nghiệm, nếu có k biến cố đồng khả năng và luôn xảy ra duy nhất một biến cố trong k biến cố này thì xác suất </a:t>
                </a:r>
                <a:r>
                  <a:rPr lang="nl-NL" sz="4400" dirty="0" smtClean="0">
                    <a:latin typeface="Arial" panose="020B0604020202020204" pitchFamily="34" charset="0"/>
                    <a:ea typeface="Times New Roman" panose="02020603050405020304" pitchFamily="18" charset="0"/>
                  </a:rPr>
                  <a:t>của </a:t>
                </a:r>
                <a:r>
                  <a:rPr lang="nl-NL" sz="44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mỗi biến cố đó đều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nl-NL" sz="54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nl-NL" sz="54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k</m:t>
                        </m:r>
                      </m:den>
                    </m:f>
                  </m:oMath>
                </a14:m>
                <a:r>
                  <a:rPr lang="en-US" sz="4400" dirty="0" smtClean="0"/>
                  <a:t>.</a:t>
                </a:r>
                <a:endParaRPr lang="en-US" sz="4400" dirty="0"/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5377" y="3786619"/>
                <a:ext cx="13299200" cy="4899418"/>
              </a:xfrm>
              <a:prstGeom prst="rect">
                <a:avLst/>
              </a:prstGeom>
              <a:blipFill rotWithShape="0">
                <a:blip r:embed="rId19"/>
                <a:stretch>
                  <a:fillRect l="-1880" r="-18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876656" y="6438900"/>
            <a:ext cx="2871465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0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3085"/>
          <a:stretch>
            <a:fillRect/>
          </a:stretch>
        </p:blipFill>
        <p:spPr>
          <a:xfrm>
            <a:off x="0" y="7997412"/>
            <a:ext cx="4190488" cy="22895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18041"/>
          <a:stretch>
            <a:fillRect/>
          </a:stretch>
        </p:blipFill>
        <p:spPr>
          <a:xfrm>
            <a:off x="2286000" y="0"/>
            <a:ext cx="10744200" cy="870815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709036" y="2497085"/>
            <a:ext cx="9840671" cy="1387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000"/>
              </a:lnSpc>
              <a:spcBef>
                <a:spcPct val="0"/>
              </a:spcBef>
            </a:pPr>
            <a:r>
              <a:rPr lang="en-US" sz="8000" b="1" u="none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CHUNG</a:t>
            </a:r>
            <a:endParaRPr lang="en-US" sz="8000" b="1" u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059339" y="9063191"/>
            <a:ext cx="2654578" cy="86877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263875" y="6798498"/>
            <a:ext cx="1282261" cy="11989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b="43085"/>
          <a:stretch>
            <a:fillRect/>
          </a:stretch>
        </p:blipFill>
        <p:spPr>
          <a:xfrm rot="-10800000">
            <a:off x="14097512" y="0"/>
            <a:ext cx="4190488" cy="22895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5585">
            <a:off x="16615741" y="3115564"/>
            <a:ext cx="906118" cy="152931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241250">
            <a:off x="3694746" y="4056282"/>
            <a:ext cx="7618194" cy="59133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540765" y="-173210"/>
            <a:ext cx="2636009" cy="263600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241621" y="5002043"/>
            <a:ext cx="6832958" cy="2171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8000" y="3190929"/>
            <a:ext cx="7119908" cy="71199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Isosceles Triangle 14"/>
          <p:cNvSpPr/>
          <p:nvPr/>
        </p:nvSpPr>
        <p:spPr>
          <a:xfrm flipV="1">
            <a:off x="7304592" y="7490925"/>
            <a:ext cx="649557" cy="506487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EE6AD"/>
          </a:solidFill>
          <a:ln>
            <a:solidFill>
              <a:srgbClr val="FEE6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47409"/>
          <a:stretch>
            <a:fillRect/>
          </a:stretch>
        </p:blipFill>
        <p:spPr>
          <a:xfrm>
            <a:off x="14888829" y="0"/>
            <a:ext cx="3399171" cy="17161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72101">
            <a:off x="8240779" y="264160"/>
            <a:ext cx="1627038" cy="5324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357335" y="8265231"/>
            <a:ext cx="1097730" cy="102637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38200" y="1029039"/>
            <a:ext cx="1113922" cy="99240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232203" y="713435"/>
            <a:ext cx="13716000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Một tấm bìa cứng hình tròn được chia làm sáu phần bằng nhau và ghi số 1; 2; 3; 4; 5; 6 (H.8.3), được gắn vào trục quay có mũi tên ở tâm. Bạn Nam quay tấm bìa.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423367" y="3890130"/>
            <a:ext cx="10524836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Tìm xác suất của các biến cố sau: 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“Mũi tên dừng ở hình quạt ghi số bé hơn </a:t>
            </a: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7” 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“Mũi tên dừng ở hình quạt ghi số </a:t>
            </a: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0”;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C: </a:t>
            </a: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“Mũi tên dừng ở hình quạt ghi số </a:t>
            </a: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2”.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905059">
            <a:off x="368389" y="8032982"/>
            <a:ext cx="2638689" cy="2290528"/>
          </a:xfrm>
          <a:prstGeom prst="rect">
            <a:avLst/>
          </a:prstGeom>
        </p:spPr>
      </p:pic>
      <p:pic>
        <p:nvPicPr>
          <p:cNvPr id="21" name="Picture 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05585">
            <a:off x="17547746" y="3306317"/>
            <a:ext cx="614106" cy="1036466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99546" y="452560"/>
            <a:ext cx="2575929" cy="1979058"/>
            <a:chOff x="664157" y="342900"/>
            <a:chExt cx="2575929" cy="1979058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157" y="342900"/>
              <a:ext cx="2575929" cy="1979058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838200" y="826029"/>
              <a:ext cx="2209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Ví</a:t>
              </a:r>
              <a:r>
                <a:rPr lang="en-US" sz="4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dụ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"/>
          <a:stretch/>
        </p:blipFill>
        <p:spPr>
          <a:xfrm>
            <a:off x="1156209" y="4186449"/>
            <a:ext cx="5068447" cy="4584351"/>
          </a:xfrm>
          <a:prstGeom prst="rect">
            <a:avLst/>
          </a:prstGeom>
        </p:spPr>
      </p:pic>
    </p:spTree>
  </p:cSld>
  <p:clrMapOvr>
    <a:masterClrMapping/>
  </p:clrMapOvr>
  <p:transition spd="med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1973</Words>
  <Application>Microsoft Office PowerPoint</Application>
  <PresentationFormat>Custom</PresentationFormat>
  <Paragraphs>163</Paragraphs>
  <Slides>27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Calibri</vt:lpstr>
      <vt:lpstr>Wingdings</vt:lpstr>
      <vt:lpstr>Times New Roman</vt:lpstr>
      <vt:lpstr>Arial</vt:lpstr>
      <vt:lpstr>Cambria Math</vt:lpstr>
      <vt:lpstr>Tahoma</vt:lpstr>
      <vt:lpstr>Calibri Light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11. Luyện tập chung trang 56</dc:title>
  <dc:creator>Xinh Đẹp Dịu Hiền Huế Thị</dc:creator>
  <cp:lastModifiedBy>Microsoft account</cp:lastModifiedBy>
  <cp:revision>19</cp:revision>
  <dcterms:created xsi:type="dcterms:W3CDTF">2006-08-16T00:00:00Z</dcterms:created>
  <dcterms:modified xsi:type="dcterms:W3CDTF">2022-12-26T04:37:05Z</dcterms:modified>
  <dc:identifier>DAFUQKRqUj0</dc:identifier>
</cp:coreProperties>
</file>