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64" r:id="rId3"/>
    <p:sldId id="261" r:id="rId4"/>
    <p:sldId id="258" r:id="rId5"/>
    <p:sldId id="263" r:id="rId6"/>
    <p:sldId id="265" r:id="rId7"/>
    <p:sldId id="267" r:id="rId8"/>
    <p:sldId id="268" r:id="rId9"/>
    <p:sldId id="269" r:id="rId10"/>
    <p:sldId id="270" r:id="rId11"/>
    <p:sldId id="271" r:id="rId12"/>
    <p:sldId id="273" r:id="rId13"/>
    <p:sldId id="272" r:id="rId14"/>
    <p:sldId id="266" r:id="rId15"/>
    <p:sldId id="276" r:id="rId16"/>
    <p:sldId id="274"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57" d="100"/>
          <a:sy n="57" d="100"/>
        </p:scale>
        <p:origin x="104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69DB7416-5083-4842-AE2F-6227C79086A9}" type="datetimeFigureOut">
              <a:rPr lang="en-US" smtClean="0"/>
              <a:t>6/5/2023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8F925F6A-B8BE-4C24-AA67-8AA92D26BD0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9DB7416-5083-4842-AE2F-6227C79086A9}"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25F6A-B8BE-4C24-AA67-8AA92D26BD0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9DB7416-5083-4842-AE2F-6227C79086A9}" type="datetimeFigureOut">
              <a:rPr lang="en-US" smtClean="0"/>
              <a:t>6/5/2023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925F6A-B8BE-4C24-AA67-8AA92D26BD0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69DB7416-5083-4842-AE2F-6227C79086A9}" type="datetimeFigureOut">
              <a:rPr lang="en-US" smtClean="0"/>
              <a:t>6/5/2023</a:t>
            </a:fld>
            <a:endParaRPr lang="en-US"/>
          </a:p>
        </p:txBody>
      </p:sp>
      <p:sp>
        <p:nvSpPr>
          <p:cNvPr id="9" name="Slide Number Placeholder 8"/>
          <p:cNvSpPr>
            <a:spLocks noGrp="1"/>
          </p:cNvSpPr>
          <p:nvPr>
            <p:ph type="sldNum" sz="quarter" idx="15"/>
          </p:nvPr>
        </p:nvSpPr>
        <p:spPr/>
        <p:txBody>
          <a:bodyPr rtlCol="0"/>
          <a:lstStyle/>
          <a:p>
            <a:fld id="{8F925F6A-B8BE-4C24-AA67-8AA92D26BD09}"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69DB7416-5083-4842-AE2F-6227C79086A9}" type="datetimeFigureOut">
              <a:rPr lang="en-US" smtClean="0"/>
              <a:t>6/5/2023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F925F6A-B8BE-4C24-AA67-8AA92D26BD0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69DB7416-5083-4842-AE2F-6227C79086A9}" type="datetimeFigureOut">
              <a:rPr lang="en-US" smtClean="0"/>
              <a:t>6/5/2023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925F6A-B8BE-4C24-AA67-8AA92D26BD09}"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69DB7416-5083-4842-AE2F-6227C79086A9}" type="datetimeFigureOut">
              <a:rPr lang="en-US" smtClean="0"/>
              <a:t>6/5/2023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925F6A-B8BE-4C24-AA67-8AA92D26BD09}"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69DB7416-5083-4842-AE2F-6227C79086A9}" type="datetimeFigureOut">
              <a:rPr lang="en-US" smtClean="0"/>
              <a:t>6/5/2023</a:t>
            </a:fld>
            <a:endParaRPr lang="en-US"/>
          </a:p>
        </p:txBody>
      </p:sp>
      <p:sp>
        <p:nvSpPr>
          <p:cNvPr id="7" name="Slide Number Placeholder 6"/>
          <p:cNvSpPr>
            <a:spLocks noGrp="1"/>
          </p:cNvSpPr>
          <p:nvPr>
            <p:ph type="sldNum" sz="quarter" idx="11"/>
          </p:nvPr>
        </p:nvSpPr>
        <p:spPr/>
        <p:txBody>
          <a:bodyPr rtlCol="0"/>
          <a:lstStyle/>
          <a:p>
            <a:fld id="{8F925F6A-B8BE-4C24-AA67-8AA92D26BD09}"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DB7416-5083-4842-AE2F-6227C79086A9}" type="datetimeFigureOut">
              <a:rPr lang="en-US" smtClean="0"/>
              <a:t>6/5/2023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925F6A-B8BE-4C24-AA67-8AA92D26BD0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69DB7416-5083-4842-AE2F-6227C79086A9}" type="datetimeFigureOut">
              <a:rPr lang="en-US" smtClean="0"/>
              <a:t>6/5/2023</a:t>
            </a:fld>
            <a:endParaRPr lang="en-US"/>
          </a:p>
        </p:txBody>
      </p:sp>
      <p:sp>
        <p:nvSpPr>
          <p:cNvPr id="22" name="Slide Number Placeholder 21"/>
          <p:cNvSpPr>
            <a:spLocks noGrp="1"/>
          </p:cNvSpPr>
          <p:nvPr>
            <p:ph type="sldNum" sz="quarter" idx="15"/>
          </p:nvPr>
        </p:nvSpPr>
        <p:spPr/>
        <p:txBody>
          <a:bodyPr rtlCol="0"/>
          <a:lstStyle/>
          <a:p>
            <a:fld id="{8F925F6A-B8BE-4C24-AA67-8AA92D26BD09}"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69DB7416-5083-4842-AE2F-6227C79086A9}" type="datetimeFigureOut">
              <a:rPr lang="en-US" smtClean="0"/>
              <a:t>6/5/2023</a:t>
            </a:fld>
            <a:endParaRPr lang="en-US"/>
          </a:p>
        </p:txBody>
      </p:sp>
      <p:sp>
        <p:nvSpPr>
          <p:cNvPr id="18" name="Slide Number Placeholder 17"/>
          <p:cNvSpPr>
            <a:spLocks noGrp="1"/>
          </p:cNvSpPr>
          <p:nvPr>
            <p:ph type="sldNum" sz="quarter" idx="11"/>
          </p:nvPr>
        </p:nvSpPr>
        <p:spPr/>
        <p:txBody>
          <a:bodyPr rtlCol="0"/>
          <a:lstStyle/>
          <a:p>
            <a:fld id="{8F925F6A-B8BE-4C24-AA67-8AA92D26BD09}"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9DB7416-5083-4842-AE2F-6227C79086A9}" type="datetimeFigureOut">
              <a:rPr lang="en-US" smtClean="0"/>
              <a:t>6/5/2023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F925F6A-B8BE-4C24-AA67-8AA92D26BD0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05800" cy="457200"/>
          </a:xfrm>
        </p:spPr>
        <p:txBody>
          <a:bodyPr>
            <a:noAutofit/>
          </a:bodyPr>
          <a:lstStyle/>
          <a:p>
            <a:pPr algn="ctr"/>
            <a:r>
              <a:rPr lang="en-US" sz="4000" b="1" dirty="0">
                <a:solidFill>
                  <a:srgbClr val="FF0000"/>
                </a:solidFill>
                <a:latin typeface="Times New Roman" pitchFamily="18" charset="0"/>
                <a:cs typeface="Times New Roman" pitchFamily="18" charset="0"/>
              </a:rPr>
              <a:t>lịch sử địa </a:t>
            </a:r>
            <a:r>
              <a:rPr lang="en-US" sz="4000" b="1" dirty="0" err="1">
                <a:solidFill>
                  <a:srgbClr val="FF0000"/>
                </a:solidFill>
                <a:latin typeface="Times New Roman" pitchFamily="18" charset="0"/>
                <a:cs typeface="Times New Roman" pitchFamily="18" charset="0"/>
              </a:rPr>
              <a:t>phương</a:t>
            </a:r>
            <a:r>
              <a:rPr lang="en-US" sz="4000" b="1" dirty="0">
                <a:solidFill>
                  <a:srgbClr val="FF0000"/>
                </a:solidFill>
                <a:latin typeface="Times New Roman" pitchFamily="18" charset="0"/>
                <a:cs typeface="Times New Roman" pitchFamily="18" charset="0"/>
              </a:rPr>
              <a:t> TỈNH </a:t>
            </a:r>
            <a:r>
              <a:rPr lang="en-US" sz="4000" b="1" dirty="0" err="1">
                <a:solidFill>
                  <a:srgbClr val="FF0000"/>
                </a:solidFill>
                <a:latin typeface="Times New Roman" pitchFamily="18" charset="0"/>
                <a:cs typeface="Times New Roman" pitchFamily="18" charset="0"/>
              </a:rPr>
              <a:t>đaklak</a:t>
            </a:r>
            <a:r>
              <a:rPr lang="en-US" sz="4000" b="1" dirty="0">
                <a:solidFill>
                  <a:srgbClr val="FF0000"/>
                </a:solidFill>
                <a:latin typeface="Times New Roman" pitchFamily="18" charset="0"/>
                <a:cs typeface="Times New Roman" pitchFamily="18" charset="0"/>
              </a:rPr>
              <a:t>.</a:t>
            </a:r>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83820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55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circle(in)">
                                      <p:cBhvr>
                                        <p:cTn id="14"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10600" cy="914400"/>
          </a:xfrm>
        </p:spPr>
        <p:txBody>
          <a:bodyPr>
            <a:noAutofit/>
          </a:bodyPr>
          <a:lstStyle/>
          <a:p>
            <a:r>
              <a:rPr lang="en-US" sz="2800" b="1" dirty="0">
                <a:solidFill>
                  <a:srgbClr val="FF0000"/>
                </a:solidFill>
                <a:latin typeface="Times New Roman" pitchFamily="18" charset="0"/>
                <a:cs typeface="Times New Roman" pitchFamily="18" charset="0"/>
              </a:rPr>
              <a:t>2. </a:t>
            </a:r>
            <a:r>
              <a:rPr lang="en-US" sz="2800" b="1" dirty="0" err="1">
                <a:solidFill>
                  <a:srgbClr val="FF0000"/>
                </a:solidFill>
                <a:latin typeface="Times New Roman" pitchFamily="18" charset="0"/>
                <a:cs typeface="Times New Roman" pitchFamily="18" charset="0"/>
              </a:rPr>
              <a:t>nhân</a:t>
            </a:r>
            <a:r>
              <a:rPr lang="en-US" sz="2800" b="1" dirty="0">
                <a:solidFill>
                  <a:srgbClr val="FF0000"/>
                </a:solidFill>
                <a:latin typeface="Times New Roman" pitchFamily="18" charset="0"/>
                <a:cs typeface="Times New Roman" pitchFamily="18" charset="0"/>
              </a:rPr>
              <a:t> dân đaklak đấu tranh chống thực dân Pháp </a:t>
            </a:r>
            <a:r>
              <a:rPr lang="en-US" sz="2800" b="1" dirty="0" err="1">
                <a:solidFill>
                  <a:srgbClr val="FF0000"/>
                </a:solidFill>
                <a:latin typeface="Times New Roman" pitchFamily="18" charset="0"/>
                <a:cs typeface="Times New Roman" pitchFamily="18" charset="0"/>
              </a:rPr>
              <a:t>xâm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lược</a:t>
            </a:r>
            <a:r>
              <a:rPr lang="en-US" sz="2800" b="1" dirty="0">
                <a:solidFill>
                  <a:srgbClr val="FF0000"/>
                </a:solidFill>
                <a:latin typeface="Times New Roman" pitchFamily="18" charset="0"/>
                <a:cs typeface="Times New Roman" pitchFamily="18" charset="0"/>
              </a:rPr>
              <a:t>.</a:t>
            </a:r>
          </a:p>
        </p:txBody>
      </p:sp>
      <p:sp>
        <p:nvSpPr>
          <p:cNvPr id="3" name="Content Placeholder 2"/>
          <p:cNvSpPr>
            <a:spLocks noGrp="1"/>
          </p:cNvSpPr>
          <p:nvPr>
            <p:ph sz="quarter" idx="1"/>
          </p:nvPr>
        </p:nvSpPr>
        <p:spPr>
          <a:xfrm>
            <a:off x="457200" y="990600"/>
            <a:ext cx="8305800" cy="5483352"/>
          </a:xfrm>
        </p:spPr>
        <p:txBody>
          <a:bodyPr>
            <a:normAutofit/>
          </a:bodyPr>
          <a:lstStyle/>
          <a:p>
            <a:pPr marL="0" indent="0">
              <a:buNone/>
            </a:pPr>
            <a:r>
              <a:rPr lang="en-US" sz="2800" b="1" dirty="0">
                <a:solidFill>
                  <a:srgbClr val="FF0000"/>
                </a:solidFill>
                <a:latin typeface="Times New Roman" pitchFamily="18" charset="0"/>
                <a:cs typeface="Times New Roman" pitchFamily="18" charset="0"/>
              </a:rPr>
              <a:t>b. </a:t>
            </a:r>
            <a:r>
              <a:rPr lang="en-US" sz="2800" b="1" dirty="0" err="1">
                <a:solidFill>
                  <a:srgbClr val="FF0000"/>
                </a:solidFill>
                <a:latin typeface="Times New Roman" pitchFamily="18" charset="0"/>
                <a:cs typeface="Times New Roman" pitchFamily="18" charset="0"/>
              </a:rPr>
              <a:t>Một</a:t>
            </a:r>
            <a:r>
              <a:rPr lang="en-US" sz="2800" b="1" dirty="0">
                <a:solidFill>
                  <a:srgbClr val="FF0000"/>
                </a:solidFill>
                <a:latin typeface="Times New Roman" pitchFamily="18" charset="0"/>
                <a:cs typeface="Times New Roman" pitchFamily="18" charset="0"/>
              </a:rPr>
              <a:t> số cuộc khởi nghĩa tiêu biểu:</a:t>
            </a:r>
          </a:p>
          <a:p>
            <a:pPr marL="0" indent="0">
              <a:buNone/>
            </a:pPr>
            <a:r>
              <a:rPr lang="en-US" sz="2800" b="1" dirty="0">
                <a:solidFill>
                  <a:schemeClr val="bg2"/>
                </a:solidFill>
                <a:latin typeface="Times New Roman" pitchFamily="18" charset="0"/>
                <a:cs typeface="Times New Roman" pitchFamily="18" charset="0"/>
              </a:rPr>
              <a:t>- KN Nơ Trang gưh (1887-1913) ở hạ lưu krong ana, krong nô.</a:t>
            </a:r>
          </a:p>
          <a:p>
            <a:pPr marL="0" indent="0">
              <a:buNone/>
            </a:pPr>
            <a:r>
              <a:rPr lang="en-US" sz="2800" b="1" dirty="0">
                <a:solidFill>
                  <a:schemeClr val="bg2"/>
                </a:solidFill>
                <a:latin typeface="Times New Roman" pitchFamily="18" charset="0"/>
                <a:cs typeface="Times New Roman" pitchFamily="18" charset="0"/>
              </a:rPr>
              <a:t>- KN Ama Jhao (1889-1905) ở buôn ma thuột.</a:t>
            </a:r>
          </a:p>
          <a:p>
            <a:pPr marL="0" indent="0">
              <a:buNone/>
            </a:pPr>
            <a:r>
              <a:rPr lang="en-US" sz="3600" b="1" dirty="0">
                <a:solidFill>
                  <a:srgbClr val="00B0F0"/>
                </a:solidFill>
                <a:latin typeface="Times New Roman" pitchFamily="18" charset="0"/>
                <a:cs typeface="Times New Roman" pitchFamily="18" charset="0"/>
              </a:rPr>
              <a:t>- KN của Ôi Hmai, </a:t>
            </a:r>
            <a:r>
              <a:rPr lang="en-US" sz="3600" b="1" dirty="0" err="1">
                <a:solidFill>
                  <a:srgbClr val="00B0F0"/>
                </a:solidFill>
                <a:latin typeface="Times New Roman" pitchFamily="18" charset="0"/>
                <a:cs typeface="Times New Roman" pitchFamily="18" charset="0"/>
              </a:rPr>
              <a:t>Ôi</a:t>
            </a:r>
            <a:r>
              <a:rPr lang="en-US" sz="3600" b="1" dirty="0">
                <a:solidFill>
                  <a:srgbClr val="00B0F0"/>
                </a:solidFill>
                <a:latin typeface="Times New Roman" pitchFamily="18" charset="0"/>
                <a:cs typeface="Times New Roman" pitchFamily="18" charset="0"/>
              </a:rPr>
              <a:t> </a:t>
            </a:r>
            <a:r>
              <a:rPr lang="en-US" sz="3600" b="1" dirty="0" err="1">
                <a:solidFill>
                  <a:srgbClr val="00B0F0"/>
                </a:solidFill>
                <a:latin typeface="Times New Roman" pitchFamily="18" charset="0"/>
                <a:cs typeface="Times New Roman" pitchFamily="18" charset="0"/>
              </a:rPr>
              <a:t>Hphai</a:t>
            </a:r>
            <a:r>
              <a:rPr lang="en-US" sz="3600" b="1" dirty="0">
                <a:solidFill>
                  <a:srgbClr val="00B0F0"/>
                </a:solidFill>
                <a:latin typeface="Times New Roman" pitchFamily="18" charset="0"/>
                <a:cs typeface="Times New Roman" pitchFamily="18" charset="0"/>
              </a:rPr>
              <a:t>(1901-1922) ở Madrak.</a:t>
            </a:r>
          </a:p>
          <a:p>
            <a:pPr marL="0" indent="0">
              <a:buNone/>
            </a:pPr>
            <a:r>
              <a:rPr lang="en-US" sz="3600" b="1" dirty="0">
                <a:solidFill>
                  <a:srgbClr val="00B0F0"/>
                </a:solidFill>
                <a:latin typeface="Times New Roman" pitchFamily="18" charset="0"/>
                <a:cs typeface="Times New Roman" pitchFamily="18" charset="0"/>
              </a:rPr>
              <a:t>- KN Nơ Trang </a:t>
            </a:r>
            <a:r>
              <a:rPr lang="en-US" sz="3600" b="1">
                <a:solidFill>
                  <a:srgbClr val="00B0F0"/>
                </a:solidFill>
                <a:latin typeface="Times New Roman" pitchFamily="18" charset="0"/>
                <a:cs typeface="Times New Roman" pitchFamily="18" charset="0"/>
              </a:rPr>
              <a:t>Lơng(</a:t>
            </a:r>
            <a:r>
              <a:rPr lang="en-US" sz="3600" b="1" dirty="0">
                <a:solidFill>
                  <a:srgbClr val="00B0F0"/>
                </a:solidFill>
                <a:latin typeface="Times New Roman" pitchFamily="18" charset="0"/>
                <a:cs typeface="Times New Roman" pitchFamily="18" charset="0"/>
              </a:rPr>
              <a:t>1912-1935) ở cao </a:t>
            </a:r>
            <a:r>
              <a:rPr lang="en-US" sz="3600" b="1" dirty="0" err="1">
                <a:solidFill>
                  <a:srgbClr val="00B0F0"/>
                </a:solidFill>
                <a:latin typeface="Times New Roman" pitchFamily="18" charset="0"/>
                <a:cs typeface="Times New Roman" pitchFamily="18" charset="0"/>
              </a:rPr>
              <a:t>nguyên</a:t>
            </a:r>
            <a:r>
              <a:rPr lang="en-US" sz="3600" b="1" dirty="0">
                <a:solidFill>
                  <a:srgbClr val="00B0F0"/>
                </a:solidFill>
                <a:latin typeface="Times New Roman" pitchFamily="18" charset="0"/>
                <a:cs typeface="Times New Roman" pitchFamily="18" charset="0"/>
              </a:rPr>
              <a:t> </a:t>
            </a:r>
            <a:r>
              <a:rPr lang="en-US" sz="3600" b="1" dirty="0" err="1">
                <a:solidFill>
                  <a:srgbClr val="00B0F0"/>
                </a:solidFill>
                <a:latin typeface="Times New Roman" pitchFamily="18" charset="0"/>
                <a:cs typeface="Times New Roman" pitchFamily="18" charset="0"/>
              </a:rPr>
              <a:t>Mnông</a:t>
            </a:r>
            <a:r>
              <a:rPr lang="en-US" sz="3600" b="1" dirty="0">
                <a:solidFill>
                  <a:srgbClr val="00B0F0"/>
                </a:solidFill>
                <a:latin typeface="Times New Roman" pitchFamily="18" charset="0"/>
                <a:cs typeface="Times New Roman" pitchFamily="18" charset="0"/>
              </a:rPr>
              <a:t>.</a:t>
            </a:r>
          </a:p>
          <a:p>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699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800600" y="304800"/>
            <a:ext cx="38862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43434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715000" y="304800"/>
            <a:ext cx="2743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itchFamily="18" charset="0"/>
                <a:cs typeface="Times New Roman" pitchFamily="18" charset="0"/>
              </a:rPr>
              <a:t>KN Nơ Trang Long</a:t>
            </a:r>
          </a:p>
        </p:txBody>
      </p:sp>
      <p:sp>
        <p:nvSpPr>
          <p:cNvPr id="5" name="Rectangle 4"/>
          <p:cNvSpPr/>
          <p:nvPr/>
        </p:nvSpPr>
        <p:spPr>
          <a:xfrm>
            <a:off x="533400" y="5638800"/>
            <a:ext cx="41148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itchFamily="18" charset="0"/>
                <a:cs typeface="Times New Roman" pitchFamily="18" charset="0"/>
              </a:rPr>
              <a:t>Tượng đài Nơ Trang Long tại Đak nông</a:t>
            </a:r>
          </a:p>
        </p:txBody>
      </p:sp>
    </p:spTree>
    <p:extLst>
      <p:ext uri="{BB962C8B-B14F-4D97-AF65-F5344CB8AC3E}">
        <p14:creationId xmlns:p14="http://schemas.microsoft.com/office/powerpoint/2010/main" val="55121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ircle(in)">
                                      <p:cBhvr>
                                        <p:cTn id="12" dur="2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circle(in)">
                                      <p:cBhvr>
                                        <p:cTn id="17" dur="2000"/>
                                        <p:tgtEl>
                                          <p:spTgt spid="307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371600"/>
            <a:ext cx="8458200" cy="3122676"/>
          </a:xfrm>
        </p:spPr>
        <p:txBody>
          <a:bodyPr>
            <a:normAutofit/>
          </a:bodyPr>
          <a:lstStyle/>
          <a:p>
            <a:pPr marL="0" indent="0">
              <a:buNone/>
            </a:pPr>
            <a:r>
              <a:rPr lang="en-US" sz="3600" b="1" dirty="0">
                <a:solidFill>
                  <a:srgbClr val="0070C0"/>
                </a:solidFill>
                <a:latin typeface="Times New Roman" pitchFamily="18" charset="0"/>
                <a:cs typeface="Times New Roman" pitchFamily="18" charset="0"/>
              </a:rPr>
              <a:t>- Phong trào đấu tranh chính trị của thầy giáo Y Jut và Y Ut (</a:t>
            </a:r>
            <a:r>
              <a:rPr lang="en-US" sz="3600" b="1" dirty="0" err="1">
                <a:solidFill>
                  <a:srgbClr val="0070C0"/>
                </a:solidFill>
                <a:latin typeface="Times New Roman" pitchFamily="18" charset="0"/>
                <a:cs typeface="Times New Roman" pitchFamily="18" charset="0"/>
              </a:rPr>
              <a:t>tháng</a:t>
            </a:r>
            <a:r>
              <a:rPr lang="en-US" sz="3600" b="1" dirty="0">
                <a:solidFill>
                  <a:srgbClr val="0070C0"/>
                </a:solidFill>
                <a:latin typeface="Times New Roman" pitchFamily="18" charset="0"/>
                <a:cs typeface="Times New Roman" pitchFamily="18" charset="0"/>
              </a:rPr>
              <a:t> 10/1925) ở trường Pháp – Ê đê, BMT.</a:t>
            </a:r>
          </a:p>
          <a:p>
            <a:pPr marL="0" indent="0">
              <a:buNone/>
            </a:pPr>
            <a:endParaRPr lang="en-US" sz="2800" dirty="0">
              <a:solidFill>
                <a:srgbClr val="FF0000"/>
              </a:solidFill>
              <a:latin typeface="Times New Roman" pitchFamily="18" charset="0"/>
              <a:cs typeface="Times New Roman" pitchFamily="18" charset="0"/>
            </a:endParaRPr>
          </a:p>
          <a:p>
            <a:pPr marL="0" indent="0">
              <a:buNone/>
            </a:pP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0486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2743200" cy="6477000"/>
          </a:xfrm>
        </p:spPr>
        <p:txBody>
          <a:bodyPr>
            <a:noAutofit/>
          </a:bodyPr>
          <a:lstStyle/>
          <a:p>
            <a:r>
              <a:rPr lang="vi-VN" sz="2000" b="1" dirty="0"/>
              <a:t>Y Jut H'Wing sinh năm 1888 tại buôn Krăm, xã Ea Tiêu, huyện Krông Ana, tỉnh Đắk Lắk. Lúc nhỏ, ông là học sinh Trường tiểu học Pháp – Rađê Buôn Ma Thuột, rồi ra Huế học trung học. Sau khi tốt nghiệp, ông tình nguyện trở về trường Pháp - Rađê để dạy học. Do rất giỏi tiếng Pháp, Y Jút cùng bạn bè như Y Út, Y BLul tìm hiểu mẫu tự La tinh và vần Ê đê đặt ra bộ chữ viết Ê đê ngày nay.</a:t>
            </a:r>
            <a:endParaRPr lang="en-US" sz="2000" dirty="0"/>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352800" y="228600"/>
            <a:ext cx="5181599"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336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8153400" cy="6245352"/>
          </a:xfrm>
        </p:spPr>
        <p:txBody>
          <a:bodyPr>
            <a:normAutofit/>
          </a:bodyPr>
          <a:lstStyle/>
          <a:p>
            <a:pPr marL="0" indent="0">
              <a:spcBef>
                <a:spcPts val="0"/>
              </a:spcBef>
              <a:buNone/>
            </a:pPr>
            <a:r>
              <a:rPr lang="en-US" sz="2800" b="1" dirty="0">
                <a:solidFill>
                  <a:srgbClr val="FF0000"/>
                </a:solidFill>
                <a:latin typeface="Times New Roman" pitchFamily="18" charset="0"/>
                <a:cs typeface="Times New Roman" pitchFamily="18" charset="0"/>
              </a:rPr>
              <a:t>c. </a:t>
            </a:r>
            <a:r>
              <a:rPr lang="en-US" sz="2800" b="1" dirty="0" err="1">
                <a:solidFill>
                  <a:srgbClr val="FF0000"/>
                </a:solidFill>
                <a:latin typeface="Times New Roman" pitchFamily="18" charset="0"/>
                <a:cs typeface="Times New Roman" pitchFamily="18" charset="0"/>
              </a:rPr>
              <a:t>Kết</a:t>
            </a:r>
            <a:r>
              <a:rPr lang="en-US" sz="2800" b="1" dirty="0">
                <a:solidFill>
                  <a:srgbClr val="FF0000"/>
                </a:solidFill>
                <a:latin typeface="Times New Roman" pitchFamily="18" charset="0"/>
                <a:cs typeface="Times New Roman" pitchFamily="18" charset="0"/>
              </a:rPr>
              <a:t> quả: </a:t>
            </a:r>
            <a:r>
              <a:rPr lang="en-US" sz="2800" b="1" dirty="0" err="1">
                <a:solidFill>
                  <a:srgbClr val="0070C0"/>
                </a:solidFill>
                <a:latin typeface="Times New Roman" pitchFamily="18" charset="0"/>
                <a:cs typeface="Times New Roman" pitchFamily="18" charset="0"/>
              </a:rPr>
              <a:t>Đều</a:t>
            </a:r>
            <a:r>
              <a:rPr lang="en-US" sz="2800" b="1" dirty="0">
                <a:solidFill>
                  <a:srgbClr val="0070C0"/>
                </a:solidFill>
                <a:latin typeface="Times New Roman" pitchFamily="18" charset="0"/>
                <a:cs typeface="Times New Roman" pitchFamily="18" charset="0"/>
              </a:rPr>
              <a:t> thất bại.</a:t>
            </a:r>
          </a:p>
          <a:p>
            <a:pPr marL="0" indent="0">
              <a:spcBef>
                <a:spcPts val="0"/>
              </a:spcBef>
              <a:buNone/>
            </a:pPr>
            <a:r>
              <a:rPr lang="en-US" sz="2800" b="1" dirty="0">
                <a:solidFill>
                  <a:srgbClr val="FF0000"/>
                </a:solidFill>
                <a:latin typeface="Times New Roman" pitchFamily="18" charset="0"/>
                <a:cs typeface="Times New Roman" pitchFamily="18" charset="0"/>
              </a:rPr>
              <a:t>3. </a:t>
            </a:r>
            <a:r>
              <a:rPr lang="en-US" sz="2800" b="1" dirty="0" err="1">
                <a:solidFill>
                  <a:srgbClr val="FF0000"/>
                </a:solidFill>
                <a:latin typeface="Times New Roman" pitchFamily="18" charset="0"/>
                <a:cs typeface="Times New Roman" pitchFamily="18" charset="0"/>
              </a:rPr>
              <a:t>Nguyên</a:t>
            </a:r>
            <a:r>
              <a:rPr lang="en-US" sz="2800" b="1" dirty="0">
                <a:solidFill>
                  <a:srgbClr val="FF0000"/>
                </a:solidFill>
                <a:latin typeface="Times New Roman" pitchFamily="18" charset="0"/>
                <a:cs typeface="Times New Roman" pitchFamily="18" charset="0"/>
              </a:rPr>
              <a:t> nhân thất bại, ý nghĩa </a:t>
            </a:r>
            <a:r>
              <a:rPr lang="en-US" sz="2800" b="1" dirty="0" err="1">
                <a:solidFill>
                  <a:srgbClr val="FF0000"/>
                </a:solidFill>
                <a:latin typeface="Times New Roman" pitchFamily="18" charset="0"/>
                <a:cs typeface="Times New Roman" pitchFamily="18" charset="0"/>
              </a:rPr>
              <a:t>lịch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sử</a:t>
            </a:r>
            <a:r>
              <a:rPr lang="en-US" sz="2800" b="1" dirty="0">
                <a:solidFill>
                  <a:srgbClr val="FF0000"/>
                </a:solidFill>
                <a:latin typeface="Times New Roman" pitchFamily="18" charset="0"/>
                <a:cs typeface="Times New Roman" pitchFamily="18" charset="0"/>
              </a:rPr>
              <a:t>:</a:t>
            </a:r>
          </a:p>
          <a:p>
            <a:pPr marL="0" indent="0">
              <a:spcBef>
                <a:spcPts val="0"/>
              </a:spcBef>
              <a:buNone/>
            </a:pPr>
            <a:r>
              <a:rPr lang="en-US" sz="2800" b="1" dirty="0">
                <a:solidFill>
                  <a:srgbClr val="FF0000"/>
                </a:solidFill>
                <a:latin typeface="Times New Roman" pitchFamily="18" charset="0"/>
                <a:cs typeface="Times New Roman" pitchFamily="18" charset="0"/>
              </a:rPr>
              <a:t>a. </a:t>
            </a:r>
            <a:r>
              <a:rPr lang="en-US" sz="2800" b="1" dirty="0" err="1">
                <a:solidFill>
                  <a:srgbClr val="FF0000"/>
                </a:solidFill>
                <a:latin typeface="Times New Roman" pitchFamily="18" charset="0"/>
                <a:cs typeface="Times New Roman" pitchFamily="18" charset="0"/>
              </a:rPr>
              <a:t>Nguyên</a:t>
            </a:r>
            <a:r>
              <a:rPr lang="en-US" sz="2800" b="1" dirty="0">
                <a:solidFill>
                  <a:srgbClr val="FF0000"/>
                </a:solidFill>
                <a:latin typeface="Times New Roman" pitchFamily="18" charset="0"/>
                <a:cs typeface="Times New Roman" pitchFamily="18" charset="0"/>
              </a:rPr>
              <a:t> nhân:</a:t>
            </a:r>
          </a:p>
          <a:p>
            <a:pPr marL="0" indent="0">
              <a:spcBef>
                <a:spcPts val="0"/>
              </a:spcBef>
              <a:buNone/>
            </a:pPr>
            <a:r>
              <a:rPr lang="en-US" sz="3200" b="1" dirty="0">
                <a:solidFill>
                  <a:srgbClr val="0070C0"/>
                </a:solidFill>
                <a:latin typeface="Times New Roman" pitchFamily="18" charset="0"/>
                <a:cs typeface="Times New Roman" pitchFamily="18" charset="0"/>
              </a:rPr>
              <a:t>- Chưa có đường lối </a:t>
            </a:r>
            <a:r>
              <a:rPr lang="en-US" sz="3200" b="1" dirty="0" err="1">
                <a:solidFill>
                  <a:srgbClr val="0070C0"/>
                </a:solidFill>
                <a:latin typeface="Times New Roman" pitchFamily="18" charset="0"/>
                <a:cs typeface="Times New Roman" pitchFamily="18" charset="0"/>
              </a:rPr>
              <a:t>đúng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đắn</a:t>
            </a:r>
            <a:r>
              <a:rPr lang="en-US" sz="3200" b="1" dirty="0">
                <a:solidFill>
                  <a:srgbClr val="0070C0"/>
                </a:solidFill>
                <a:latin typeface="Times New Roman" pitchFamily="18" charset="0"/>
                <a:cs typeface="Times New Roman" pitchFamily="18" charset="0"/>
              </a:rPr>
              <a:t>.</a:t>
            </a:r>
          </a:p>
          <a:p>
            <a:pPr marL="0" indent="0">
              <a:spcBef>
                <a:spcPts val="0"/>
              </a:spcBef>
              <a:buNone/>
            </a:pPr>
            <a:r>
              <a:rPr lang="en-US" sz="3200" b="1" dirty="0">
                <a:solidFill>
                  <a:srgbClr val="0070C0"/>
                </a:solidFill>
                <a:latin typeface="Times New Roman" pitchFamily="18" charset="0"/>
                <a:cs typeface="Times New Roman" pitchFamily="18" charset="0"/>
              </a:rPr>
              <a:t>- Lực lượng nhỏ yếu và </a:t>
            </a:r>
            <a:r>
              <a:rPr lang="en-US" sz="3200" b="1" dirty="0" err="1">
                <a:solidFill>
                  <a:srgbClr val="0070C0"/>
                </a:solidFill>
                <a:latin typeface="Times New Roman" pitchFamily="18" charset="0"/>
                <a:cs typeface="Times New Roman" pitchFamily="18" charset="0"/>
              </a:rPr>
              <a:t>phân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tán</a:t>
            </a:r>
            <a:r>
              <a:rPr lang="en-US" sz="3200" b="1" dirty="0">
                <a:solidFill>
                  <a:srgbClr val="0070C0"/>
                </a:solidFill>
                <a:latin typeface="Times New Roman" pitchFamily="18" charset="0"/>
                <a:cs typeface="Times New Roman" pitchFamily="18" charset="0"/>
              </a:rPr>
              <a:t>.</a:t>
            </a:r>
          </a:p>
          <a:p>
            <a:pPr marL="0" indent="0">
              <a:spcBef>
                <a:spcPts val="0"/>
              </a:spcBef>
              <a:buNone/>
            </a:pP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Chưa</a:t>
            </a:r>
            <a:r>
              <a:rPr lang="en-US" sz="3200" b="1" dirty="0">
                <a:solidFill>
                  <a:srgbClr val="0070C0"/>
                </a:solidFill>
                <a:latin typeface="Times New Roman" pitchFamily="18" charset="0"/>
                <a:cs typeface="Times New Roman" pitchFamily="18" charset="0"/>
              </a:rPr>
              <a:t> có sự liên kết với các phong </a:t>
            </a:r>
            <a:r>
              <a:rPr lang="en-US" sz="3200" b="1" dirty="0" err="1">
                <a:solidFill>
                  <a:srgbClr val="0070C0"/>
                </a:solidFill>
                <a:latin typeface="Times New Roman" pitchFamily="18" charset="0"/>
                <a:cs typeface="Times New Roman" pitchFamily="18" charset="0"/>
              </a:rPr>
              <a:t>trào</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khác</a:t>
            </a:r>
            <a:r>
              <a:rPr lang="en-US" sz="3200" b="1" dirty="0">
                <a:solidFill>
                  <a:srgbClr val="0070C0"/>
                </a:solidFill>
                <a:latin typeface="Times New Roman" pitchFamily="18" charset="0"/>
                <a:cs typeface="Times New Roman" pitchFamily="18" charset="0"/>
              </a:rPr>
              <a:t>.</a:t>
            </a:r>
          </a:p>
          <a:p>
            <a:pPr marL="0" indent="0">
              <a:spcBef>
                <a:spcPts val="0"/>
              </a:spcBef>
              <a:buNone/>
            </a:pPr>
            <a:r>
              <a:rPr lang="en-US" sz="2800" b="1" dirty="0">
                <a:solidFill>
                  <a:srgbClr val="FF0000"/>
                </a:solidFill>
                <a:latin typeface="Times New Roman" pitchFamily="18" charset="0"/>
                <a:cs typeface="Times New Roman" pitchFamily="18" charset="0"/>
              </a:rPr>
              <a:t>b. Ý nghĩa:</a:t>
            </a:r>
          </a:p>
          <a:p>
            <a:pPr marL="0" indent="0">
              <a:spcBef>
                <a:spcPts val="0"/>
              </a:spcBef>
              <a:buNone/>
            </a:pPr>
            <a:r>
              <a:rPr lang="en-US" sz="3200" b="1" dirty="0">
                <a:solidFill>
                  <a:srgbClr val="0070C0"/>
                </a:solidFill>
                <a:latin typeface="Times New Roman" pitchFamily="18" charset="0"/>
                <a:cs typeface="Times New Roman" pitchFamily="18" charset="0"/>
              </a:rPr>
              <a:t>- Tô thắm truyền thống yêu nước của đồng bào các dân tộc.</a:t>
            </a:r>
          </a:p>
          <a:p>
            <a:pPr marL="0" indent="0">
              <a:spcBef>
                <a:spcPts val="0"/>
              </a:spcBef>
              <a:buNone/>
            </a:pPr>
            <a:r>
              <a:rPr lang="en-US" sz="3200" b="1" dirty="0">
                <a:solidFill>
                  <a:srgbClr val="0070C0"/>
                </a:solidFill>
                <a:latin typeface="Times New Roman" pitchFamily="18" charset="0"/>
                <a:cs typeface="Times New Roman" pitchFamily="18" charset="0"/>
              </a:rPr>
              <a:t>- Chứng minh khả năng cách mạng to lớn của đồng bào Daklak trong cuộc đấu tranh giành độc lập </a:t>
            </a:r>
            <a:r>
              <a:rPr lang="en-US" sz="3200" b="1" dirty="0" err="1">
                <a:solidFill>
                  <a:srgbClr val="0070C0"/>
                </a:solidFill>
                <a:latin typeface="Times New Roman" pitchFamily="18" charset="0"/>
                <a:cs typeface="Times New Roman" pitchFamily="18" charset="0"/>
              </a:rPr>
              <a:t>dân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tộc</a:t>
            </a:r>
            <a:r>
              <a:rPr lang="en-US" sz="3200" b="1" dirty="0">
                <a:solidFill>
                  <a:srgbClr val="0070C0"/>
                </a:solidFill>
                <a:latin typeface="Times New Roman" pitchFamily="18" charset="0"/>
                <a:cs typeface="Times New Roman" pitchFamily="18" charset="0"/>
              </a:rPr>
              <a:t>.</a:t>
            </a:r>
          </a:p>
          <a:p>
            <a:endParaRPr lang="en-US" sz="2800" dirty="0">
              <a:solidFill>
                <a:srgbClr val="FF0000"/>
              </a:solidFill>
              <a:latin typeface="Times New Roman" pitchFamily="18" charset="0"/>
              <a:cs typeface="Times New Roman" pitchFamily="18" charset="0"/>
            </a:endParaRPr>
          </a:p>
          <a:p>
            <a:pPr marL="0" indent="0">
              <a:buNone/>
            </a:pP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7632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304800"/>
            <a:ext cx="7467600" cy="563562"/>
          </a:xfrm>
        </p:spPr>
        <p:txBody>
          <a:bodyPr/>
          <a:lstStyle/>
          <a:p>
            <a:pPr algn="ctr"/>
            <a:r>
              <a:rPr lang="en-US" b="1" dirty="0">
                <a:solidFill>
                  <a:srgbClr val="0070C0"/>
                </a:solidFill>
                <a:latin typeface="Times New Roman" pitchFamily="18" charset="0"/>
                <a:cs typeface="Times New Roman" pitchFamily="18" charset="0"/>
              </a:rPr>
              <a:t>Trường ptdt nội trú nơ trang lơng</a:t>
            </a:r>
          </a:p>
        </p:txBody>
      </p:sp>
      <p:pic>
        <p:nvPicPr>
          <p:cNvPr id="717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8305800" cy="548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163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circle(in)">
                                      <p:cBhvr>
                                        <p:cTn id="12"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8382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2890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153400" cy="64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4800"/>
            <a:ext cx="7772399"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765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circle(in)">
                                      <p:cBhvr>
                                        <p:cTn id="12"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04800"/>
            <a:ext cx="8153400" cy="6245352"/>
          </a:xfrm>
        </p:spPr>
        <p:txBody>
          <a:bodyPr>
            <a:noAutofit/>
          </a:bodyPr>
          <a:lstStyle/>
          <a:p>
            <a:pPr fontAlgn="base"/>
            <a:r>
              <a:rPr lang="vi-VN" sz="2800" b="1" dirty="0">
                <a:solidFill>
                  <a:srgbClr val="002060"/>
                </a:solidFill>
              </a:rPr>
              <a:t>Hiện tại, tỉnh Đắk Lắk có 15 đơn vị hành chính cấp huyện, bao gồm 1 thành phố, 1 thị xã và 13 huyện, với 184 đơn vị hành chính cấp xã, bao gồm: 20 phường, 12 thị trấn và 152 xã.</a:t>
            </a:r>
          </a:p>
          <a:p>
            <a:pPr fontAlgn="base"/>
            <a:r>
              <a:rPr lang="vi-VN" sz="2800" b="1" dirty="0">
                <a:solidFill>
                  <a:srgbClr val="002060"/>
                </a:solidFill>
              </a:rPr>
              <a:t>Tỉnh Đắk Lắk nằm ở trung tâm vùng Tây Nguyên, đầu nguồn của hệ thống sông Sêrêpôk và một phần của sông Ba.</a:t>
            </a:r>
          </a:p>
          <a:p>
            <a:pPr fontAlgn="base"/>
            <a:r>
              <a:rPr lang="vi-VN" sz="2800" b="1" dirty="0">
                <a:solidFill>
                  <a:srgbClr val="002060"/>
                </a:solidFill>
              </a:rPr>
              <a:t>Độ cao trung bình 400 đến 800 mét, so với mặt nước biển. Cao nhất là đỉnh núi Chư Yang Sin, có độ cao 2442 m so với mực nước biển. Đây cũng chính là đỉnh núi cao nhất ở Đắk Lắk.</a:t>
            </a:r>
          </a:p>
          <a:p>
            <a:pPr fontAlgn="base"/>
            <a:r>
              <a:rPr lang="vi-VN" sz="2800" b="1" dirty="0">
                <a:solidFill>
                  <a:srgbClr val="002060"/>
                </a:solidFill>
              </a:rPr>
              <a:t>Đắk Lắk (ghi theo tiếng Pháp là Darlac), được thành lập theo nghị định của Toàn quyền Đông Dương, ngày 22 tháng 11 năm 1904.</a:t>
            </a:r>
          </a:p>
        </p:txBody>
      </p:sp>
    </p:spTree>
    <p:extLst>
      <p:ext uri="{BB962C8B-B14F-4D97-AF65-F5344CB8AC3E}">
        <p14:creationId xmlns:p14="http://schemas.microsoft.com/office/powerpoint/2010/main" val="137123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04800" y="225019"/>
            <a:ext cx="84582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1447800" y="152400"/>
            <a:ext cx="5638800" cy="3810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200" dirty="0">
                <a:latin typeface="Times New Roman" pitchFamily="18" charset="0"/>
                <a:cs typeface="Times New Roman" pitchFamily="18" charset="0"/>
              </a:rPr>
              <a:t>Bản đồ hành chính Đaklak</a:t>
            </a:r>
          </a:p>
        </p:txBody>
      </p:sp>
      <p:sp>
        <p:nvSpPr>
          <p:cNvPr id="5" name="Rectangle 4"/>
          <p:cNvSpPr/>
          <p:nvPr/>
        </p:nvSpPr>
        <p:spPr>
          <a:xfrm>
            <a:off x="5105400" y="1143000"/>
            <a:ext cx="2590800" cy="830997"/>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vi-VN" sz="2400" b="1" dirty="0"/>
              <a:t>Phía bắc giáp tỉnh Gia Lai</a:t>
            </a:r>
            <a:endParaRPr lang="en-US" sz="2400" b="1" dirty="0"/>
          </a:p>
        </p:txBody>
      </p:sp>
      <p:sp>
        <p:nvSpPr>
          <p:cNvPr id="6" name="Rectangle 5"/>
          <p:cNvSpPr/>
          <p:nvPr/>
        </p:nvSpPr>
        <p:spPr>
          <a:xfrm>
            <a:off x="7239000" y="2209800"/>
            <a:ext cx="1371600" cy="267765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fontAlgn="base"/>
            <a:r>
              <a:rPr lang="vi-VN" sz="2400" b="1" dirty="0"/>
              <a:t>Phía đông giáp các tỉnh Phú Yên, Khánh Hoà.</a:t>
            </a:r>
          </a:p>
        </p:txBody>
      </p:sp>
      <p:sp>
        <p:nvSpPr>
          <p:cNvPr id="2" name="Rectangle 1"/>
          <p:cNvSpPr/>
          <p:nvPr/>
        </p:nvSpPr>
        <p:spPr>
          <a:xfrm>
            <a:off x="838200" y="5715000"/>
            <a:ext cx="723900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vi-VN" sz="2800" b="1" dirty="0"/>
              <a:t>Phía nam giáp các tỉnh Lâm Đồng, Đắk Nông</a:t>
            </a:r>
            <a:endParaRPr lang="en-US" sz="2800" b="1" dirty="0"/>
          </a:p>
        </p:txBody>
      </p:sp>
      <p:sp>
        <p:nvSpPr>
          <p:cNvPr id="3" name="Rectangle 2"/>
          <p:cNvSpPr/>
          <p:nvPr/>
        </p:nvSpPr>
        <p:spPr>
          <a:xfrm>
            <a:off x="152400" y="990600"/>
            <a:ext cx="2057400" cy="353943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vi-VN" sz="2800" b="1" dirty="0"/>
              <a:t>Phía tây giáp tỉnh Mondulkiri của Campuchia với đường biên giới dài 193 km</a:t>
            </a:r>
            <a:endParaRPr lang="en-US" sz="2800" b="1" dirty="0"/>
          </a:p>
        </p:txBody>
      </p:sp>
    </p:spTree>
    <p:extLst>
      <p:ext uri="{BB962C8B-B14F-4D97-AF65-F5344CB8AC3E}">
        <p14:creationId xmlns:p14="http://schemas.microsoft.com/office/powerpoint/2010/main" val="161488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grpId="1" nodeType="clickEffect">
                                  <p:stCondLst>
                                    <p:cond delay="0"/>
                                  </p:stCondLst>
                                  <p:childTnLst>
                                    <p:anim calcmode="lin" valueType="num">
                                      <p:cBhvr>
                                        <p:cTn id="16" dur="500"/>
                                        <p:tgtEl>
                                          <p:spTgt spid="5"/>
                                        </p:tgtEl>
                                        <p:attrNameLst>
                                          <p:attrName>ppt_w</p:attrName>
                                        </p:attrNameLst>
                                      </p:cBhvr>
                                      <p:tavLst>
                                        <p:tav tm="0">
                                          <p:val>
                                            <p:strVal val="ppt_w"/>
                                          </p:val>
                                        </p:tav>
                                        <p:tav tm="100000">
                                          <p:val>
                                            <p:fltVal val="0"/>
                                          </p:val>
                                        </p:tav>
                                      </p:tavLst>
                                    </p:anim>
                                    <p:anim calcmode="lin" valueType="num">
                                      <p:cBhvr>
                                        <p:cTn id="17" dur="500"/>
                                        <p:tgtEl>
                                          <p:spTgt spid="5"/>
                                        </p:tgtEl>
                                        <p:attrNameLst>
                                          <p:attrName>ppt_h</p:attrName>
                                        </p:attrNameLst>
                                      </p:cBhvr>
                                      <p:tavLst>
                                        <p:tav tm="0">
                                          <p:val>
                                            <p:strVal val="ppt_h"/>
                                          </p:val>
                                        </p:tav>
                                        <p:tav tm="100000">
                                          <p:val>
                                            <p:fltVal val="0"/>
                                          </p:val>
                                        </p:tav>
                                      </p:tavLst>
                                    </p:anim>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xit" presetSubtype="32" fill="hold" grpId="1" nodeType="clickEffect">
                                  <p:stCondLst>
                                    <p:cond delay="0"/>
                                  </p:stCondLst>
                                  <p:childTnLst>
                                    <p:anim calcmode="lin" valueType="num">
                                      <p:cBhvr>
                                        <p:cTn id="28" dur="500"/>
                                        <p:tgtEl>
                                          <p:spTgt spid="6"/>
                                        </p:tgtEl>
                                        <p:attrNameLst>
                                          <p:attrName>ppt_w</p:attrName>
                                        </p:attrNameLst>
                                      </p:cBhvr>
                                      <p:tavLst>
                                        <p:tav tm="0">
                                          <p:val>
                                            <p:strVal val="ppt_w"/>
                                          </p:val>
                                        </p:tav>
                                        <p:tav tm="100000">
                                          <p:val>
                                            <p:fltVal val="0"/>
                                          </p:val>
                                        </p:tav>
                                      </p:tavLst>
                                    </p:anim>
                                    <p:anim calcmode="lin" valueType="num">
                                      <p:cBhvr>
                                        <p:cTn id="29" dur="500"/>
                                        <p:tgtEl>
                                          <p:spTgt spid="6"/>
                                        </p:tgtEl>
                                        <p:attrNameLst>
                                          <p:attrName>ppt_h</p:attrName>
                                        </p:attrNameLst>
                                      </p:cBhvr>
                                      <p:tavLst>
                                        <p:tav tm="0">
                                          <p:val>
                                            <p:strVal val="ppt_h"/>
                                          </p:val>
                                        </p:tav>
                                        <p:tav tm="100000">
                                          <p:val>
                                            <p:fltVal val="0"/>
                                          </p:val>
                                        </p:tav>
                                      </p:tavLst>
                                    </p:anim>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circle(in)">
                                      <p:cBhvr>
                                        <p:cTn id="36" dur="20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xit" presetSubtype="32" fill="hold" grpId="1" nodeType="clickEffect">
                                  <p:stCondLst>
                                    <p:cond delay="0"/>
                                  </p:stCondLst>
                                  <p:childTnLst>
                                    <p:anim calcmode="lin" valueType="num">
                                      <p:cBhvr>
                                        <p:cTn id="40" dur="500"/>
                                        <p:tgtEl>
                                          <p:spTgt spid="2"/>
                                        </p:tgtEl>
                                        <p:attrNameLst>
                                          <p:attrName>ppt_w</p:attrName>
                                        </p:attrNameLst>
                                      </p:cBhvr>
                                      <p:tavLst>
                                        <p:tav tm="0">
                                          <p:val>
                                            <p:strVal val="ppt_w"/>
                                          </p:val>
                                        </p:tav>
                                        <p:tav tm="100000">
                                          <p:val>
                                            <p:fltVal val="0"/>
                                          </p:val>
                                        </p:tav>
                                      </p:tavLst>
                                    </p:anim>
                                    <p:anim calcmode="lin" valueType="num">
                                      <p:cBhvr>
                                        <p:cTn id="41" dur="500"/>
                                        <p:tgtEl>
                                          <p:spTgt spid="2"/>
                                        </p:tgtEl>
                                        <p:attrNameLst>
                                          <p:attrName>ppt_h</p:attrName>
                                        </p:attrNameLst>
                                      </p:cBhvr>
                                      <p:tavLst>
                                        <p:tav tm="0">
                                          <p:val>
                                            <p:strVal val="ppt_h"/>
                                          </p:val>
                                        </p:tav>
                                        <p:tav tm="100000">
                                          <p:val>
                                            <p:fltVal val="0"/>
                                          </p:val>
                                        </p:tav>
                                      </p:tavLst>
                                    </p:anim>
                                    <p:animEffect transition="out" filter="fade">
                                      <p:cBhvr>
                                        <p:cTn id="42" dur="500"/>
                                        <p:tgtEl>
                                          <p:spTgt spid="2"/>
                                        </p:tgtEl>
                                      </p:cBhvr>
                                    </p:animEffect>
                                    <p:set>
                                      <p:cBhvr>
                                        <p:cTn id="43" dur="1" fill="hold">
                                          <p:stCondLst>
                                            <p:cond delay="499"/>
                                          </p:stCondLst>
                                        </p:cTn>
                                        <p:tgtEl>
                                          <p:spTgt spid="2"/>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circle(in)">
                                      <p:cBhvr>
                                        <p:cTn id="48" dur="20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xit" presetSubtype="32" fill="hold" grpId="1" nodeType="clickEffect">
                                  <p:stCondLst>
                                    <p:cond delay="0"/>
                                  </p:stCondLst>
                                  <p:childTnLst>
                                    <p:anim calcmode="lin" valueType="num">
                                      <p:cBhvr>
                                        <p:cTn id="52" dur="500"/>
                                        <p:tgtEl>
                                          <p:spTgt spid="3"/>
                                        </p:tgtEl>
                                        <p:attrNameLst>
                                          <p:attrName>ppt_w</p:attrName>
                                        </p:attrNameLst>
                                      </p:cBhvr>
                                      <p:tavLst>
                                        <p:tav tm="0">
                                          <p:val>
                                            <p:strVal val="ppt_w"/>
                                          </p:val>
                                        </p:tav>
                                        <p:tav tm="100000">
                                          <p:val>
                                            <p:fltVal val="0"/>
                                          </p:val>
                                        </p:tav>
                                      </p:tavLst>
                                    </p:anim>
                                    <p:anim calcmode="lin" valueType="num">
                                      <p:cBhvr>
                                        <p:cTn id="53" dur="500"/>
                                        <p:tgtEl>
                                          <p:spTgt spid="3"/>
                                        </p:tgtEl>
                                        <p:attrNameLst>
                                          <p:attrName>ppt_h</p:attrName>
                                        </p:attrNameLst>
                                      </p:cBhvr>
                                      <p:tavLst>
                                        <p:tav tm="0">
                                          <p:val>
                                            <p:strVal val="ppt_h"/>
                                          </p:val>
                                        </p:tav>
                                        <p:tav tm="100000">
                                          <p:val>
                                            <p:fltVal val="0"/>
                                          </p:val>
                                        </p:tav>
                                      </p:tavLst>
                                    </p:anim>
                                    <p:animEffect transition="out" filter="fade">
                                      <p:cBhvr>
                                        <p:cTn id="54" dur="500"/>
                                        <p:tgtEl>
                                          <p:spTgt spid="3"/>
                                        </p:tgtEl>
                                      </p:cBhvr>
                                    </p:animEffect>
                                    <p:set>
                                      <p:cBhvr>
                                        <p:cTn id="5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2" grpId="0" animBg="1"/>
      <p:bldP spid="2" grpId="1" animBg="1"/>
      <p:bldP spid="3" grpId="0" animBg="1"/>
      <p:bldP spid="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8610600" cy="1600199"/>
          </a:xfrm>
        </p:spPr>
        <p:txBody>
          <a:bodyPr>
            <a:normAutofit/>
          </a:bodyPr>
          <a:lstStyle/>
          <a:p>
            <a:pPr algn="ctr"/>
            <a:r>
              <a:rPr lang="en-US" b="1" dirty="0">
                <a:solidFill>
                  <a:srgbClr val="FF0000"/>
                </a:solidFill>
                <a:latin typeface="Times New Roman" pitchFamily="18" charset="0"/>
                <a:cs typeface="Times New Roman" pitchFamily="18" charset="0"/>
              </a:rPr>
              <a:t>Bài 3</a:t>
            </a:r>
            <a:r>
              <a:rPr lang="en-US" dirty="0">
                <a:solidFill>
                  <a:srgbClr val="FF0000"/>
                </a:solidFill>
                <a:latin typeface="Times New Roman" pitchFamily="18" charset="0"/>
                <a:cs typeface="Times New Roman" pitchFamily="18" charset="0"/>
              </a:rPr>
              <a:t>. NHÂN DÂN ĐĂKLĂK KHÁNG CHIẾN CHỐNG THỰC DÂN PHÁP XÂM LƯỢC</a:t>
            </a:r>
            <a:br>
              <a:rPr lang="en-US" dirty="0">
                <a:solidFill>
                  <a:srgbClr val="FF0000"/>
                </a:solidFill>
                <a:latin typeface="Times New Roman" pitchFamily="18" charset="0"/>
                <a:cs typeface="Times New Roman" pitchFamily="18" charset="0"/>
              </a:rPr>
            </a:br>
            <a:r>
              <a:rPr lang="en-US" dirty="0">
                <a:solidFill>
                  <a:srgbClr val="FF0000"/>
                </a:solidFill>
                <a:latin typeface="Times New Roman" pitchFamily="18" charset="0"/>
                <a:cs typeface="Times New Roman" pitchFamily="18" charset="0"/>
              </a:rPr>
              <a:t> (1858 -1945)</a:t>
            </a:r>
          </a:p>
        </p:txBody>
      </p:sp>
      <p:sp>
        <p:nvSpPr>
          <p:cNvPr id="3" name="Subtitle 2"/>
          <p:cNvSpPr>
            <a:spLocks noGrp="1"/>
          </p:cNvSpPr>
          <p:nvPr>
            <p:ph type="subTitle" idx="1"/>
          </p:nvPr>
        </p:nvSpPr>
        <p:spPr>
          <a:xfrm>
            <a:off x="381000" y="1752599"/>
            <a:ext cx="8458200" cy="4191000"/>
          </a:xfrm>
        </p:spPr>
        <p:txBody>
          <a:bodyPr>
            <a:normAutofit fontScale="25000" lnSpcReduction="20000"/>
          </a:bodyPr>
          <a:lstStyle/>
          <a:p>
            <a:pPr algn="ctr">
              <a:lnSpc>
                <a:spcPct val="120000"/>
              </a:lnSpc>
            </a:pPr>
            <a:r>
              <a:rPr lang="en-US" sz="11200" dirty="0">
                <a:solidFill>
                  <a:srgbClr val="FF0000"/>
                </a:solidFill>
                <a:latin typeface="Times New Roman" pitchFamily="18" charset="0"/>
                <a:cs typeface="Times New Roman" pitchFamily="18" charset="0"/>
              </a:rPr>
              <a:t>1. </a:t>
            </a:r>
            <a:r>
              <a:rPr lang="en-US" sz="11200" dirty="0" err="1">
                <a:solidFill>
                  <a:srgbClr val="FF0000"/>
                </a:solidFill>
                <a:latin typeface="Times New Roman" pitchFamily="18" charset="0"/>
                <a:cs typeface="Times New Roman" pitchFamily="18" charset="0"/>
              </a:rPr>
              <a:t>Thực</a:t>
            </a:r>
            <a:r>
              <a:rPr lang="en-US" sz="11200" dirty="0">
                <a:solidFill>
                  <a:srgbClr val="FF0000"/>
                </a:solidFill>
                <a:latin typeface="Times New Roman" pitchFamily="18" charset="0"/>
                <a:cs typeface="Times New Roman" pitchFamily="18" charset="0"/>
              </a:rPr>
              <a:t> dân Pháp xâm lược và cai </a:t>
            </a:r>
            <a:r>
              <a:rPr lang="en-US" sz="11200" dirty="0" err="1">
                <a:solidFill>
                  <a:srgbClr val="FF0000"/>
                </a:solidFill>
                <a:latin typeface="Times New Roman" pitchFamily="18" charset="0"/>
                <a:cs typeface="Times New Roman" pitchFamily="18" charset="0"/>
              </a:rPr>
              <a:t>trị</a:t>
            </a:r>
            <a:r>
              <a:rPr lang="en-US" sz="11200" dirty="0">
                <a:solidFill>
                  <a:srgbClr val="FF0000"/>
                </a:solidFill>
                <a:latin typeface="Times New Roman" pitchFamily="18" charset="0"/>
                <a:cs typeface="Times New Roman" pitchFamily="18" charset="0"/>
              </a:rPr>
              <a:t> </a:t>
            </a:r>
            <a:r>
              <a:rPr lang="en-US" sz="11200" dirty="0" err="1">
                <a:solidFill>
                  <a:srgbClr val="FF0000"/>
                </a:solidFill>
                <a:latin typeface="Times New Roman" pitchFamily="18" charset="0"/>
                <a:cs typeface="Times New Roman" pitchFamily="18" charset="0"/>
              </a:rPr>
              <a:t>Đaklak</a:t>
            </a:r>
            <a:r>
              <a:rPr lang="en-US" sz="11200" dirty="0">
                <a:solidFill>
                  <a:srgbClr val="FF0000"/>
                </a:solidFill>
                <a:latin typeface="Times New Roman" pitchFamily="18" charset="0"/>
                <a:cs typeface="Times New Roman" pitchFamily="18" charset="0"/>
              </a:rPr>
              <a:t>.</a:t>
            </a:r>
          </a:p>
          <a:p>
            <a:pPr algn="l"/>
            <a:r>
              <a:rPr lang="en-US" sz="11200" dirty="0">
                <a:solidFill>
                  <a:srgbClr val="FF0000"/>
                </a:solidFill>
                <a:latin typeface="Times New Roman" pitchFamily="18" charset="0"/>
                <a:cs typeface="Times New Roman" pitchFamily="18" charset="0"/>
              </a:rPr>
              <a:t>a. Quá trình xâm lược.</a:t>
            </a:r>
          </a:p>
          <a:p>
            <a:pPr algn="l"/>
            <a:endParaRPr lang="en-US" sz="12800" dirty="0">
              <a:solidFill>
                <a:srgbClr val="0070C0"/>
              </a:solidFill>
              <a:latin typeface="Times New Roman" pitchFamily="18" charset="0"/>
              <a:cs typeface="Times New Roman" pitchFamily="18" charset="0"/>
            </a:endParaRPr>
          </a:p>
          <a:p>
            <a:pPr algn="l"/>
            <a:endParaRPr lang="en-US" sz="12800" dirty="0">
              <a:solidFill>
                <a:srgbClr val="0070C0"/>
              </a:solidFill>
              <a:latin typeface="Times New Roman" pitchFamily="18" charset="0"/>
              <a:cs typeface="Times New Roman" pitchFamily="18" charset="0"/>
            </a:endParaRPr>
          </a:p>
          <a:p>
            <a:pPr algn="l"/>
            <a:r>
              <a:rPr lang="en-US" sz="12800" dirty="0">
                <a:solidFill>
                  <a:srgbClr val="0070C0"/>
                </a:solidFill>
                <a:latin typeface="Times New Roman" pitchFamily="18" charset="0"/>
                <a:cs typeface="Times New Roman" pitchFamily="18" charset="0"/>
              </a:rPr>
              <a:t>- </a:t>
            </a:r>
            <a:r>
              <a:rPr lang="en-US" sz="12800" dirty="0" err="1">
                <a:solidFill>
                  <a:srgbClr val="0070C0"/>
                </a:solidFill>
                <a:latin typeface="Times New Roman" pitchFamily="18" charset="0"/>
                <a:cs typeface="Times New Roman" pitchFamily="18" charset="0"/>
              </a:rPr>
              <a:t>Năm</a:t>
            </a:r>
            <a:r>
              <a:rPr lang="en-US" sz="12800" dirty="0">
                <a:solidFill>
                  <a:srgbClr val="0070C0"/>
                </a:solidFill>
                <a:latin typeface="Times New Roman" pitchFamily="18" charset="0"/>
                <a:cs typeface="Times New Roman" pitchFamily="18" charset="0"/>
              </a:rPr>
              <a:t> 1899, Pháp đánh chiếm Buôn Đôn, chọn nơi đây làm thủ phủ </a:t>
            </a:r>
            <a:r>
              <a:rPr lang="en-US" sz="12800" dirty="0" err="1">
                <a:solidFill>
                  <a:srgbClr val="0070C0"/>
                </a:solidFill>
                <a:latin typeface="Times New Roman" pitchFamily="18" charset="0"/>
                <a:cs typeface="Times New Roman" pitchFamily="18" charset="0"/>
              </a:rPr>
              <a:t>của</a:t>
            </a:r>
            <a:r>
              <a:rPr lang="en-US" sz="12800" dirty="0">
                <a:solidFill>
                  <a:srgbClr val="0070C0"/>
                </a:solidFill>
                <a:latin typeface="Times New Roman" pitchFamily="18" charset="0"/>
                <a:cs typeface="Times New Roman" pitchFamily="18" charset="0"/>
              </a:rPr>
              <a:t> </a:t>
            </a:r>
            <a:r>
              <a:rPr lang="en-US" sz="12800" dirty="0" err="1">
                <a:solidFill>
                  <a:srgbClr val="0070C0"/>
                </a:solidFill>
                <a:latin typeface="Times New Roman" pitchFamily="18" charset="0"/>
                <a:cs typeface="Times New Roman" pitchFamily="18" charset="0"/>
              </a:rPr>
              <a:t>Đaklak</a:t>
            </a:r>
            <a:r>
              <a:rPr lang="en-US" sz="12800" dirty="0">
                <a:solidFill>
                  <a:srgbClr val="0070C0"/>
                </a:solidFill>
                <a:latin typeface="Times New Roman" pitchFamily="18" charset="0"/>
                <a:cs typeface="Times New Roman" pitchFamily="18" charset="0"/>
              </a:rPr>
              <a:t>.</a:t>
            </a:r>
          </a:p>
          <a:p>
            <a:pPr algn="l"/>
            <a:r>
              <a:rPr lang="en-US" sz="12800" dirty="0">
                <a:solidFill>
                  <a:srgbClr val="0070C0"/>
                </a:solidFill>
                <a:latin typeface="Times New Roman" pitchFamily="18" charset="0"/>
                <a:cs typeface="Times New Roman" pitchFamily="18" charset="0"/>
              </a:rPr>
              <a:t>- </a:t>
            </a:r>
            <a:r>
              <a:rPr lang="en-US" sz="12800" dirty="0" err="1">
                <a:solidFill>
                  <a:srgbClr val="0070C0"/>
                </a:solidFill>
                <a:latin typeface="Times New Roman" pitchFamily="18" charset="0"/>
                <a:cs typeface="Times New Roman" pitchFamily="18" charset="0"/>
              </a:rPr>
              <a:t>Ngày</a:t>
            </a:r>
            <a:r>
              <a:rPr lang="en-US" sz="12800" dirty="0">
                <a:solidFill>
                  <a:srgbClr val="0070C0"/>
                </a:solidFill>
                <a:latin typeface="Times New Roman" pitchFamily="18" charset="0"/>
                <a:cs typeface="Times New Roman" pitchFamily="18" charset="0"/>
              </a:rPr>
              <a:t> 22/11/1904, tỉnh Đaklak chính thức được thành lập, thủ phủ là Buôn Ma Thuột.</a:t>
            </a:r>
          </a:p>
        </p:txBody>
      </p:sp>
      <p:sp>
        <p:nvSpPr>
          <p:cNvPr id="4" name="Cloud Callout 3"/>
          <p:cNvSpPr/>
          <p:nvPr/>
        </p:nvSpPr>
        <p:spPr>
          <a:xfrm>
            <a:off x="4572000" y="-30707"/>
            <a:ext cx="4419600" cy="2971800"/>
          </a:xfrm>
          <a:prstGeom prst="cloud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i="1" dirty="0">
                <a:latin typeface="Times New Roman" pitchFamily="18" charset="0"/>
                <a:cs typeface="Times New Roman" pitchFamily="18" charset="0"/>
              </a:rPr>
              <a:t>Pháp tiến hành xâm lược Đaklak bắt đầu từ thời gian nào? Kết quả?</a:t>
            </a:r>
          </a:p>
        </p:txBody>
      </p:sp>
    </p:spTree>
    <p:extLst>
      <p:ext uri="{BB962C8B-B14F-4D97-AF65-F5344CB8AC3E}">
        <p14:creationId xmlns:p14="http://schemas.microsoft.com/office/powerpoint/2010/main" val="282395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xit" presetSubtype="32" fill="hold" grpId="1" nodeType="clickEffect">
                                  <p:stCondLst>
                                    <p:cond delay="0"/>
                                  </p:stCondLst>
                                  <p:childTnLst>
                                    <p:anim calcmode="lin" valueType="num">
                                      <p:cBhvr>
                                        <p:cTn id="26" dur="500"/>
                                        <p:tgtEl>
                                          <p:spTgt spid="4"/>
                                        </p:tgtEl>
                                        <p:attrNameLst>
                                          <p:attrName>ppt_w</p:attrName>
                                        </p:attrNameLst>
                                      </p:cBhvr>
                                      <p:tavLst>
                                        <p:tav tm="0">
                                          <p:val>
                                            <p:strVal val="ppt_w"/>
                                          </p:val>
                                        </p:tav>
                                        <p:tav tm="100000">
                                          <p:val>
                                            <p:fltVal val="0"/>
                                          </p:val>
                                        </p:tav>
                                      </p:tavLst>
                                    </p:anim>
                                    <p:anim calcmode="lin" valueType="num">
                                      <p:cBhvr>
                                        <p:cTn id="27" dur="500"/>
                                        <p:tgtEl>
                                          <p:spTgt spid="4"/>
                                        </p:tgtEl>
                                        <p:attrNameLst>
                                          <p:attrName>ppt_h</p:attrName>
                                        </p:attrNameLst>
                                      </p:cBhvr>
                                      <p:tavLst>
                                        <p:tav tm="0">
                                          <p:val>
                                            <p:strVal val="ppt_h"/>
                                          </p:val>
                                        </p:tav>
                                        <p:tav tm="100000">
                                          <p:val>
                                            <p:fltVal val="0"/>
                                          </p:val>
                                        </p:tav>
                                      </p:tavLst>
                                    </p:anim>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circle(in)">
                                      <p:cBhvr>
                                        <p:cTn id="34" dur="2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circle(in)">
                                      <p:cBhvr>
                                        <p:cTn id="3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8153400" cy="6245352"/>
          </a:xfrm>
        </p:spPr>
        <p:txBody>
          <a:bodyPr>
            <a:normAutofit/>
          </a:bodyPr>
          <a:lstStyle/>
          <a:p>
            <a:pPr marL="0" indent="0">
              <a:buNone/>
            </a:pPr>
            <a:r>
              <a:rPr lang="en-US" sz="2800" b="1" dirty="0">
                <a:solidFill>
                  <a:srgbClr val="FF0000"/>
                </a:solidFill>
                <a:latin typeface="Times New Roman" pitchFamily="18" charset="0"/>
                <a:cs typeface="Times New Roman" pitchFamily="18" charset="0"/>
              </a:rPr>
              <a:t>b. Chính sách cai trị:</a:t>
            </a:r>
          </a:p>
          <a:p>
            <a:pPr marL="0" indent="0">
              <a:buNone/>
            </a:pPr>
            <a:r>
              <a:rPr lang="en-US" sz="2800" b="1" dirty="0">
                <a:solidFill>
                  <a:srgbClr val="00B0F0"/>
                </a:solidFill>
                <a:latin typeface="Times New Roman" pitchFamily="18" charset="0"/>
                <a:cs typeface="Times New Roman" pitchFamily="18" charset="0"/>
              </a:rPr>
              <a:t>- Chính trị: thực hiện chính sách chia để trị, </a:t>
            </a:r>
            <a:r>
              <a:rPr lang="en-US" sz="2800" b="1" dirty="0" err="1">
                <a:solidFill>
                  <a:srgbClr val="00B0F0"/>
                </a:solidFill>
                <a:latin typeface="Times New Roman" pitchFamily="18" charset="0"/>
                <a:cs typeface="Times New Roman" pitchFamily="18" charset="0"/>
              </a:rPr>
              <a:t>ngăn</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cấm</a:t>
            </a:r>
            <a:r>
              <a:rPr lang="en-US" sz="2800" b="1" dirty="0">
                <a:solidFill>
                  <a:srgbClr val="00B0F0"/>
                </a:solidFill>
                <a:latin typeface="Times New Roman" pitchFamily="18" charset="0"/>
                <a:cs typeface="Times New Roman" pitchFamily="18" charset="0"/>
              </a:rPr>
              <a:t> sự giao lưu giữa Đaklak với miền xuôi.</a:t>
            </a:r>
          </a:p>
          <a:p>
            <a:pPr marL="0" indent="0">
              <a:buNone/>
            </a:pPr>
            <a:r>
              <a:rPr lang="en-US" sz="2800" b="1" dirty="0">
                <a:solidFill>
                  <a:srgbClr val="00B0F0"/>
                </a:solidFill>
                <a:latin typeface="Times New Roman" pitchFamily="18" charset="0"/>
                <a:cs typeface="Times New Roman" pitchFamily="18" charset="0"/>
              </a:rPr>
              <a:t>- Văn hoá: với chiêu bài “không đụng chạm”Pháp chủ trương ngăn chặn mọi ảnh hưởng từ bên ngoài để kìm hãm các dân tộc Daklak trong vòng tối tăm </a:t>
            </a:r>
            <a:r>
              <a:rPr lang="en-US" sz="2800" b="1" dirty="0" err="1">
                <a:solidFill>
                  <a:srgbClr val="00B0F0"/>
                </a:solidFill>
                <a:latin typeface="Times New Roman" pitchFamily="18" charset="0"/>
                <a:cs typeface="Times New Roman" pitchFamily="18" charset="0"/>
              </a:rPr>
              <a:t>lạc</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hậu</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chúng</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tạo</a:t>
            </a:r>
            <a:r>
              <a:rPr lang="en-US" sz="2800" b="1" dirty="0">
                <a:solidFill>
                  <a:srgbClr val="00B0F0"/>
                </a:solidFill>
                <a:latin typeface="Times New Roman" pitchFamily="18" charset="0"/>
                <a:cs typeface="Times New Roman" pitchFamily="18" charset="0"/>
              </a:rPr>
              <a:t> ra chữ viết ê đê, mở trường đào tạo </a:t>
            </a:r>
            <a:r>
              <a:rPr lang="en-US" sz="2800" b="1" dirty="0" err="1">
                <a:solidFill>
                  <a:srgbClr val="00B0F0"/>
                </a:solidFill>
                <a:latin typeface="Times New Roman" pitchFamily="18" charset="0"/>
                <a:cs typeface="Times New Roman" pitchFamily="18" charset="0"/>
              </a:rPr>
              <a:t>tay</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sai</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phục</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vụ</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cho</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cai</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trị</a:t>
            </a:r>
            <a:r>
              <a:rPr lang="en-US" sz="2800" b="1" dirty="0">
                <a:solidFill>
                  <a:srgbClr val="00B0F0"/>
                </a:solidFill>
                <a:latin typeface="Times New Roman" pitchFamily="18" charset="0"/>
                <a:cs typeface="Times New Roman" pitchFamily="18" charset="0"/>
              </a:rPr>
              <a:t>.</a:t>
            </a:r>
          </a:p>
          <a:p>
            <a:pPr marL="0" indent="0">
              <a:buNone/>
            </a:pPr>
            <a:r>
              <a:rPr lang="en-US" sz="2800" b="1" dirty="0">
                <a:solidFill>
                  <a:srgbClr val="00B0F0"/>
                </a:solidFill>
                <a:latin typeface="Times New Roman" pitchFamily="18" charset="0"/>
                <a:cs typeface="Times New Roman" pitchFamily="18" charset="0"/>
              </a:rPr>
              <a:t>- Kinh tế - xã hội: Tiến hành cướp đất đai, lập đồn </a:t>
            </a:r>
            <a:r>
              <a:rPr lang="en-US" sz="2800" b="1" dirty="0" err="1">
                <a:solidFill>
                  <a:srgbClr val="00B0F0"/>
                </a:solidFill>
                <a:latin typeface="Times New Roman" pitchFamily="18" charset="0"/>
                <a:cs typeface="Times New Roman" pitchFamily="18" charset="0"/>
              </a:rPr>
              <a:t>điền</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trồng</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cây</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công</a:t>
            </a: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nghiệp</a:t>
            </a:r>
            <a:r>
              <a:rPr lang="en-US" sz="2800" b="1" dirty="0">
                <a:solidFill>
                  <a:srgbClr val="00B0F0"/>
                </a:solidFill>
                <a:latin typeface="Times New Roman" pitchFamily="18" charset="0"/>
                <a:cs typeface="Times New Roman" pitchFamily="18" charset="0"/>
              </a:rPr>
              <a:t> đẩy nhân </a:t>
            </a:r>
            <a:r>
              <a:rPr lang="en-US" sz="2800" b="1" dirty="0" err="1">
                <a:solidFill>
                  <a:srgbClr val="00B0F0"/>
                </a:solidFill>
                <a:latin typeface="Times New Roman" pitchFamily="18" charset="0"/>
                <a:cs typeface="Times New Roman" pitchFamily="18" charset="0"/>
              </a:rPr>
              <a:t>dân</a:t>
            </a:r>
            <a:r>
              <a:rPr lang="en-US" sz="2800" b="1" dirty="0">
                <a:solidFill>
                  <a:srgbClr val="00B0F0"/>
                </a:solidFill>
                <a:latin typeface="Times New Roman" pitchFamily="18" charset="0"/>
                <a:cs typeface="Times New Roman" pitchFamily="18" charset="0"/>
              </a:rPr>
              <a:t> ta </a:t>
            </a:r>
            <a:r>
              <a:rPr lang="en-US" sz="2800" b="1" dirty="0" err="1">
                <a:solidFill>
                  <a:srgbClr val="00B0F0"/>
                </a:solidFill>
                <a:latin typeface="Times New Roman" pitchFamily="18" charset="0"/>
                <a:cs typeface="Times New Roman" pitchFamily="18" charset="0"/>
              </a:rPr>
              <a:t>vào</a:t>
            </a:r>
            <a:r>
              <a:rPr lang="en-US" sz="2800" b="1" dirty="0">
                <a:solidFill>
                  <a:srgbClr val="00B0F0"/>
                </a:solidFill>
                <a:latin typeface="Times New Roman" pitchFamily="18" charset="0"/>
                <a:cs typeface="Times New Roman" pitchFamily="18" charset="0"/>
              </a:rPr>
              <a:t> cảnh bần </a:t>
            </a:r>
            <a:r>
              <a:rPr lang="en-US" sz="2800" b="1" dirty="0" err="1">
                <a:solidFill>
                  <a:srgbClr val="00B0F0"/>
                </a:solidFill>
                <a:latin typeface="Times New Roman" pitchFamily="18" charset="0"/>
                <a:cs typeface="Times New Roman" pitchFamily="18" charset="0"/>
              </a:rPr>
              <a:t>cùng.Tiến</a:t>
            </a:r>
            <a:r>
              <a:rPr lang="en-US" sz="2800" b="1" dirty="0">
                <a:solidFill>
                  <a:srgbClr val="00B0F0"/>
                </a:solidFill>
                <a:latin typeface="Times New Roman" pitchFamily="18" charset="0"/>
                <a:cs typeface="Times New Roman" pitchFamily="18" charset="0"/>
              </a:rPr>
              <a:t> hành lập sổ đinh, bắt nhân dân nộp thuế, đi xâu, khai khẩn đất hoang…</a:t>
            </a:r>
          </a:p>
        </p:txBody>
      </p:sp>
      <p:sp>
        <p:nvSpPr>
          <p:cNvPr id="2" name="Cloud Callout 1"/>
          <p:cNvSpPr/>
          <p:nvPr/>
        </p:nvSpPr>
        <p:spPr>
          <a:xfrm>
            <a:off x="3276600" y="384048"/>
            <a:ext cx="4343400" cy="38100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latin typeface="Times New Roman" pitchFamily="18" charset="0"/>
                <a:cs typeface="Times New Roman" pitchFamily="18" charset="0"/>
              </a:rPr>
              <a:t>Sau khi làm chủ được Đaklak, Pháp đã thi hành chính sách cai trị như thế nào?</a:t>
            </a:r>
          </a:p>
        </p:txBody>
      </p:sp>
    </p:spTree>
    <p:extLst>
      <p:ext uri="{BB962C8B-B14F-4D97-AF65-F5344CB8AC3E}">
        <p14:creationId xmlns:p14="http://schemas.microsoft.com/office/powerpoint/2010/main" val="421555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2"/>
                                        </p:tgtEl>
                                        <p:attrNameLst>
                                          <p:attrName>ppt_w</p:attrName>
                                        </p:attrNameLst>
                                      </p:cBhvr>
                                      <p:tavLst>
                                        <p:tav tm="0">
                                          <p:val>
                                            <p:strVal val="ppt_w"/>
                                          </p:val>
                                        </p:tav>
                                        <p:tav tm="100000">
                                          <p:val>
                                            <p:fltVal val="0"/>
                                          </p:val>
                                        </p:tav>
                                      </p:tavLst>
                                    </p:anim>
                                    <p:anim calcmode="lin" valueType="num">
                                      <p:cBhvr>
                                        <p:cTn id="14" dur="500"/>
                                        <p:tgtEl>
                                          <p:spTgt spid="2"/>
                                        </p:tgtEl>
                                        <p:attrNameLst>
                                          <p:attrName>ppt_h</p:attrName>
                                        </p:attrNameLst>
                                      </p:cBhvr>
                                      <p:tavLst>
                                        <p:tav tm="0">
                                          <p:val>
                                            <p:strVal val="ppt_h"/>
                                          </p:val>
                                        </p:tav>
                                        <p:tav tm="100000">
                                          <p:val>
                                            <p:fltVal val="0"/>
                                          </p:val>
                                        </p:tav>
                                      </p:tavLst>
                                    </p:anim>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circle(in)">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circle(in)">
                                      <p:cBhvr>
                                        <p:cTn id="26" dur="2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circle(in)">
                                      <p:cBhvr>
                                        <p:cTn id="3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914400"/>
          </a:xfrm>
        </p:spPr>
        <p:txBody>
          <a:bodyPr>
            <a:noAutofit/>
          </a:bodyPr>
          <a:lstStyle/>
          <a:p>
            <a:r>
              <a:rPr lang="en-US" sz="2800" b="1" dirty="0">
                <a:solidFill>
                  <a:srgbClr val="FF0000"/>
                </a:solidFill>
                <a:latin typeface="Times New Roman" pitchFamily="18" charset="0"/>
                <a:cs typeface="Times New Roman" pitchFamily="18" charset="0"/>
              </a:rPr>
              <a:t>2. nhân dân đaklak đấu tranh chống thực dân Pháp </a:t>
            </a:r>
            <a:r>
              <a:rPr lang="en-US" sz="2800" b="1" dirty="0" err="1">
                <a:solidFill>
                  <a:srgbClr val="FF0000"/>
                </a:solidFill>
                <a:latin typeface="Times New Roman" pitchFamily="18" charset="0"/>
                <a:cs typeface="Times New Roman" pitchFamily="18" charset="0"/>
              </a:rPr>
              <a:t>xâm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lược</a:t>
            </a:r>
            <a:r>
              <a:rPr lang="en-US" sz="2800" b="1" dirty="0">
                <a:solidFill>
                  <a:srgbClr val="FF0000"/>
                </a:solidFill>
                <a:latin typeface="Times New Roman" pitchFamily="18" charset="0"/>
                <a:cs typeface="Times New Roman" pitchFamily="18" charset="0"/>
              </a:rPr>
              <a:t>.</a:t>
            </a:r>
          </a:p>
        </p:txBody>
      </p:sp>
      <p:sp>
        <p:nvSpPr>
          <p:cNvPr id="3" name="Content Placeholder 2"/>
          <p:cNvSpPr>
            <a:spLocks noGrp="1"/>
          </p:cNvSpPr>
          <p:nvPr>
            <p:ph sz="quarter" idx="1"/>
          </p:nvPr>
        </p:nvSpPr>
        <p:spPr>
          <a:xfrm>
            <a:off x="457200" y="990600"/>
            <a:ext cx="8229600" cy="5483352"/>
          </a:xfrm>
        </p:spPr>
        <p:txBody>
          <a:bodyPr>
            <a:normAutofit/>
          </a:bodyPr>
          <a:lstStyle/>
          <a:p>
            <a:pPr marL="0" indent="0">
              <a:buNone/>
            </a:pPr>
            <a:r>
              <a:rPr lang="en-US" sz="2800" b="1" dirty="0">
                <a:solidFill>
                  <a:srgbClr val="FF0000"/>
                </a:solidFill>
                <a:latin typeface="Times New Roman" pitchFamily="18" charset="0"/>
                <a:cs typeface="Times New Roman" pitchFamily="18" charset="0"/>
              </a:rPr>
              <a:t>a. </a:t>
            </a:r>
            <a:r>
              <a:rPr lang="en-US" sz="2800" b="1" dirty="0" err="1">
                <a:solidFill>
                  <a:srgbClr val="FF0000"/>
                </a:solidFill>
                <a:latin typeface="Times New Roman" pitchFamily="18" charset="0"/>
                <a:cs typeface="Times New Roman" pitchFamily="18" charset="0"/>
              </a:rPr>
              <a:t>Nguyên</a:t>
            </a:r>
            <a:r>
              <a:rPr lang="en-US" sz="2800" b="1" dirty="0">
                <a:solidFill>
                  <a:srgbClr val="FF0000"/>
                </a:solidFill>
                <a:latin typeface="Times New Roman" pitchFamily="18" charset="0"/>
                <a:cs typeface="Times New Roman" pitchFamily="18" charset="0"/>
              </a:rPr>
              <a:t> nhân:</a:t>
            </a:r>
          </a:p>
          <a:p>
            <a:pPr marL="0" indent="0">
              <a:buNone/>
            </a:pP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Với</a:t>
            </a:r>
            <a:r>
              <a:rPr lang="en-US" sz="2800" b="1" dirty="0">
                <a:solidFill>
                  <a:srgbClr val="00B0F0"/>
                </a:solidFill>
                <a:latin typeface="Times New Roman" pitchFamily="18" charset="0"/>
                <a:cs typeface="Times New Roman" pitchFamily="18" charset="0"/>
              </a:rPr>
              <a:t> truyền thống yêu nước, kiên cường, bất khuất</a:t>
            </a:r>
          </a:p>
          <a:p>
            <a:pPr marL="0" indent="0">
              <a:buNone/>
            </a:pPr>
            <a:r>
              <a:rPr lang="en-US" sz="2800" b="1" dirty="0">
                <a:solidFill>
                  <a:srgbClr val="00B0F0"/>
                </a:solidFill>
                <a:latin typeface="Times New Roman" pitchFamily="18" charset="0"/>
                <a:cs typeface="Times New Roman" pitchFamily="18" charset="0"/>
              </a:rPr>
              <a:t>- </a:t>
            </a:r>
            <a:r>
              <a:rPr lang="en-US" sz="2800" b="1" dirty="0" err="1">
                <a:solidFill>
                  <a:srgbClr val="00B0F0"/>
                </a:solidFill>
                <a:latin typeface="Times New Roman" pitchFamily="18" charset="0"/>
                <a:cs typeface="Times New Roman" pitchFamily="18" charset="0"/>
              </a:rPr>
              <a:t>Chính</a:t>
            </a:r>
            <a:r>
              <a:rPr lang="en-US" sz="2800" b="1" dirty="0">
                <a:solidFill>
                  <a:srgbClr val="00B0F0"/>
                </a:solidFill>
                <a:latin typeface="Times New Roman" pitchFamily="18" charset="0"/>
                <a:cs typeface="Times New Roman" pitchFamily="18" charset="0"/>
              </a:rPr>
              <a:t> sách cai trị tàn bạo của thực dân Pháp</a:t>
            </a:r>
          </a:p>
          <a:p>
            <a:pPr marL="0" indent="0">
              <a:buNone/>
            </a:pPr>
            <a:r>
              <a:rPr lang="en-US" sz="2800" b="1" dirty="0">
                <a:solidFill>
                  <a:srgbClr val="00B0F0"/>
                </a:solidFill>
                <a:latin typeface="Times New Roman" pitchFamily="18" charset="0"/>
                <a:cs typeface="Times New Roman" pitchFamily="18" charset="0"/>
              </a:rPr>
              <a:t>=&gt;đồng bào các dân tộc Đaklak đứng lên đấu tranh.</a:t>
            </a:r>
          </a:p>
          <a:p>
            <a:pPr marL="0" indent="0">
              <a:buNone/>
            </a:pPr>
            <a:r>
              <a:rPr lang="en-US" sz="2800" b="1" dirty="0">
                <a:solidFill>
                  <a:srgbClr val="FF0000"/>
                </a:solidFill>
                <a:latin typeface="Times New Roman" pitchFamily="18" charset="0"/>
                <a:cs typeface="Times New Roman" pitchFamily="18" charset="0"/>
              </a:rPr>
              <a:t>b. </a:t>
            </a:r>
            <a:r>
              <a:rPr lang="en-US" sz="2800" b="1" dirty="0" err="1">
                <a:solidFill>
                  <a:srgbClr val="FF0000"/>
                </a:solidFill>
                <a:latin typeface="Times New Roman" pitchFamily="18" charset="0"/>
                <a:cs typeface="Times New Roman" pitchFamily="18" charset="0"/>
              </a:rPr>
              <a:t>Một</a:t>
            </a:r>
            <a:r>
              <a:rPr lang="en-US" sz="2800" b="1" dirty="0">
                <a:solidFill>
                  <a:srgbClr val="FF0000"/>
                </a:solidFill>
                <a:latin typeface="Times New Roman" pitchFamily="18" charset="0"/>
                <a:cs typeface="Times New Roman" pitchFamily="18" charset="0"/>
              </a:rPr>
              <a:t> số cuộc khởi nghĩa tiêu biểu:</a:t>
            </a:r>
          </a:p>
          <a:p>
            <a:pPr marL="0" indent="0">
              <a:buNone/>
            </a:pPr>
            <a:r>
              <a:rPr lang="en-US" sz="3600" b="1" dirty="0">
                <a:solidFill>
                  <a:srgbClr val="00B0F0"/>
                </a:solidFill>
                <a:latin typeface="Times New Roman" pitchFamily="18" charset="0"/>
                <a:cs typeface="Times New Roman" pitchFamily="18" charset="0"/>
              </a:rPr>
              <a:t>- KN Nơ Trang gưh (1887-1913) ở hạ lưu krong ana, krong nô.</a:t>
            </a:r>
          </a:p>
          <a:p>
            <a:endParaRPr lang="en-US" sz="2800" dirty="0">
              <a:solidFill>
                <a:srgbClr val="FF0000"/>
              </a:solidFill>
              <a:latin typeface="Times New Roman" pitchFamily="18" charset="0"/>
              <a:cs typeface="Times New Roman" pitchFamily="18" charset="0"/>
            </a:endParaRPr>
          </a:p>
        </p:txBody>
      </p:sp>
      <p:sp>
        <p:nvSpPr>
          <p:cNvPr id="4" name="Cloud Callout 3"/>
          <p:cNvSpPr/>
          <p:nvPr/>
        </p:nvSpPr>
        <p:spPr>
          <a:xfrm>
            <a:off x="3276600" y="838200"/>
            <a:ext cx="3505200" cy="25908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latin typeface="Times New Roman" pitchFamily="18" charset="0"/>
                <a:cs typeface="Times New Roman" pitchFamily="18" charset="0"/>
              </a:rPr>
              <a:t>Nguyên nhân dẫn đến nhân dân Đaklak đấu tranh?</a:t>
            </a:r>
          </a:p>
        </p:txBody>
      </p:sp>
    </p:spTree>
    <p:extLst>
      <p:ext uri="{BB962C8B-B14F-4D97-AF65-F5344CB8AC3E}">
        <p14:creationId xmlns:p14="http://schemas.microsoft.com/office/powerpoint/2010/main" val="188448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grpId="1" nodeType="clickEffect">
                                  <p:stCondLst>
                                    <p:cond delay="0"/>
                                  </p:stCondLst>
                                  <p:childTnLst>
                                    <p:anim calcmode="lin" valueType="num">
                                      <p:cBhvr>
                                        <p:cTn id="34" dur="500"/>
                                        <p:tgtEl>
                                          <p:spTgt spid="4"/>
                                        </p:tgtEl>
                                        <p:attrNameLst>
                                          <p:attrName>ppt_w</p:attrName>
                                        </p:attrNameLst>
                                      </p:cBhvr>
                                      <p:tavLst>
                                        <p:tav tm="0">
                                          <p:val>
                                            <p:strVal val="ppt_w"/>
                                          </p:val>
                                        </p:tav>
                                        <p:tav tm="100000">
                                          <p:val>
                                            <p:fltVal val="0"/>
                                          </p:val>
                                        </p:tav>
                                      </p:tavLst>
                                    </p:anim>
                                    <p:anim calcmode="lin" valueType="num">
                                      <p:cBhvr>
                                        <p:cTn id="35" dur="500"/>
                                        <p:tgtEl>
                                          <p:spTgt spid="4"/>
                                        </p:tgtEl>
                                        <p:attrNameLst>
                                          <p:attrName>ppt_h</p:attrName>
                                        </p:attrNameLst>
                                      </p:cBhvr>
                                      <p:tavLst>
                                        <p:tav tm="0">
                                          <p:val>
                                            <p:strVal val="ppt_h"/>
                                          </p:val>
                                        </p:tav>
                                        <p:tav tm="100000">
                                          <p:val>
                                            <p:fltVal val="0"/>
                                          </p:val>
                                        </p:tav>
                                      </p:tavLst>
                                    </p:anim>
                                    <p:animEffect transition="out" filter="fade">
                                      <p:cBhvr>
                                        <p:cTn id="36" dur="500"/>
                                        <p:tgtEl>
                                          <p:spTgt spid="4"/>
                                        </p:tgtEl>
                                      </p:cBhvr>
                                    </p:animEffect>
                                    <p:set>
                                      <p:cBhvr>
                                        <p:cTn id="37" dur="1" fill="hold">
                                          <p:stCondLst>
                                            <p:cond delay="499"/>
                                          </p:stCondLst>
                                        </p:cTn>
                                        <p:tgtEl>
                                          <p:spTgt spid="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1" end="1"/>
                                            </p:txEl>
                                          </p:spTgt>
                                        </p:tgtEl>
                                        <p:attrNameLst>
                                          <p:attrName>style.visibility</p:attrName>
                                        </p:attrNameLst>
                                      </p:cBhvr>
                                      <p:to>
                                        <p:strVal val="visible"/>
                                      </p:to>
                                    </p:set>
                                    <p:animEffect transition="in" filter="circle(in)">
                                      <p:cBhvr>
                                        <p:cTn id="42" dur="2000"/>
                                        <p:tgtEl>
                                          <p:spTgt spid="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circle(in)">
                                      <p:cBhvr>
                                        <p:cTn id="47" dur="2000"/>
                                        <p:tgtEl>
                                          <p:spTgt spid="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Effect transition="in" filter="circle(in)">
                                      <p:cBhvr>
                                        <p:cTn id="52" dur="2000"/>
                                        <p:tgtEl>
                                          <p:spTgt spid="3">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Effect transition="in" filter="circle(in)">
                                      <p:cBhvr>
                                        <p:cTn id="57" dur="2000"/>
                                        <p:tgtEl>
                                          <p:spTgt spid="3">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
                                            <p:txEl>
                                              <p:pRg st="5" end="5"/>
                                            </p:txEl>
                                          </p:spTgt>
                                        </p:tgtEl>
                                        <p:attrNameLst>
                                          <p:attrName>style.visibility</p:attrName>
                                        </p:attrNameLst>
                                      </p:cBhvr>
                                      <p:to>
                                        <p:strVal val="visible"/>
                                      </p:to>
                                    </p:set>
                                    <p:animEffect transition="in" filter="circle(in)">
                                      <p:cBhvr>
                                        <p:cTn id="6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457199"/>
          </a:xfrm>
        </p:spPr>
        <p:txBody>
          <a:bodyPr>
            <a:normAutofit fontScale="90000"/>
          </a:bodyPr>
          <a:lstStyle/>
          <a:p>
            <a:pPr algn="ctr"/>
            <a:r>
              <a:rPr lang="en-US" b="1" dirty="0">
                <a:solidFill>
                  <a:srgbClr val="00B0F0"/>
                </a:solidFill>
                <a:latin typeface="Times New Roman" pitchFamily="18" charset="0"/>
                <a:cs typeface="Times New Roman" pitchFamily="18" charset="0"/>
              </a:rPr>
              <a:t>Những hình ảnh về nơ trang gưh</a:t>
            </a:r>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876800" y="990599"/>
            <a:ext cx="3448050" cy="548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0599"/>
            <a:ext cx="4267200" cy="548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25486"/>
            <a:ext cx="86868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00" y="5638800"/>
            <a:ext cx="7010400" cy="8413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itchFamily="18" charset="0"/>
                <a:cs typeface="Times New Roman" pitchFamily="18" charset="0"/>
              </a:rPr>
              <a:t>Di tích  Nơ trang Gưh ở buôn choáh, xã buôn choáh, krong nô, </a:t>
            </a:r>
            <a:r>
              <a:rPr lang="en-US" sz="2800" b="1" dirty="0" err="1">
                <a:latin typeface="Times New Roman" pitchFamily="18" charset="0"/>
                <a:cs typeface="Times New Roman" pitchFamily="18" charset="0"/>
              </a:rPr>
              <a:t>đak</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nông</a:t>
            </a:r>
            <a:r>
              <a:rPr lang="en-US" sz="2800" b="1" dirty="0">
                <a:latin typeface="Times New Roman" pitchFamily="18" charset="0"/>
                <a:cs typeface="Times New Roman" pitchFamily="18" charset="0"/>
              </a:rPr>
              <a:t>.</a:t>
            </a:r>
          </a:p>
        </p:txBody>
      </p:sp>
    </p:spTree>
    <p:extLst>
      <p:ext uri="{BB962C8B-B14F-4D97-AF65-F5344CB8AC3E}">
        <p14:creationId xmlns:p14="http://schemas.microsoft.com/office/powerpoint/2010/main" val="189608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circle(in)">
                                      <p:cBhvr>
                                        <p:cTn id="12" dur="20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ircle(in)">
                                      <p:cBhvr>
                                        <p:cTn id="17" dur="20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circle(in)">
                                      <p:cBhvr>
                                        <p:cTn id="22" dur="20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Autofit/>
          </a:bodyPr>
          <a:lstStyle/>
          <a:p>
            <a:r>
              <a:rPr lang="en-US" sz="2800" b="1" dirty="0">
                <a:solidFill>
                  <a:srgbClr val="FF0000"/>
                </a:solidFill>
                <a:latin typeface="Times New Roman" pitchFamily="18" charset="0"/>
                <a:cs typeface="Times New Roman" pitchFamily="18" charset="0"/>
              </a:rPr>
              <a:t>2. </a:t>
            </a:r>
            <a:r>
              <a:rPr lang="en-US" sz="2800" b="1" dirty="0" err="1">
                <a:solidFill>
                  <a:srgbClr val="FF0000"/>
                </a:solidFill>
                <a:latin typeface="Times New Roman" pitchFamily="18" charset="0"/>
                <a:cs typeface="Times New Roman" pitchFamily="18" charset="0"/>
              </a:rPr>
              <a:t>nhân</a:t>
            </a:r>
            <a:r>
              <a:rPr lang="en-US" sz="2800" b="1" dirty="0">
                <a:solidFill>
                  <a:srgbClr val="FF0000"/>
                </a:solidFill>
                <a:latin typeface="Times New Roman" pitchFamily="18" charset="0"/>
                <a:cs typeface="Times New Roman" pitchFamily="18" charset="0"/>
              </a:rPr>
              <a:t> dân đaklak đấu tranh chống thực </a:t>
            </a:r>
            <a:r>
              <a:rPr lang="en-US" sz="2800" b="1" dirty="0" err="1">
                <a:solidFill>
                  <a:srgbClr val="FF0000"/>
                </a:solidFill>
                <a:latin typeface="Times New Roman" pitchFamily="18" charset="0"/>
                <a:cs typeface="Times New Roman" pitchFamily="18" charset="0"/>
              </a:rPr>
              <a:t>dân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Pháp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xâm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lược</a:t>
            </a:r>
            <a:r>
              <a:rPr lang="en-US" sz="2800" b="1" dirty="0">
                <a:solidFill>
                  <a:srgbClr val="FF0000"/>
                </a:solidFill>
                <a:latin typeface="Times New Roman" pitchFamily="18" charset="0"/>
                <a:cs typeface="Times New Roman" pitchFamily="18" charset="0"/>
              </a:rPr>
              <a:t>.</a:t>
            </a:r>
          </a:p>
        </p:txBody>
      </p:sp>
      <p:sp>
        <p:nvSpPr>
          <p:cNvPr id="3" name="Content Placeholder 2"/>
          <p:cNvSpPr>
            <a:spLocks noGrp="1"/>
          </p:cNvSpPr>
          <p:nvPr>
            <p:ph sz="quarter" idx="1"/>
          </p:nvPr>
        </p:nvSpPr>
        <p:spPr>
          <a:xfrm>
            <a:off x="457200" y="990600"/>
            <a:ext cx="8229600" cy="5483352"/>
          </a:xfrm>
        </p:spPr>
        <p:txBody>
          <a:bodyPr>
            <a:normAutofit/>
          </a:bodyPr>
          <a:lstStyle/>
          <a:p>
            <a:pPr marL="0" indent="0">
              <a:buNone/>
            </a:pPr>
            <a:r>
              <a:rPr lang="en-US" sz="2800" b="1" dirty="0">
                <a:solidFill>
                  <a:srgbClr val="FF0000"/>
                </a:solidFill>
                <a:latin typeface="Times New Roman" pitchFamily="18" charset="0"/>
                <a:cs typeface="Times New Roman" pitchFamily="18" charset="0"/>
              </a:rPr>
              <a:t>b. </a:t>
            </a:r>
            <a:r>
              <a:rPr lang="en-US" sz="2800" b="1" dirty="0" err="1">
                <a:solidFill>
                  <a:srgbClr val="FF0000"/>
                </a:solidFill>
                <a:latin typeface="Times New Roman" pitchFamily="18" charset="0"/>
                <a:cs typeface="Times New Roman" pitchFamily="18" charset="0"/>
              </a:rPr>
              <a:t>Một</a:t>
            </a:r>
            <a:r>
              <a:rPr lang="en-US" sz="2800" b="1" dirty="0">
                <a:solidFill>
                  <a:srgbClr val="FF0000"/>
                </a:solidFill>
                <a:latin typeface="Times New Roman" pitchFamily="18" charset="0"/>
                <a:cs typeface="Times New Roman" pitchFamily="18" charset="0"/>
              </a:rPr>
              <a:t> số cuộc khởi nghĩa tiêu biểu:</a:t>
            </a:r>
          </a:p>
          <a:p>
            <a:pPr marL="0" indent="0">
              <a:buNone/>
            </a:pPr>
            <a:r>
              <a:rPr lang="en-US" sz="2800" b="1" dirty="0">
                <a:solidFill>
                  <a:schemeClr val="bg2"/>
                </a:solidFill>
                <a:latin typeface="Times New Roman" pitchFamily="18" charset="0"/>
                <a:cs typeface="Times New Roman" pitchFamily="18" charset="0"/>
              </a:rPr>
              <a:t>- KN Nơ Trang gưh (1887-1913) người Mnông ở hạ lưu krong ana, krong nô.</a:t>
            </a:r>
          </a:p>
          <a:p>
            <a:pPr marL="0" indent="0">
              <a:buNone/>
            </a:pPr>
            <a:r>
              <a:rPr lang="en-US" sz="4000" b="1" dirty="0">
                <a:solidFill>
                  <a:srgbClr val="00B0F0"/>
                </a:solidFill>
                <a:latin typeface="Times New Roman" pitchFamily="18" charset="0"/>
                <a:cs typeface="Times New Roman" pitchFamily="18" charset="0"/>
              </a:rPr>
              <a:t>- KN Ama Jhao (1889-1905) </a:t>
            </a:r>
            <a:r>
              <a:rPr lang="en-US" sz="4000" b="1" dirty="0" err="1">
                <a:solidFill>
                  <a:srgbClr val="00B0F0"/>
                </a:solidFill>
                <a:latin typeface="Times New Roman" pitchFamily="18" charset="0"/>
                <a:cs typeface="Times New Roman" pitchFamily="18" charset="0"/>
              </a:rPr>
              <a:t>người</a:t>
            </a:r>
            <a:r>
              <a:rPr lang="en-US" sz="4000" b="1" dirty="0">
                <a:solidFill>
                  <a:srgbClr val="00B0F0"/>
                </a:solidFill>
                <a:latin typeface="Times New Roman" pitchFamily="18" charset="0"/>
                <a:cs typeface="Times New Roman" pitchFamily="18" charset="0"/>
              </a:rPr>
              <a:t> Ê đê ở buôn ma thuột.</a:t>
            </a:r>
          </a:p>
          <a:p>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8690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581400" y="76200"/>
            <a:ext cx="5105401" cy="655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5080"/>
            <a:ext cx="3352800" cy="6124754"/>
          </a:xfrm>
          <a:prstGeom prst="rect">
            <a:avLst/>
          </a:prstGeom>
          <a:noFill/>
        </p:spPr>
        <p:txBody>
          <a:bodyPr wrap="square" rtlCol="0">
            <a:spAutoFit/>
          </a:bodyPr>
          <a:lstStyle/>
          <a:p>
            <a:r>
              <a:rPr lang="en-US" sz="2800" b="1" dirty="0">
                <a:latin typeface="Times New Roman" pitchFamily="18" charset="0"/>
                <a:cs typeface="Times New Roman" pitchFamily="18" charset="0"/>
              </a:rPr>
              <a:t>Ama Jhao (1840 – 1905)</a:t>
            </a:r>
          </a:p>
          <a:p>
            <a:r>
              <a:rPr lang="en-US" sz="2800" b="1" dirty="0">
                <a:latin typeface="Times New Roman" pitchFamily="18" charset="0"/>
                <a:cs typeface="Times New Roman" pitchFamily="18" charset="0"/>
              </a:rPr>
              <a:t>Tháng 1/1905, ông bị Pháp bắt, ông đã chửi thẳng vào mặt quân Pháp “dùng hèn kế để bắt ta sao gọi là thắng ta được, điều ấy đâu có gì đáng vẻ vang cho các ngươi, cứ trả ta về lại núi rừng xem ai thắng ai”</a:t>
            </a:r>
          </a:p>
          <a:p>
            <a:r>
              <a:rPr lang="en-US" sz="2800" b="1" dirty="0">
                <a:latin typeface="Times New Roman" pitchFamily="18" charset="0"/>
                <a:cs typeface="Times New Roman" pitchFamily="18" charset="0"/>
              </a:rPr>
              <a:t>T3/1905 ông hi </a:t>
            </a:r>
            <a:r>
              <a:rPr lang="en-US" sz="2800" b="1" dirty="0" err="1">
                <a:latin typeface="Times New Roman" pitchFamily="18" charset="0"/>
                <a:cs typeface="Times New Roman" pitchFamily="18" charset="0"/>
              </a:rPr>
              <a:t>sinh</a:t>
            </a:r>
            <a:r>
              <a:rPr lang="en-US" sz="2800" b="1" dirty="0">
                <a:latin typeface="Times New Roman" pitchFamily="18" charset="0"/>
                <a:cs typeface="Times New Roman" pitchFamily="18" charset="0"/>
              </a:rPr>
              <a:t>.</a:t>
            </a:r>
          </a:p>
        </p:txBody>
      </p:sp>
    </p:spTree>
    <p:extLst>
      <p:ext uri="{BB962C8B-B14F-4D97-AF65-F5344CB8AC3E}">
        <p14:creationId xmlns:p14="http://schemas.microsoft.com/office/powerpoint/2010/main" val="379532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402</TotalTime>
  <Words>1019</Words>
  <Application>Microsoft Office PowerPoint</Application>
  <PresentationFormat>On-screen Show (4:3)</PresentationFormat>
  <Paragraphs>60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Century Schoolbook</vt:lpstr>
      <vt:lpstr>Times New Roman</vt:lpstr>
      <vt:lpstr>Wingdings</vt:lpstr>
      <vt:lpstr>Wingdings 2</vt:lpstr>
      <vt:lpstr>Oriel</vt:lpstr>
      <vt:lpstr>lịch sử địa phương TỈNH đaklak.</vt:lpstr>
      <vt:lpstr>PowerPoint Presentation</vt:lpstr>
      <vt:lpstr>PowerPoint Presentation</vt:lpstr>
      <vt:lpstr>Bài 3. NHÂN DÂN ĐĂKLĂK KHÁNG CHIẾN CHỐNG THỰC DÂN PHÁP XÂM LƯỢC  (1858 -1945)</vt:lpstr>
      <vt:lpstr>PowerPoint Presentation</vt:lpstr>
      <vt:lpstr>2. nhân dân đaklak đấu tranh chống thực dân Pháp xâm lược.</vt:lpstr>
      <vt:lpstr>Những hình ảnh về nơ trang gưh</vt:lpstr>
      <vt:lpstr>2. nhân dân đaklak đấu tranh chống thực dân Pháp xâm lược.</vt:lpstr>
      <vt:lpstr>PowerPoint Presentation</vt:lpstr>
      <vt:lpstr>2. nhân dân đaklak đấu tranh chống thực dân Pháp xâm lược.</vt:lpstr>
      <vt:lpstr>PowerPoint Presentation</vt:lpstr>
      <vt:lpstr>PowerPoint Presentation</vt:lpstr>
      <vt:lpstr>Y Jut H'Wing sinh năm 1888 tại buôn Krăm, xã Ea Tiêu, huyện Krông Ana, tỉnh Đắk Lắk. Lúc nhỏ, ông là học sinh Trường tiểu học Pháp – Rađê Buôn Ma Thuột, rồi ra Huế học trung học. Sau khi tốt nghiệp, ông tình nguyện trở về trường Pháp - Rađê để dạy học. Do rất giỏi tiếng Pháp, Y Jút cùng bạn bè như Y Út, Y BLul tìm hiểu mẫu tự La tinh và vần Ê đê đặt ra bộ chữ viết Ê đê ngày nay.</vt:lpstr>
      <vt:lpstr>PowerPoint Presentation</vt:lpstr>
      <vt:lpstr>Trường ptdt nội trú nơ trang lơng</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NHÂN DÂN ĐĂKLĂK KHÁNG CHIẾN CHỐNG THỰC DÂN PHÁP XÂM LƯỢC  (1858 -1945)</dc:title>
  <dc:creator>Admin</dc:creator>
  <cp:lastModifiedBy>Phương Dung NTT</cp:lastModifiedBy>
  <cp:revision>47</cp:revision>
  <dcterms:created xsi:type="dcterms:W3CDTF">2022-03-18T13:56:57Z</dcterms:created>
  <dcterms:modified xsi:type="dcterms:W3CDTF">2023-06-05T03:17:25Z</dcterms:modified>
</cp:coreProperties>
</file>