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303" r:id="rId3"/>
    <p:sldId id="305" r:id="rId4"/>
    <p:sldId id="306" r:id="rId5"/>
    <p:sldId id="308" r:id="rId6"/>
    <p:sldId id="309" r:id="rId7"/>
    <p:sldId id="310" r:id="rId8"/>
    <p:sldId id="312" r:id="rId9"/>
    <p:sldId id="311" r:id="rId10"/>
    <p:sldId id="313" r:id="rId11"/>
    <p:sldId id="314" r:id="rId12"/>
    <p:sldId id="315" r:id="rId13"/>
    <p:sldId id="317" r:id="rId14"/>
    <p:sldId id="298" r:id="rId15"/>
    <p:sldId id="299" r:id="rId16"/>
    <p:sldId id="300" r:id="rId17"/>
    <p:sldId id="301" r:id="rId18"/>
    <p:sldId id="302"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82" d="100"/>
          <a:sy n="82" d="100"/>
        </p:scale>
        <p:origin x="734" y="4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2022/9/19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740144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047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24118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208897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4582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7975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0968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6280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6463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95165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2022/9/19</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2022/9/19</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2022/9/19</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2022/9/19</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2022/9/19</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2022/9/19</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2022/9/19</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2022/9/19</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2022/9/19</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2022/9/19</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2022/9/19</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2022/9/19</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19/09/2022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image" Target="../media/image5.png"/><Relationship Id="rId4" Type="http://schemas.openxmlformats.org/officeDocument/2006/relationships/tags" Target="../tags/tag5.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7.gif"/><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301487" y="2574579"/>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5"/>
              </p:custDataLst>
            </p:nvPr>
          </p:nvSpPr>
          <p:spPr>
            <a:xfrm>
              <a:off x="4702057" y="926941"/>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361563"/>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772983" y="1254323"/>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7" name="TextBox 6"/>
          <p:cNvSpPr txBox="1"/>
          <p:nvPr/>
        </p:nvSpPr>
        <p:spPr>
          <a:xfrm>
            <a:off x="3357155" y="1175654"/>
            <a:ext cx="5674596" cy="1107996"/>
          </a:xfrm>
          <a:prstGeom prst="rect">
            <a:avLst/>
          </a:prstGeom>
          <a:noFill/>
        </p:spPr>
        <p:txBody>
          <a:bodyPr wrap="square" rtlCol="0">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Bài 3: Tỉ lệ bản đồ</a:t>
            </a:r>
          </a:p>
          <a:p>
            <a:pPr algn="ctr"/>
            <a:r>
              <a:rPr lang="vi-VN" sz="2400" b="1" dirty="0">
                <a:solidFill>
                  <a:srgbClr val="FF0000"/>
                </a:solidFill>
                <a:latin typeface="Times New Roman" panose="02020603050405020304" pitchFamily="18" charset="0"/>
                <a:cs typeface="Times New Roman" panose="02020603050405020304" pitchFamily="18" charset="0"/>
              </a:rPr>
              <a:t>Tính khoảng cách thực tế</a:t>
            </a:r>
          </a:p>
          <a:p>
            <a:endParaRPr lang="en-US" dirty="0"/>
          </a:p>
        </p:txBody>
      </p:sp>
    </p:spTree>
    <p:extLst>
      <p:ext uri="{BB962C8B-B14F-4D97-AF65-F5344CB8AC3E}">
        <p14:creationId xmlns:p14="http://schemas.microsoft.com/office/powerpoint/2010/main" val="241818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919" y="900954"/>
            <a:ext cx="10112188" cy="1532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latin typeface="Times New Roman" panose="02020603050405020304" pitchFamily="18" charset="0"/>
                <a:cs typeface="Times New Roman" panose="02020603050405020304" pitchFamily="18" charset="0"/>
              </a:rPr>
              <a:t>1(sgk trang 107) . </a:t>
            </a:r>
            <a:r>
              <a:rPr lang="vi-VN" sz="2000" dirty="0">
                <a:solidFill>
                  <a:srgbClr val="FFFF00"/>
                </a:solidFill>
                <a:latin typeface="Times New Roman" panose="02020603050405020304" pitchFamily="18" charset="0"/>
                <a:cs typeface="Times New Roman" panose="02020603050405020304" pitchFamily="18" charset="0"/>
              </a:rPr>
              <a:t>Căn cứ vào tỉ lệ thước hoặc tỉ lệ số của bản đồ hình 1, em hãy:</a:t>
            </a:r>
            <a:br>
              <a:rPr lang="vi-VN" sz="2000" dirty="0">
                <a:solidFill>
                  <a:srgbClr val="FFFF00"/>
                </a:solidFill>
                <a:latin typeface="Times New Roman" panose="02020603050405020304" pitchFamily="18" charset="0"/>
                <a:cs typeface="Times New Roman" panose="02020603050405020304" pitchFamily="18" charset="0"/>
              </a:rPr>
            </a:br>
            <a:r>
              <a:rPr lang="vi-VN" sz="2000" dirty="0">
                <a:solidFill>
                  <a:srgbClr val="FFFF00"/>
                </a:solidFill>
                <a:latin typeface="Times New Roman" panose="02020603050405020304" pitchFamily="18" charset="0"/>
                <a:cs typeface="Times New Roman" panose="02020603050405020304" pitchFamily="18" charset="0"/>
              </a:rPr>
              <a:t>- Đo và tính khoảng cách theo đường chim bay từ chợ Bến Thành đến Công viên Thống Nhất.</a:t>
            </a:r>
            <a:br>
              <a:rPr lang="vi-VN" sz="2000" dirty="0">
                <a:solidFill>
                  <a:srgbClr val="FFFF00"/>
                </a:solidFill>
                <a:latin typeface="Times New Roman" panose="02020603050405020304" pitchFamily="18" charset="0"/>
                <a:cs typeface="Times New Roman" panose="02020603050405020304" pitchFamily="18" charset="0"/>
              </a:rPr>
            </a:br>
            <a:r>
              <a:rPr lang="vi-VN" sz="2000" dirty="0">
                <a:solidFill>
                  <a:srgbClr val="FFFF00"/>
                </a:solidFill>
                <a:latin typeface="Times New Roman" panose="02020603050405020304" pitchFamily="18" charset="0"/>
                <a:cs typeface="Times New Roman" panose="02020603050405020304" pitchFamily="18" charset="0"/>
              </a:rPr>
              <a:t>- Tính chiều dài đường Lê Thánh Tôn từ ngã ba giao với đường Phạm Hồng Thái đến ngã tư giao với đường Hai Bà Trưng.</a:t>
            </a:r>
            <a:br>
              <a:rPr lang="vi-VN" sz="2000" dirty="0">
                <a:solidFill>
                  <a:srgbClr val="FFFF00"/>
                </a:solidFill>
                <a:latin typeface="Times New Roman" panose="02020603050405020304" pitchFamily="18" charset="0"/>
                <a:cs typeface="Times New Roman" panose="02020603050405020304" pitchFamily="18" charset="0"/>
              </a:rPr>
            </a:b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7919" y="2541493"/>
            <a:ext cx="10327341" cy="1573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Hướng dẫn</a:t>
            </a:r>
          </a:p>
          <a:p>
            <a:r>
              <a:rPr lang="vi-VN" sz="2000" dirty="0">
                <a:latin typeface="Times New Roman" panose="02020603050405020304" pitchFamily="18" charset="0"/>
                <a:cs typeface="Times New Roman" panose="02020603050405020304" pitchFamily="18" charset="0"/>
              </a:rPr>
              <a:t>- Đo khoảng cách các địa điểm trên bản đồ.</a:t>
            </a:r>
          </a:p>
          <a:p>
            <a:r>
              <a:rPr lang="vi-VN" sz="2000" dirty="0">
                <a:latin typeface="Times New Roman" panose="02020603050405020304" pitchFamily="18" charset="0"/>
                <a:cs typeface="Times New Roman" panose="02020603050405020304" pitchFamily="18" charset="0"/>
              </a:rPr>
              <a:t>- Dựa vào tỉ lệ thước để tính khoảng cách theo đường chim bay giữa các địa điểm: 1 cm trên bản đồ bằng 100 m (= 10 000 cm) trên thực địa (Hình 1).</a:t>
            </a:r>
          </a:p>
        </p:txBody>
      </p:sp>
      <p:sp>
        <p:nvSpPr>
          <p:cNvPr id="7" name="Rectangle 6"/>
          <p:cNvSpPr/>
          <p:nvPr/>
        </p:nvSpPr>
        <p:spPr>
          <a:xfrm>
            <a:off x="3617260" y="219154"/>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LUYỆN TẬP</a:t>
            </a:r>
            <a:endParaRPr lang="en-US" sz="3600" dirty="0">
              <a:solidFill>
                <a:schemeClr val="tx1"/>
              </a:solidFill>
            </a:endParaRPr>
          </a:p>
        </p:txBody>
      </p:sp>
      <p:sp>
        <p:nvSpPr>
          <p:cNvPr id="8" name="Rectangle 7"/>
          <p:cNvSpPr/>
          <p:nvPr/>
        </p:nvSpPr>
        <p:spPr>
          <a:xfrm>
            <a:off x="147919" y="4222375"/>
            <a:ext cx="10219764" cy="2447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latin typeface="Times New Roman" panose="02020603050405020304" pitchFamily="18" charset="0"/>
                <a:cs typeface="Times New Roman" panose="02020603050405020304" pitchFamily="18" charset="0"/>
              </a:rPr>
              <a:t>Lời giải chi tiết</a:t>
            </a:r>
            <a:endParaRPr lang="vi-VN"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Khoảng cách từ chợ Bến Thành đến Công viên Thống Nhất</a:t>
            </a:r>
          </a:p>
          <a:p>
            <a:r>
              <a:rPr lang="vi-VN" dirty="0">
                <a:latin typeface="Times New Roman" panose="02020603050405020304" pitchFamily="18" charset="0"/>
                <a:cs typeface="Times New Roman" panose="02020603050405020304" pitchFamily="18" charset="0"/>
              </a:rPr>
              <a:t>+ trên bản đồ là: 7 (cm)</a:t>
            </a:r>
          </a:p>
          <a:p>
            <a:r>
              <a:rPr lang="vi-VN" dirty="0">
                <a:latin typeface="Times New Roman" panose="02020603050405020304" pitchFamily="18" charset="0"/>
                <a:cs typeface="Times New Roman" panose="02020603050405020304" pitchFamily="18" charset="0"/>
              </a:rPr>
              <a:t>+ theo đường chim bay là: 7 x 10 000 = 70 000 (cm).</a:t>
            </a:r>
          </a:p>
          <a:p>
            <a:r>
              <a:rPr lang="vi-VN" dirty="0">
                <a:latin typeface="Times New Roman" panose="02020603050405020304" pitchFamily="18" charset="0"/>
                <a:cs typeface="Times New Roman" panose="02020603050405020304" pitchFamily="18" charset="0"/>
              </a:rPr>
              <a:t>- Chiều dài đường Lê Thánh Tôn từ ngã ba giao với đường Phạm Hồng Thái đến ngã tư giao với đường Hai Bà Trưng</a:t>
            </a:r>
          </a:p>
          <a:p>
            <a:r>
              <a:rPr lang="vi-VN" dirty="0">
                <a:latin typeface="Times New Roman" panose="02020603050405020304" pitchFamily="18" charset="0"/>
                <a:cs typeface="Times New Roman" panose="02020603050405020304" pitchFamily="18" charset="0"/>
              </a:rPr>
              <a:t>+ trên bản đồ là: 11,5 (cm)</a:t>
            </a:r>
          </a:p>
          <a:p>
            <a:r>
              <a:rPr lang="vi-VN" dirty="0">
                <a:latin typeface="Times New Roman" panose="02020603050405020304" pitchFamily="18" charset="0"/>
                <a:cs typeface="Times New Roman" panose="02020603050405020304" pitchFamily="18" charset="0"/>
              </a:rPr>
              <a:t>+ trên thực địa là: 11,5 x 10 000 = 115 000 (cm)</a:t>
            </a:r>
          </a:p>
        </p:txBody>
      </p:sp>
    </p:spTree>
    <p:extLst>
      <p:ext uri="{BB962C8B-B14F-4D97-AF65-F5344CB8AC3E}">
        <p14:creationId xmlns:p14="http://schemas.microsoft.com/office/powerpoint/2010/main" val="87776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131" y="497542"/>
            <a:ext cx="10112188" cy="1237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latin typeface="Times New Roman" panose="02020603050405020304" pitchFamily="18" charset="0"/>
                <a:cs typeface="Times New Roman" panose="02020603050405020304" pitchFamily="18" charset="0"/>
              </a:rPr>
              <a:t>2. (sgk trang 107) . G</a:t>
            </a:r>
            <a:r>
              <a:rPr lang="vi-VN" sz="2400" dirty="0">
                <a:solidFill>
                  <a:srgbClr val="FFFF00"/>
                </a:solidFill>
                <a:latin typeface="Times New Roman" panose="02020603050405020304" pitchFamily="18" charset="0"/>
                <a:cs typeface="Times New Roman" panose="02020603050405020304" pitchFamily="18" charset="0"/>
              </a:rPr>
              <a:t>iữa hai bản đồ tự nhiên Việt Nam có tỉ lệ </a:t>
            </a:r>
            <a:endParaRPr lang="en-US" sz="2400" dirty="0">
              <a:solidFill>
                <a:srgbClr val="FFFF00"/>
              </a:solidFill>
              <a:latin typeface="Times New Roman" panose="02020603050405020304" pitchFamily="18" charset="0"/>
              <a:cs typeface="Times New Roman" panose="02020603050405020304" pitchFamily="18" charset="0"/>
            </a:endParaRPr>
          </a:p>
          <a:p>
            <a:pPr algn="ctr"/>
            <a:r>
              <a:rPr lang="vi-VN" sz="2400" dirty="0">
                <a:solidFill>
                  <a:srgbClr val="FFFF00"/>
                </a:solidFill>
                <a:latin typeface="Times New Roman" panose="02020603050405020304" pitchFamily="18" charset="0"/>
                <a:cs typeface="Times New Roman" panose="02020603050405020304" pitchFamily="18" charset="0"/>
              </a:rPr>
              <a:t>1 : 10 000 000 và 1 : 15 000 000, bản đồ nào có tỉ lệ lớn hơn, bản đồ nào thể hiện được nhiều đối tượng địa lí hơn?</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4131" y="2339788"/>
            <a:ext cx="9997889" cy="1869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 Hai bản đồ tự nhiên Việt Nam tỉ lệ 1 : 10 000 000 và 1 : 15 000 000 thì bản đồ 1 : 10 000 000 có tỉ lệ lớn hơn.</a:t>
            </a:r>
          </a:p>
          <a:p>
            <a:r>
              <a:rPr lang="vi-VN" sz="2400" dirty="0">
                <a:latin typeface="Times New Roman" panose="02020603050405020304" pitchFamily="18" charset="0"/>
                <a:cs typeface="Times New Roman" panose="02020603050405020304" pitchFamily="18" charset="0"/>
              </a:rPr>
              <a:t>- Bản đồ có tỉ lệ 1 : 10 000 000 thể hiện được nhiều đối tượng địa lí hơn. Vì bản đồ có tỉ lệ càng lớn thì các chi tiết được thể hiện càng nhiều.</a:t>
            </a:r>
          </a:p>
          <a:p>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519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045" y="470647"/>
            <a:ext cx="8431307" cy="2366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DẶN DÒ</a:t>
            </a:r>
          </a:p>
          <a:p>
            <a:pPr algn="ctr"/>
            <a:r>
              <a:rPr lang="en-US" sz="3600" dirty="0"/>
              <a:t>Học bài cũ, đọc bài và chuẩn bị bài 4 </a:t>
            </a:r>
          </a:p>
        </p:txBody>
      </p:sp>
    </p:spTree>
    <p:extLst>
      <p:ext uri="{BB962C8B-B14F-4D97-AF65-F5344CB8AC3E}">
        <p14:creationId xmlns:p14="http://schemas.microsoft.com/office/powerpoint/2010/main" val="3520626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914402" y="2164984"/>
            <a:ext cx="9426388"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1: Tỉ lệ bản đồ là gì?</a:t>
            </a:r>
          </a:p>
          <a:p>
            <a:r>
              <a:rPr lang="vi-VN" dirty="0">
                <a:latin typeface="Times New Roman" panose="02020603050405020304" pitchFamily="18" charset="0"/>
                <a:cs typeface="Times New Roman" panose="02020603050405020304" pitchFamily="18" charset="0"/>
              </a:rPr>
              <a:t>A. Là con số qui ước trên mỗi bản đồ</a:t>
            </a:r>
          </a:p>
          <a:p>
            <a:r>
              <a:rPr lang="vi-VN" dirty="0">
                <a:latin typeface="Times New Roman" panose="02020603050405020304" pitchFamily="18" charset="0"/>
                <a:cs typeface="Times New Roman" panose="02020603050405020304" pitchFamily="18" charset="0"/>
              </a:rPr>
              <a:t>B. Cho biết mức độ thu nhỏ độ dài giữa các đối tượng trên bản đồ so với thực tế là bao nhiêu</a:t>
            </a:r>
          </a:p>
          <a:p>
            <a:r>
              <a:rPr lang="vi-VN" dirty="0">
                <a:latin typeface="Times New Roman" panose="02020603050405020304" pitchFamily="18" charset="0"/>
                <a:cs typeface="Times New Roman" panose="02020603050405020304" pitchFamily="18" charset="0"/>
              </a:rPr>
              <a:t>C. Cho biết mức độ phóng to độ dài giữa các đối tượng trên bản đồ so với thực tế là bao nhiêu</a:t>
            </a:r>
          </a:p>
          <a:p>
            <a:r>
              <a:rPr lang="vi-VN" dirty="0">
                <a:latin typeface="Times New Roman" panose="02020603050405020304" pitchFamily="18" charset="0"/>
                <a:cs typeface="Times New Roman" panose="02020603050405020304" pitchFamily="18" charset="0"/>
              </a:rPr>
              <a:t>D. Là một yếu tố giúp học sinh khai thác tri thức địa lí trên bản đồ</a:t>
            </a:r>
          </a:p>
        </p:txBody>
      </p:sp>
      <p:sp>
        <p:nvSpPr>
          <p:cNvPr id="13" name="TextBox 12"/>
          <p:cNvSpPr txBox="1"/>
          <p:nvPr/>
        </p:nvSpPr>
        <p:spPr>
          <a:xfrm>
            <a:off x="1228166" y="1779504"/>
            <a:ext cx="3935505" cy="369332"/>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Chọn đáp án đúng nhất</a:t>
            </a:r>
          </a:p>
        </p:txBody>
      </p:sp>
      <p:sp>
        <p:nvSpPr>
          <p:cNvPr id="6" name="Oval 5"/>
          <p:cNvSpPr/>
          <p:nvPr/>
        </p:nvSpPr>
        <p:spPr>
          <a:xfrm>
            <a:off x="760240" y="2733121"/>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a:t>
            </a:r>
            <a:endParaRPr lang="en-US" dirty="0"/>
          </a:p>
        </p:txBody>
      </p:sp>
      <p:sp>
        <p:nvSpPr>
          <p:cNvPr id="15" name="TextBox 14"/>
          <p:cNvSpPr txBox="1"/>
          <p:nvPr/>
        </p:nvSpPr>
        <p:spPr>
          <a:xfrm>
            <a:off x="1645226" y="3604870"/>
            <a:ext cx="7741020"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2: Tỉ lệ bản đồ có mấy cách ghi?</a:t>
            </a:r>
          </a:p>
          <a:p>
            <a:r>
              <a:rPr lang="vi-VN" dirty="0">
                <a:latin typeface="Times New Roman" panose="02020603050405020304" pitchFamily="18" charset="0"/>
                <a:cs typeface="Times New Roman" panose="02020603050405020304" pitchFamily="18" charset="0"/>
              </a:rPr>
              <a:t>A. 2</a:t>
            </a:r>
          </a:p>
          <a:p>
            <a:r>
              <a:rPr lang="vi-VN" dirty="0">
                <a:latin typeface="Times New Roman" panose="02020603050405020304" pitchFamily="18" charset="0"/>
                <a:cs typeface="Times New Roman" panose="02020603050405020304" pitchFamily="18" charset="0"/>
              </a:rPr>
              <a:t>B. 3</a:t>
            </a:r>
          </a:p>
          <a:p>
            <a:r>
              <a:rPr lang="vi-VN" dirty="0">
                <a:latin typeface="Times New Roman" panose="02020603050405020304" pitchFamily="18" charset="0"/>
                <a:cs typeface="Times New Roman" panose="02020603050405020304" pitchFamily="18" charset="0"/>
              </a:rPr>
              <a:t>C. 4</a:t>
            </a:r>
          </a:p>
          <a:p>
            <a:r>
              <a:rPr lang="vi-VN" dirty="0">
                <a:latin typeface="Times New Roman" panose="02020603050405020304" pitchFamily="18" charset="0"/>
                <a:cs typeface="Times New Roman" panose="02020603050405020304" pitchFamily="18" charset="0"/>
              </a:rPr>
              <a:t>D. 5</a:t>
            </a:r>
          </a:p>
        </p:txBody>
      </p:sp>
      <p:sp>
        <p:nvSpPr>
          <p:cNvPr id="7" name="Oval 6"/>
          <p:cNvSpPr/>
          <p:nvPr/>
        </p:nvSpPr>
        <p:spPr>
          <a:xfrm>
            <a:off x="1725705" y="3904891"/>
            <a:ext cx="203567" cy="321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A</a:t>
            </a:r>
            <a:endParaRPr lang="en-US" dirty="0"/>
          </a:p>
        </p:txBody>
      </p:sp>
    </p:spTree>
    <p:extLst>
      <p:ext uri="{BB962C8B-B14F-4D97-AF65-F5344CB8AC3E}">
        <p14:creationId xmlns:p14="http://schemas.microsoft.com/office/powerpoint/2010/main" val="19588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6" grpId="0" animBg="1"/>
      <p:bldP spid="1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914402" y="2164984"/>
            <a:ext cx="9426388" cy="1477328"/>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3: Để tính được khoảng cách thực tế giữa 2 điểm dựa vào tỉ lệ bản đồ, ta cần làm gì?</a:t>
            </a:r>
          </a:p>
          <a:p>
            <a:pPr lvl="0"/>
            <a:r>
              <a:rPr lang="vi-VN" dirty="0">
                <a:solidFill>
                  <a:prstClr val="black"/>
                </a:solidFill>
                <a:latin typeface="Times New Roman" panose="02020603050405020304" pitchFamily="18" charset="0"/>
                <a:cs typeface="Times New Roman" panose="02020603050405020304" pitchFamily="18" charset="0"/>
              </a:rPr>
              <a:t>A.Đo được khoảng cách giữa 2 điểm cần tính trên bản đồ</a:t>
            </a:r>
          </a:p>
          <a:p>
            <a:pPr lvl="0"/>
            <a:r>
              <a:rPr lang="vi-VN" dirty="0">
                <a:solidFill>
                  <a:prstClr val="black"/>
                </a:solidFill>
                <a:latin typeface="Times New Roman" panose="02020603050405020304" pitchFamily="18" charset="0"/>
                <a:cs typeface="Times New Roman" panose="02020603050405020304" pitchFamily="18" charset="0"/>
              </a:rPr>
              <a:t>B.Xác định chính xác được tỉ lệ bản đồ </a:t>
            </a:r>
          </a:p>
          <a:p>
            <a:pPr lvl="0"/>
            <a:r>
              <a:rPr lang="vi-VN" dirty="0">
                <a:solidFill>
                  <a:prstClr val="black"/>
                </a:solidFill>
                <a:latin typeface="Times New Roman" panose="02020603050405020304" pitchFamily="18" charset="0"/>
                <a:cs typeface="Times New Roman" panose="02020603050405020304" pitchFamily="18" charset="0"/>
              </a:rPr>
              <a:t>C.Thực hiện phép tính nhân: khoảng cách thực tế= khoảng cách đo trên bản đồ x tỉ lệ bản đồ</a:t>
            </a:r>
          </a:p>
          <a:p>
            <a:pPr lvl="0"/>
            <a:r>
              <a:rPr lang="vi-VN" dirty="0">
                <a:solidFill>
                  <a:prstClr val="black"/>
                </a:solidFill>
                <a:latin typeface="Times New Roman" panose="02020603050405020304" pitchFamily="18" charset="0"/>
                <a:cs typeface="Times New Roman" panose="02020603050405020304" pitchFamily="18" charset="0"/>
              </a:rPr>
              <a:t>D. Tất cả các đáp án trên</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p>
        </p:txBody>
      </p:sp>
      <p:sp>
        <p:nvSpPr>
          <p:cNvPr id="6" name="Oval 5"/>
          <p:cNvSpPr/>
          <p:nvPr/>
        </p:nvSpPr>
        <p:spPr>
          <a:xfrm>
            <a:off x="760240" y="3338236"/>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D</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1645226" y="3914151"/>
            <a:ext cx="7741020"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4: Hai địa điểm có khoảng cách thực tế là 25 km, thì trên bản đồ có tỉ lệ 1 : 300 000, khoảng cách giữa hai địa điềm đó là bao nhiêu?</a:t>
            </a:r>
          </a:p>
          <a:p>
            <a:pPr lvl="0"/>
            <a:r>
              <a:rPr lang="vi-VN" dirty="0">
                <a:solidFill>
                  <a:prstClr val="black"/>
                </a:solidFill>
                <a:latin typeface="Times New Roman" panose="02020603050405020304" pitchFamily="18" charset="0"/>
                <a:cs typeface="Times New Roman" panose="02020603050405020304" pitchFamily="18" charset="0"/>
              </a:rPr>
              <a:t>A.6,3 cm</a:t>
            </a:r>
          </a:p>
          <a:p>
            <a:pPr lvl="0"/>
            <a:r>
              <a:rPr lang="vi-VN" dirty="0">
                <a:solidFill>
                  <a:prstClr val="black"/>
                </a:solidFill>
                <a:latin typeface="Times New Roman" panose="02020603050405020304" pitchFamily="18" charset="0"/>
                <a:cs typeface="Times New Roman" panose="02020603050405020304" pitchFamily="18" charset="0"/>
              </a:rPr>
              <a:t>B.7,3 cm</a:t>
            </a:r>
          </a:p>
          <a:p>
            <a:pPr lvl="0"/>
            <a:r>
              <a:rPr lang="vi-VN" dirty="0">
                <a:solidFill>
                  <a:prstClr val="black"/>
                </a:solidFill>
                <a:latin typeface="Times New Roman" panose="02020603050405020304" pitchFamily="18" charset="0"/>
                <a:cs typeface="Times New Roman" panose="02020603050405020304" pitchFamily="18" charset="0"/>
              </a:rPr>
              <a:t>C.8,3 cm</a:t>
            </a:r>
          </a:p>
          <a:p>
            <a:pPr lvl="0"/>
            <a:r>
              <a:rPr lang="vi-VN" dirty="0">
                <a:solidFill>
                  <a:prstClr val="black"/>
                </a:solidFill>
                <a:latin typeface="Times New Roman" panose="02020603050405020304" pitchFamily="18" charset="0"/>
                <a:cs typeface="Times New Roman" panose="02020603050405020304" pitchFamily="18" charset="0"/>
              </a:rPr>
              <a:t>D.9,3 cm</a:t>
            </a:r>
          </a:p>
        </p:txBody>
      </p:sp>
      <p:sp>
        <p:nvSpPr>
          <p:cNvPr id="7" name="Oval 6"/>
          <p:cNvSpPr/>
          <p:nvPr/>
        </p:nvSpPr>
        <p:spPr>
          <a:xfrm>
            <a:off x="1671917" y="5110098"/>
            <a:ext cx="272392" cy="232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C</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34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 Trên bản đồ hành chính có tỉ lệ 1 : 5 000 000, khoảng cách giữa Thủ đô Hà Nội tới thành phố Thái Bình là 3,5 cm. vậy trên thực tế thành phố TB cách Thủ đô Hà Nội bao nhiêu ki-lô-mét?</a:t>
            </a:r>
          </a:p>
          <a:p>
            <a:pPr lvl="0"/>
            <a:r>
              <a:rPr lang="vi-VN" dirty="0">
                <a:solidFill>
                  <a:prstClr val="black"/>
                </a:solidFill>
                <a:latin typeface="Times New Roman" panose="02020603050405020304" pitchFamily="18" charset="0"/>
                <a:cs typeface="Times New Roman" panose="02020603050405020304" pitchFamily="18" charset="0"/>
              </a:rPr>
              <a:t>A. 174 km</a:t>
            </a:r>
          </a:p>
          <a:p>
            <a:pPr lvl="0"/>
            <a:r>
              <a:rPr lang="vi-VN" dirty="0">
                <a:solidFill>
                  <a:prstClr val="black"/>
                </a:solidFill>
                <a:latin typeface="Times New Roman" panose="02020603050405020304" pitchFamily="18" charset="0"/>
                <a:cs typeface="Times New Roman" panose="02020603050405020304" pitchFamily="18" charset="0"/>
              </a:rPr>
              <a:t>B. 175 km</a:t>
            </a:r>
          </a:p>
          <a:p>
            <a:pPr lvl="0"/>
            <a:r>
              <a:rPr lang="vi-VN" dirty="0">
                <a:solidFill>
                  <a:prstClr val="black"/>
                </a:solidFill>
                <a:latin typeface="Times New Roman" panose="02020603050405020304" pitchFamily="18" charset="0"/>
                <a:cs typeface="Times New Roman" panose="02020603050405020304" pitchFamily="18" charset="0"/>
              </a:rPr>
              <a:t>C. 178 km</a:t>
            </a:r>
          </a:p>
          <a:p>
            <a:pPr lvl="0"/>
            <a:r>
              <a:rPr lang="vi-VN" dirty="0">
                <a:solidFill>
                  <a:prstClr val="black"/>
                </a:solidFill>
                <a:latin typeface="Times New Roman" panose="02020603050405020304" pitchFamily="18" charset="0"/>
                <a:cs typeface="Times New Roman" panose="02020603050405020304" pitchFamily="18" charset="0"/>
              </a:rPr>
              <a:t>D. 190 km</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p>
        </p:txBody>
      </p:sp>
      <p:sp>
        <p:nvSpPr>
          <p:cNvPr id="16" name="Oval 15"/>
          <p:cNvSpPr/>
          <p:nvPr/>
        </p:nvSpPr>
        <p:spPr>
          <a:xfrm>
            <a:off x="1029311" y="3052483"/>
            <a:ext cx="315401" cy="188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B</a:t>
            </a:r>
            <a:endParaRPr lang="en-US" dirty="0"/>
          </a:p>
        </p:txBody>
      </p:sp>
    </p:spTree>
    <p:extLst>
      <p:ext uri="{BB962C8B-B14F-4D97-AF65-F5344CB8AC3E}">
        <p14:creationId xmlns:p14="http://schemas.microsoft.com/office/powerpoint/2010/main" val="17611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1779504"/>
            <a:ext cx="5508810" cy="369332"/>
          </a:xfrm>
          <a:prstGeom prst="rect">
            <a:avLst/>
          </a:prstGeom>
          <a:noFill/>
        </p:spPr>
        <p:txBody>
          <a:bodyPr wrap="square" rtlCol="0">
            <a:spAutoFit/>
          </a:bodyPr>
          <a:lstStyle/>
          <a:p>
            <a:pPr lvl="0"/>
            <a:r>
              <a:rPr lang="vi-VN" b="1" dirty="0">
                <a:solidFill>
                  <a:prstClr val="black"/>
                </a:solidFill>
                <a:latin typeface="Times New Roman" panose="02020603050405020304" pitchFamily="18" charset="0"/>
                <a:cs typeface="Times New Roman" panose="02020603050405020304" pitchFamily="18" charset="0"/>
              </a:rPr>
              <a:t>HS quan sát bản đồ và thực hiện yêu cầu sau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1815556" y="2148836"/>
            <a:ext cx="8807619" cy="3861998"/>
          </a:xfrm>
          <a:prstGeom prst="rect">
            <a:avLst/>
          </a:prstGeom>
        </p:spPr>
      </p:pic>
      <p:sp>
        <p:nvSpPr>
          <p:cNvPr id="14" name="TextBox 13"/>
          <p:cNvSpPr txBox="1"/>
          <p:nvPr/>
        </p:nvSpPr>
        <p:spPr>
          <a:xfrm>
            <a:off x="1797423" y="5939135"/>
            <a:ext cx="9277622"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Đo và tính khoảng cách theo đường chim bay từ chợ Bến Thành đến Công viên Thống Nhất.</a:t>
            </a:r>
          </a:p>
          <a:p>
            <a:pPr lvl="0"/>
            <a:r>
              <a:rPr lang="vi-VN" dirty="0">
                <a:solidFill>
                  <a:prstClr val="black"/>
                </a:solidFill>
                <a:latin typeface="Times New Roman" panose="02020603050405020304" pitchFamily="18" charset="0"/>
                <a:cs typeface="Times New Roman" panose="02020603050405020304" pitchFamily="18" charset="0"/>
              </a:rPr>
              <a:t>- Tính chiều dài đại lộ Nguyễn Huệ từ ngã ba giao với đường Tôn Đức Thắng đến ngã ba giao với đường Lê Thánh Tông</a:t>
            </a:r>
          </a:p>
        </p:txBody>
      </p:sp>
    </p:spTree>
    <p:extLst>
      <p:ext uri="{BB962C8B-B14F-4D97-AF65-F5344CB8AC3E}">
        <p14:creationId xmlns:p14="http://schemas.microsoft.com/office/powerpoint/2010/main" val="31784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816517" y="306643"/>
            <a:ext cx="10632346" cy="987638"/>
          </a:xfrm>
          <a:prstGeom prst="rect">
            <a:avLst/>
          </a:prstGeom>
        </p:spPr>
      </p:pic>
      <p:sp>
        <p:nvSpPr>
          <p:cNvPr id="8" name="TextBox 7"/>
          <p:cNvSpPr txBox="1"/>
          <p:nvPr/>
        </p:nvSpPr>
        <p:spPr>
          <a:xfrm>
            <a:off x="2151544" y="537884"/>
            <a:ext cx="7609327" cy="584775"/>
          </a:xfrm>
          <a:prstGeom prst="rect">
            <a:avLst/>
          </a:prstGeom>
          <a:noFill/>
        </p:spPr>
        <p:txBody>
          <a:bodyPr wrap="none" rtlCol="0">
            <a:spAutoFit/>
          </a:bodyPr>
          <a:lstStyle/>
          <a:p>
            <a:r>
              <a:rPr lang="vi-VN" sz="3200" dirty="0">
                <a:solidFill>
                  <a:srgbClr val="FF0000"/>
                </a:solidFill>
                <a:latin typeface="Times New Roman" panose="02020603050405020304" pitchFamily="18" charset="0"/>
                <a:cs typeface="Times New Roman" panose="02020603050405020304" pitchFamily="18" charset="0"/>
              </a:rPr>
              <a:t>Bài 3: Tỉ lệ bản đồ. Tính khoảng cách thực tế</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8"/>
          <a:stretch>
            <a:fillRect/>
          </a:stretch>
        </p:blipFill>
        <p:spPr>
          <a:xfrm>
            <a:off x="19" y="1218285"/>
            <a:ext cx="5428857" cy="5044089"/>
          </a:xfrm>
          <a:prstGeom prst="rect">
            <a:avLst/>
          </a:prstGeom>
        </p:spPr>
      </p:pic>
      <p:pic>
        <p:nvPicPr>
          <p:cNvPr id="15" name="Picture 14"/>
          <p:cNvPicPr>
            <a:picLocks noChangeAspect="1"/>
          </p:cNvPicPr>
          <p:nvPr/>
        </p:nvPicPr>
        <p:blipFill>
          <a:blip r:embed="rId9"/>
          <a:stretch>
            <a:fillRect/>
          </a:stretch>
        </p:blipFill>
        <p:spPr>
          <a:xfrm>
            <a:off x="5428876" y="1788100"/>
            <a:ext cx="5848724" cy="4249630"/>
          </a:xfrm>
          <a:prstGeom prst="rect">
            <a:avLst/>
          </a:prstGeom>
        </p:spPr>
      </p:pic>
      <p:sp>
        <p:nvSpPr>
          <p:cNvPr id="16" name="TextBox 15"/>
          <p:cNvSpPr txBox="1"/>
          <p:nvPr/>
        </p:nvSpPr>
        <p:spPr>
          <a:xfrm>
            <a:off x="1116121" y="6185858"/>
            <a:ext cx="10555926" cy="646331"/>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Theo em bản đồ nào các đối tượng địa lí được thể hiện chi tiết, rõ ràng hơn? </a:t>
            </a:r>
          </a:p>
          <a:p>
            <a:pPr algn="ctr"/>
            <a:r>
              <a:rPr lang="vi-VN" dirty="0">
                <a:latin typeface="Times New Roman" panose="02020603050405020304" pitchFamily="18" charset="0"/>
                <a:cs typeface="Times New Roman" panose="02020603050405020304" pitchFamily="18" charset="0"/>
              </a:rPr>
              <a:t>Tại sao hai bản đồ lại có kích thước khác nhau?</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
        <p:nvSpPr>
          <p:cNvPr id="5" name="Rectangle 4"/>
          <p:cNvSpPr/>
          <p:nvPr/>
        </p:nvSpPr>
        <p:spPr>
          <a:xfrm>
            <a:off x="1185333" y="6186312"/>
            <a:ext cx="1443780" cy="25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Tỉ lệ 1: 6 000 000</a:t>
            </a:r>
          </a:p>
        </p:txBody>
      </p:sp>
      <p:sp>
        <p:nvSpPr>
          <p:cNvPr id="17" name="Rectangle 16"/>
          <p:cNvSpPr/>
          <p:nvPr/>
        </p:nvSpPr>
        <p:spPr>
          <a:xfrm>
            <a:off x="7461725" y="5692039"/>
            <a:ext cx="1332320" cy="251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Tỉ lệ 1: 700 000</a:t>
            </a:r>
          </a:p>
        </p:txBody>
      </p:sp>
    </p:spTree>
    <p:extLst>
      <p:ext uri="{BB962C8B-B14F-4D97-AF65-F5344CB8AC3E}">
        <p14:creationId xmlns:p14="http://schemas.microsoft.com/office/powerpoint/2010/main" val="41434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P spid="5"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726" y="10"/>
            <a:ext cx="12191980" cy="6857990"/>
          </a:xfrm>
          <a:prstGeom prst="rect">
            <a:avLst/>
          </a:prstGeom>
        </p:spPr>
      </p:pic>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98576" y="-237844"/>
            <a:ext cx="10632346" cy="987638"/>
          </a:xfrm>
          <a:prstGeom prst="rect">
            <a:avLst/>
          </a:prstGeom>
        </p:spPr>
      </p:pic>
      <p:sp>
        <p:nvSpPr>
          <p:cNvPr id="8" name="TextBox 7"/>
          <p:cNvSpPr txBox="1"/>
          <p:nvPr/>
        </p:nvSpPr>
        <p:spPr>
          <a:xfrm>
            <a:off x="2158531" y="-54973"/>
            <a:ext cx="7609327" cy="584775"/>
          </a:xfrm>
          <a:prstGeom prst="rect">
            <a:avLst/>
          </a:prstGeom>
          <a:noFill/>
        </p:spPr>
        <p:txBody>
          <a:bodyPr wrap="none" rtlCol="0">
            <a:spAutoFit/>
          </a:bodyPr>
          <a:lstStyle/>
          <a:p>
            <a:r>
              <a:rPr lang="vi-VN" sz="3200" dirty="0">
                <a:solidFill>
                  <a:srgbClr val="FF0000"/>
                </a:solidFill>
                <a:latin typeface="Times New Roman" panose="02020603050405020304" pitchFamily="18" charset="0"/>
                <a:cs typeface="Times New Roman" panose="02020603050405020304" pitchFamily="18" charset="0"/>
              </a:rPr>
              <a:t>Bài 3: Tỉ lệ bản đồ. Tính khoảng cách thực tế</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8"/>
          <a:stretch>
            <a:fillRect/>
          </a:stretch>
        </p:blipFill>
        <p:spPr>
          <a:xfrm>
            <a:off x="37498" y="563191"/>
            <a:ext cx="5428857" cy="5044089"/>
          </a:xfrm>
          <a:prstGeom prst="rect">
            <a:avLst/>
          </a:prstGeom>
        </p:spPr>
      </p:pic>
      <p:pic>
        <p:nvPicPr>
          <p:cNvPr id="15" name="Picture 14"/>
          <p:cNvPicPr>
            <a:picLocks noChangeAspect="1"/>
          </p:cNvPicPr>
          <p:nvPr/>
        </p:nvPicPr>
        <p:blipFill>
          <a:blip r:embed="rId9"/>
          <a:stretch>
            <a:fillRect/>
          </a:stretch>
        </p:blipFill>
        <p:spPr>
          <a:xfrm>
            <a:off x="5524276" y="1133266"/>
            <a:ext cx="5848724" cy="4249630"/>
          </a:xfrm>
          <a:prstGeom prst="rect">
            <a:avLst/>
          </a:prstGeom>
        </p:spPr>
      </p:pic>
      <p:sp>
        <p:nvSpPr>
          <p:cNvPr id="6" name="Rectangle 5"/>
          <p:cNvSpPr/>
          <p:nvPr/>
        </p:nvSpPr>
        <p:spPr>
          <a:xfrm>
            <a:off x="4437064" y="615953"/>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
        <p:nvSpPr>
          <p:cNvPr id="5" name="Rectangle 4"/>
          <p:cNvSpPr/>
          <p:nvPr/>
        </p:nvSpPr>
        <p:spPr>
          <a:xfrm>
            <a:off x="1352889" y="5391054"/>
            <a:ext cx="1443780" cy="25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Tỉ lệ 1: 6 000 000</a:t>
            </a:r>
          </a:p>
        </p:txBody>
      </p:sp>
      <p:sp>
        <p:nvSpPr>
          <p:cNvPr id="17" name="Rectangle 16"/>
          <p:cNvSpPr/>
          <p:nvPr/>
        </p:nvSpPr>
        <p:spPr>
          <a:xfrm>
            <a:off x="7617992" y="5085858"/>
            <a:ext cx="1332320" cy="251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Tỉ lệ 1: 700 000</a:t>
            </a:r>
          </a:p>
        </p:txBody>
      </p:sp>
      <p:sp>
        <p:nvSpPr>
          <p:cNvPr id="2" name="Rectangle 1"/>
          <p:cNvSpPr/>
          <p:nvPr/>
        </p:nvSpPr>
        <p:spPr>
          <a:xfrm>
            <a:off x="564444" y="5575624"/>
            <a:ext cx="8240889" cy="1186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i="1" dirty="0"/>
              <a:t>Như vậy có thể thấy, bản đồ có các bản to nhỏ khác nhau, tùy thuộc vào kích thước mà c</a:t>
            </a:r>
            <a:r>
              <a:rPr lang="en-US" i="1" dirty="0" err="1"/>
              <a:t>ác</a:t>
            </a:r>
            <a:r>
              <a:rPr lang="vi-VN" i="1" dirty="0"/>
              <a:t> đối tượng thể hiện trên bản đồ cũng là khác nhau.Vậy tỉ lệ bản đồ là gì? Có ý nghĩa như thế nào?....</a:t>
            </a:r>
            <a:r>
              <a:rPr lang="en-US" b="1" dirty="0"/>
              <a:t>                         </a:t>
            </a:r>
            <a:endParaRPr lang="en-US" dirty="0"/>
          </a:p>
        </p:txBody>
      </p:sp>
    </p:spTree>
    <p:extLst>
      <p:ext uri="{BB962C8B-B14F-4D97-AF65-F5344CB8AC3E}">
        <p14:creationId xmlns:p14="http://schemas.microsoft.com/office/powerpoint/2010/main" val="223626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363091" y="217045"/>
            <a:ext cx="11316737" cy="6278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sp>
        <p:nvSpPr>
          <p:cNvPr id="8" name="TextBox 7"/>
          <p:cNvSpPr txBox="1"/>
          <p:nvPr/>
        </p:nvSpPr>
        <p:spPr>
          <a:xfrm>
            <a:off x="2231403" y="266944"/>
            <a:ext cx="574234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9401" y="778508"/>
            <a:ext cx="6329040" cy="2935446"/>
          </a:xfrm>
          <a:prstGeom prst="rect">
            <a:avLst/>
          </a:prstGeom>
        </p:spPr>
      </p:pic>
      <p:pic>
        <p:nvPicPr>
          <p:cNvPr id="1026" name="Picture 2" descr="Quan sát bản đồ trong các hình 8 và 9, cho biết: Mỗi xăngtimét trên mối bản  đồ ứng với bao nhiêu mét trên thực địa?Bản đồ nào trong hai bản đồ"/>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5788" y="3955861"/>
            <a:ext cx="5829300" cy="2860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8455" y="1477820"/>
            <a:ext cx="3431822" cy="1625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 Dựa vào hình 8 và hình 9 nhận xét về kích thước khu vực Đà Nẵng và mức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chi tiết về nội dung của hai bản đồ và tại sao có sự khác nhau đó? </a:t>
            </a:r>
          </a:p>
        </p:txBody>
      </p:sp>
      <p:sp>
        <p:nvSpPr>
          <p:cNvPr id="6" name="Rectangle 5"/>
          <p:cNvSpPr/>
          <p:nvPr/>
        </p:nvSpPr>
        <p:spPr>
          <a:xfrm>
            <a:off x="716188" y="3272037"/>
            <a:ext cx="3296355" cy="1646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sự khác nhau về kích thước và mức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chi tiết về nội dung của hai bản đồ là do chúng có tỉ lệ khác nhau</a:t>
            </a:r>
          </a:p>
        </p:txBody>
      </p:sp>
      <p:sp>
        <p:nvSpPr>
          <p:cNvPr id="12" name="Rectangle 11"/>
          <p:cNvSpPr/>
          <p:nvPr/>
        </p:nvSpPr>
        <p:spPr>
          <a:xfrm>
            <a:off x="1815556" y="5618019"/>
            <a:ext cx="2506134" cy="327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Tỉ lệ bản đồ là gì?</a:t>
            </a:r>
          </a:p>
        </p:txBody>
      </p:sp>
      <p:pic>
        <p:nvPicPr>
          <p:cNvPr id="3" name="Picture 2">
            <a:extLst>
              <a:ext uri="{FF2B5EF4-FFF2-40B4-BE49-F238E27FC236}">
                <a16:creationId xmlns:a16="http://schemas.microsoft.com/office/drawing/2014/main" id="{7D962FF8-E363-CB31-6AFF-A9D80E5B62B6}"/>
              </a:ext>
            </a:extLst>
          </p:cNvPr>
          <p:cNvPicPr>
            <a:picLocks noChangeAspect="1"/>
          </p:cNvPicPr>
          <p:nvPr/>
        </p:nvPicPr>
        <p:blipFill>
          <a:blip r:embed="rId9"/>
          <a:stretch>
            <a:fillRect/>
          </a:stretch>
        </p:blipFill>
        <p:spPr>
          <a:xfrm>
            <a:off x="605287" y="727948"/>
            <a:ext cx="2487384" cy="507966"/>
          </a:xfrm>
          <a:prstGeom prst="rect">
            <a:avLst/>
          </a:prstGeom>
        </p:spPr>
      </p:pic>
    </p:spTree>
    <p:extLst>
      <p:ext uri="{BB962C8B-B14F-4D97-AF65-F5344CB8AC3E}">
        <p14:creationId xmlns:p14="http://schemas.microsoft.com/office/powerpoint/2010/main" val="101481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336176" y="424676"/>
            <a:ext cx="10980571" cy="6278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sp>
        <p:nvSpPr>
          <p:cNvPr id="8" name="TextBox 7"/>
          <p:cNvSpPr txBox="1"/>
          <p:nvPr/>
        </p:nvSpPr>
        <p:spPr>
          <a:xfrm>
            <a:off x="2138097" y="537884"/>
            <a:ext cx="574234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6"/>
          <a:stretch>
            <a:fillRect/>
          </a:stretch>
        </p:blipFill>
        <p:spPr>
          <a:xfrm>
            <a:off x="815877" y="1225262"/>
            <a:ext cx="2487384" cy="49056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174" y="2090778"/>
            <a:ext cx="5097380" cy="3619557"/>
          </a:xfrm>
          <a:prstGeom prst="rect">
            <a:avLst/>
          </a:prstGeom>
        </p:spPr>
      </p:pic>
      <p:sp>
        <p:nvSpPr>
          <p:cNvPr id="15" name="Rounded Rectangle 14"/>
          <p:cNvSpPr/>
          <p:nvPr/>
        </p:nvSpPr>
        <p:spPr>
          <a:xfrm>
            <a:off x="6096640" y="5973517"/>
            <a:ext cx="4977349" cy="635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Dựa vào sgk cho biết ý nghĩa của tỉ lệ bản đồ và </a:t>
            </a:r>
            <a:r>
              <a:rPr lang="vi-VN" dirty="0">
                <a:latin typeface="Times New Roman" panose="02020603050405020304" pitchFamily="18" charset="0"/>
                <a:cs typeface="Times New Roman" panose="02020603050405020304" pitchFamily="18" charset="0"/>
              </a:rPr>
              <a:t>có mấy cách ghi tỉ lệ bản đồ?</a:t>
            </a:r>
            <a:endParaRPr lang="en-US" dirty="0">
              <a:latin typeface="Times New Roman" panose="02020603050405020304" pitchFamily="18" charset="0"/>
              <a:cs typeface="Times New Roman" panose="02020603050405020304" pitchFamily="18" charset="0"/>
            </a:endParaRPr>
          </a:p>
        </p:txBody>
      </p:sp>
      <p:pic>
        <p:nvPicPr>
          <p:cNvPr id="22" name="Picture 2" descr="Quan sát bản đồ trong các hình 8 và 9, cho biết: Mỗi xăngtimét trên mối bản  đồ ứng với bao nhiêu mét trên thực địa?Bản đồ nào trong hai bản đồ"/>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1511" y="2090778"/>
            <a:ext cx="4763577" cy="333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681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5877" y="424676"/>
            <a:ext cx="10441495" cy="6278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sp>
        <p:nvSpPr>
          <p:cNvPr id="8" name="TextBox 7"/>
          <p:cNvSpPr txBox="1"/>
          <p:nvPr/>
        </p:nvSpPr>
        <p:spPr>
          <a:xfrm>
            <a:off x="2931199" y="547813"/>
            <a:ext cx="574234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4686786" y="4517859"/>
            <a:ext cx="3210479" cy="519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Em hiểu như thế nào nếu trên bản đồ ghi 1: 15. 000?</a:t>
            </a:r>
            <a:endParaRPr lang="en-US" dirty="0"/>
          </a:p>
        </p:txBody>
      </p:sp>
      <p:sp>
        <p:nvSpPr>
          <p:cNvPr id="6" name="TextBox 5"/>
          <p:cNvSpPr txBox="1"/>
          <p:nvPr/>
        </p:nvSpPr>
        <p:spPr>
          <a:xfrm>
            <a:off x="2631413" y="5297436"/>
            <a:ext cx="6465933" cy="646331"/>
          </a:xfrm>
          <a:prstGeom prst="rect">
            <a:avLst/>
          </a:prstGeom>
          <a:noFill/>
        </p:spPr>
        <p:txBody>
          <a:bodyPr wrap="square" rtlCol="0">
            <a:spAutoFit/>
          </a:bodyPr>
          <a:lstStyle/>
          <a:p>
            <a:r>
              <a:rPr lang="en-US" i="1" dirty="0"/>
              <a:t>Tức là 1cm trên bản đồ = </a:t>
            </a:r>
            <a:r>
              <a:rPr lang="en-US" dirty="0"/>
              <a:t>15. 000 </a:t>
            </a:r>
            <a:r>
              <a:rPr lang="en-US" i="1" dirty="0"/>
              <a:t>cm ngoài thực địa =&gt; Tỉ lệ bản đồ cho biết mức độ thu nhỏ của bản đồ so với thực tế</a:t>
            </a:r>
            <a:endParaRPr lang="en-US" dirty="0"/>
          </a:p>
        </p:txBody>
      </p:sp>
      <p:pic>
        <p:nvPicPr>
          <p:cNvPr id="15" name="Picture 2" descr="Quan sát bản đồ trong các hình 8 và 9, cho biết: Mỗi xăngtimét trên mối bản  đồ ứng với bao nhiêu mét trên thực địa?Bản đồ nào trong hai bản đồ"/>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0559" y="1171286"/>
            <a:ext cx="5829300" cy="320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49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93970"/>
            <a:ext cx="12191980" cy="6857990"/>
          </a:xfrm>
          <a:prstGeom prst="rect">
            <a:avLst/>
          </a:prstGeom>
        </p:spPr>
      </p:pic>
      <p:sp>
        <p:nvSpPr>
          <p:cNvPr id="2" name="Rounded Rectangle 1"/>
          <p:cNvSpPr/>
          <p:nvPr/>
        </p:nvSpPr>
        <p:spPr>
          <a:xfrm>
            <a:off x="633550" y="888757"/>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745" y="5022065"/>
            <a:ext cx="1400811" cy="2077842"/>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947462"/>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a:xfrm flipH="1">
            <a:off x="919348" y="1702921"/>
            <a:ext cx="500184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a:t>
            </a:r>
          </a:p>
        </p:txBody>
      </p:sp>
      <p:sp>
        <p:nvSpPr>
          <p:cNvPr id="15" name="TextBox 14"/>
          <p:cNvSpPr txBox="1"/>
          <p:nvPr/>
        </p:nvSpPr>
        <p:spPr>
          <a:xfrm flipH="1">
            <a:off x="919348" y="1226308"/>
            <a:ext cx="2084293"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1. Tỉ lệ bản đồ</a:t>
            </a:r>
            <a:r>
              <a:rPr lang="en-US" sz="2400"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sp>
        <p:nvSpPr>
          <p:cNvPr id="5" name="Rounded Rectangle 4"/>
          <p:cNvSpPr/>
          <p:nvPr/>
        </p:nvSpPr>
        <p:spPr>
          <a:xfrm>
            <a:off x="6396126" y="2212148"/>
            <a:ext cx="4087906" cy="1819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Lưu ý </a:t>
            </a:r>
            <a:r>
              <a:rPr lang="vi-VN" sz="2000" dirty="0">
                <a:latin typeface="Times New Roman" panose="02020603050405020304" pitchFamily="18" charset="0"/>
                <a:cs typeface="Times New Roman" panose="02020603050405020304" pitchFamily="18" charset="0"/>
              </a:rPr>
              <a:t>nguyên tắc: Muốn đo khoảng cách thực tế của 2 điểm, phải đo được khoảng cách của hai điểm đó trên bản đồ rồi dựa vào tỉ lệ số hoặc thước tỉ lệ để tính</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619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93970"/>
            <a:ext cx="12191980" cy="6857990"/>
          </a:xfrm>
          <a:prstGeom prst="rect">
            <a:avLst/>
          </a:prstGeom>
        </p:spPr>
      </p:pic>
      <p:sp>
        <p:nvSpPr>
          <p:cNvPr id="2" name="Rounded Rectangle 1"/>
          <p:cNvSpPr/>
          <p:nvPr/>
        </p:nvSpPr>
        <p:spPr>
          <a:xfrm>
            <a:off x="633550" y="1237286"/>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745" y="5022065"/>
            <a:ext cx="1400811" cy="2077842"/>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sp>
        <p:nvSpPr>
          <p:cNvPr id="23" name="TextBox 22"/>
          <p:cNvSpPr txBox="1"/>
          <p:nvPr/>
        </p:nvSpPr>
        <p:spPr>
          <a:xfrm flipH="1">
            <a:off x="3452547" y="3920762"/>
            <a:ext cx="4978400" cy="1477328"/>
          </a:xfrm>
          <a:prstGeom prst="rect">
            <a:avLst/>
          </a:prstGeom>
          <a:noFill/>
        </p:spPr>
        <p:txBody>
          <a:bodyPr wrap="square" rtlCol="0">
            <a:spAutoFit/>
          </a:bodyPr>
          <a:lstStyle/>
          <a:p>
            <a:pPr algn="ct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a:t>
            </a:r>
          </a:p>
          <a:p>
            <a:pPr algn="ctr"/>
            <a:r>
              <a:rPr lang="vi-VN" dirty="0">
                <a:latin typeface="Times New Roman" panose="02020603050405020304" pitchFamily="18" charset="0"/>
                <a:cs typeface="Times New Roman" panose="02020603050405020304" pitchFamily="18" charset="0"/>
              </a:rPr>
              <a:t>Khoảng cách thực tế giữa Hà Nội đến Hải Phòng là:</a:t>
            </a:r>
          </a:p>
          <a:p>
            <a:pPr algn="ctr"/>
            <a:r>
              <a:rPr lang="en-US" dirty="0">
                <a:latin typeface="Times New Roman" panose="02020603050405020304" pitchFamily="18" charset="0"/>
                <a:cs typeface="Times New Roman" panose="02020603050405020304" pitchFamily="18" charset="0"/>
              </a:rPr>
              <a:t>1,5 x </a:t>
            </a:r>
            <a:r>
              <a:rPr lang="vi-VN" dirty="0">
                <a:latin typeface="Times New Roman" panose="02020603050405020304" pitchFamily="18" charset="0"/>
                <a:cs typeface="Times New Roman" panose="02020603050405020304" pitchFamily="18" charset="0"/>
              </a:rPr>
              <a:t>6 000 000</a:t>
            </a:r>
            <a:r>
              <a:rPr lang="en-US" dirty="0">
                <a:latin typeface="Times New Roman" panose="02020603050405020304" pitchFamily="18" charset="0"/>
                <a:cs typeface="Times New Roman" panose="02020603050405020304" pitchFamily="18" charset="0"/>
              </a:rPr>
              <a:t> = </a:t>
            </a:r>
            <a:r>
              <a:rPr lang="vi-VN" dirty="0">
                <a:latin typeface="Times New Roman" panose="02020603050405020304" pitchFamily="18" charset="0"/>
                <a:cs typeface="Times New Roman" panose="02020603050405020304" pitchFamily="18" charset="0"/>
              </a:rPr>
              <a:t>9 000 000cm = 90 km</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Khoảng cách thực tế giữa Hà Nội đến </a:t>
            </a:r>
            <a:r>
              <a:rPr lang="vi-VN" dirty="0">
                <a:latin typeface="Times New Roman" panose="02020603050405020304" pitchFamily="18" charset="0"/>
                <a:cs typeface="Times New Roman" panose="02020603050405020304" pitchFamily="18" charset="0"/>
              </a:rPr>
              <a:t>Vinh</a:t>
            </a:r>
            <a:r>
              <a:rPr lang="en-US" dirty="0">
                <a:latin typeface="Times New Roman" panose="02020603050405020304" pitchFamily="18" charset="0"/>
                <a:cs typeface="Times New Roman" panose="02020603050405020304" pitchFamily="18" charset="0"/>
              </a:rPr>
              <a:t> là:</a:t>
            </a:r>
            <a:endParaRPr lang="vi-VN" dirty="0">
              <a:latin typeface="Times New Roman" panose="02020603050405020304" pitchFamily="18" charset="0"/>
              <a:cs typeface="Times New Roman" panose="02020603050405020304" pitchFamily="18" charset="0"/>
            </a:endParaRPr>
          </a:p>
          <a:p>
            <a:pPr algn="ctr"/>
            <a:r>
              <a:rPr lang="nn-NO" dirty="0">
                <a:latin typeface="Times New Roman" panose="02020603050405020304" pitchFamily="18" charset="0"/>
                <a:cs typeface="Times New Roman" panose="02020603050405020304" pitchFamily="18" charset="0"/>
              </a:rPr>
              <a:t>5 x 6 000 000 = </a:t>
            </a:r>
            <a:r>
              <a:rPr lang="vi-VN" dirty="0">
                <a:latin typeface="Times New Roman" panose="02020603050405020304" pitchFamily="18" charset="0"/>
                <a:cs typeface="Times New Roman" panose="02020603050405020304" pitchFamily="18" charset="0"/>
              </a:rPr>
              <a:t>30</a:t>
            </a:r>
            <a:r>
              <a:rPr lang="nn-NO" dirty="0">
                <a:latin typeface="Times New Roman" panose="02020603050405020304" pitchFamily="18" charset="0"/>
                <a:cs typeface="Times New Roman" panose="02020603050405020304" pitchFamily="18" charset="0"/>
              </a:rPr>
              <a:t> 000 000cm = </a:t>
            </a:r>
            <a:r>
              <a:rPr lang="vi-VN" dirty="0">
                <a:latin typeface="Times New Roman" panose="02020603050405020304" pitchFamily="18" charset="0"/>
                <a:cs typeface="Times New Roman" panose="02020603050405020304" pitchFamily="18" charset="0"/>
              </a:rPr>
              <a:t>300</a:t>
            </a:r>
            <a:r>
              <a:rPr lang="nn-NO" dirty="0">
                <a:latin typeface="Times New Roman" panose="02020603050405020304" pitchFamily="18" charset="0"/>
                <a:cs typeface="Times New Roman" panose="02020603050405020304" pitchFamily="18" charset="0"/>
              </a:rPr>
              <a:t> km</a:t>
            </a:r>
          </a:p>
        </p:txBody>
      </p:sp>
      <p:sp>
        <p:nvSpPr>
          <p:cNvPr id="19" name="Rectangle 18"/>
          <p:cNvSpPr/>
          <p:nvPr/>
        </p:nvSpPr>
        <p:spPr>
          <a:xfrm>
            <a:off x="2425960" y="1580698"/>
            <a:ext cx="6522098" cy="1894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Times New Roman" panose="02020603050405020304" pitchFamily="18" charset="0"/>
                <a:cs typeface="Times New Roman" panose="02020603050405020304" pitchFamily="18" charset="0"/>
              </a:rPr>
              <a:t>Trên bản đồ hành chính có tỉ lệ 1 : 6 000 000, khoảng cách giữa Thủ đô Hà Nội tới thành phố Hải Phòng và thành phố Vinh (tỉnh Nghệ An) lần lượt là 1,5 cm và 5 cm, vậy trên thực tế hai thành phố đó cách Thủ đô Hà Nội bao nhiêu ki-lô-mét?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805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93970"/>
            <a:ext cx="12191980" cy="6857990"/>
          </a:xfrm>
          <a:prstGeom prst="rect">
            <a:avLst/>
          </a:prstGeom>
        </p:spPr>
      </p:pic>
      <p:sp>
        <p:nvSpPr>
          <p:cNvPr id="2" name="Rounded Rectangle 1"/>
          <p:cNvSpPr/>
          <p:nvPr/>
        </p:nvSpPr>
        <p:spPr>
          <a:xfrm>
            <a:off x="633550" y="1237286"/>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745" y="5022065"/>
            <a:ext cx="1400811" cy="2077842"/>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sp>
        <p:nvSpPr>
          <p:cNvPr id="16" name="Rectangle 15"/>
          <p:cNvSpPr/>
          <p:nvPr/>
        </p:nvSpPr>
        <p:spPr>
          <a:xfrm>
            <a:off x="3515139" y="1697723"/>
            <a:ext cx="4921704" cy="1382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Hai địa điểm có khoảng cách thực tế là 25 km, thì trên bản đồ có tỉ lệ 1 : 500 000, khoảng cách giữa hai địa điểm đó là bao nhiêu?</a:t>
            </a:r>
          </a:p>
        </p:txBody>
      </p:sp>
      <p:sp>
        <p:nvSpPr>
          <p:cNvPr id="17" name="TextBox 16"/>
          <p:cNvSpPr txBox="1"/>
          <p:nvPr/>
        </p:nvSpPr>
        <p:spPr>
          <a:xfrm>
            <a:off x="3515139" y="3601953"/>
            <a:ext cx="4855241" cy="1323439"/>
          </a:xfrm>
          <a:prstGeom prst="rect">
            <a:avLst/>
          </a:prstGeom>
          <a:noFill/>
        </p:spPr>
        <p:txBody>
          <a:bodyPr wrap="square" rtlCol="0">
            <a:spAutoFit/>
          </a:bodyPr>
          <a:lstStyle/>
          <a:p>
            <a:pPr algn="ct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p>
          <a:p>
            <a:pPr algn="ctr"/>
            <a:r>
              <a:rPr lang="en-US" sz="2000" dirty="0">
                <a:latin typeface="Times New Roman" panose="02020603050405020304" pitchFamily="18" charset="0"/>
                <a:cs typeface="Times New Roman" panose="02020603050405020304" pitchFamily="18" charset="0"/>
              </a:rPr>
              <a:t>25km = 2 500 000cm</a:t>
            </a:r>
          </a:p>
          <a:p>
            <a:pPr algn="ctr"/>
            <a:r>
              <a:rPr lang="vi-VN" sz="2000" dirty="0">
                <a:latin typeface="Times New Roman" panose="02020603050405020304" pitchFamily="18" charset="0"/>
                <a:cs typeface="Times New Roman" panose="02020603050405020304" pitchFamily="18" charset="0"/>
              </a:rPr>
              <a:t>Khoảng cách thực tế giữa</a:t>
            </a:r>
            <a:r>
              <a:rPr lang="en-US" sz="2000" dirty="0">
                <a:latin typeface="Times New Roman" panose="02020603050405020304" pitchFamily="18" charset="0"/>
                <a:cs typeface="Times New Roman" panose="02020603050405020304" pitchFamily="18" charset="0"/>
              </a:rPr>
              <a:t> hai địa điểm đó là:</a:t>
            </a:r>
          </a:p>
          <a:p>
            <a:pPr algn="ctr"/>
            <a:r>
              <a:rPr lang="en-US" sz="2000" dirty="0">
                <a:latin typeface="Times New Roman" panose="02020603050405020304" pitchFamily="18" charset="0"/>
                <a:cs typeface="Times New Roman" panose="02020603050405020304" pitchFamily="18" charset="0"/>
              </a:rPr>
              <a:t>2 500 000 : 500 000 = 5cm</a:t>
            </a:r>
          </a:p>
        </p:txBody>
      </p:sp>
    </p:spTree>
    <p:extLst>
      <p:ext uri="{BB962C8B-B14F-4D97-AF65-F5344CB8AC3E}">
        <p14:creationId xmlns:p14="http://schemas.microsoft.com/office/powerpoint/2010/main" val="2444186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1454</Words>
  <Application>Microsoft Office PowerPoint</Application>
  <PresentationFormat>Widescreen</PresentationFormat>
  <Paragraphs>118</Paragraphs>
  <Slides>17</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等线</vt:lpstr>
      <vt:lpstr>.VnArabiaH</vt:lpstr>
      <vt:lpstr>Arial</vt:lpstr>
      <vt:lpstr>Calibri</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kenku.bmt@gmail.com</cp:lastModifiedBy>
  <cp:revision>151</cp:revision>
  <dcterms:created xsi:type="dcterms:W3CDTF">2017-05-08T08:38:07Z</dcterms:created>
  <dcterms:modified xsi:type="dcterms:W3CDTF">2022-09-19T08:47:43Z</dcterms:modified>
</cp:coreProperties>
</file>