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1" r:id="rId5"/>
    <p:sldId id="263" r:id="rId6"/>
    <p:sldId id="269" r:id="rId7"/>
    <p:sldId id="259" r:id="rId8"/>
    <p:sldId id="264" r:id="rId9"/>
    <p:sldId id="270"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2" d="100"/>
          <a:sy n="82" d="100"/>
        </p:scale>
        <p:origin x="14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ABAB-3867-D767-45DC-EF2184399C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7A49CB-F762-B8E0-E7B6-B6059498A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3EB7B5-AE91-0A2D-50A2-04374B84B511}"/>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337B4D46-201A-EDB4-EB61-6D946FFA6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5EC35-24B9-FEFB-D682-FBF84C3AA4A2}"/>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229118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37C0-89AE-CC97-2494-D24B662833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3FBCE-105B-2CDB-5D57-4ED3A877D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44AC7-8AC0-36AB-E116-991FAB55D9ED}"/>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4F45E74B-B81B-D624-5531-46DE0042B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603B2-6A7F-06F8-8522-144221D7F32E}"/>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127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2BFAB-9A74-6098-5870-EE830DD68E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47A1A9-CE0E-72B6-90DB-45EEAA91B6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455C3-C2A0-90DF-4D94-EEA1FBC729E4}"/>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074EFE9E-C321-7983-8AE3-D4FEFDAAE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08391-7F32-544E-154C-96E08966695F}"/>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145804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2D89-C653-CEE5-8DB0-A941365FE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25C4-17A4-796F-463F-27F22BEAB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31C0B-3F7E-F6FA-CD71-1490E99156EE}"/>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9592A671-2B98-19D6-F2FE-E17081C63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357EC-C8B5-DAE4-EDEB-30986A282266}"/>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375450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12FF-907C-B1EA-18C9-AFBD9209A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ADF9D-C191-E151-FF3C-F11838605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6832B9-7DC7-D341-4E90-BEF6982529EC}"/>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B0CF216C-9909-BEA7-AE01-3197B2679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D9E71-7373-072B-824F-DA3F3C2AE2C5}"/>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276044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0DCB-F322-7351-15E7-B4A1CE6B7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7A892-498E-D964-CA2A-0EDD51EC9A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4FE4E-1DDA-6C1E-3C02-15EC50038B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FF43FD-67AD-B983-1591-F5CE7A0AFBC9}"/>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6" name="Footer Placeholder 5">
            <a:extLst>
              <a:ext uri="{FF2B5EF4-FFF2-40B4-BE49-F238E27FC236}">
                <a16:creationId xmlns:a16="http://schemas.microsoft.com/office/drawing/2014/main" id="{FC059B77-2232-D856-0BC4-517EF86CD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9BA1C-590F-EE73-5D00-A1A2BF2012B6}"/>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35455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0695-8823-DD64-4412-00AB7D08D8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BFCAE-0B25-9E58-1E95-7387EE25E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060530-37E0-62E8-F67B-833150B17F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50F544-B899-C97A-60F3-51ED6AAB0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FDC8B-36B1-073F-6BC0-63836B5D57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F7AA-5E01-43FD-FF2E-CB53D4CE62C2}"/>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8" name="Footer Placeholder 7">
            <a:extLst>
              <a:ext uri="{FF2B5EF4-FFF2-40B4-BE49-F238E27FC236}">
                <a16:creationId xmlns:a16="http://schemas.microsoft.com/office/drawing/2014/main" id="{9E47A924-62E8-DCBE-3750-2FA0F2592B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A35B3-7C86-CC4E-F894-D354C5E95DEF}"/>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100973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75C6-3577-3BA7-284F-116283AAA2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8F7E9-E62E-69A3-7EC4-883B18186642}"/>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4" name="Footer Placeholder 3">
            <a:extLst>
              <a:ext uri="{FF2B5EF4-FFF2-40B4-BE49-F238E27FC236}">
                <a16:creationId xmlns:a16="http://schemas.microsoft.com/office/drawing/2014/main" id="{61FC9592-0F98-09B3-9343-95F5705BA2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264915-A3EA-33DC-38DC-7A5934369D69}"/>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146753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DE5D0-5397-DD1B-B757-8B2E2F5A42CE}"/>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3" name="Footer Placeholder 2">
            <a:extLst>
              <a:ext uri="{FF2B5EF4-FFF2-40B4-BE49-F238E27FC236}">
                <a16:creationId xmlns:a16="http://schemas.microsoft.com/office/drawing/2014/main" id="{AB389C69-CA79-08C9-E66F-BE0E79D0B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412AC4-8976-A802-4A2F-D65D4BE86D81}"/>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188281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6D5D-1C99-C44A-8C33-0DF8A761D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3766D-09CB-A6FB-F8DD-DE519500F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1A96B3-1EE6-2CFE-1248-D1E9E195B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85B7F-DA7D-1F17-9E88-F0A123D099EB}"/>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6" name="Footer Placeholder 5">
            <a:extLst>
              <a:ext uri="{FF2B5EF4-FFF2-40B4-BE49-F238E27FC236}">
                <a16:creationId xmlns:a16="http://schemas.microsoft.com/office/drawing/2014/main" id="{F800F604-EC7B-AB74-929B-9B4A95FA6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E4B2C-8CC2-3E32-045A-2A4B9C158C5E}"/>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319043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4E8B-158D-FD85-9D5A-B2CB15E09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A1343-1CFD-08AC-0CBC-211701108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52F13-07D2-0665-A7B8-B007B329E7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77405-A2B6-D4BB-E5BB-664F05EF9BC2}"/>
              </a:ext>
            </a:extLst>
          </p:cNvPr>
          <p:cNvSpPr>
            <a:spLocks noGrp="1"/>
          </p:cNvSpPr>
          <p:nvPr>
            <p:ph type="dt" sz="half" idx="10"/>
          </p:nvPr>
        </p:nvSpPr>
        <p:spPr/>
        <p:txBody>
          <a:bodyPr/>
          <a:lstStyle/>
          <a:p>
            <a:fld id="{2FF2F945-2126-48AB-A057-E6EF0C0A0E83}" type="datetimeFigureOut">
              <a:rPr lang="en-US" smtClean="0"/>
              <a:t>27/02/2023</a:t>
            </a:fld>
            <a:endParaRPr lang="en-US"/>
          </a:p>
        </p:txBody>
      </p:sp>
      <p:sp>
        <p:nvSpPr>
          <p:cNvPr id="6" name="Footer Placeholder 5">
            <a:extLst>
              <a:ext uri="{FF2B5EF4-FFF2-40B4-BE49-F238E27FC236}">
                <a16:creationId xmlns:a16="http://schemas.microsoft.com/office/drawing/2014/main" id="{9B342231-D191-DBD9-C5FE-098878F99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B640A-A308-7809-EC28-CA0C87F7846A}"/>
              </a:ext>
            </a:extLst>
          </p:cNvPr>
          <p:cNvSpPr>
            <a:spLocks noGrp="1"/>
          </p:cNvSpPr>
          <p:nvPr>
            <p:ph type="sldNum" sz="quarter" idx="12"/>
          </p:nvPr>
        </p:nvSpPr>
        <p:spPr/>
        <p:txBody>
          <a:bodyPr/>
          <a:lstStyle/>
          <a:p>
            <a:fld id="{4EF314CA-96FD-4C75-859D-3B5DF75CE594}" type="slidenum">
              <a:rPr lang="en-US" smtClean="0"/>
              <a:t>‹#›</a:t>
            </a:fld>
            <a:endParaRPr lang="en-US"/>
          </a:p>
        </p:txBody>
      </p:sp>
    </p:spTree>
    <p:extLst>
      <p:ext uri="{BB962C8B-B14F-4D97-AF65-F5344CB8AC3E}">
        <p14:creationId xmlns:p14="http://schemas.microsoft.com/office/powerpoint/2010/main" val="3338749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210E9-205A-05E2-A412-3BA5FDD25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8E3C9C-E2AB-8BBC-BED3-75FA38761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FB994-88B6-714D-3961-D422C026CE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2F945-2126-48AB-A057-E6EF0C0A0E83}" type="datetimeFigureOut">
              <a:rPr lang="en-US" smtClean="0"/>
              <a:t>27/02/2023</a:t>
            </a:fld>
            <a:endParaRPr lang="en-US"/>
          </a:p>
        </p:txBody>
      </p:sp>
      <p:sp>
        <p:nvSpPr>
          <p:cNvPr id="5" name="Footer Placeholder 4">
            <a:extLst>
              <a:ext uri="{FF2B5EF4-FFF2-40B4-BE49-F238E27FC236}">
                <a16:creationId xmlns:a16="http://schemas.microsoft.com/office/drawing/2014/main" id="{65DA3FBE-3250-B4A9-6385-A991197BA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498CA9-6721-B5C8-A5E1-B0D87FEED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314CA-96FD-4C75-859D-3B5DF75CE594}" type="slidenum">
              <a:rPr lang="en-US" smtClean="0"/>
              <a:t>‹#›</a:t>
            </a:fld>
            <a:endParaRPr lang="en-US"/>
          </a:p>
        </p:txBody>
      </p:sp>
    </p:spTree>
    <p:extLst>
      <p:ext uri="{BB962C8B-B14F-4D97-AF65-F5344CB8AC3E}">
        <p14:creationId xmlns:p14="http://schemas.microsoft.com/office/powerpoint/2010/main" val="235924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5AD591-A5E2-693F-608D-4531D4EE28F4}"/>
              </a:ext>
            </a:extLst>
          </p:cNvPr>
          <p:cNvSpPr txBox="1"/>
          <p:nvPr/>
        </p:nvSpPr>
        <p:spPr>
          <a:xfrm>
            <a:off x="1688841" y="223935"/>
            <a:ext cx="9507894" cy="584775"/>
          </a:xfrm>
          <a:prstGeom prst="rect">
            <a:avLst/>
          </a:prstGeom>
          <a:noFill/>
        </p:spPr>
        <p:txBody>
          <a:bodyPr wrap="square" rtlCol="0">
            <a:spAutoFit/>
          </a:bodyPr>
          <a:lstStyle/>
          <a:p>
            <a:r>
              <a:rPr lang="en-US" sz="3200" b="1" u="sng" dirty="0">
                <a:latin typeface="Times New Roman" panose="02020603050405020304" pitchFamily="18" charset="0"/>
                <a:cs typeface="Times New Roman" panose="02020603050405020304" pitchFamily="18" charset="0"/>
              </a:rPr>
              <a:t>BÀI 10</a:t>
            </a:r>
            <a:r>
              <a:rPr lang="en-US" sz="3200" b="1" dirty="0">
                <a:latin typeface="Times New Roman" panose="02020603050405020304" pitchFamily="18" charset="0"/>
                <a:cs typeface="Times New Roman" panose="02020603050405020304" pitchFamily="18" charset="0"/>
              </a:rPr>
              <a:t>: ĐẶC ĐIỂM DÂN CƯ, XÃ HỘI CHÂU PHI</a:t>
            </a:r>
          </a:p>
        </p:txBody>
      </p:sp>
      <p:pic>
        <p:nvPicPr>
          <p:cNvPr id="5" name="y2mate.com - Nạn đói nghiêm trọng tại Kenya  VTV24_360p">
            <a:hlinkClick r:id="" action="ppaction://media"/>
            <a:extLst>
              <a:ext uri="{FF2B5EF4-FFF2-40B4-BE49-F238E27FC236}">
                <a16:creationId xmlns:a16="http://schemas.microsoft.com/office/drawing/2014/main" id="{6012967A-2CFC-332D-AFD3-8D7AEA8347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8841" y="1414171"/>
            <a:ext cx="9279812" cy="5219894"/>
          </a:xfrm>
          <a:prstGeom prst="rect">
            <a:avLst/>
          </a:prstGeom>
        </p:spPr>
      </p:pic>
    </p:spTree>
    <p:extLst>
      <p:ext uri="{BB962C8B-B14F-4D97-AF65-F5344CB8AC3E}">
        <p14:creationId xmlns:p14="http://schemas.microsoft.com/office/powerpoint/2010/main" val="1854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DD62F6-BD86-F4BE-F379-48531B6878FB}"/>
              </a:ext>
            </a:extLst>
          </p:cNvPr>
          <p:cNvSpPr txBox="1"/>
          <p:nvPr/>
        </p:nvSpPr>
        <p:spPr>
          <a:xfrm>
            <a:off x="0" y="1375122"/>
            <a:ext cx="6097554" cy="4154984"/>
          </a:xfrm>
          <a:prstGeom prst="rect">
            <a:avLst/>
          </a:prstGeom>
          <a:solidFill>
            <a:schemeClr val="bg2"/>
          </a:solidFill>
        </p:spPr>
        <p:txBody>
          <a:bodyPr wrap="square">
            <a:spAutoFit/>
          </a:bodyPr>
          <a:lstStyle/>
          <a:p>
            <a:r>
              <a:rPr lang="vi-VN" sz="2400" b="0" i="0" dirty="0">
                <a:effectLst/>
                <a:latin typeface="Times New Roman" panose="02020603050405020304" pitchFamily="18" charset="0"/>
                <a:cs typeface="Times New Roman" panose="02020603050405020304" pitchFamily="18" charset="0"/>
              </a:rPr>
              <a:t>Thung lũng M’zab nằm ở phía Bắc sa mạc Sahara, nơi có nhiều ngôi nhà cổ xưa được xây dựng như những giếng trời với lối kiến trúc vô cùng độc đáo. Thung lũng M'zab có 5 ngôi làng tạo thành một quần thể đồng nhất với hoang mạc Sahara. Trải qua hàng nghìn năm những ngôi làng vẫn giữ nguyên được kiến trúc và lối sống của người dân nơi. Thung lũng M’zab thuộc tỉnh Ghardaïa ở miền Đông Algeria. M'zab được tổ chức Unesco công nhận là di sản văn hóa thế giới vào năm 1982.</a:t>
            </a: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6EB3D90-6B59-C935-846E-7CF1D9935262}"/>
              </a:ext>
            </a:extLst>
          </p:cNvPr>
          <p:cNvPicPr>
            <a:picLocks noChangeAspect="1"/>
          </p:cNvPicPr>
          <p:nvPr/>
        </p:nvPicPr>
        <p:blipFill>
          <a:blip r:embed="rId2"/>
          <a:stretch>
            <a:fillRect/>
          </a:stretch>
        </p:blipFill>
        <p:spPr>
          <a:xfrm>
            <a:off x="6394579" y="968257"/>
            <a:ext cx="5715000" cy="4527474"/>
          </a:xfrm>
          <a:prstGeom prst="rect">
            <a:avLst/>
          </a:prstGeom>
        </p:spPr>
      </p:pic>
      <p:sp>
        <p:nvSpPr>
          <p:cNvPr id="9" name="TextBox 8">
            <a:extLst>
              <a:ext uri="{FF2B5EF4-FFF2-40B4-BE49-F238E27FC236}">
                <a16:creationId xmlns:a16="http://schemas.microsoft.com/office/drawing/2014/main" id="{26B9BCC7-2143-4EAA-6E31-8AD92E922DB8}"/>
              </a:ext>
            </a:extLst>
          </p:cNvPr>
          <p:cNvSpPr txBox="1"/>
          <p:nvPr/>
        </p:nvSpPr>
        <p:spPr>
          <a:xfrm>
            <a:off x="297025" y="270407"/>
            <a:ext cx="4321628" cy="461665"/>
          </a:xfrm>
          <a:prstGeom prst="rect">
            <a:avLst/>
          </a:prstGeom>
          <a:noFill/>
        </p:spPr>
        <p:txBody>
          <a:bodyPr wrap="square">
            <a:spAutoFit/>
          </a:bodyPr>
          <a:lstStyle/>
          <a:p>
            <a:pPr algn="l"/>
            <a:r>
              <a:rPr lang="en-US" sz="2400" b="1" i="0" dirty="0" err="1">
                <a:effectLst/>
                <a:latin typeface="Times New Roman" panose="02020603050405020304" pitchFamily="18" charset="0"/>
                <a:cs typeface="Times New Roman" panose="02020603050405020304" pitchFamily="18" charset="0"/>
              </a:rPr>
              <a:t>Thung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lũng</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M’zab</a:t>
            </a:r>
            <a:r>
              <a:rPr lang="en-US" sz="2400" b="1" i="0" dirty="0">
                <a:effectLst/>
                <a:latin typeface="Times New Roman" panose="02020603050405020304" pitchFamily="18" charset="0"/>
                <a:cs typeface="Times New Roman" panose="02020603050405020304" pitchFamily="18" charset="0"/>
              </a:rPr>
              <a:t>, Algeria</a:t>
            </a:r>
          </a:p>
        </p:txBody>
      </p:sp>
    </p:spTree>
    <p:extLst>
      <p:ext uri="{BB962C8B-B14F-4D97-AF65-F5344CB8AC3E}">
        <p14:creationId xmlns:p14="http://schemas.microsoft.com/office/powerpoint/2010/main" val="276314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8A089A-0753-44DF-ACFE-961D51B633CA}"/>
              </a:ext>
            </a:extLst>
          </p:cNvPr>
          <p:cNvSpPr txBox="1"/>
          <p:nvPr/>
        </p:nvSpPr>
        <p:spPr>
          <a:xfrm>
            <a:off x="277586" y="250095"/>
            <a:ext cx="6097554" cy="3785652"/>
          </a:xfrm>
          <a:prstGeom prst="rect">
            <a:avLst/>
          </a:prstGeom>
          <a:noFill/>
        </p:spPr>
        <p:txBody>
          <a:bodyPr wrap="square">
            <a:spAutoFit/>
          </a:bodyPr>
          <a:lstStyle/>
          <a:p>
            <a:pPr algn="l"/>
            <a:r>
              <a:rPr lang="vi-VN" sz="2400" b="1" i="0" dirty="0">
                <a:effectLst/>
                <a:latin typeface="Times New Roman" panose="02020603050405020304" pitchFamily="18" charset="0"/>
                <a:cs typeface="Times New Roman" panose="02020603050405020304" pitchFamily="18" charset="0"/>
              </a:rPr>
              <a:t>Khu phế tích Loropéni, Burkina Faso</a:t>
            </a:r>
          </a:p>
          <a:p>
            <a:pPr algn="l"/>
            <a:r>
              <a:rPr lang="vi-VN" sz="2400" b="0" i="0" dirty="0">
                <a:effectLst/>
                <a:latin typeface="Times New Roman" panose="02020603050405020304" pitchFamily="18" charset="0"/>
                <a:cs typeface="Times New Roman" panose="02020603050405020304" pitchFamily="18" charset="0"/>
              </a:rPr>
              <a:t>Khu phế tích Loropéni là một thị trấn nằm ở phía tây của Burkina Faso. Nơi đây bao gồm các phế tích đá trước khi người châu Âu đặt chân tới đây mà người ta hiện biết rất ít về chúng. Khu phế tích này trải dài trên diện tích 11.130m2 với những bức tường đá tuyệt đẹp. Hệ thống các bức tường đá tổ ong cao đến 6m và một pháo đài đồ sộ, bao quanh khu nhà bỏ hoang với quy mô rộng lớn.</a:t>
            </a:r>
          </a:p>
        </p:txBody>
      </p:sp>
      <p:pic>
        <p:nvPicPr>
          <p:cNvPr id="6" name="Picture 5">
            <a:extLst>
              <a:ext uri="{FF2B5EF4-FFF2-40B4-BE49-F238E27FC236}">
                <a16:creationId xmlns:a16="http://schemas.microsoft.com/office/drawing/2014/main" id="{126BD58F-83F1-C7FE-53E5-897E7F610695}"/>
              </a:ext>
            </a:extLst>
          </p:cNvPr>
          <p:cNvPicPr>
            <a:picLocks noChangeAspect="1"/>
          </p:cNvPicPr>
          <p:nvPr/>
        </p:nvPicPr>
        <p:blipFill>
          <a:blip r:embed="rId2"/>
          <a:stretch>
            <a:fillRect/>
          </a:stretch>
        </p:blipFill>
        <p:spPr>
          <a:xfrm>
            <a:off x="6292720" y="44310"/>
            <a:ext cx="5715000" cy="4197221"/>
          </a:xfrm>
          <a:prstGeom prst="rect">
            <a:avLst/>
          </a:prstGeom>
        </p:spPr>
      </p:pic>
      <p:sp>
        <p:nvSpPr>
          <p:cNvPr id="8" name="TextBox 7">
            <a:extLst>
              <a:ext uri="{FF2B5EF4-FFF2-40B4-BE49-F238E27FC236}">
                <a16:creationId xmlns:a16="http://schemas.microsoft.com/office/drawing/2014/main" id="{42B67579-C455-0D1A-E793-D16763A903BC}"/>
              </a:ext>
            </a:extLst>
          </p:cNvPr>
          <p:cNvSpPr txBox="1"/>
          <p:nvPr/>
        </p:nvSpPr>
        <p:spPr>
          <a:xfrm>
            <a:off x="277586" y="4447316"/>
            <a:ext cx="11805557" cy="1938992"/>
          </a:xfrm>
          <a:prstGeom prst="rect">
            <a:avLst/>
          </a:prstGeom>
          <a:noFill/>
        </p:spPr>
        <p:txBody>
          <a:bodyPr wrap="square">
            <a:spAutoFit/>
          </a:bodyPr>
          <a:lstStyle/>
          <a:p>
            <a:r>
              <a:rPr lang="vi-VN" sz="2400" b="0" i="0" dirty="0">
                <a:effectLst/>
                <a:latin typeface="Times New Roman" panose="02020603050405020304" pitchFamily="18" charset="0"/>
                <a:cs typeface="Times New Roman" panose="02020603050405020304" pitchFamily="18" charset="0"/>
              </a:rPr>
              <a:t>Theo phỏng đoán của các nhà khoa học thì khu định cư cổ xưa được xây dựng trong giai đoạn thống trị của các vương quốc vùng hạ Sahara. Nơi đây có thể đã được xây bởi các dân cư thuộc sắc tộc Lohron hoặc Koulango và đã phát triển thành một trung tâm thương mại quan trọng trong tuyến đường buôn bán vàng xuyên sa mạc Sahara. Đây là địa danh đầu tiên của Burkina Faso được UNESCO công nhận là Di sản văn hoá thế giới vào năm 2009.</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37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D948D-834E-4895-E5F9-5414D789C26B}"/>
              </a:ext>
            </a:extLst>
          </p:cNvPr>
          <p:cNvSpPr txBox="1"/>
          <p:nvPr/>
        </p:nvSpPr>
        <p:spPr>
          <a:xfrm>
            <a:off x="128297" y="173991"/>
            <a:ext cx="6097554" cy="3046988"/>
          </a:xfrm>
          <a:prstGeom prst="rect">
            <a:avLst/>
          </a:prstGeom>
          <a:noFill/>
        </p:spPr>
        <p:txBody>
          <a:bodyPr wrap="square">
            <a:spAutoFit/>
          </a:bodyPr>
          <a:lstStyle/>
          <a:p>
            <a:pPr algn="l"/>
            <a:r>
              <a:rPr lang="vi-VN" sz="2400" b="1" i="0" dirty="0">
                <a:effectLst/>
                <a:latin typeface="Times New Roman" panose="02020603050405020304" pitchFamily="18" charset="0"/>
                <a:cs typeface="Times New Roman" panose="02020603050405020304" pitchFamily="18" charset="0"/>
              </a:rPr>
              <a:t>Nhà thờ tạc đá ở Lalibela, Ethiopia</a:t>
            </a:r>
          </a:p>
          <a:p>
            <a:pPr algn="l"/>
            <a:r>
              <a:rPr lang="vi-VN" sz="2400" b="0" i="0" dirty="0">
                <a:effectLst/>
                <a:latin typeface="Times New Roman" panose="02020603050405020304" pitchFamily="18" charset="0"/>
                <a:cs typeface="Times New Roman" panose="02020603050405020304" pitchFamily="18" charset="0"/>
              </a:rPr>
              <a:t>Nhà thờ tạc đá Lalibela nằm ở thành phố Lalibela, Ethiopia. Các nhà thờ này được xây dựng vào thời kỳ trị vì của Lalibela vào thế kỷ 12 và 13. Được tạc trong đá, nhà thờ này bao gồm 12 giáo đường, chia thành 4 nhóm. Các nhà thờ này đã được UNESCO công nhận là di sản thế giới vào năm 1978</a:t>
            </a:r>
          </a:p>
        </p:txBody>
      </p:sp>
      <p:pic>
        <p:nvPicPr>
          <p:cNvPr id="6" name="Picture 5">
            <a:extLst>
              <a:ext uri="{FF2B5EF4-FFF2-40B4-BE49-F238E27FC236}">
                <a16:creationId xmlns:a16="http://schemas.microsoft.com/office/drawing/2014/main" id="{EA3BB3B0-F47E-C5B2-30A5-F88C4264AFA6}"/>
              </a:ext>
            </a:extLst>
          </p:cNvPr>
          <p:cNvPicPr>
            <a:picLocks noChangeAspect="1"/>
          </p:cNvPicPr>
          <p:nvPr/>
        </p:nvPicPr>
        <p:blipFill>
          <a:blip r:embed="rId2"/>
          <a:stretch>
            <a:fillRect/>
          </a:stretch>
        </p:blipFill>
        <p:spPr>
          <a:xfrm>
            <a:off x="6348703" y="66870"/>
            <a:ext cx="5715000" cy="3963954"/>
          </a:xfrm>
          <a:prstGeom prst="rect">
            <a:avLst/>
          </a:prstGeom>
        </p:spPr>
      </p:pic>
      <p:sp>
        <p:nvSpPr>
          <p:cNvPr id="8" name="TextBox 7">
            <a:extLst>
              <a:ext uri="{FF2B5EF4-FFF2-40B4-BE49-F238E27FC236}">
                <a16:creationId xmlns:a16="http://schemas.microsoft.com/office/drawing/2014/main" id="{DC404866-EEC0-7E8D-ED80-81E59B3A0C71}"/>
              </a:ext>
            </a:extLst>
          </p:cNvPr>
          <p:cNvSpPr txBox="1"/>
          <p:nvPr/>
        </p:nvSpPr>
        <p:spPr>
          <a:xfrm>
            <a:off x="128297" y="4122214"/>
            <a:ext cx="11940851" cy="1938992"/>
          </a:xfrm>
          <a:prstGeom prst="rect">
            <a:avLst/>
          </a:prstGeom>
          <a:noFill/>
        </p:spPr>
        <p:txBody>
          <a:bodyPr wrap="square">
            <a:spAutoFit/>
          </a:bodyPr>
          <a:lstStyle/>
          <a:p>
            <a:r>
              <a:rPr lang="vi-VN" sz="2400" b="0" i="0" dirty="0">
                <a:effectLst/>
                <a:latin typeface="Times New Roman" panose="02020603050405020304" pitchFamily="18" charset="0"/>
                <a:cs typeface="Times New Roman" panose="02020603050405020304" pitchFamily="18" charset="0"/>
              </a:rPr>
              <a:t>Công trình nhà thờ nơi đây xây dựng vô cùng độc đáo với cách xây dựng với đá khác nhau. Nhà thờ Biete Medhane Alem, được xem là nhà thờ nguyên khối lớn nhất trên thế giới. Nhà thờ Bete Giyorgis được bảo tồn hầu như nguyên vẹn nhất, đây là nhờ thờ xây dựng cuối cùng và được gìn giữ. Các công trình được xây dựng rất công phu nhưng chỉ sử dụng những vật dụng đơn giản. Các nhà thờ còn được kết nối với nhau bằng những đường hầm như mê cung.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05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957A11-D966-7C9C-BAD4-5131EF19CD3A}"/>
              </a:ext>
            </a:extLst>
          </p:cNvPr>
          <p:cNvSpPr txBox="1"/>
          <p:nvPr/>
        </p:nvSpPr>
        <p:spPr>
          <a:xfrm>
            <a:off x="174949" y="81257"/>
            <a:ext cx="3706586" cy="461665"/>
          </a:xfrm>
          <a:prstGeom prst="rect">
            <a:avLst/>
          </a:prstGeom>
          <a:noFill/>
        </p:spPr>
        <p:txBody>
          <a:bodyPr wrap="square">
            <a:spAutoFit/>
          </a:bodyPr>
          <a:lstStyle/>
          <a:p>
            <a:pPr algn="l"/>
            <a:r>
              <a:rPr lang="en-US" sz="2400" b="1" i="0" dirty="0">
                <a:effectLst/>
                <a:latin typeface="Times New Roman" panose="02020603050405020304" pitchFamily="18" charset="0"/>
                <a:cs typeface="Times New Roman" panose="02020603050405020304" pitchFamily="18" charset="0"/>
              </a:rPr>
              <a:t>Tu </a:t>
            </a:r>
            <a:r>
              <a:rPr lang="en-US" sz="2400" b="1" i="0" dirty="0" err="1">
                <a:effectLst/>
                <a:latin typeface="Times New Roman" panose="02020603050405020304" pitchFamily="18" charset="0"/>
                <a:cs typeface="Times New Roman" panose="02020603050405020304" pitchFamily="18" charset="0"/>
              </a:rPr>
              <a:t>viện</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Thánh</a:t>
            </a:r>
            <a:r>
              <a:rPr lang="en-US" sz="2400" b="1" i="0" dirty="0">
                <a:effectLst/>
                <a:latin typeface="Times New Roman" panose="02020603050405020304" pitchFamily="18" charset="0"/>
                <a:cs typeface="Times New Roman" panose="02020603050405020304" pitchFamily="18" charset="0"/>
              </a:rPr>
              <a:t> Catarina</a:t>
            </a:r>
          </a:p>
        </p:txBody>
      </p:sp>
      <p:pic>
        <p:nvPicPr>
          <p:cNvPr id="6" name="Picture 5">
            <a:extLst>
              <a:ext uri="{FF2B5EF4-FFF2-40B4-BE49-F238E27FC236}">
                <a16:creationId xmlns:a16="http://schemas.microsoft.com/office/drawing/2014/main" id="{3D848130-F459-E441-9E3F-54F6880BC58A}"/>
              </a:ext>
            </a:extLst>
          </p:cNvPr>
          <p:cNvPicPr>
            <a:picLocks noChangeAspect="1"/>
          </p:cNvPicPr>
          <p:nvPr/>
        </p:nvPicPr>
        <p:blipFill>
          <a:blip r:embed="rId2"/>
          <a:stretch>
            <a:fillRect/>
          </a:stretch>
        </p:blipFill>
        <p:spPr>
          <a:xfrm>
            <a:off x="6382917" y="81256"/>
            <a:ext cx="5715000" cy="4070865"/>
          </a:xfrm>
          <a:prstGeom prst="rect">
            <a:avLst/>
          </a:prstGeom>
        </p:spPr>
      </p:pic>
      <p:sp>
        <p:nvSpPr>
          <p:cNvPr id="8" name="TextBox 7">
            <a:extLst>
              <a:ext uri="{FF2B5EF4-FFF2-40B4-BE49-F238E27FC236}">
                <a16:creationId xmlns:a16="http://schemas.microsoft.com/office/drawing/2014/main" id="{D8B09829-7D54-995D-4353-E91A1B3F4BE8}"/>
              </a:ext>
            </a:extLst>
          </p:cNvPr>
          <p:cNvSpPr txBox="1"/>
          <p:nvPr/>
        </p:nvSpPr>
        <p:spPr>
          <a:xfrm>
            <a:off x="94083" y="779908"/>
            <a:ext cx="6097554" cy="5632311"/>
          </a:xfrm>
          <a:prstGeom prst="rect">
            <a:avLst/>
          </a:prstGeom>
          <a:noFill/>
        </p:spPr>
        <p:txBody>
          <a:bodyPr wrap="square">
            <a:spAutoFit/>
          </a:bodyPr>
          <a:lstStyle/>
          <a:p>
            <a:pPr algn="l"/>
            <a:r>
              <a:rPr lang="vi-VN" sz="2400" b="0" i="0" dirty="0">
                <a:effectLst/>
                <a:latin typeface="Times New Roman" panose="02020603050405020304" pitchFamily="18" charset="0"/>
                <a:cs typeface="Times New Roman" panose="02020603050405020304" pitchFamily="18" charset="0"/>
              </a:rPr>
              <a:t>Santa Katarina là một tu viện nằm tại một hẻm ở chân núi Sinai, thuộc thành phố Saint Catherine, phía nam bán đảo Sinai, Đông bắc Ai Cập. Đây là một tu viện linh thiêng và lâu đời của ba tôn giáo lớn là Công giáo, Hồi giáo và Do thái giáo. Tu viện được đặt theo tên của Thánh Catarina thành Alexandria.</a:t>
            </a:r>
          </a:p>
          <a:p>
            <a:pPr algn="l"/>
            <a:r>
              <a:rPr lang="vi-VN" sz="2400" b="0" i="0" dirty="0">
                <a:effectLst/>
                <a:latin typeface="Times New Roman" panose="02020603050405020304" pitchFamily="18" charset="0"/>
                <a:cs typeface="Times New Roman" panose="02020603050405020304" pitchFamily="18" charset="0"/>
              </a:rPr>
              <a:t>Tu viện được xây dựng vào thế kỷ thứ 6 được xây dựng theo phong cách kiến trúc Byzantine, với các biểu tượng của đạo Công giáo. Địa điểm xây dựng tu viện lại ở một nơi khắc nghiệt và có truyền thống định cư ngay từ sớm khoảng năm 3000 TCN. Vì lẽ đó thì nó đã trở thành địa điểm linh thiêng về tôn giáo yêu thích của những người đi hành hương.</a:t>
            </a:r>
          </a:p>
        </p:txBody>
      </p:sp>
    </p:spTree>
    <p:extLst>
      <p:ext uri="{BB962C8B-B14F-4D97-AF65-F5344CB8AC3E}">
        <p14:creationId xmlns:p14="http://schemas.microsoft.com/office/powerpoint/2010/main" val="4359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544317-2D60-6E22-7BD2-F4AF649BEF63}"/>
              </a:ext>
            </a:extLst>
          </p:cNvPr>
          <p:cNvSpPr txBox="1"/>
          <p:nvPr/>
        </p:nvSpPr>
        <p:spPr>
          <a:xfrm>
            <a:off x="223935" y="246488"/>
            <a:ext cx="4879909"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1.Một </a:t>
            </a:r>
            <a:r>
              <a:rPr lang="en-US" sz="2800" b="1" u="sng" dirty="0" err="1">
                <a:latin typeface="Times New Roman" panose="02020603050405020304" pitchFamily="18" charset="0"/>
                <a:cs typeface="Times New Roman" panose="02020603050405020304" pitchFamily="18" charset="0"/>
              </a:rPr>
              <a:t>số</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vấn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đề</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dân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cư</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xã</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hội</a:t>
            </a:r>
            <a:endParaRPr lang="en-US" sz="2800" b="1" u="sng"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EED3489-A4BA-B2B6-2DE0-97E68A6B3C9F}"/>
              </a:ext>
            </a:extLst>
          </p:cNvPr>
          <p:cNvSpPr txBox="1"/>
          <p:nvPr/>
        </p:nvSpPr>
        <p:spPr>
          <a:xfrm>
            <a:off x="10217020" y="508098"/>
            <a:ext cx="1418253" cy="6124754"/>
          </a:xfrm>
          <a:prstGeom prst="rect">
            <a:avLst/>
          </a:prstGeom>
          <a:solidFill>
            <a:schemeClr val="bg2"/>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C89E0A0-FA35-1E7A-CDB0-EC3FBB6C161F}"/>
              </a:ext>
            </a:extLst>
          </p:cNvPr>
          <p:cNvPicPr>
            <a:picLocks noChangeAspect="1"/>
          </p:cNvPicPr>
          <p:nvPr/>
        </p:nvPicPr>
        <p:blipFill>
          <a:blip r:embed="rId2"/>
          <a:stretch>
            <a:fillRect/>
          </a:stretch>
        </p:blipFill>
        <p:spPr>
          <a:xfrm>
            <a:off x="5103843" y="165619"/>
            <a:ext cx="4785827" cy="3382444"/>
          </a:xfrm>
          <a:prstGeom prst="rect">
            <a:avLst/>
          </a:prstGeom>
        </p:spPr>
      </p:pic>
      <p:pic>
        <p:nvPicPr>
          <p:cNvPr id="7" name="Picture 6">
            <a:extLst>
              <a:ext uri="{FF2B5EF4-FFF2-40B4-BE49-F238E27FC236}">
                <a16:creationId xmlns:a16="http://schemas.microsoft.com/office/drawing/2014/main" id="{0794E8CA-8AD1-0898-AD3E-761A91AAF6BD}"/>
              </a:ext>
            </a:extLst>
          </p:cNvPr>
          <p:cNvPicPr>
            <a:picLocks noChangeAspect="1"/>
          </p:cNvPicPr>
          <p:nvPr/>
        </p:nvPicPr>
        <p:blipFill>
          <a:blip r:embed="rId3"/>
          <a:stretch>
            <a:fillRect/>
          </a:stretch>
        </p:blipFill>
        <p:spPr>
          <a:xfrm>
            <a:off x="80329" y="1460173"/>
            <a:ext cx="4574186" cy="3382444"/>
          </a:xfrm>
          <a:prstGeom prst="rect">
            <a:avLst/>
          </a:prstGeom>
        </p:spPr>
      </p:pic>
      <p:pic>
        <p:nvPicPr>
          <p:cNvPr id="8" name="Picture 7">
            <a:extLst>
              <a:ext uri="{FF2B5EF4-FFF2-40B4-BE49-F238E27FC236}">
                <a16:creationId xmlns:a16="http://schemas.microsoft.com/office/drawing/2014/main" id="{F694D8AE-E1E1-EE2D-BA7B-286B8FA68A0A}"/>
              </a:ext>
            </a:extLst>
          </p:cNvPr>
          <p:cNvPicPr>
            <a:picLocks noChangeAspect="1"/>
          </p:cNvPicPr>
          <p:nvPr/>
        </p:nvPicPr>
        <p:blipFill>
          <a:blip r:embed="rId4"/>
          <a:stretch>
            <a:fillRect/>
          </a:stretch>
        </p:blipFill>
        <p:spPr>
          <a:xfrm>
            <a:off x="4818190" y="3700708"/>
            <a:ext cx="4664930" cy="3063986"/>
          </a:xfrm>
          <a:prstGeom prst="rect">
            <a:avLst/>
          </a:prstGeom>
        </p:spPr>
      </p:pic>
    </p:spTree>
    <p:extLst>
      <p:ext uri="{BB962C8B-B14F-4D97-AF65-F5344CB8AC3E}">
        <p14:creationId xmlns:p14="http://schemas.microsoft.com/office/powerpoint/2010/main" val="205519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BDC1B0B-936D-A823-5CB7-F1BC774D5803}"/>
              </a:ext>
            </a:extLst>
          </p:cNvPr>
          <p:cNvGraphicFramePr>
            <a:graphicFrameLocks noGrp="1"/>
          </p:cNvGraphicFramePr>
          <p:nvPr>
            <p:extLst>
              <p:ext uri="{D42A27DB-BD31-4B8C-83A1-F6EECF244321}">
                <p14:modId xmlns:p14="http://schemas.microsoft.com/office/powerpoint/2010/main" val="1736209091"/>
              </p:ext>
            </p:extLst>
          </p:nvPr>
        </p:nvGraphicFramePr>
        <p:xfrm>
          <a:off x="9330" y="2663808"/>
          <a:ext cx="4609325" cy="3948423"/>
        </p:xfrm>
        <a:graphic>
          <a:graphicData uri="http://schemas.openxmlformats.org/drawingml/2006/table">
            <a:tbl>
              <a:tblPr firstRow="1" firstCol="1" bandRow="1">
                <a:tableStyleId>{5C22544A-7EE6-4342-B048-85BDC9FD1C3A}</a:tableStyleId>
              </a:tblPr>
              <a:tblGrid>
                <a:gridCol w="4609325">
                  <a:extLst>
                    <a:ext uri="{9D8B030D-6E8A-4147-A177-3AD203B41FA5}">
                      <a16:colId xmlns:a16="http://schemas.microsoft.com/office/drawing/2014/main" val="183154253"/>
                    </a:ext>
                  </a:extLst>
                </a:gridCol>
              </a:tblGrid>
              <a:tr h="333503">
                <a:tc>
                  <a:txBody>
                    <a:bodyPr/>
                    <a:lstStyle/>
                    <a:p>
                      <a:pPr marL="457200" algn="l">
                        <a:lnSpc>
                          <a:spcPct val="100000"/>
                        </a:lnSpc>
                      </a:pPr>
                      <a:r>
                        <a:rPr lang="vi-VN" sz="2400" dirty="0">
                          <a:effectLst/>
                          <a:latin typeface="Times New Roman" panose="02020603050405020304" pitchFamily="18" charset="0"/>
                          <a:cs typeface="Times New Roman" panose="02020603050405020304" pitchFamily="18" charset="0"/>
                        </a:rPr>
                        <a:t>Số dân?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3"/>
                    </a:solidFill>
                  </a:tcPr>
                </a:tc>
                <a:extLst>
                  <a:ext uri="{0D108BD9-81ED-4DB2-BD59-A6C34878D82A}">
                    <a16:rowId xmlns:a16="http://schemas.microsoft.com/office/drawing/2014/main" val="19818197"/>
                  </a:ext>
                </a:extLst>
              </a:tr>
              <a:tr h="333503">
                <a:tc>
                  <a:txBody>
                    <a:bodyPr/>
                    <a:lstStyle/>
                    <a:p>
                      <a:pPr marL="457200" algn="l">
                        <a:lnSpc>
                          <a:spcPct val="100000"/>
                        </a:lnSpc>
                      </a:pPr>
                      <a:r>
                        <a:rPr lang="vi-VN" sz="2400" dirty="0">
                          <a:effectLst/>
                          <a:latin typeface="Times New Roman" panose="02020603050405020304" pitchFamily="18" charset="0"/>
                          <a:cs typeface="Times New Roman" panose="02020603050405020304" pitchFamily="18" charset="0"/>
                        </a:rPr>
                        <a:t>Tỉ lệ dân số châu </a:t>
                      </a:r>
                      <a:r>
                        <a:rPr lang="en-US" sz="2400" dirty="0">
                          <a:effectLst/>
                          <a:latin typeface="Times New Roman" panose="02020603050405020304" pitchFamily="18" charset="0"/>
                          <a:cs typeface="Times New Roman" panose="02020603050405020304" pitchFamily="18" charset="0"/>
                        </a:rPr>
                        <a:t>Phi</a:t>
                      </a:r>
                      <a:r>
                        <a:rPr lang="vi-VN" sz="2400" dirty="0">
                          <a:effectLst/>
                          <a:latin typeface="Times New Roman" panose="02020603050405020304" pitchFamily="18" charset="0"/>
                          <a:cs typeface="Times New Roman" panose="02020603050405020304" pitchFamily="18" charset="0"/>
                        </a:rPr>
                        <a:t> so với thế giới năm 2020?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2">
                        <a:lumMod val="75000"/>
                      </a:schemeClr>
                    </a:solidFill>
                  </a:tcPr>
                </a:tc>
                <a:extLst>
                  <a:ext uri="{0D108BD9-81ED-4DB2-BD59-A6C34878D82A}">
                    <a16:rowId xmlns:a16="http://schemas.microsoft.com/office/drawing/2014/main" val="1066516165"/>
                  </a:ext>
                </a:extLst>
              </a:tr>
              <a:tr h="1022343">
                <a:tc>
                  <a:txBody>
                    <a:bodyPr/>
                    <a:lstStyle/>
                    <a:p>
                      <a:pPr marL="457200" algn="l">
                        <a:lnSpc>
                          <a:spcPct val="100000"/>
                        </a:lnSpc>
                      </a:pPr>
                      <a:r>
                        <a:rPr lang="vi-VN" sz="2400" dirty="0">
                          <a:effectLst/>
                          <a:latin typeface="Times New Roman" panose="02020603050405020304" pitchFamily="18" charset="0"/>
                          <a:cs typeface="Times New Roman" panose="02020603050405020304" pitchFamily="18" charset="0"/>
                        </a:rPr>
                        <a:t>Dân số châu Phi tăng nhanh trong giai đoạn nào? Vì sao?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6">
                        <a:lumMod val="75000"/>
                      </a:schemeClr>
                    </a:solidFill>
                  </a:tcPr>
                </a:tc>
                <a:extLst>
                  <a:ext uri="{0D108BD9-81ED-4DB2-BD59-A6C34878D82A}">
                    <a16:rowId xmlns:a16="http://schemas.microsoft.com/office/drawing/2014/main" val="3959123911"/>
                  </a:ext>
                </a:extLst>
              </a:tr>
              <a:tr h="505712">
                <a:tc>
                  <a:txBody>
                    <a:bodyPr/>
                    <a:lstStyle/>
                    <a:p>
                      <a:pPr marL="457200" algn="l">
                        <a:lnSpc>
                          <a:spcPct val="100000"/>
                        </a:lnSpc>
                        <a:spcAft>
                          <a:spcPts val="800"/>
                        </a:spcAft>
                      </a:pPr>
                      <a:r>
                        <a:rPr lang="vi-VN" sz="2400" dirty="0">
                          <a:effectLst/>
                          <a:latin typeface="Times New Roman" panose="02020603050405020304" pitchFamily="18" charset="0"/>
                          <a:cs typeface="Times New Roman" panose="02020603050405020304" pitchFamily="18" charset="0"/>
                        </a:rPr>
                        <a:t>So sánh tỉ lệ gia tăng dân số tự nhiên của châu Phi với mức trung bình của thế giới?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tc>
                <a:extLst>
                  <a:ext uri="{0D108BD9-81ED-4DB2-BD59-A6C34878D82A}">
                    <a16:rowId xmlns:a16="http://schemas.microsoft.com/office/drawing/2014/main" val="1784783082"/>
                  </a:ext>
                </a:extLst>
              </a:tr>
              <a:tr h="677922">
                <a:tc>
                  <a:txBody>
                    <a:bodyPr/>
                    <a:lstStyle/>
                    <a:p>
                      <a:pPr marL="457200" algn="l">
                        <a:lnSpc>
                          <a:spcPct val="100000"/>
                        </a:lnSpc>
                      </a:pPr>
                      <a:r>
                        <a:rPr lang="vi-VN" sz="2400" dirty="0">
                          <a:effectLst/>
                          <a:latin typeface="Times New Roman" panose="02020603050405020304" pitchFamily="18" charset="0"/>
                          <a:cs typeface="Times New Roman" panose="02020603050405020304" pitchFamily="18" charset="0"/>
                        </a:rPr>
                        <a:t>Dân số tăng nhanh gây ra những hậu quả gì?</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4">
                        <a:lumMod val="50000"/>
                      </a:schemeClr>
                    </a:solidFill>
                  </a:tcPr>
                </a:tc>
                <a:extLst>
                  <a:ext uri="{0D108BD9-81ED-4DB2-BD59-A6C34878D82A}">
                    <a16:rowId xmlns:a16="http://schemas.microsoft.com/office/drawing/2014/main" val="3591284309"/>
                  </a:ext>
                </a:extLst>
              </a:tr>
            </a:tbl>
          </a:graphicData>
        </a:graphic>
      </p:graphicFrame>
      <p:sp>
        <p:nvSpPr>
          <p:cNvPr id="5" name="TextBox 4">
            <a:extLst>
              <a:ext uri="{FF2B5EF4-FFF2-40B4-BE49-F238E27FC236}">
                <a16:creationId xmlns:a16="http://schemas.microsoft.com/office/drawing/2014/main" id="{3E031E7F-2AD6-4C58-1DFD-108A7AF4533A}"/>
              </a:ext>
            </a:extLst>
          </p:cNvPr>
          <p:cNvSpPr txBox="1"/>
          <p:nvPr/>
        </p:nvSpPr>
        <p:spPr>
          <a:xfrm>
            <a:off x="-9331" y="-61518"/>
            <a:ext cx="5374433"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a. </a:t>
            </a:r>
            <a:r>
              <a:rPr lang="en-US" sz="2800" b="1" u="sng" dirty="0" err="1">
                <a:latin typeface="Times New Roman" panose="02020603050405020304" pitchFamily="18" charset="0"/>
                <a:cs typeface="Times New Roman" panose="02020603050405020304" pitchFamily="18" charset="0"/>
              </a:rPr>
              <a:t>Tỉ</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lệ</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tăng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dân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số</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tự</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nhiên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cao</a:t>
            </a:r>
            <a:endParaRPr lang="en-US" sz="2800" b="1" u="sng"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835591C6-7FC6-96C2-89FB-D6C5C634277E}"/>
              </a:ext>
            </a:extLst>
          </p:cNvPr>
          <p:cNvGraphicFramePr>
            <a:graphicFrameLocks noGrp="1"/>
          </p:cNvGraphicFramePr>
          <p:nvPr>
            <p:extLst>
              <p:ext uri="{D42A27DB-BD31-4B8C-83A1-F6EECF244321}">
                <p14:modId xmlns:p14="http://schemas.microsoft.com/office/powerpoint/2010/main" val="4287084582"/>
              </p:ext>
            </p:extLst>
          </p:nvPr>
        </p:nvGraphicFramePr>
        <p:xfrm>
          <a:off x="5355772" y="2694688"/>
          <a:ext cx="6826898" cy="4163312"/>
        </p:xfrm>
        <a:graphic>
          <a:graphicData uri="http://schemas.openxmlformats.org/drawingml/2006/table">
            <a:tbl>
              <a:tblPr firstRow="1" firstCol="1" bandRow="1">
                <a:tableStyleId>{5C22544A-7EE6-4342-B048-85BDC9FD1C3A}</a:tableStyleId>
              </a:tblPr>
              <a:tblGrid>
                <a:gridCol w="6826898">
                  <a:extLst>
                    <a:ext uri="{9D8B030D-6E8A-4147-A177-3AD203B41FA5}">
                      <a16:colId xmlns:a16="http://schemas.microsoft.com/office/drawing/2014/main" val="1667528640"/>
                    </a:ext>
                  </a:extLst>
                </a:gridCol>
              </a:tblGrid>
              <a:tr h="333503">
                <a:tc>
                  <a:txBody>
                    <a:bodyPr/>
                    <a:lstStyle/>
                    <a:p>
                      <a:pPr marL="457200" algn="l">
                        <a:lnSpc>
                          <a:spcPct val="100000"/>
                        </a:lnSpc>
                      </a:pPr>
                      <a:r>
                        <a:rPr lang="vi-VN" sz="2400" dirty="0">
                          <a:effectLst/>
                          <a:latin typeface="Times New Roman" panose="02020603050405020304" pitchFamily="18" charset="0"/>
                          <a:cs typeface="Times New Roman" panose="02020603050405020304" pitchFamily="18" charset="0"/>
                        </a:rPr>
                        <a:t>Năm 2020: 1 340 triệu ngườ</a:t>
                      </a:r>
                      <a:r>
                        <a:rPr lang="en-US" sz="2400" dirty="0" err="1">
                          <a:effectLst/>
                          <a:latin typeface="Times New Roman" panose="02020603050405020304" pitchFamily="18" charset="0"/>
                          <a:cs typeface="Times New Roman" panose="02020603050405020304" pitchFamily="18" charset="0"/>
                        </a:rPr>
                        <a:t>i</a:t>
                      </a:r>
                      <a:endParaRPr lang="en-US" sz="2400" dirty="0">
                        <a:effectLst/>
                        <a:latin typeface="Times New Roman" panose="02020603050405020304" pitchFamily="18" charset="0"/>
                        <a:cs typeface="Times New Roman" panose="02020603050405020304" pitchFamily="18" charset="0"/>
                      </a:endParaRPr>
                    </a:p>
                  </a:txBody>
                  <a:tcPr marL="35568" marR="35568" marT="0" marB="0">
                    <a:solidFill>
                      <a:schemeClr val="accent3"/>
                    </a:solidFill>
                  </a:tcPr>
                </a:tc>
                <a:extLst>
                  <a:ext uri="{0D108BD9-81ED-4DB2-BD59-A6C34878D82A}">
                    <a16:rowId xmlns:a16="http://schemas.microsoft.com/office/drawing/2014/main" val="2881347039"/>
                  </a:ext>
                </a:extLst>
              </a:tr>
              <a:tr h="333503">
                <a:tc>
                  <a:txBody>
                    <a:bodyPr/>
                    <a:lstStyle/>
                    <a:p>
                      <a:pPr marL="457200" algn="l">
                        <a:lnSpc>
                          <a:spcPct val="100000"/>
                        </a:lnSpc>
                        <a:spcAft>
                          <a:spcPts val="800"/>
                        </a:spcAft>
                      </a:pPr>
                      <a:r>
                        <a:rPr lang="vi-VN" sz="2400" dirty="0">
                          <a:effectLst/>
                          <a:latin typeface="Times New Roman" panose="02020603050405020304" pitchFamily="18" charset="0"/>
                          <a:cs typeface="Times New Roman" panose="02020603050405020304" pitchFamily="18" charset="0"/>
                        </a:rPr>
                        <a:t>Chiếm 17% dân số thế giới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2">
                        <a:lumMod val="75000"/>
                      </a:schemeClr>
                    </a:solidFill>
                  </a:tcPr>
                </a:tc>
                <a:extLst>
                  <a:ext uri="{0D108BD9-81ED-4DB2-BD59-A6C34878D82A}">
                    <a16:rowId xmlns:a16="http://schemas.microsoft.com/office/drawing/2014/main" val="1532009540"/>
                  </a:ext>
                </a:extLst>
              </a:tr>
              <a:tr h="1022343">
                <a:tc>
                  <a:txBody>
                    <a:bodyPr/>
                    <a:lstStyle/>
                    <a:p>
                      <a:pPr marL="457200" algn="l">
                        <a:lnSpc>
                          <a:spcPct val="100000"/>
                        </a:lnSpc>
                        <a:spcAft>
                          <a:spcPts val="800"/>
                        </a:spcAft>
                      </a:pP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cs typeface="Times New Roman" panose="02020603050405020304" pitchFamily="18" charset="0"/>
                        </a:rPr>
                        <a:t> Phi </a:t>
                      </a:r>
                      <a:r>
                        <a:rPr lang="en-US" sz="2400" dirty="0" err="1">
                          <a:effectLst/>
                          <a:latin typeface="Times New Roman" panose="02020603050405020304" pitchFamily="18" charset="0"/>
                          <a:cs typeface="Times New Roman" panose="02020603050405020304" pitchFamily="18" charset="0"/>
                        </a:rPr>
                        <a:t>tăng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cs typeface="Times New Roman" panose="02020603050405020304" pitchFamily="18" charset="0"/>
                        </a:rPr>
                        <a:t> 50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kỉ</a:t>
                      </a:r>
                      <a:r>
                        <a:rPr lang="en-US" sz="2400" dirty="0">
                          <a:effectLst/>
                          <a:latin typeface="Times New Roman" panose="02020603050405020304" pitchFamily="18" charset="0"/>
                          <a:cs typeface="Times New Roman" panose="02020603050405020304" pitchFamily="18" charset="0"/>
                        </a:rPr>
                        <a:t> XX, do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cs typeface="Times New Roman" panose="02020603050405020304" pitchFamily="18" charset="0"/>
                        </a:rPr>
                        <a:t> Phi </a:t>
                      </a:r>
                      <a:r>
                        <a:rPr lang="en-US" sz="2400" dirty="0" err="1">
                          <a:effectLst/>
                          <a:latin typeface="Times New Roman" panose="02020603050405020304" pitchFamily="18" charset="0"/>
                          <a:cs typeface="Times New Roman" panose="02020603050405020304" pitchFamily="18" charset="0"/>
                        </a:rPr>
                        <a:t>giành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y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6">
                        <a:lumMod val="75000"/>
                      </a:schemeClr>
                    </a:solidFill>
                  </a:tcPr>
                </a:tc>
                <a:extLst>
                  <a:ext uri="{0D108BD9-81ED-4DB2-BD59-A6C34878D82A}">
                    <a16:rowId xmlns:a16="http://schemas.microsoft.com/office/drawing/2014/main" val="1775918118"/>
                  </a:ext>
                </a:extLst>
              </a:tr>
              <a:tr h="505712">
                <a:tc>
                  <a:txBody>
                    <a:bodyPr/>
                    <a:lstStyle/>
                    <a:p>
                      <a:pPr algn="l">
                        <a:lnSpc>
                          <a:spcPct val="100000"/>
                        </a:lnSpc>
                        <a:spcAft>
                          <a:spcPts val="800"/>
                        </a:spcAft>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Châu Phi cao hơn mức trung bình của thế giới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tc>
                <a:extLst>
                  <a:ext uri="{0D108BD9-81ED-4DB2-BD59-A6C34878D82A}">
                    <a16:rowId xmlns:a16="http://schemas.microsoft.com/office/drawing/2014/main" val="1083153884"/>
                  </a:ext>
                </a:extLst>
              </a:tr>
              <a:tr h="677922">
                <a:tc>
                  <a:txBody>
                    <a:bodyPr/>
                    <a:lstStyle/>
                    <a:p>
                      <a:pPr marL="457200" algn="l">
                        <a:lnSpc>
                          <a:spcPct val="100000"/>
                        </a:lnSpc>
                        <a:spcAft>
                          <a:spcPts val="800"/>
                        </a:spcAft>
                      </a:pPr>
                      <a:r>
                        <a:rPr lang="vi-VN" sz="2400" dirty="0">
                          <a:effectLst/>
                          <a:latin typeface="Times New Roman" panose="02020603050405020304" pitchFamily="18" charset="0"/>
                          <a:cs typeface="Times New Roman" panose="02020603050405020304" pitchFamily="18" charset="0"/>
                        </a:rPr>
                        <a:t>Kìm hãm sự phát triển, dẫn đến đói nghèo, tài nguyên bị khai thác kiệt quệ, suy thoái và ô nhiễm môi trường,... ở châu Phi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568" marR="35568" marT="0" marB="0">
                    <a:solidFill>
                      <a:schemeClr val="accent4">
                        <a:lumMod val="50000"/>
                      </a:schemeClr>
                    </a:solidFill>
                  </a:tcPr>
                </a:tc>
                <a:extLst>
                  <a:ext uri="{0D108BD9-81ED-4DB2-BD59-A6C34878D82A}">
                    <a16:rowId xmlns:a16="http://schemas.microsoft.com/office/drawing/2014/main" val="3330534885"/>
                  </a:ext>
                </a:extLst>
              </a:tr>
            </a:tbl>
          </a:graphicData>
        </a:graphic>
      </p:graphicFrame>
      <p:sp>
        <p:nvSpPr>
          <p:cNvPr id="7" name="Arrow: Right 6">
            <a:extLst>
              <a:ext uri="{FF2B5EF4-FFF2-40B4-BE49-F238E27FC236}">
                <a16:creationId xmlns:a16="http://schemas.microsoft.com/office/drawing/2014/main" id="{6184ED3E-EA12-4146-F8B0-791E03179C53}"/>
              </a:ext>
            </a:extLst>
          </p:cNvPr>
          <p:cNvSpPr/>
          <p:nvPr/>
        </p:nvSpPr>
        <p:spPr>
          <a:xfrm>
            <a:off x="4637314" y="4114800"/>
            <a:ext cx="737118"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DE8126-2EAB-F556-2627-1B197AF5CFAB}"/>
              </a:ext>
            </a:extLst>
          </p:cNvPr>
          <p:cNvSpPr txBox="1"/>
          <p:nvPr/>
        </p:nvSpPr>
        <p:spPr>
          <a:xfrm>
            <a:off x="-9331" y="376216"/>
            <a:ext cx="1105677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1340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17%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303AFA4-E1B5-C8D7-2F64-1C8980A39EEC}"/>
              </a:ext>
            </a:extLst>
          </p:cNvPr>
          <p:cNvSpPr txBox="1"/>
          <p:nvPr/>
        </p:nvSpPr>
        <p:spPr>
          <a:xfrm>
            <a:off x="-9331" y="750291"/>
            <a:ext cx="1219200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2015-2020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2,54%</a:t>
            </a:r>
          </a:p>
        </p:txBody>
      </p:sp>
      <p:sp>
        <p:nvSpPr>
          <p:cNvPr id="12" name="TextBox 11">
            <a:extLst>
              <a:ext uri="{FF2B5EF4-FFF2-40B4-BE49-F238E27FC236}">
                <a16:creationId xmlns:a16="http://schemas.microsoft.com/office/drawing/2014/main" id="{C9BF04DC-D42B-45D3-6599-996487D95AB7}"/>
              </a:ext>
            </a:extLst>
          </p:cNvPr>
          <p:cNvSpPr txBox="1"/>
          <p:nvPr/>
        </p:nvSpPr>
        <p:spPr>
          <a:xfrm>
            <a:off x="-9331" y="1581417"/>
            <a:ext cx="1219200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444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455E48-DBA9-8831-D3E8-864EA28FB8DE}"/>
              </a:ext>
            </a:extLst>
          </p:cNvPr>
          <p:cNvSpPr txBox="1"/>
          <p:nvPr/>
        </p:nvSpPr>
        <p:spPr>
          <a:xfrm>
            <a:off x="74645" y="0"/>
            <a:ext cx="1940767"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b. </a:t>
            </a:r>
            <a:r>
              <a:rPr lang="en-US" sz="2800" b="1" u="sng" dirty="0" err="1">
                <a:latin typeface="Times New Roman" panose="02020603050405020304" pitchFamily="18" charset="0"/>
                <a:cs typeface="Times New Roman" panose="02020603050405020304" pitchFamily="18" charset="0"/>
              </a:rPr>
              <a:t>Nạn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đói</a:t>
            </a:r>
            <a:endParaRPr lang="en-US" sz="2800" b="1" u="sng" dirty="0">
              <a:latin typeface="Times New Roman" panose="02020603050405020304" pitchFamily="18" charset="0"/>
              <a:cs typeface="Times New Roman" panose="02020603050405020304" pitchFamily="18" charset="0"/>
            </a:endParaRPr>
          </a:p>
        </p:txBody>
      </p:sp>
      <p:pic>
        <p:nvPicPr>
          <p:cNvPr id="5" name="y2mate.com - Đau lòng nạn đói Somalia trẻ em uống trà thay sữa_360p">
            <a:hlinkClick r:id="" action="ppaction://media"/>
            <a:extLst>
              <a:ext uri="{FF2B5EF4-FFF2-40B4-BE49-F238E27FC236}">
                <a16:creationId xmlns:a16="http://schemas.microsoft.com/office/drawing/2014/main" id="{6BAD72EA-26AF-65A3-A5D2-F7BD5937A3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32244" y="448575"/>
            <a:ext cx="8266031" cy="4826647"/>
          </a:xfrm>
          <a:prstGeom prst="rect">
            <a:avLst/>
          </a:prstGeom>
        </p:spPr>
      </p:pic>
      <p:sp>
        <p:nvSpPr>
          <p:cNvPr id="6" name="TextBox 5">
            <a:extLst>
              <a:ext uri="{FF2B5EF4-FFF2-40B4-BE49-F238E27FC236}">
                <a16:creationId xmlns:a16="http://schemas.microsoft.com/office/drawing/2014/main" id="{86CB6077-BF0E-CC38-0513-48A83AEB29A6}"/>
              </a:ext>
            </a:extLst>
          </p:cNvPr>
          <p:cNvSpPr txBox="1"/>
          <p:nvPr/>
        </p:nvSpPr>
        <p:spPr>
          <a:xfrm>
            <a:off x="438538" y="5857726"/>
            <a:ext cx="11559737" cy="954107"/>
          </a:xfrm>
          <a:prstGeom prst="rect">
            <a:avLst/>
          </a:prstGeom>
          <a:solidFill>
            <a:schemeClr val="bg2"/>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Phi?</a:t>
            </a:r>
          </a:p>
        </p:txBody>
      </p:sp>
      <p:sp>
        <p:nvSpPr>
          <p:cNvPr id="7" name="TextBox 6">
            <a:extLst>
              <a:ext uri="{FF2B5EF4-FFF2-40B4-BE49-F238E27FC236}">
                <a16:creationId xmlns:a16="http://schemas.microsoft.com/office/drawing/2014/main" id="{AAC54689-C4A4-DAD7-F4F2-89B58A809F81}"/>
              </a:ext>
            </a:extLst>
          </p:cNvPr>
          <p:cNvSpPr txBox="1"/>
          <p:nvPr/>
        </p:nvSpPr>
        <p:spPr>
          <a:xfrm>
            <a:off x="9329" y="523220"/>
            <a:ext cx="3489651"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8B0EB68-59F7-6A62-DA29-D927230CCD17}"/>
              </a:ext>
            </a:extLst>
          </p:cNvPr>
          <p:cNvSpPr txBox="1"/>
          <p:nvPr/>
        </p:nvSpPr>
        <p:spPr>
          <a:xfrm>
            <a:off x="-1" y="2821141"/>
            <a:ext cx="3489651"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covid,…</a:t>
            </a:r>
          </a:p>
        </p:txBody>
      </p:sp>
      <p:sp>
        <p:nvSpPr>
          <p:cNvPr id="9" name="TextBox 8">
            <a:extLst>
              <a:ext uri="{FF2B5EF4-FFF2-40B4-BE49-F238E27FC236}">
                <a16:creationId xmlns:a16="http://schemas.microsoft.com/office/drawing/2014/main" id="{6FE51021-D024-9E0F-902A-4E0BF4DDF3A7}"/>
              </a:ext>
            </a:extLst>
          </p:cNvPr>
          <p:cNvSpPr txBox="1"/>
          <p:nvPr/>
        </p:nvSpPr>
        <p:spPr>
          <a:xfrm>
            <a:off x="-1" y="4257288"/>
            <a:ext cx="3498981"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81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2" presetClass="exit" presetSubtype="4" fill="hold" grpId="1" nodeType="with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89DB42-C5DF-8886-63F9-DDDB3C64FBC1}"/>
              </a:ext>
            </a:extLst>
          </p:cNvPr>
          <p:cNvSpPr txBox="1"/>
          <p:nvPr/>
        </p:nvSpPr>
        <p:spPr>
          <a:xfrm>
            <a:off x="0" y="-65314"/>
            <a:ext cx="3415004"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c. </a:t>
            </a:r>
            <a:r>
              <a:rPr lang="en-US" sz="2800" b="1" u="sng" dirty="0" err="1">
                <a:latin typeface="Times New Roman" panose="02020603050405020304" pitchFamily="18" charset="0"/>
                <a:cs typeface="Times New Roman" panose="02020603050405020304" pitchFamily="18" charset="0"/>
              </a:rPr>
              <a:t>Xung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đột</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quân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sự</a:t>
            </a:r>
            <a:endParaRPr lang="en-US" sz="2800" b="1" u="sng"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E6469E5-9920-1D3A-923C-CE2DB77BC671}"/>
              </a:ext>
            </a:extLst>
          </p:cNvPr>
          <p:cNvPicPr>
            <a:picLocks noChangeAspect="1"/>
          </p:cNvPicPr>
          <p:nvPr/>
        </p:nvPicPr>
        <p:blipFill>
          <a:blip r:embed="rId2"/>
          <a:stretch>
            <a:fillRect/>
          </a:stretch>
        </p:blipFill>
        <p:spPr>
          <a:xfrm>
            <a:off x="4823245" y="-1"/>
            <a:ext cx="3544174" cy="2929812"/>
          </a:xfrm>
          <a:prstGeom prst="rect">
            <a:avLst/>
          </a:prstGeom>
        </p:spPr>
      </p:pic>
      <p:pic>
        <p:nvPicPr>
          <p:cNvPr id="6" name="Picture 5">
            <a:extLst>
              <a:ext uri="{FF2B5EF4-FFF2-40B4-BE49-F238E27FC236}">
                <a16:creationId xmlns:a16="http://schemas.microsoft.com/office/drawing/2014/main" id="{A5D5FEF6-0C43-A075-AF3E-F3E9FB06CBDE}"/>
              </a:ext>
            </a:extLst>
          </p:cNvPr>
          <p:cNvPicPr>
            <a:picLocks noChangeAspect="1"/>
          </p:cNvPicPr>
          <p:nvPr/>
        </p:nvPicPr>
        <p:blipFill>
          <a:blip r:embed="rId3"/>
          <a:stretch>
            <a:fillRect/>
          </a:stretch>
        </p:blipFill>
        <p:spPr>
          <a:xfrm>
            <a:off x="4823245" y="3004455"/>
            <a:ext cx="3544174" cy="2855169"/>
          </a:xfrm>
          <a:prstGeom prst="rect">
            <a:avLst/>
          </a:prstGeom>
        </p:spPr>
      </p:pic>
      <p:pic>
        <p:nvPicPr>
          <p:cNvPr id="7" name="Picture 6">
            <a:extLst>
              <a:ext uri="{FF2B5EF4-FFF2-40B4-BE49-F238E27FC236}">
                <a16:creationId xmlns:a16="http://schemas.microsoft.com/office/drawing/2014/main" id="{A276DAFE-1B28-7693-7490-74ED8BE4D5F4}"/>
              </a:ext>
            </a:extLst>
          </p:cNvPr>
          <p:cNvPicPr>
            <a:picLocks noChangeAspect="1"/>
          </p:cNvPicPr>
          <p:nvPr/>
        </p:nvPicPr>
        <p:blipFill>
          <a:blip r:embed="rId4"/>
          <a:stretch>
            <a:fillRect/>
          </a:stretch>
        </p:blipFill>
        <p:spPr>
          <a:xfrm>
            <a:off x="8444203" y="3004455"/>
            <a:ext cx="3747797" cy="2855169"/>
          </a:xfrm>
          <a:prstGeom prst="rect">
            <a:avLst/>
          </a:prstGeom>
        </p:spPr>
      </p:pic>
      <p:pic>
        <p:nvPicPr>
          <p:cNvPr id="8" name="Picture 7">
            <a:extLst>
              <a:ext uri="{FF2B5EF4-FFF2-40B4-BE49-F238E27FC236}">
                <a16:creationId xmlns:a16="http://schemas.microsoft.com/office/drawing/2014/main" id="{9B3BED23-FA18-CD58-38EF-392AD7782B3E}"/>
              </a:ext>
            </a:extLst>
          </p:cNvPr>
          <p:cNvPicPr>
            <a:picLocks noChangeAspect="1"/>
          </p:cNvPicPr>
          <p:nvPr/>
        </p:nvPicPr>
        <p:blipFill>
          <a:blip r:embed="rId5"/>
          <a:stretch>
            <a:fillRect/>
          </a:stretch>
        </p:blipFill>
        <p:spPr>
          <a:xfrm>
            <a:off x="8444203" y="-1"/>
            <a:ext cx="3747797" cy="2929813"/>
          </a:xfrm>
          <a:prstGeom prst="rect">
            <a:avLst/>
          </a:prstGeom>
        </p:spPr>
      </p:pic>
      <p:sp>
        <p:nvSpPr>
          <p:cNvPr id="11" name="TextBox 10">
            <a:extLst>
              <a:ext uri="{FF2B5EF4-FFF2-40B4-BE49-F238E27FC236}">
                <a16:creationId xmlns:a16="http://schemas.microsoft.com/office/drawing/2014/main" id="{70E9D1FE-7988-156C-ED0D-AFB8267BC36E}"/>
              </a:ext>
            </a:extLst>
          </p:cNvPr>
          <p:cNvSpPr txBox="1"/>
          <p:nvPr/>
        </p:nvSpPr>
        <p:spPr>
          <a:xfrm>
            <a:off x="438538" y="5857726"/>
            <a:ext cx="11559737" cy="954107"/>
          </a:xfrm>
          <a:prstGeom prst="rect">
            <a:avLst/>
          </a:prstGeom>
          <a:solidFill>
            <a:schemeClr val="bg2"/>
          </a:solid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Phi?</a:t>
            </a:r>
          </a:p>
        </p:txBody>
      </p:sp>
      <p:sp>
        <p:nvSpPr>
          <p:cNvPr id="12" name="TextBox 11">
            <a:extLst>
              <a:ext uri="{FF2B5EF4-FFF2-40B4-BE49-F238E27FC236}">
                <a16:creationId xmlns:a16="http://schemas.microsoft.com/office/drawing/2014/main" id="{5CB9447E-6A87-703F-84A3-DF856B9A07E4}"/>
              </a:ext>
            </a:extLst>
          </p:cNvPr>
          <p:cNvSpPr txBox="1"/>
          <p:nvPr/>
        </p:nvSpPr>
        <p:spPr>
          <a:xfrm>
            <a:off x="9329" y="523220"/>
            <a:ext cx="473713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Phi.</a:t>
            </a:r>
          </a:p>
        </p:txBody>
      </p:sp>
      <p:sp>
        <p:nvSpPr>
          <p:cNvPr id="13" name="TextBox 12">
            <a:extLst>
              <a:ext uri="{FF2B5EF4-FFF2-40B4-BE49-F238E27FC236}">
                <a16:creationId xmlns:a16="http://schemas.microsoft.com/office/drawing/2014/main" id="{1EDE6D53-CD1B-BB91-CCF3-8F4347BFAD9F}"/>
              </a:ext>
            </a:extLst>
          </p:cNvPr>
          <p:cNvSpPr txBox="1"/>
          <p:nvPr/>
        </p:nvSpPr>
        <p:spPr>
          <a:xfrm>
            <a:off x="9329" y="1477327"/>
            <a:ext cx="4737132"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mâu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42D1DE5-2AA0-99E9-4805-122B0C721861}"/>
              </a:ext>
            </a:extLst>
          </p:cNvPr>
          <p:cNvSpPr txBox="1"/>
          <p:nvPr/>
        </p:nvSpPr>
        <p:spPr>
          <a:xfrm>
            <a:off x="-83977" y="2760812"/>
            <a:ext cx="4830438"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can </a:t>
            </a:r>
            <a:r>
              <a:rPr lang="en-US" sz="2800" dirty="0" err="1">
                <a:latin typeface="Times New Roman" panose="02020603050405020304" pitchFamily="18" charset="0"/>
                <a:cs typeface="Times New Roman" panose="02020603050405020304" pitchFamily="18" charset="0"/>
              </a:rPr>
              <a:t>thiệp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915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2" presetClass="exit" presetSubtype="4" fill="hold" grpId="1" nodeType="withEffect">
                                  <p:stCondLst>
                                    <p:cond delay="0"/>
                                  </p:stCondLst>
                                  <p:childTnLst>
                                    <p:anim calcmode="lin" valueType="num">
                                      <p:cBhvr additive="base">
                                        <p:cTn id="15" dur="500"/>
                                        <p:tgtEl>
                                          <p:spTgt spid="11"/>
                                        </p:tgtEl>
                                        <p:attrNameLst>
                                          <p:attrName>ppt_x</p:attrName>
                                        </p:attrNameLst>
                                      </p:cBhvr>
                                      <p:tavLst>
                                        <p:tav tm="0">
                                          <p:val>
                                            <p:strVal val="ppt_x"/>
                                          </p:val>
                                        </p:tav>
                                        <p:tav tm="100000">
                                          <p:val>
                                            <p:strVal val="ppt_x"/>
                                          </p:val>
                                        </p:tav>
                                      </p:tavLst>
                                    </p:anim>
                                    <p:anim calcmode="lin" valueType="num">
                                      <p:cBhvr additive="base">
                                        <p:cTn id="16" dur="500"/>
                                        <p:tgtEl>
                                          <p:spTgt spid="11"/>
                                        </p:tgtEl>
                                        <p:attrNameLst>
                                          <p:attrName>ppt_y</p:attrName>
                                        </p:attrNameLst>
                                      </p:cBhvr>
                                      <p:tavLst>
                                        <p:tav tm="0">
                                          <p:val>
                                            <p:strVal val="ppt_y"/>
                                          </p:val>
                                        </p:tav>
                                        <p:tav tm="100000">
                                          <p:val>
                                            <p:strVal val="1+ppt_h/2"/>
                                          </p:val>
                                        </p:tav>
                                      </p:tavLst>
                                    </p:anim>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263893-DB82-AF85-6B36-9F0941173EF7}"/>
              </a:ext>
            </a:extLst>
          </p:cNvPr>
          <p:cNvPicPr>
            <a:picLocks noChangeAspect="1"/>
          </p:cNvPicPr>
          <p:nvPr/>
        </p:nvPicPr>
        <p:blipFill>
          <a:blip r:embed="rId2"/>
          <a:stretch>
            <a:fillRect/>
          </a:stretch>
        </p:blipFill>
        <p:spPr>
          <a:xfrm>
            <a:off x="411756" y="214604"/>
            <a:ext cx="11629742" cy="6428792"/>
          </a:xfrm>
          <a:prstGeom prst="rect">
            <a:avLst/>
          </a:prstGeom>
        </p:spPr>
      </p:pic>
    </p:spTree>
    <p:extLst>
      <p:ext uri="{BB962C8B-B14F-4D97-AF65-F5344CB8AC3E}">
        <p14:creationId xmlns:p14="http://schemas.microsoft.com/office/powerpoint/2010/main" val="939252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951677-CFDE-8F64-F95F-0E16F2A75027}"/>
              </a:ext>
            </a:extLst>
          </p:cNvPr>
          <p:cNvPicPr>
            <a:picLocks noChangeAspect="1"/>
          </p:cNvPicPr>
          <p:nvPr/>
        </p:nvPicPr>
        <p:blipFill>
          <a:blip r:embed="rId2"/>
          <a:stretch>
            <a:fillRect/>
          </a:stretch>
        </p:blipFill>
        <p:spPr>
          <a:xfrm>
            <a:off x="437003" y="391886"/>
            <a:ext cx="10881030" cy="6386315"/>
          </a:xfrm>
          <a:prstGeom prst="rect">
            <a:avLst/>
          </a:prstGeom>
        </p:spPr>
      </p:pic>
    </p:spTree>
    <p:extLst>
      <p:ext uri="{BB962C8B-B14F-4D97-AF65-F5344CB8AC3E}">
        <p14:creationId xmlns:p14="http://schemas.microsoft.com/office/powerpoint/2010/main" val="283304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D96E0D-068E-764C-4432-9F88780341EC}"/>
              </a:ext>
            </a:extLst>
          </p:cNvPr>
          <p:cNvSpPr txBox="1"/>
          <p:nvPr/>
        </p:nvSpPr>
        <p:spPr>
          <a:xfrm>
            <a:off x="0" y="0"/>
            <a:ext cx="4161453"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2. Di </a:t>
            </a:r>
            <a:r>
              <a:rPr lang="en-US" sz="2800" b="1" u="sng" dirty="0" err="1">
                <a:latin typeface="Times New Roman" panose="02020603050405020304" pitchFamily="18" charset="0"/>
                <a:cs typeface="Times New Roman" panose="02020603050405020304" pitchFamily="18" charset="0"/>
              </a:rPr>
              <a:t>sản</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lịch</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sử</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châu</a:t>
            </a:r>
            <a:r>
              <a:rPr lang="en-US" sz="2800" b="1" u="sng" dirty="0">
                <a:latin typeface="Times New Roman" panose="02020603050405020304" pitchFamily="18" charset="0"/>
                <a:cs typeface="Times New Roman" panose="02020603050405020304" pitchFamily="18" charset="0"/>
              </a:rPr>
              <a:t> Phi</a:t>
            </a:r>
          </a:p>
        </p:txBody>
      </p:sp>
      <p:pic>
        <p:nvPicPr>
          <p:cNvPr id="5" name="Picture 4">
            <a:extLst>
              <a:ext uri="{FF2B5EF4-FFF2-40B4-BE49-F238E27FC236}">
                <a16:creationId xmlns:a16="http://schemas.microsoft.com/office/drawing/2014/main" id="{FEC5A1F8-D41B-33A1-72AA-9D6EBE018219}"/>
              </a:ext>
            </a:extLst>
          </p:cNvPr>
          <p:cNvPicPr>
            <a:picLocks noChangeAspect="1"/>
          </p:cNvPicPr>
          <p:nvPr/>
        </p:nvPicPr>
        <p:blipFill>
          <a:blip r:embed="rId2"/>
          <a:stretch>
            <a:fillRect/>
          </a:stretch>
        </p:blipFill>
        <p:spPr>
          <a:xfrm>
            <a:off x="7648768" y="0"/>
            <a:ext cx="4543232" cy="3657600"/>
          </a:xfrm>
          <a:prstGeom prst="rect">
            <a:avLst/>
          </a:prstGeom>
        </p:spPr>
      </p:pic>
      <p:sp>
        <p:nvSpPr>
          <p:cNvPr id="8" name="TextBox 7">
            <a:extLst>
              <a:ext uri="{FF2B5EF4-FFF2-40B4-BE49-F238E27FC236}">
                <a16:creationId xmlns:a16="http://schemas.microsoft.com/office/drawing/2014/main" id="{D85780D5-8B7A-D8CB-2DFB-F6BEBEC9F1E4}"/>
              </a:ext>
            </a:extLst>
          </p:cNvPr>
          <p:cNvSpPr txBox="1"/>
          <p:nvPr/>
        </p:nvSpPr>
        <p:spPr>
          <a:xfrm>
            <a:off x="279918" y="869032"/>
            <a:ext cx="7368850" cy="1938992"/>
          </a:xfrm>
          <a:prstGeom prst="rect">
            <a:avLst/>
          </a:prstGeom>
          <a:noFill/>
        </p:spPr>
        <p:txBody>
          <a:bodyPr wrap="square">
            <a:spAutoFit/>
          </a:bodyPr>
          <a:lstStyle/>
          <a:p>
            <a:pPr algn="l"/>
            <a:r>
              <a:rPr lang="vi-VN" sz="2400" b="1" i="0" dirty="0">
                <a:effectLst/>
                <a:latin typeface="Times New Roman" panose="02020603050405020304" pitchFamily="18" charset="0"/>
                <a:cs typeface="Times New Roman" panose="02020603050405020304" pitchFamily="18" charset="0"/>
              </a:rPr>
              <a:t>Memphis và Quần thể kim tự tháp từ Giza – Ai Cập</a:t>
            </a:r>
          </a:p>
          <a:p>
            <a:pPr algn="l"/>
            <a:r>
              <a:rPr lang="vi-VN" sz="2400" b="0" i="0" dirty="0">
                <a:effectLst/>
                <a:latin typeface="Times New Roman" panose="02020603050405020304" pitchFamily="18" charset="0"/>
                <a:cs typeface="Times New Roman" panose="02020603050405020304" pitchFamily="18" charset="0"/>
              </a:rPr>
              <a:t>Memphis là thủ đô của Ai Cập từ khi thành lập cho đến khoảng năm 2200 trước Công nguyên. Phế tích của Memphis cách Cairo 19 km về phía nam, bên bờ tây của sông Nil.</a:t>
            </a:r>
          </a:p>
        </p:txBody>
      </p:sp>
      <p:sp>
        <p:nvSpPr>
          <p:cNvPr id="10" name="TextBox 9">
            <a:extLst>
              <a:ext uri="{FF2B5EF4-FFF2-40B4-BE49-F238E27FC236}">
                <a16:creationId xmlns:a16="http://schemas.microsoft.com/office/drawing/2014/main" id="{F4A21312-51FB-70AC-C695-2BFDE95286ED}"/>
              </a:ext>
            </a:extLst>
          </p:cNvPr>
          <p:cNvSpPr txBox="1"/>
          <p:nvPr/>
        </p:nvSpPr>
        <p:spPr>
          <a:xfrm>
            <a:off x="279918" y="3012733"/>
            <a:ext cx="7368850" cy="2308324"/>
          </a:xfrm>
          <a:prstGeom prst="rect">
            <a:avLst/>
          </a:prstGeom>
          <a:noFill/>
        </p:spPr>
        <p:txBody>
          <a:bodyPr wrap="square">
            <a:spAutoFit/>
          </a:bodyPr>
          <a:lstStyle/>
          <a:p>
            <a:r>
              <a:rPr lang="vi-VN" sz="2400" b="0" i="0" dirty="0">
                <a:effectLst/>
                <a:latin typeface="Times New Roman" panose="02020603050405020304" pitchFamily="18" charset="0"/>
                <a:cs typeface="Times New Roman" panose="02020603050405020304" pitchFamily="18" charset="0"/>
              </a:rPr>
              <a:t>Thành phố này được thành lập khoảng năm 3100 trước Công nguyên bởi ông vua huyền thoại Menes, người thống nhất hai vương quốc của Ai Cập và khai sinh Ai Cập; với khoảng 30.000 dân, đây là khu định cư lớn nhất thế giới từ khi thành lập đến năm 2250 trước Công nguyên và từ 1557 đến 1400 trước Công nguyên.</a:t>
            </a:r>
            <a:endParaRPr lang="en-US"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CC6B6A3-9FB1-A0B1-A1FF-ECE75E755C53}"/>
              </a:ext>
            </a:extLst>
          </p:cNvPr>
          <p:cNvPicPr>
            <a:picLocks noChangeAspect="1"/>
          </p:cNvPicPr>
          <p:nvPr/>
        </p:nvPicPr>
        <p:blipFill>
          <a:blip r:embed="rId3"/>
          <a:stretch>
            <a:fillRect/>
          </a:stretch>
        </p:blipFill>
        <p:spPr>
          <a:xfrm>
            <a:off x="7725747" y="3657600"/>
            <a:ext cx="4386834" cy="3135086"/>
          </a:xfrm>
          <a:prstGeom prst="rect">
            <a:avLst/>
          </a:prstGeom>
        </p:spPr>
      </p:pic>
    </p:spTree>
    <p:extLst>
      <p:ext uri="{BB962C8B-B14F-4D97-AF65-F5344CB8AC3E}">
        <p14:creationId xmlns:p14="http://schemas.microsoft.com/office/powerpoint/2010/main" val="4194684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1FE7E-BF0C-FEDA-B6DC-CCD84BABEE8C}"/>
              </a:ext>
            </a:extLst>
          </p:cNvPr>
          <p:cNvPicPr>
            <a:picLocks noChangeAspect="1"/>
          </p:cNvPicPr>
          <p:nvPr/>
        </p:nvPicPr>
        <p:blipFill>
          <a:blip r:embed="rId2"/>
          <a:stretch>
            <a:fillRect/>
          </a:stretch>
        </p:blipFill>
        <p:spPr>
          <a:xfrm>
            <a:off x="6505770" y="398767"/>
            <a:ext cx="5318768" cy="3467365"/>
          </a:xfrm>
          <a:prstGeom prst="rect">
            <a:avLst/>
          </a:prstGeom>
        </p:spPr>
      </p:pic>
      <p:sp>
        <p:nvSpPr>
          <p:cNvPr id="6" name="TextBox 5">
            <a:extLst>
              <a:ext uri="{FF2B5EF4-FFF2-40B4-BE49-F238E27FC236}">
                <a16:creationId xmlns:a16="http://schemas.microsoft.com/office/drawing/2014/main" id="{D3B41721-0249-0815-B609-06FDEDA221E4}"/>
              </a:ext>
            </a:extLst>
          </p:cNvPr>
          <p:cNvSpPr txBox="1"/>
          <p:nvPr/>
        </p:nvSpPr>
        <p:spPr>
          <a:xfrm>
            <a:off x="230934" y="616021"/>
            <a:ext cx="6097554" cy="2246769"/>
          </a:xfrm>
          <a:prstGeom prst="rect">
            <a:avLst/>
          </a:prstGeom>
          <a:noFill/>
        </p:spPr>
        <p:txBody>
          <a:bodyPr wrap="square">
            <a:spAutoFit/>
          </a:bodyPr>
          <a:lstStyle/>
          <a:p>
            <a:r>
              <a:rPr lang="en-US" sz="2800" kern="0" dirty="0" err="1">
                <a:solidFill>
                  <a:srgbClr val="000000"/>
                </a:solidFill>
                <a:effectLst/>
                <a:latin typeface="Times New Roman" panose="02020603050405020304" pitchFamily="18" charset="0"/>
                <a:ea typeface="Times New Roman" panose="02020603050405020304" pitchFamily="18" charset="0"/>
              </a:rPr>
              <a:t>Một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số</a:t>
            </a:r>
            <a:r>
              <a:rPr lang="en-US" sz="2800" kern="0" dirty="0">
                <a:solidFill>
                  <a:srgbClr val="000000"/>
                </a:solidFill>
                <a:effectLst/>
                <a:latin typeface="Times New Roman" panose="02020603050405020304" pitchFamily="18" charset="0"/>
                <a:ea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rPr>
              <a:t>sản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lịch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sử</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nổi</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tiếng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châu</a:t>
            </a:r>
            <a:r>
              <a:rPr lang="en-US" sz="2800" kern="0" dirty="0">
                <a:solidFill>
                  <a:srgbClr val="000000"/>
                </a:solidFill>
                <a:effectLst/>
                <a:latin typeface="Times New Roman" panose="02020603050405020304" pitchFamily="18" charset="0"/>
                <a:ea typeface="Times New Roman" panose="02020603050405020304" pitchFamily="18" charset="0"/>
              </a:rPr>
              <a:t> Phi: </a:t>
            </a:r>
            <a:r>
              <a:rPr lang="en-US" sz="2800" kern="0" dirty="0" err="1">
                <a:solidFill>
                  <a:srgbClr val="000000"/>
                </a:solidFill>
                <a:effectLst/>
                <a:latin typeface="Times New Roman" panose="02020603050405020304" pitchFamily="18" charset="0"/>
                <a:ea typeface="Times New Roman" panose="02020603050405020304" pitchFamily="18" charset="0"/>
              </a:rPr>
              <a:t>chữ</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viết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hình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phép</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tính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diện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tích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latin typeface="Times New Roman" panose="02020603050405020304" pitchFamily="18" charset="0"/>
                <a:ea typeface="Times New Roman" panose="02020603050405020304" pitchFamily="18" charset="0"/>
              </a:rPr>
              <a:t>c</a:t>
            </a:r>
            <a:r>
              <a:rPr lang="en-US" sz="2800" kern="0" dirty="0" err="1">
                <a:solidFill>
                  <a:srgbClr val="000000"/>
                </a:solidFill>
                <a:effectLst/>
                <a:latin typeface="Times New Roman" panose="02020603050405020304" pitchFamily="18" charset="0"/>
                <a:ea typeface="Times New Roman" panose="02020603050405020304" pitchFamily="18" charset="0"/>
              </a:rPr>
              <a:t>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hình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giấy</a:t>
            </a:r>
            <a:r>
              <a:rPr lang="en-US" sz="2800" kern="0" dirty="0">
                <a:solidFill>
                  <a:srgbClr val="000000"/>
                </a:solidFill>
                <a:effectLst/>
                <a:latin typeface="Times New Roman" panose="02020603050405020304" pitchFamily="18" charset="0"/>
                <a:ea typeface="Times New Roman" panose="02020603050405020304" pitchFamily="18" charset="0"/>
              </a:rPr>
              <a:t> pa-pi </a:t>
            </a:r>
            <a:r>
              <a:rPr lang="en-US" sz="2800" kern="0" dirty="0" err="1">
                <a:solidFill>
                  <a:srgbClr val="000000"/>
                </a:solidFill>
                <a:effectLst/>
                <a:latin typeface="Times New Roman" panose="02020603050405020304" pitchFamily="18" charset="0"/>
                <a:ea typeface="Times New Roman" panose="02020603050405020304" pitchFamily="18" charset="0"/>
              </a:rPr>
              <a:t>rút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công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trình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kiến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trúc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nổi</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tiếng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kim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tự</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tháp</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Nhân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sư</a:t>
            </a:r>
            <a:r>
              <a:rPr lang="en-US" sz="2800" kern="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3496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1296</Words>
  <Application>Microsoft Office PowerPoint</Application>
  <PresentationFormat>Widescreen</PresentationFormat>
  <Paragraphs>43</Paragraphs>
  <Slides>13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kenku.bmt@gmail.com</dc:creator>
  <cp:lastModifiedBy>kenku.bmt@gmail.com</cp:lastModifiedBy>
  <cp:revision>6</cp:revision>
  <dcterms:created xsi:type="dcterms:W3CDTF">2023-02-27T04:28:13Z</dcterms:created>
  <dcterms:modified xsi:type="dcterms:W3CDTF">2023-02-27T13:49:40Z</dcterms:modified>
</cp:coreProperties>
</file>