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73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5" r:id="rId18"/>
    <p:sldId id="268" r:id="rId19"/>
    <p:sldId id="269" r:id="rId20"/>
    <p:sldId id="276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A8C7-9FE1-467B-AE67-A545C39EF665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5F25-8B42-49BA-BA4F-6620FE305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hyperlink" Target="file:///C:\Documents%20and%20Settings\LPT%20COMPUTER\My%20Documents\Downloads\BIEN_NHO.MID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Slide thiên nh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23"/>
          <p:cNvGrpSpPr/>
          <p:nvPr/>
        </p:nvGrpSpPr>
        <p:grpSpPr bwMode="auto">
          <a:xfrm>
            <a:off x="1846263" y="3524250"/>
            <a:ext cx="1304925" cy="1524000"/>
            <a:chOff x="2844800" y="1422399"/>
            <a:chExt cx="2235200" cy="2235200"/>
          </a:xfrm>
        </p:grpSpPr>
        <p:sp>
          <p:nvSpPr>
            <p:cNvPr id="6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sp>
        <p:nvSpPr>
          <p:cNvPr id="8" name=" 3"/>
          <p:cNvSpPr/>
          <p:nvPr/>
        </p:nvSpPr>
        <p:spPr>
          <a:xfrm>
            <a:off x="2848097" y="2743537"/>
            <a:ext cx="1494695" cy="1606695"/>
          </a:xfrm>
          <a:prstGeom prst="gear9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3"/>
          <p:cNvGrpSpPr/>
          <p:nvPr/>
        </p:nvGrpSpPr>
        <p:grpSpPr bwMode="auto">
          <a:xfrm>
            <a:off x="4092575" y="3562350"/>
            <a:ext cx="1246188" cy="1371600"/>
            <a:chOff x="2844800" y="1422399"/>
            <a:chExt cx="2235200" cy="2235200"/>
          </a:xfrm>
        </p:grpSpPr>
        <p:sp>
          <p:nvSpPr>
            <p:cNvPr id="10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pic>
        <p:nvPicPr>
          <p:cNvPr id="12" name="Picture 39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4419600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92648" y="3617903"/>
            <a:ext cx="57229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C2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endParaRPr lang="vi-VN" sz="4400" b="1" dirty="0">
              <a:solidFill>
                <a:srgbClr val="00C2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6062" y="3617903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Â</a:t>
            </a:r>
            <a:endParaRPr lang="vi-VN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6376" y="3614728"/>
            <a:ext cx="56857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24602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vi-VN" sz="4400" b="1" dirty="0">
              <a:solidFill>
                <a:srgbClr val="24602E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621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5B34D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endParaRPr lang="vi-VN" sz="4400" b="1" dirty="0">
              <a:solidFill>
                <a:srgbClr val="5B34DA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3800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Ý</a:t>
            </a:r>
            <a:endParaRPr lang="vi-VN" sz="4400" b="1" dirty="0">
              <a:solidFill>
                <a:srgbClr val="3333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3567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vi-VN" sz="4400" b="1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2743200" y="0"/>
            <a:ext cx="6096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NỮA, HỌC MÃI</a:t>
            </a:r>
          </a:p>
        </p:txBody>
      </p:sp>
      <p:sp>
        <p:nvSpPr>
          <p:cNvPr id="20" name="WordArt 59" descr="Green marble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34511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GIẢNG</a:t>
            </a:r>
          </a:p>
        </p:txBody>
      </p:sp>
      <p:graphicFrame>
        <p:nvGraphicFramePr>
          <p:cNvPr id="1027" name="Object 5" descr="image4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-12700" y="3276600"/>
          <a:ext cx="189711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531960" imgH="4445640" progId="">
                  <p:embed/>
                </p:oleObj>
              </mc:Choice>
              <mc:Fallback>
                <p:oleObj name="Clip" r:id="rId6" imgW="3531960" imgH="4445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3276600"/>
                        <a:ext cx="1897115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74"/>
          <p:cNvSpPr>
            <a:spLocks noChangeArrowheads="1"/>
          </p:cNvSpPr>
          <p:nvPr/>
        </p:nvSpPr>
        <p:spPr bwMode="auto">
          <a:xfrm>
            <a:off x="1905000" y="57150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74"/>
          <p:cNvSpPr>
            <a:spLocks noChangeArrowheads="1"/>
          </p:cNvSpPr>
          <p:nvPr/>
        </p:nvSpPr>
        <p:spPr bwMode="auto">
          <a:xfrm>
            <a:off x="457200" y="11430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74"/>
          <p:cNvSpPr>
            <a:spLocks noChangeArrowheads="1"/>
          </p:cNvSpPr>
          <p:nvPr/>
        </p:nvSpPr>
        <p:spPr bwMode="auto">
          <a:xfrm>
            <a:off x="3733800" y="6858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74"/>
          <p:cNvSpPr>
            <a:spLocks noChangeArrowheads="1"/>
          </p:cNvSpPr>
          <p:nvPr/>
        </p:nvSpPr>
        <p:spPr bwMode="auto">
          <a:xfrm>
            <a:off x="7391400" y="8382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auto">
          <a:xfrm>
            <a:off x="5867400" y="30480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74"/>
          <p:cNvSpPr>
            <a:spLocks noChangeArrowheads="1"/>
          </p:cNvSpPr>
          <p:nvPr/>
        </p:nvSpPr>
        <p:spPr bwMode="auto">
          <a:xfrm>
            <a:off x="5257800" y="57912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8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วันวาเลนไทน์ถ่ายภาพฉากหลังสีแดงริบบิ้น Love ระยิบระยับพื้นหลัง|Background| 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วันวาเลนไทน์ถ่ายภาพฉากหลังสีแดงริบบิ้น Love ระยิบระยับพื้นหลัง|Background| 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วันวาเลนไทน์ถ่ายภาพฉากหลังสีแดงริบบิ้น Love ระยิบระยับพื้นหลัง|Background| 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วันวาเลนไทน์ถ่ายภาพฉากหลังสีแดงริบบิ้น Love ระยิบระยับพื้นหลัง|Background| 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เวกเตอร์พื้นหลังการ์ดวันวาเลนไทน์สดใส-หัวใจของเวกเตอร์-เวกเตอร์ฟรี  ดาวน์โหลดฟร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283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0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luận :</a:t>
            </a:r>
            <a:endParaRPr lang="en-US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 điện thế giữa hai đầu mỗi điện trở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tỉ lệ thuận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điện trở đó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4114800" y="1219200"/>
            <a:ext cx="1752600" cy="1174750"/>
            <a:chOff x="2068" y="1392"/>
            <a:chExt cx="1388" cy="5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096" y="1397"/>
              <a:ext cx="5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U</a:t>
              </a:r>
              <a:r>
                <a:rPr lang="en-US" altLang="en-US" sz="2800" b="1" baseline="-25000" dirty="0">
                  <a:latin typeface="Times New Roman" pitchFamily="18" charset="0"/>
                </a:rPr>
                <a:t>1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068" y="1733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80" y="1392"/>
              <a:ext cx="5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R</a:t>
              </a:r>
              <a:r>
                <a:rPr lang="en-US" altLang="en-US" sz="2800" b="1" baseline="-25000" dirty="0">
                  <a:latin typeface="Times New Roman" pitchFamily="18" charset="0"/>
                </a:rPr>
                <a:t>1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079" y="1716"/>
              <a:ext cx="5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U</a:t>
              </a:r>
              <a:r>
                <a:rPr lang="en-US" altLang="en-US" sz="2800" b="1" baseline="-25000" dirty="0">
                  <a:latin typeface="Times New Roman" pitchFamily="18" charset="0"/>
                </a:rPr>
                <a:t>2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878" y="1720"/>
              <a:ext cx="57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R</a:t>
              </a:r>
              <a:r>
                <a:rPr lang="en-US" altLang="en-US" sz="2800" b="1" baseline="-25000" dirty="0">
                  <a:latin typeface="Times New Roman" pitchFamily="18" charset="0"/>
                </a:rPr>
                <a:t>2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66" y="1733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536" y="1699"/>
              <a:ext cx="240" cy="82"/>
              <a:chOff x="1296" y="3072"/>
              <a:chExt cx="240" cy="82"/>
            </a:xfrm>
          </p:grpSpPr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96" y="315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2954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II.ĐIỆN TRỞ TƯƠNG ĐƯƠNG CỦA ĐOẠN MẠCH NỐI TIẾP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0" y="35814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trở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tương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Hình chữ nhật 64"/>
          <p:cNvSpPr/>
          <p:nvPr/>
        </p:nvSpPr>
        <p:spPr>
          <a:xfrm>
            <a:off x="0" y="4267200"/>
            <a:ext cx="9138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Điện trở tương đương (</a:t>
            </a:r>
            <a:r>
              <a:rPr lang="vi-VN" sz="36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baseline="-25000" dirty="0" err="1"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) là một điện trở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thể thay thế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cho các điện trở sao cho với cùng 1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 điện thế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thì dòng điện chạy qua đoạn mạch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 có giá trị như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พื้นหลัง วันวาเลนไทน์ รัก - ภาพฟรีบน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Công thức tính điện trở tương đương của đoạn mạch gồm hai điện trở mắc nối tiếp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u="sng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Hãy chứng minh  </a:t>
            </a:r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Ta có:   U =  U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U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= I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+ I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Vì I = I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nên   R = R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9"/>
          <p:cNvSpPr/>
          <p:nvPr/>
        </p:nvSpPr>
        <p:spPr>
          <a:xfrm>
            <a:off x="0" y="2819400"/>
            <a:ext cx="4818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 Thí nghiệm kiểm tra </a:t>
            </a:r>
          </a:p>
        </p:txBody>
      </p:sp>
      <p:sp>
        <p:nvSpPr>
          <p:cNvPr id="7" name="Hộp_Văn_Bản 13"/>
          <p:cNvSpPr txBox="1"/>
          <p:nvPr/>
        </p:nvSpPr>
        <p:spPr>
          <a:xfrm>
            <a:off x="0" y="3352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 mạch điện theo 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4.1; h 4.2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lại công thức?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447800" y="4554537"/>
          <a:ext cx="701040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Simulation" r:id="rId3" imgW="3715269" imgH="1314634" progId="">
                  <p:embed/>
                </p:oleObj>
              </mc:Choice>
              <mc:Fallback>
                <p:oleObj name="Simulation" r:id="rId3" imgW="3715269" imgH="131463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54537"/>
                        <a:ext cx="7010400" cy="177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_Văn_Bản 11"/>
          <p:cNvSpPr txBox="1"/>
          <p:nvPr/>
        </p:nvSpPr>
        <p:spPr>
          <a:xfrm>
            <a:off x="2514600" y="6273225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sp>
        <p:nvSpPr>
          <p:cNvPr id="10" name="Hộp_Văn_Bản 12"/>
          <p:cNvSpPr txBox="1"/>
          <p:nvPr/>
        </p:nvSpPr>
        <p:spPr>
          <a:xfrm>
            <a:off x="6705600" y="6324600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Trọn bộ 11 chủ đề hình nền powerpoint đẹp, chuyên nghiệp mọi lĩnh vự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0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Kết luận: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 mạch gồm hai điện trở mắc ...............có điện trở tương đương bằng ………………………………</a:t>
            </a:r>
          </a:p>
        </p:txBody>
      </p:sp>
      <p:sp>
        <p:nvSpPr>
          <p:cNvPr id="5" name="Hình chữ nhật 16"/>
          <p:cNvSpPr/>
          <p:nvPr/>
        </p:nvSpPr>
        <p:spPr>
          <a:xfrm>
            <a:off x="6019800" y="30480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 tiếp </a:t>
            </a:r>
            <a:endParaRPr lang="vi-V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17"/>
          <p:cNvSpPr/>
          <p:nvPr/>
        </p:nvSpPr>
        <p:spPr>
          <a:xfrm>
            <a:off x="4038600" y="838200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 các điện trở thành phần</a:t>
            </a:r>
            <a:r>
              <a:rPr lang="vi-VN" sz="2400" b="1" dirty="0">
                <a:solidFill>
                  <a:srgbClr val="C00000"/>
                </a:solidFill>
              </a:rPr>
              <a:t> 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ộp_Văn_Bản 18"/>
          <p:cNvSpPr txBox="1"/>
          <p:nvPr/>
        </p:nvSpPr>
        <p:spPr>
          <a:xfrm>
            <a:off x="0" y="1524000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 ý: SGK trang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2057400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56137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pic>
        <p:nvPicPr>
          <p:cNvPr id="10" name="Picture 13" descr="C4 4.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14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25908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4.2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576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6482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A04C0"/>
                </a:solidFill>
              </a:rPr>
              <a:t>+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562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A04C0"/>
                </a:solidFill>
              </a:rPr>
              <a:t>+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 powerpoint đẹp và chuyên nghiệp nhất | Dịch Vụ SEO Website Uy  Tín TPHCM | THIEN TU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6283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56137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4.3a</a:t>
            </a:r>
          </a:p>
        </p:txBody>
      </p:sp>
      <p:pic>
        <p:nvPicPr>
          <p:cNvPr id="6" name="Picture 9" descr="C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2860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495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</a:p>
          <a:p>
            <a:pPr marL="514350" indent="-514350" algn="ctr">
              <a:defRPr/>
            </a:pP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8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28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8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20 + 20 = 40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Ω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</a:p>
          <a:p>
            <a:pPr marL="514350" indent="-514350" algn="ctr">
              <a:defRPr/>
            </a:pPr>
            <a:r>
              <a:rPr lang="en-US" sz="2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24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="1" baseline="-25000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20 + 20 + 20 = 60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Ω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hình nền powerpoint công nghệ khoa học cực c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8915400" cy="52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09800" y="533400"/>
            <a:ext cx="4343400" cy="2362200"/>
            <a:chOff x="2209800" y="1676400"/>
            <a:chExt cx="4343400" cy="2362200"/>
          </a:xfrm>
        </p:grpSpPr>
        <p:graphicFrame>
          <p:nvGraphicFramePr>
            <p:cNvPr id="5" name="Object 25"/>
            <p:cNvGraphicFramePr>
              <a:graphicFrameLocks noChangeAspect="1"/>
            </p:cNvGraphicFramePr>
            <p:nvPr/>
          </p:nvGraphicFramePr>
          <p:xfrm>
            <a:off x="2286000" y="1752600"/>
            <a:ext cx="4191000" cy="215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Equation" r:id="rId3" imgW="1333500" imgH="685800" progId="Equation.3">
                    <p:embed/>
                  </p:oleObj>
                </mc:Choice>
                <mc:Fallback>
                  <p:oleObj name="Equation" r:id="rId3" imgW="1333500" imgH="6858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752600"/>
                          <a:ext cx="4191000" cy="2155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209800" y="1676400"/>
              <a:ext cx="4343400" cy="236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819400"/>
            <a:ext cx="175721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9144000" cy="1384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12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8991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0,1A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      B. </a:t>
            </a:r>
            <a:r>
              <a:rPr lang="en-US" sz="32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0,15A	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en-US" sz="32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0,25A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D. </a:t>
            </a:r>
            <a:r>
              <a:rPr lang="en-US" sz="32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0,3A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95400" y="5638800"/>
          <a:ext cx="6311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2235200" imgH="431800" progId="Equation.3">
                  <p:embed/>
                </p:oleObj>
              </mc:Choice>
              <mc:Fallback>
                <p:oleObj name="Equation" r:id="rId5" imgW="22352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63119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0" y="5029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slide đẹp cho Powepoint với nhiều phong cách khác n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75721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A, B.</a:t>
            </a: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38400" y="4267200"/>
            <a:ext cx="4876800" cy="2362200"/>
            <a:chOff x="2057400" y="3733800"/>
            <a:chExt cx="4728955" cy="2739048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057400" y="3733800"/>
              <a:ext cx="4728955" cy="2739048"/>
              <a:chOff x="2057400" y="3733800"/>
              <a:chExt cx="4728955" cy="2739048"/>
            </a:xfrm>
          </p:grpSpPr>
          <p:pic>
            <p:nvPicPr>
              <p:cNvPr id="8" name="Picture 8" descr="BAI TAP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57400" y="3733800"/>
                <a:ext cx="4728955" cy="2739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2507670" y="4987635"/>
                <a:ext cx="768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0,2 A</a:t>
                </a:r>
              </a:p>
            </p:txBody>
          </p:sp>
        </p:grp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5257800" y="57912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         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Hộp_Văn_Bản 13"/>
          <p:cNvSpPr txBox="1">
            <a:spLocks noChangeArrowheads="1"/>
          </p:cNvSpPr>
          <p:nvPr/>
        </p:nvSpPr>
        <p:spPr bwMode="auto">
          <a:xfrm>
            <a:off x="152400" y="228600"/>
            <a:ext cx="1236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17732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l-GR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 = 0,2A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  <a:endParaRPr lang="el-G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48200" y="228600"/>
            <a:ext cx="4267200" cy="2205037"/>
            <a:chOff x="2057400" y="3833584"/>
            <a:chExt cx="4728955" cy="2739048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057400" y="3833584"/>
              <a:ext cx="4728955" cy="2739048"/>
              <a:chOff x="2057400" y="3833584"/>
              <a:chExt cx="4728955" cy="2739048"/>
            </a:xfrm>
          </p:grpSpPr>
          <p:pic>
            <p:nvPicPr>
              <p:cNvPr id="8" name="Picture 22" descr="BAI TAP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57400" y="3833584"/>
                <a:ext cx="4728955" cy="2739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23"/>
              <p:cNvSpPr txBox="1">
                <a:spLocks noChangeArrowheads="1"/>
              </p:cNvSpPr>
              <p:nvPr/>
            </p:nvSpPr>
            <p:spPr bwMode="auto">
              <a:xfrm>
                <a:off x="2507670" y="4987635"/>
                <a:ext cx="768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0,2 A</a:t>
                </a:r>
              </a:p>
            </p:txBody>
          </p:sp>
        </p:grp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5266334" y="5815610"/>
              <a:ext cx="1359662" cy="42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A          B</a:t>
              </a:r>
            </a:p>
          </p:txBody>
        </p:sp>
      </p:grpSp>
      <p:sp>
        <p:nvSpPr>
          <p:cNvPr id="10" name="Hộp_Văn_Bản 14"/>
          <p:cNvSpPr txBox="1">
            <a:spLocks noChangeArrowheads="1"/>
          </p:cNvSpPr>
          <p:nvPr/>
        </p:nvSpPr>
        <p:spPr bwMode="auto">
          <a:xfrm>
            <a:off x="3886200" y="2286000"/>
            <a:ext cx="765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1"/>
          <p:cNvSpPr txBox="1">
            <a:spLocks noChangeArrowheads="1"/>
          </p:cNvSpPr>
          <p:nvPr/>
        </p:nvSpPr>
        <p:spPr bwMode="auto">
          <a:xfrm>
            <a:off x="2438400" y="2819400"/>
            <a:ext cx="6346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2514600" y="3352800"/>
            <a:ext cx="663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29000" y="3962400"/>
          <a:ext cx="37211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1651000" imgH="457200" progId="Equation.3">
                  <p:embed/>
                </p:oleObj>
              </mc:Choice>
              <mc:Fallback>
                <p:oleObj name="Equation" r:id="rId4" imgW="16510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3721100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ộp_Văn_Bản 11"/>
          <p:cNvSpPr txBox="1">
            <a:spLocks noChangeArrowheads="1"/>
          </p:cNvSpPr>
          <p:nvPr/>
        </p:nvSpPr>
        <p:spPr bwMode="auto">
          <a:xfrm>
            <a:off x="2514600" y="51054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286000" y="5867400"/>
          <a:ext cx="62690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2781300" imgH="228600" progId="Equation.3">
                  <p:embed/>
                </p:oleObj>
              </mc:Choice>
              <mc:Fallback>
                <p:oleObj name="Equation" r:id="rId6" imgW="2781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67400"/>
                        <a:ext cx="6269037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463800"/>
            <a:ext cx="3117850" cy="1766888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755900"/>
            <a:ext cx="4899025" cy="10160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5734050"/>
            <a:ext cx="2951163" cy="904875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159125"/>
            <a:ext cx="4203700" cy="335438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4495800"/>
            <a:ext cx="3089275" cy="1001713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9075" y="3048000"/>
            <a:ext cx="4049713" cy="233838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8725" y="1404938"/>
            <a:ext cx="2978150" cy="1001712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1336675"/>
            <a:ext cx="3952875" cy="24495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1125" y="209550"/>
            <a:ext cx="2867025" cy="9048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3663" y="166688"/>
            <a:ext cx="4216400" cy="3605212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93950"/>
            <a:ext cx="3576638" cy="210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ound xanh | toplist - đăng tin nhà đất miễn phí ,rao vặt bất động  sản,trang nhà đất,mua bán nhà đất,rao vặt nhà đ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Kết luận nào sau đây là đúng khi nói về hiệu điện thế giữa hai đầu đoạn mạch mắc nối tiếp?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Trong đoạn mạch mắc nối tiếp, hiệu điện thế giữa hai đầu đoạn mạch: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bằng hiệu điện thế giữa hai đầu mỗi điện trở thành phần.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bằng tổng hiệu điện thế giữa hai đầu mỗi điện trở thành phần.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bằng các hiệu điện thế giữa hai đầu mỗi điện trở thành phần.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luôn nhỏ hơn tổng các hiệu điện thế giữa hai đầu mỗi điện trở thành phần.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048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p Hình Nền Powerpoint Công Nghệ Đẹp, 100+ Hình Nền Powerpoint Về Công  Nghệ Thông 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Cho đoạn mạch gồm điện trở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mắc nối tiếp với điện trở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mắc vào mạch điện. Gọi I, I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lần lượt là cường độ dòng điện của toàn mạch, cường độ dòng điện qua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 Biểu thức nào sau đây đúng?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971800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I 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810000"/>
            <a:ext cx="247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I 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+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64820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I ≠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33400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≠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124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6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3767138"/>
            <a:ext cx="25527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7348538" y="3690938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207125" y="3506788"/>
            <a:ext cx="457200" cy="4953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434138" y="5151438"/>
            <a:ext cx="685800" cy="43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392863" y="5248275"/>
            <a:ext cx="76200" cy="21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75488" y="5249863"/>
            <a:ext cx="76200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48400" y="3560763"/>
            <a:ext cx="60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34100" y="50133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19938" y="4967288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72200" y="5257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43738" y="5291138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00938" y="32766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CA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0" y="533400"/>
            <a:ext cx="899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vi-VN" alt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đặt vào hai đầu dây dẫn một HĐT là 20V thì CĐDĐ chạy qua nó là 0,5A</a:t>
            </a:r>
          </a:p>
          <a:p>
            <a:pPr marL="514350" indent="-514350" algn="just">
              <a:buAutoNum type="alphaLcPeriod"/>
            </a:pP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điện trở của dây dẫn</a:t>
            </a:r>
          </a:p>
          <a:p>
            <a:pPr marL="514350" indent="-514350" algn="just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b.Nếu tăng HĐT thêm 5V thì lúc đó CĐDĐ chạy qua dây dẫn là bao nhiêu?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228600" y="2895600"/>
            <a:ext cx="533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mạch điện như hình vẽ.Biết ampe kế chỉ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0,8A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 điện thế đặt vào hai đầu dây dẫn là 4V</a:t>
            </a:r>
          </a:p>
          <a:p>
            <a:pPr marL="514350" indent="-514350" algn="just">
              <a:buAutoNum type="alphaLcPeriod"/>
            </a:pP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điện trở R</a:t>
            </a:r>
          </a:p>
          <a:p>
            <a:pPr marL="514350" indent="-514350" algn="just"/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Để ampe kế chỉ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1,2A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thì HĐT phải tăng thêm bao nhiêu?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3" grpId="0"/>
      <p:bldP spid="25" grpId="0"/>
      <p:bldP spid="26" grpId="0"/>
      <p:bldP spid="27" grpId="0"/>
      <p:bldP spid="28" grpId="0"/>
      <p:bldP spid="29" grpId="0"/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Đặt một hiệu điện thế U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vào hai đầu đoạn mạch gồm hai điện trở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và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mắc nối tiếp. Hiệu điện thế giữa hai đầu mỗi điện trở tương ứng là U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 Hệ thức nào sau đây là không đúng?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95600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R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R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+ R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733800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I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Vật Lí lớp 9 | Tổng hợp Lý thuyết - Bài tập Vật Lý 9 có đáp 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648200"/>
            <a:ext cx="1524000" cy="103833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4648200"/>
            <a:ext cx="66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715000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U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= U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+ U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4648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Cho hai điện trở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và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 biết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= 3R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và R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= 15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Ω 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Khi mắc hai điện trở này nối tiếp vào hai điểm có hiệu điện thế 120V thì dòng điện chạy qua nó có cường độ là: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2A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2438400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2,5A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514600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4A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2514600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0,4A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048000"/>
            <a:ext cx="5660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Ta có R</a:t>
            </a:r>
            <a:r>
              <a:rPr lang="pt-BR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 = 3R</a:t>
            </a:r>
            <a:r>
              <a:rPr lang="pt-BR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 = 3.15 = 45 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73380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Điện trở mạch là: R = R</a:t>
            </a:r>
            <a:r>
              <a:rPr lang="pt-BR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pt-BR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 =15+45 = 60 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Vật Lí lớp 9 | Tổng hợp Lý thuyết - Bài tập Vật Lý 9 có đáp 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4495800"/>
            <a:ext cx="3505201" cy="128239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4419600"/>
            <a:ext cx="5012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" y="2438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NV-Ve-N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914400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4.2,4.3,4.4,4.5 SBT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76600" y="3429000"/>
            <a:ext cx="5857875" cy="3429000"/>
            <a:chOff x="3276600" y="3429000"/>
            <a:chExt cx="5857519" cy="342900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76600" y="3429000"/>
              <a:ext cx="5857519" cy="3429000"/>
              <a:chOff x="3276600" y="3429000"/>
              <a:chExt cx="5857519" cy="3429000"/>
            </a:xfrm>
          </p:grpSpPr>
          <p:pic>
            <p:nvPicPr>
              <p:cNvPr id="3101" name="Picture 20" descr="4.2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76600" y="3429000"/>
                <a:ext cx="5857519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2" name="TextBox 10"/>
              <p:cNvSpPr txBox="1">
                <a:spLocks noChangeArrowheads="1"/>
              </p:cNvSpPr>
              <p:nvPr/>
            </p:nvSpPr>
            <p:spPr bwMode="auto">
              <a:xfrm>
                <a:off x="6471356" y="3962400"/>
                <a:ext cx="38664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952898" y="4800600"/>
              <a:ext cx="213347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00" name="Picture 33" descr="khoa 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6463102"/>
              <a:ext cx="857370" cy="30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19" descr="4.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1242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4038600" cy="2246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 22"/>
          <p:cNvSpPr/>
          <p:nvPr/>
        </p:nvSpPr>
        <p:spPr>
          <a:xfrm>
            <a:off x="7162800" y="3200400"/>
            <a:ext cx="9144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? </a:t>
            </a:r>
            <a:r>
              <a:rPr lang="el-GR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5664200" y="542925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04C0"/>
                </a:solidFill>
              </a:rPr>
              <a:t>R</a:t>
            </a:r>
            <a:r>
              <a:rPr lang="en-US" sz="2800" b="1" baseline="-25000">
                <a:solidFill>
                  <a:srgbClr val="1A04C0"/>
                </a:solidFill>
              </a:rPr>
              <a:t>1</a:t>
            </a:r>
            <a:endParaRPr lang="en-US" sz="2800" b="1">
              <a:solidFill>
                <a:srgbClr val="1A04C0"/>
              </a:solidFill>
            </a:endParaRP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7680325" y="547688"/>
            <a:ext cx="508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04C0"/>
                </a:solidFill>
              </a:rPr>
              <a:t>R</a:t>
            </a:r>
            <a:r>
              <a:rPr lang="en-US" sz="2800" b="1" baseline="-25000">
                <a:solidFill>
                  <a:srgbClr val="1A04C0"/>
                </a:solidFill>
              </a:rPr>
              <a:t>2</a:t>
            </a:r>
            <a:endParaRPr lang="en-US" sz="2800" b="1">
              <a:solidFill>
                <a:srgbClr val="1A04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752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102552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2088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513" y="368458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495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5257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5250" y="6324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563" y="63039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3163" y="6407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86067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1246188"/>
            <a:ext cx="2133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96" name="Picture 31" descr="khoa 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09888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0" y="3962400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</a:t>
            </a:r>
            <a:r>
              <a:rPr lang="en-US" sz="2800" b="1" baseline="-25000">
                <a:solidFill>
                  <a:srgbClr val="FF0000"/>
                </a:solidFill>
              </a:rPr>
              <a:t>tđ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mplate or photo frame isolated on transparent background. square brown  bamboo border with rope and copy space isolated | Cheap Royalty Free  Subscription, Stock Photos, Vector Illustrations &amp; Fo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419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 MẠCH NỐI TIẾP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419600" y="2362200"/>
            <a:ext cx="4648200" cy="3276600"/>
            <a:chOff x="4419600" y="2362200"/>
            <a:chExt cx="4648200" cy="3277201"/>
          </a:xfrm>
        </p:grpSpPr>
        <p:pic>
          <p:nvPicPr>
            <p:cNvPr id="5148" name="Picture 48" descr="4.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2362200"/>
              <a:ext cx="4648200" cy="327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4953000" y="3886480"/>
              <a:ext cx="2133600" cy="156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50" name="Picture 67" descr="khoa 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53375" y="5271655"/>
              <a:ext cx="857370" cy="30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267200" y="2362200"/>
            <a:ext cx="4765675" cy="3429000"/>
            <a:chOff x="4267200" y="2362200"/>
            <a:chExt cx="4766387" cy="3429000"/>
          </a:xfrm>
        </p:grpSpPr>
        <p:pic>
          <p:nvPicPr>
            <p:cNvPr id="5145" name="Picture 49" descr="4.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7200" y="2362200"/>
              <a:ext cx="476638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4953102" y="3768725"/>
              <a:ext cx="2133919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47" name="Picture 46" descr="khoa K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5430937"/>
              <a:ext cx="857370" cy="30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5400" y="0"/>
            <a:ext cx="8991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519238"/>
            <a:ext cx="86106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674938"/>
            <a:ext cx="373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324350" y="4484688"/>
            <a:ext cx="385763" cy="544512"/>
            <a:chOff x="5390872" y="4170225"/>
            <a:chExt cx="386473" cy="543995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86230" y="4359749"/>
              <a:ext cx="380638" cy="1591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4" name="TextBox 35"/>
            <p:cNvSpPr txBox="1">
              <a:spLocks noChangeArrowheads="1"/>
            </p:cNvSpPr>
            <p:nvPr/>
          </p:nvSpPr>
          <p:spPr bwMode="auto">
            <a:xfrm>
              <a:off x="5390872" y="4191000"/>
              <a:ext cx="3241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346700" y="3271838"/>
            <a:ext cx="444500" cy="538162"/>
            <a:chOff x="6206835" y="3108757"/>
            <a:chExt cx="444352" cy="53866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06835" y="3108757"/>
              <a:ext cx="366591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2" name="TextBox 40"/>
            <p:cNvSpPr txBox="1">
              <a:spLocks noChangeArrowheads="1"/>
            </p:cNvSpPr>
            <p:nvPr/>
          </p:nvSpPr>
          <p:spPr bwMode="auto">
            <a:xfrm>
              <a:off x="6206835" y="312420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327900" y="3286125"/>
            <a:ext cx="444500" cy="523875"/>
            <a:chOff x="7556648" y="3106670"/>
            <a:chExt cx="444352" cy="52322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7591561" y="3108256"/>
              <a:ext cx="368177" cy="1585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0" name="TextBox 41"/>
            <p:cNvSpPr txBox="1">
              <a:spLocks noChangeArrowheads="1"/>
            </p:cNvSpPr>
            <p:nvPr/>
          </p:nvSpPr>
          <p:spPr bwMode="auto">
            <a:xfrm>
              <a:off x="7556648" y="31066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095750" y="4637088"/>
            <a:ext cx="385763" cy="544512"/>
            <a:chOff x="5390872" y="4170225"/>
            <a:chExt cx="386473" cy="543995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86230" y="4359749"/>
              <a:ext cx="380638" cy="1591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8" name="TextBox 52"/>
            <p:cNvSpPr txBox="1">
              <a:spLocks noChangeArrowheads="1"/>
            </p:cNvSpPr>
            <p:nvPr/>
          </p:nvSpPr>
          <p:spPr bwMode="auto">
            <a:xfrm>
              <a:off x="5390872" y="4191000"/>
              <a:ext cx="3241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118100" y="3271838"/>
            <a:ext cx="444500" cy="538162"/>
            <a:chOff x="6206835" y="3108757"/>
            <a:chExt cx="444352" cy="538663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206835" y="3108757"/>
              <a:ext cx="366591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6" name="TextBox 55"/>
            <p:cNvSpPr txBox="1">
              <a:spLocks noChangeArrowheads="1"/>
            </p:cNvSpPr>
            <p:nvPr/>
          </p:nvSpPr>
          <p:spPr bwMode="auto">
            <a:xfrm>
              <a:off x="6206835" y="312420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099300" y="3286125"/>
            <a:ext cx="444500" cy="523875"/>
            <a:chOff x="7556648" y="3106670"/>
            <a:chExt cx="444352" cy="52322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1561" y="3108256"/>
              <a:ext cx="368177" cy="1585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TextBox 58"/>
            <p:cNvSpPr txBox="1">
              <a:spLocks noChangeArrowheads="1"/>
            </p:cNvSpPr>
            <p:nvPr/>
          </p:nvSpPr>
          <p:spPr bwMode="auto">
            <a:xfrm>
              <a:off x="7556648" y="31066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0" y="122238"/>
          <a:ext cx="9144000" cy="673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Simulation" r:id="rId2" imgW="3438095" imgH="2190476" progId="">
                  <p:embed/>
                </p:oleObj>
              </mc:Choice>
              <mc:Fallback>
                <p:oleObj name="Simulation" r:id="rId2" imgW="3438095" imgH="219047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238"/>
                        <a:ext cx="9144000" cy="673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 Seni ideas | seni, power points, latar belak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0" y="1066800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Kết luận </a:t>
            </a:r>
            <a:r>
              <a:rPr lang="vi-VN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676400"/>
            <a:ext cx="6629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rong đoạn mạch nối tiếp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 độ dòng điện có giá trị như nhau tại mọi điểm  I = I</a:t>
            </a:r>
            <a:r>
              <a:rPr lang="vi-VN" sz="3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vi-VN" sz="3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 điện thế giữa hai đầu đoạn mạch bằng tổng các hiệu điện thế trên mỗi đèn  U = U</a:t>
            </a:r>
            <a:r>
              <a:rPr lang="vi-VN" sz="3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U</a:t>
            </a:r>
            <a:r>
              <a:rPr lang="vi-VN" sz="3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vi-VN" sz="1600" baseline="-250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ground Powerpoint đẹp 7 | Hình ảnh, Hình nền, H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0" cy="8001000"/>
          </a:xfrm>
          <a:prstGeom prst="rect">
            <a:avLst/>
          </a:prstGeom>
          <a:noFill/>
        </p:spPr>
      </p:pic>
      <p:sp>
        <p:nvSpPr>
          <p:cNvPr id="3" name="Title 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9448800" cy="707886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2.Đoạn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1752600"/>
          <a:ext cx="10515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Simulation" r:id="rId4" imgW="3438095" imgH="1848108" progId="">
                  <p:embed/>
                </p:oleObj>
              </mc:Choice>
              <mc:Fallback>
                <p:oleObj name="Simulation" r:id="rId4" imgW="3438095" imgH="184810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10515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alentine's Day/bridal seamless abstract background. 273173 Vector Art at 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2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alt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HĐT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352800" y="1676400"/>
          <a:ext cx="2438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583947" imgH="444307" progId="">
                  <p:embed/>
                </p:oleObj>
              </mc:Choice>
              <mc:Fallback>
                <p:oleObj name="Equation" r:id="rId3" imgW="583947" imgH="4443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24384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124200"/>
            <a:ext cx="6324600" cy="5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7" rIns="91397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nối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3200400"/>
            <a:ext cx="213360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91397" tIns="45697" rIns="91397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I = I</a:t>
            </a:r>
            <a:r>
              <a:rPr lang="en-US" altLang="en-US" sz="3600" b="1" baseline="-25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= I</a:t>
            </a:r>
            <a:r>
              <a:rPr lang="en-US" altLang="en-US" sz="3600" b="1" baseline="-25000" dirty="0">
                <a:solidFill>
                  <a:srgbClr val="0000FF"/>
                </a:solidFill>
                <a:latin typeface="Times New Roman" pitchFamily="18" charset="0"/>
              </a:rPr>
              <a:t>2 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4343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7" rIns="91397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ĐL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886200" y="4038600"/>
          <a:ext cx="4800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2159000" imgH="444500" progId="">
                  <p:embed/>
                </p:oleObj>
              </mc:Choice>
              <mc:Fallback>
                <p:oleObj name="Equation" r:id="rId5" imgW="2159000" imgH="4445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4800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56388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7" rIns="91397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828800" y="5257800"/>
            <a:ext cx="1752600" cy="1174750"/>
            <a:chOff x="2068" y="1392"/>
            <a:chExt cx="1388" cy="588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096" y="1397"/>
              <a:ext cx="5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U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n-US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068" y="1733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880" y="1392"/>
              <a:ext cx="5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n-US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079" y="1716"/>
              <a:ext cx="5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U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878" y="1720"/>
              <a:ext cx="57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866" y="1733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536" y="1699"/>
              <a:ext cx="240" cy="82"/>
              <a:chOff x="1296" y="3072"/>
              <a:chExt cx="240" cy="82"/>
            </a:xfrm>
          </p:grpSpPr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1296" y="315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810000" y="57150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7" rIns="91397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(3)</a:t>
            </a:r>
            <a:endParaRPr lang="en-US" altLang="en-US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1374</Words>
  <Application>Microsoft Office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Clip</vt:lpstr>
      <vt:lpstr>Simulation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2.Đoạn mạch gồm 2 điện trở mắc nối tiếp</vt:lpstr>
      <vt:lpstr>PowerPoint Presentation</vt:lpstr>
      <vt:lpstr>II.ĐIỆN TRỞ TƯƠNG ĐƯƠNG CỦA ĐOẠN MẠCH NỐI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48</cp:revision>
  <dcterms:created xsi:type="dcterms:W3CDTF">2022-07-17T02:32:46Z</dcterms:created>
  <dcterms:modified xsi:type="dcterms:W3CDTF">2023-03-12T06:51:02Z</dcterms:modified>
</cp:coreProperties>
</file>