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</p:sldMasterIdLst>
  <p:sldIdLst>
    <p:sldId id="566" r:id="rId4"/>
    <p:sldId id="567" r:id="rId5"/>
    <p:sldId id="565" r:id="rId6"/>
    <p:sldId id="535" r:id="rId7"/>
    <p:sldId id="553" r:id="rId8"/>
    <p:sldId id="317" r:id="rId9"/>
    <p:sldId id="278" r:id="rId10"/>
    <p:sldId id="555" r:id="rId11"/>
    <p:sldId id="557" r:id="rId12"/>
    <p:sldId id="563" r:id="rId13"/>
    <p:sldId id="538" r:id="rId14"/>
    <p:sldId id="266" r:id="rId15"/>
    <p:sldId id="560" r:id="rId16"/>
    <p:sldId id="263" r:id="rId17"/>
    <p:sldId id="268" r:id="rId18"/>
    <p:sldId id="559" r:id="rId19"/>
    <p:sldId id="564" r:id="rId20"/>
    <p:sldId id="265" r:id="rId21"/>
    <p:sldId id="275" r:id="rId22"/>
    <p:sldId id="276" r:id="rId23"/>
    <p:sldId id="277" r:id="rId24"/>
    <p:sldId id="562" r:id="rId25"/>
    <p:sldId id="283" r:id="rId26"/>
    <p:sldId id="546" r:id="rId27"/>
    <p:sldId id="547" r:id="rId28"/>
    <p:sldId id="548" r:id="rId29"/>
    <p:sldId id="549" r:id="rId30"/>
    <p:sldId id="292" r:id="rId31"/>
    <p:sldId id="293" r:id="rId32"/>
    <p:sldId id="568" r:id="rId33"/>
    <p:sldId id="294" r:id="rId34"/>
    <p:sldId id="296" r:id="rId35"/>
    <p:sldId id="269" r:id="rId36"/>
    <p:sldId id="270" r:id="rId37"/>
    <p:sldId id="273" r:id="rId38"/>
    <p:sldId id="27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9A7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10-14T01:36:15.3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4200 8033 110 0,'-19'0'184'0,"-1"-3"-19"0,7-1-30 0,0 0-30 0,0 1-32 0,0 3-24 16,0-4-21-16,0 1-12 0,0 3-8 0,0-4-5 0,0 4-2 15,0 0-3-15,-1-4 0 0,2 4-1 0,-1 4 2 0,0-4 0 0,0 0 0 16,7 4 1-16,-8-1 1 0,2-3 2 0,4 4 3 0,-4-1 1 0,5 1 1 15,1 0-1-15,-1-1 0 0,-6 2 1 0,7-1 2 0,-1-1 0 16,0 1 1-16,1-1 3 0,0 4-1 0,-1-3 2 0,1 3 2 0,-8 0 1 16,8-3 1-16,0 4 0 0,-2-1 1 0,2-3 0 0,0 3 0 15,0-3 1-15,-8 3-3 0,14 0-1 0,-6-3-1 0,-1 3 0 0,1-3-1 16,6-1-2-16,-6 1-3 0,6 0-3 0,-8-1-4 0,8 1-2 16,0 0-3-16,0-4 0 0,0 0-1 0,0 0-1 0,0 0-1 0,0 0-3 15,0 0-3-15,0 0-4 0,0-4-4 0,8 4-7 0,-8 0-4 0,0-4-9 16,6 1-9-16,0-1-17 0,-6 0-19 0,7-3-32 0,-1 3-34 15,1-3-19-15,-7 0-8 0,7 0-2 0,-1-1 74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480D1-ADE3-4787-8F3B-C2E50E90A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C2982-FB8E-4FAF-A092-DA45D3C1E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6C177-2559-46D1-8B07-7A443439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4C6A-F24C-D941-AF87-09CE2AEA45D6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348BC-9AE3-45AE-BA5D-56C0EDF41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19BDF-A0C3-4B88-BFF5-771BAB06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9C44-0FD4-634F-B142-C8ADF9FCA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163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138CE-276B-4378-9902-3471C0AE5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CABCB9-E9CF-4ADB-9D55-BBDAACF93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B7DB2-6CEB-46FF-B048-1F67972A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4C6A-F24C-D941-AF87-09CE2AEA45D6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1AEE-4410-4A78-BD81-347CFCC8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BDEAF-41DC-4BCE-A5C2-D14A23A7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9C44-0FD4-634F-B142-C8ADF9FCA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916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77215B-12FE-4C3E-A516-C7A4FBBE0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2C6A5-58CC-4410-8E99-9C53F1B4E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6A206-DFC9-4BF6-B7C0-314FDB59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4C6A-F24C-D941-AF87-09CE2AEA45D6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54E67-3C6F-4522-856E-977DC929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F1581-A3A7-4824-95EE-50E024FC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9C44-0FD4-634F-B142-C8ADF9FCA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1404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1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127EA1-FBBF-4E07-A8A5-A60076711E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Bài 3 CHƯƠNG TRÌNH MÁY TÍNH VÀ DỮ LIỆU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468341-16E7-4B58-9541-2477771932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C608E8-06F2-4640-9D99-2045ADF17D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814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09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DF73AC-1C5B-4ACD-9DB2-FFE5405D2923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Lê Văn Hiệp - THCS Phú Cường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BE9421-2D12-43BB-915F-A4CA4F20F5F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138840"/>
      </p:ext>
    </p:extLst>
  </p:cSld>
  <p:clrMapOvr>
    <a:masterClrMapping/>
  </p:clrMapOvr>
  <p:transition spd="slow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B6D665-5C6A-4E6D-9E97-F53C7B32503C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Lê Văn Hiệp - THCS Phú Cường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1BB09C-88D3-43E2-8610-90B5E8F0373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717480"/>
      </p:ext>
    </p:extLst>
  </p:cSld>
  <p:clrMapOvr>
    <a:masterClrMapping/>
  </p:clrMapOvr>
  <p:transition spd="slow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6B49EF-4D9B-457C-B63F-29680DB1C2D9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Lê Văn Hiệp - THCS Phú Cường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6A2B94-CBFF-44A9-ACEE-20834EC07EDE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421376"/>
      </p:ext>
    </p:extLst>
  </p:cSld>
  <p:clrMapOvr>
    <a:masterClrMapping/>
  </p:clrMapOvr>
  <p:transition spd="slow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DD6F60-690F-4374-8891-78BDD009AC82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Lê Văn Hiệp - THCS Phú Cường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5B38AD-05B9-49CD-BB16-6FBAE9F0DB1E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391998"/>
      </p:ext>
    </p:extLst>
  </p:cSld>
  <p:clrMapOvr>
    <a:masterClrMapping/>
  </p:clrMapOvr>
  <p:transition spd="slow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21AE81-833A-4DEB-81B2-BF9CFB2B24F6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Lê Văn Hiệp - THCS Phú Cường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8C5DF8-E6B5-4CAD-9BF2-655A0B6CB3AE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185893"/>
      </p:ext>
    </p:extLst>
  </p:cSld>
  <p:clrMapOvr>
    <a:masterClrMapping/>
  </p:clrMapOvr>
  <p:transition spd="slow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20C117-E9D2-464A-9B7F-F20678ED67BF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Lê Văn Hiệp - THCS Phú Cường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720F82-DBD5-468C-A255-80F94F5DE3B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064838"/>
      </p:ext>
    </p:extLst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EA528-762D-45BC-88E7-A23B8619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B8EA9-659B-4084-A21E-806EB4622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7B5E9-C52B-4ED2-8D76-FAD97318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4C6A-F24C-D941-AF87-09CE2AEA45D6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4FB17-8CB2-477F-8396-9C70BFEE4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C8A13-EBE6-4C1F-967F-4BDDCA9BE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9C44-0FD4-634F-B142-C8ADF9FCA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3206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BCC421-6971-4CB0-93EA-64AE96C0ACCF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167813"/>
      </p:ext>
    </p:extLst>
  </p:cSld>
  <p:clrMapOvr>
    <a:masterClrMapping/>
  </p:clrMapOvr>
  <p:transition spd="slow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B2D8CB-AB34-4212-84D8-B1B0262E3CEC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Lê Văn Hiệp - THCS Phú Cường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216FE-4AE0-47EC-AC52-FFF1069BDF48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28146"/>
      </p:ext>
    </p:extLst>
  </p:cSld>
  <p:clrMapOvr>
    <a:masterClrMapping/>
  </p:clrMapOvr>
  <p:transition spd="slow"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38FA6-3FAC-4E2E-9327-80C3C64D5C88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Lê Văn Hiệp - THCS Phú Cường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09F8D-7A31-47F8-BDEC-90D8078E3613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859465"/>
      </p:ext>
    </p:extLst>
  </p:cSld>
  <p:clrMapOvr>
    <a:masterClrMapping/>
  </p:clrMapOvr>
  <p:transition spd="slow"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64BCEF-730D-4097-B72C-52FBDAD1A327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Lê Văn Hiệp - THCS Phú Cường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3A6E85-6CA5-4277-8824-D97CF544FE8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668065"/>
      </p:ext>
    </p:extLst>
  </p:cSld>
  <p:clrMapOvr>
    <a:masterClrMapping/>
  </p:clrMapOvr>
  <p:transition spd="slow"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4D95FE-52A7-41A4-97EC-1A3A68AB0290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Lê Văn Hiệp - THCS Phú Cường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B6C26F-74FC-405E-9401-99391AC69928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037602"/>
      </p:ext>
    </p:extLst>
  </p:cSld>
  <p:clrMapOvr>
    <a:masterClrMapping/>
  </p:clrMapOvr>
  <p:transition spd="slow"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AF82E-B976-4493-824C-5AD71C129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537C3-986D-47C7-A727-20C16D98F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00234-238E-4FA0-A220-DAFB0A3F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864D1-EA30-4F2D-ABC7-F29E17700EA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A1E2E-AA9A-4995-B82F-3659B6C9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0E98-D854-426C-973E-0189BEAA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4287C-C9D7-4EFF-A81B-3661EC667E2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74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3C5C4-FFDE-434D-93CD-4C9E77D2D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1E134-15EC-4F82-8E39-1C7C522B1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00234-238E-4FA0-A220-DAFB0A3F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71DD9-B192-4D27-A926-5B756C0037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A1E2E-AA9A-4995-B82F-3659B6C9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0E98-D854-426C-973E-0189BEAA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0BB68-A6A2-45C4-8B84-882818334DC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346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FFAC-D493-44B7-A098-E5402A7E1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C292-F277-4BF2-8415-CFCAE4FBF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00234-238E-4FA0-A220-DAFB0A3F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BC102-AB66-4C31-9096-C0AF5F94424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A1E2E-AA9A-4995-B82F-3659B6C9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0E98-D854-426C-973E-0189BEAA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5501A-AF23-481D-9917-9E42B02E089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527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B9DDC-CDBE-43B3-9141-85EA95BFD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3EF1E-A975-4F6F-8D80-079C75A320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D4560-B81C-49FF-B9BB-B1694A2BB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A00234-238E-4FA0-A220-DAFB0A3F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3ED60-FE61-41A2-8694-A47DA63B852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8A1E2E-AA9A-4995-B82F-3659B6C9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E70E98-D854-426C-973E-0189BEAA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67A4F-E12F-48D9-9F72-21A012D4B69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415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1AC6-58AA-4CE7-A36E-F627803F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15E0E-A200-40E9-BC95-732BA0CE0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59428-C5F1-4123-B902-68B26BAB2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95A3D-4762-4F14-8430-D248AA1E5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B18FBB-7497-44EE-9BFE-0E6C98094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A00234-238E-4FA0-A220-DAFB0A3F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136F27-3A1A-44E0-8F89-087DA7983A7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8A1E2E-AA9A-4995-B82F-3659B6C9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E70E98-D854-426C-973E-0189BEAA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053BE-EF24-4EE7-8D7A-4524F849593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3B2B0-85CF-42F4-80EB-554987BCF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0B9C7-7990-4000-AC37-12E7BC96D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82F08-36E3-4A10-ADD1-C98A59176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4C6A-F24C-D941-AF87-09CE2AEA45D6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38ACA-B0F2-4D83-AF69-34895E378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C9272-CAB1-4B45-BCF3-D8D9A607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9C44-0FD4-634F-B142-C8ADF9FCA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7752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67788-9072-432D-A24A-D665B38C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1A00234-238E-4FA0-A220-DAFB0A3F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C1783-61CB-4D9D-A0A3-62096B59351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8A1E2E-AA9A-4995-B82F-3659B6C9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E70E98-D854-426C-973E-0189BEAA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3A7D-D2CE-45E8-9ECB-981822109A9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549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A00234-238E-4FA0-A220-DAFB0A3F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B698A-B009-4230-B357-84AC62DC014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18A1E2E-AA9A-4995-B82F-3659B6C9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E70E98-D854-426C-973E-0189BEAA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4A9D9-28CD-4912-936D-A5D739C4B52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645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BD99-C1E1-48FA-A79E-CBDD182E9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63119-E034-4EB0-BEB7-6140FD14B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D9118-7DFC-4F69-A654-B424FFE71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A00234-238E-4FA0-A220-DAFB0A3F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DA884-8669-4E06-BF72-2AC833DCC7A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8A1E2E-AA9A-4995-B82F-3659B6C9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E70E98-D854-426C-973E-0189BEAA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B62BD-70C1-4285-A36C-75506DCE79B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168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24492-8CFB-46D2-8C34-F12BBCE99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3A99E4-2DDB-4CE1-BE56-25DD10F697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E7C1E-3D4B-436B-8FD6-6A2D16599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A00234-238E-4FA0-A220-DAFB0A3F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EAB6C-6ACF-470F-AF23-B1E40CA237A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8A1E2E-AA9A-4995-B82F-3659B6C9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E70E98-D854-426C-973E-0189BEAA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8DE09-582B-4650-A9C2-3DF117C86C2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718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6E6A-8B35-4A2D-85C5-A1BBF9E2B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E6C3F-A7AC-459D-A443-6AA5A8AE9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00234-238E-4FA0-A220-DAFB0A3F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93D75-3F65-4520-8FCA-112C40260FC1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A1E2E-AA9A-4995-B82F-3659B6C9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0E98-D854-426C-973E-0189BEAA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552AC-471B-4118-B82B-001ECD25CCA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608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CEBC35-3FDA-4A59-82AD-12D9F5C373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245EA-094E-4058-A8AA-F75A248CE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00234-238E-4FA0-A220-DAFB0A3F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F9AC91-EED1-4D05-AA6D-2C99B713DFA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A1E2E-AA9A-4995-B82F-3659B6C9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0E98-D854-426C-973E-0189BEAA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E3BEF-D8DC-408A-94C9-A4930F549D6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92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62D6-5D9D-4721-B2B2-58CD4351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F0290-4168-42C5-B2DD-E6F64279B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88179-9648-4FE3-ABC3-C25556A9A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E7241-59A9-4B48-BF8A-1F043B71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4C6A-F24C-D941-AF87-09CE2AEA45D6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9F502-0069-42F5-91B4-2CA8ED0F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209EE-4D8A-49D0-945E-A53698DA7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9C44-0FD4-634F-B142-C8ADF9FCA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208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5E411-D322-4226-9B82-C009057C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78B4E-20D9-413F-9F58-4262BA60C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2579E-EEA5-4A21-B9BD-DD49149D6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8A58B-D970-44C5-A52A-1852EC47F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64325D-95BC-4419-8BBA-AB380862D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5A6A1D-9D0A-409B-8C7B-0583C3B0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4C6A-F24C-D941-AF87-09CE2AEA45D6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AEFBB-6457-4AB3-AC52-54CC467E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398FE7-0762-43EF-B486-5CBFEDE7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9C44-0FD4-634F-B142-C8ADF9FCA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129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7F1AB-7B6C-477A-B953-5381BE62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DE0E3-7286-48E9-9D55-6C196E75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4C6A-F24C-D941-AF87-09CE2AEA45D6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555F6-6B07-434F-B266-4EF50FB7E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2E119-3B17-4F03-AA4D-E4ADC47E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9C44-0FD4-634F-B142-C8ADF9FCA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517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CBB0F3-7733-4174-ADC6-9314E4BF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4C6A-F24C-D941-AF87-09CE2AEA45D6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22B06-F164-462D-8515-0DE11321F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AA8A2-3D08-49D1-BDE3-ADEE8AF3C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9C44-0FD4-634F-B142-C8ADF9FCA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156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A6023-69EE-48DC-98EB-BEC0980C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E24BE-ABCB-4808-96DF-D56CD2503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EECAF-536B-45D1-A4B1-673F6C313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4DA04-D9C9-4CFA-A12B-898E821E1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4C6A-F24C-D941-AF87-09CE2AEA45D6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7323F-20E7-4486-BB3C-20CACDBF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FB1CF-30DF-4C85-ADA2-53806F08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9C44-0FD4-634F-B142-C8ADF9FCA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873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8010-BCD1-44E8-A14F-8DE6D41AE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1FA28D-A129-4155-9CA3-8D4D8AABB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52272-EF8A-4F85-BC49-0C78EAB35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6AA37-C934-4BAC-A068-F59C5286B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4C6A-F24C-D941-AF87-09CE2AEA45D6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A212C-1797-4DE1-9F9F-05BFEBE9F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CFDBC-C476-435B-91DF-E74A4895B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9C44-0FD4-634F-B142-C8ADF9FCA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945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5E1BDE-B30A-4F3C-9CA1-E44A5948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6D7A5-129B-4B0A-8790-D21B5B1D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4607A-6524-4519-9E8A-213D2518E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A4C6A-F24C-D941-AF87-09CE2AEA45D6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4C52C-546D-4388-8E6A-81B5B2E67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E3614-4603-4177-9142-C1A5B4EC1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79C44-0FD4-634F-B142-C8ADF9FCA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447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3993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994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994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994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994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E292B1-5240-4BD8-A899-0935B58073DC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Lê Văn Hiệp - THCS Phú Cường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087173-4374-4139-8EEC-8C404127DAA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72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wheel spokes="8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C5D04-276F-4F9D-8849-9D2EA0901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00234-238E-4FA0-A220-DAFB0A3F7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E21E5-583F-486A-A61D-0B23E5C887B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A1E2E-AA9A-4995-B82F-3659B6C92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0E98-D854-426C-973E-0189BEAA3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30039-E6E3-4D3B-8B39-900E4DEF81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35A5B5-19EC-4BFB-BE3D-75B9DAA4FCE2}"/>
              </a:ext>
            </a:extLst>
          </p:cNvPr>
          <p:cNvSpPr/>
          <p:nvPr userDrawn="1"/>
        </p:nvSpPr>
        <p:spPr>
          <a:xfrm>
            <a:off x="1" y="2"/>
            <a:ext cx="12192000" cy="6655463"/>
          </a:xfrm>
          <a:prstGeom prst="rect">
            <a:avLst/>
          </a:prstGeom>
          <a:blipFill dpi="0" rotWithShape="1">
            <a:blip r:embed="rId13">
              <a:alphaModFix amt="50000"/>
            </a:blip>
            <a:srcRect/>
            <a:stretch>
              <a:fillRect b="-97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83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Relationship Id="rId9" Type="http://schemas.openxmlformats.org/officeDocument/2006/relationships/image" Target="../media/image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FC71F6DE-BC83-423C-9538-224B5987FF96}"/>
              </a:ext>
            </a:extLst>
          </p:cNvPr>
          <p:cNvSpPr/>
          <p:nvPr/>
        </p:nvSpPr>
        <p:spPr>
          <a:xfrm>
            <a:off x="1524000" y="5775326"/>
            <a:ext cx="9144000" cy="2397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132385" y="205828"/>
            <a:ext cx="5057685" cy="5847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KIỂM TRA BÀI CŨ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176531" y="1186052"/>
            <a:ext cx="7289442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phím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77638" y="2188027"/>
            <a:ext cx="108585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altLang="en-US" sz="3600" b="1" dirty="0" smtClean="0"/>
              <a:t>Dịch </a:t>
            </a:r>
            <a:r>
              <a:rPr lang="pt-BR" altLang="en-US" sz="3600" b="1" dirty="0"/>
              <a:t>chương trình </a:t>
            </a:r>
            <a:r>
              <a:rPr lang="pt-BR" altLang="en-US" sz="3600" b="1" dirty="0" smtClean="0"/>
              <a:t>sử dụng tổ </a:t>
            </a:r>
            <a:r>
              <a:rPr lang="pt-BR" altLang="en-US" sz="3600" b="1" dirty="0"/>
              <a:t>hợp phím </a:t>
            </a:r>
            <a:r>
              <a:rPr lang="pt-BR" altLang="en-US" sz="3600" b="1" dirty="0" smtClean="0"/>
              <a:t>: </a:t>
            </a:r>
            <a:endParaRPr kumimoji="0" lang="pt-BR" alt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altLang="en-US" sz="3600" b="1" dirty="0"/>
              <a:t>Chạy chương </a:t>
            </a:r>
            <a:r>
              <a:rPr lang="pt-BR" altLang="en-US" sz="3600" b="1" dirty="0" smtClean="0"/>
              <a:t>trìnhsử dụng tổ </a:t>
            </a:r>
            <a:r>
              <a:rPr kumimoji="0" lang="pt-BR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hợp phím :</a:t>
            </a:r>
            <a:endParaRPr kumimoji="0" lang="pt-BR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28312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A09E807F-FD22-49CA-AF4C-498D7B762146}"/>
              </a:ext>
            </a:extLst>
          </p:cNvPr>
          <p:cNvSpPr txBox="1">
            <a:spLocks/>
          </p:cNvSpPr>
          <p:nvPr/>
        </p:nvSpPr>
        <p:spPr>
          <a:xfrm>
            <a:off x="375013" y="318276"/>
            <a:ext cx="11441974" cy="10207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3: </a:t>
            </a:r>
            <a:r>
              <a:rPr kumimoji="0" lang="vi-VN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CHƯƠNG TRÌNH MÁY TÍNH VÀ DỮ LIỆU</a:t>
            </a:r>
          </a:p>
        </p:txBody>
      </p:sp>
      <p:sp>
        <p:nvSpPr>
          <p:cNvPr id="8" name="Hộp Văn bản 11">
            <a:extLst>
              <a:ext uri="{FF2B5EF4-FFF2-40B4-BE49-F238E27FC236}">
                <a16:creationId xmlns:a16="http://schemas.microsoft.com/office/drawing/2014/main" id="{7C98893A-7B33-4896-9C0C-074FCDB786C1}"/>
              </a:ext>
            </a:extLst>
          </p:cNvPr>
          <p:cNvSpPr txBox="1"/>
          <p:nvPr/>
        </p:nvSpPr>
        <p:spPr>
          <a:xfrm>
            <a:off x="637256" y="1286470"/>
            <a:ext cx="63818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Dữ liệu và kiểu dữ liệu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89986DC-52E5-4BE0-B111-EAA900087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294" y="2428059"/>
            <a:ext cx="5419056" cy="236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Byte,Integer</a:t>
            </a:r>
            <a:r>
              <a:rPr kumimoji="0" lang="en-US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(real)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</a:t>
            </a:r>
            <a:r>
              <a:rPr kumimoji="0" lang="en-US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(char)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Xâu</a:t>
            </a:r>
            <a:r>
              <a:rPr kumimoji="0" lang="en-US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</a:t>
            </a:r>
            <a:r>
              <a:rPr kumimoji="0" lang="en-US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(string)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66D0A9EB-8E95-4BDF-8FC9-EB208C580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00" y="1823611"/>
            <a:ext cx="906549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</a:t>
            </a:r>
            <a:r>
              <a:rPr kumimoji="0" 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kiểu</a:t>
            </a:r>
            <a:r>
              <a:rPr kumimoji="0" lang="en-US" sz="3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dữ</a:t>
            </a:r>
            <a:r>
              <a:rPr kumimoji="0" lang="en-US" sz="3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liệu</a:t>
            </a:r>
            <a:r>
              <a:rPr kumimoji="0" lang="en-US" sz="3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3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dùng</a:t>
            </a:r>
            <a:r>
              <a:rPr kumimoji="0" lang="en-US" sz="3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93F6BCA-544B-44FF-8898-88091AE97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56" y="4877709"/>
            <a:ext cx="989842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</a:t>
            </a:r>
            <a:r>
              <a:rPr kumimoji="0" 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kumimoji="0" lang="en-US" sz="3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liệt</a:t>
            </a:r>
            <a:r>
              <a:rPr kumimoji="0" lang="en-US" sz="3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kê</a:t>
            </a:r>
            <a:r>
              <a:rPr kumimoji="0" lang="en-US" sz="3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kumimoji="0" 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kiểu</a:t>
            </a:r>
            <a:r>
              <a:rPr kumimoji="0" lang="en-US" sz="3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dữ</a:t>
            </a:r>
            <a:r>
              <a:rPr kumimoji="0" lang="en-US" sz="3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liệu</a:t>
            </a:r>
            <a:r>
              <a:rPr kumimoji="0" lang="en-US" sz="3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(SGK):</a:t>
            </a:r>
          </a:p>
        </p:txBody>
      </p:sp>
    </p:spTree>
    <p:extLst>
      <p:ext uri="{BB962C8B-B14F-4D97-AF65-F5344CB8AC3E}">
        <p14:creationId xmlns:p14="http://schemas.microsoft.com/office/powerpoint/2010/main" val="71958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AutoShape 23">
            <a:extLst>
              <a:ext uri="{FF2B5EF4-FFF2-40B4-BE49-F238E27FC236}">
                <a16:creationId xmlns:a16="http://schemas.microsoft.com/office/drawing/2014/main" id="{397EA563-6EC0-264C-B7D3-876F8A856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3" name="AutoShape 19">
            <a:extLst>
              <a:ext uri="{FF2B5EF4-FFF2-40B4-BE49-F238E27FC236}">
                <a16:creationId xmlns:a16="http://schemas.microsoft.com/office/drawing/2014/main" id="{5A9B6C2F-2906-2744-88B4-CBEDCE0C8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1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1800"/>
          </a:p>
        </p:txBody>
      </p:sp>
      <p:sp>
        <p:nvSpPr>
          <p:cNvPr id="25" name="AutoShape 24">
            <a:extLst>
              <a:ext uri="{FF2B5EF4-FFF2-40B4-BE49-F238E27FC236}">
                <a16:creationId xmlns:a16="http://schemas.microsoft.com/office/drawing/2014/main" id="{70F29AFA-88D5-AB4F-A822-4DE3A4B84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1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1800"/>
          </a:p>
        </p:txBody>
      </p:sp>
      <p:graphicFrame>
        <p:nvGraphicFramePr>
          <p:cNvPr id="12" name="Group 34">
            <a:extLst>
              <a:ext uri="{FF2B5EF4-FFF2-40B4-BE49-F238E27FC236}">
                <a16:creationId xmlns:a16="http://schemas.microsoft.com/office/drawing/2014/main" id="{9234E4B8-E276-6D46-B288-6752F6FC39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97373"/>
              </p:ext>
            </p:extLst>
          </p:nvPr>
        </p:nvGraphicFramePr>
        <p:xfrm>
          <a:off x="1848051" y="830267"/>
          <a:ext cx="8773057" cy="4838841"/>
        </p:xfrm>
        <a:graphic>
          <a:graphicData uri="http://schemas.openxmlformats.org/drawingml/2006/table">
            <a:tbl>
              <a:tblPr/>
              <a:tblGrid>
                <a:gridCol w="1945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7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55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kiểu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Phạm vi giá trị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2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Integer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khoảng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b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-32768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32767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Real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khoảng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b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2.9 x 10</a:t>
                      </a:r>
                      <a:r>
                        <a:rPr kumimoji="0" lang="en-US" alt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-39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1.7 x 10</a:t>
                      </a:r>
                      <a:r>
                        <a:rPr kumimoji="0" lang="en-US" alt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38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2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Char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bảng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cái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String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Xâu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tối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đa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gồm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255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tự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03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345406" y="619124"/>
            <a:ext cx="95011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Em hãy hoàn thành bài tập sau:</a:t>
            </a: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Điền dấu x vào ô lựa chọn</a:t>
            </a:r>
            <a:endParaRPr lang="en-US" altLang="en-US" sz="30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375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374597"/>
              </p:ext>
            </p:extLst>
          </p:nvPr>
        </p:nvGraphicFramePr>
        <p:xfrm>
          <a:off x="1708944" y="1445894"/>
          <a:ext cx="8774112" cy="4986339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7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Dữ liệu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Integer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(số nguyên)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Real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(số thực)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(kí tự)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String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(Xâu kí tự)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24231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‘54231’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142.34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- 346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‘1/10/2008’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‘Lop 8/4’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8906" name="Text Box 234"/>
          <p:cNvSpPr txBox="1">
            <a:spLocks noChangeArrowheads="1"/>
          </p:cNvSpPr>
          <p:nvPr/>
        </p:nvSpPr>
        <p:spPr bwMode="auto">
          <a:xfrm flipV="1">
            <a:off x="5016500" y="2349499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8907" name="Text Box 235"/>
          <p:cNvSpPr txBox="1">
            <a:spLocks noChangeArrowheads="1"/>
          </p:cNvSpPr>
          <p:nvPr/>
        </p:nvSpPr>
        <p:spPr bwMode="auto">
          <a:xfrm>
            <a:off x="6383338" y="3339879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8908" name="Text Box 236"/>
          <p:cNvSpPr txBox="1">
            <a:spLocks noChangeArrowheads="1"/>
          </p:cNvSpPr>
          <p:nvPr/>
        </p:nvSpPr>
        <p:spPr bwMode="auto">
          <a:xfrm>
            <a:off x="9463087" y="2824283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8909" name="Text Box 237"/>
          <p:cNvSpPr txBox="1">
            <a:spLocks noChangeArrowheads="1"/>
          </p:cNvSpPr>
          <p:nvPr/>
        </p:nvSpPr>
        <p:spPr bwMode="auto">
          <a:xfrm>
            <a:off x="6383338" y="3939063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8910" name="Text Box 238"/>
          <p:cNvSpPr txBox="1">
            <a:spLocks noChangeArrowheads="1"/>
          </p:cNvSpPr>
          <p:nvPr/>
        </p:nvSpPr>
        <p:spPr bwMode="auto">
          <a:xfrm>
            <a:off x="5016500" y="4390865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8911" name="Text Box 239"/>
          <p:cNvSpPr txBox="1">
            <a:spLocks noChangeArrowheads="1"/>
          </p:cNvSpPr>
          <p:nvPr/>
        </p:nvSpPr>
        <p:spPr bwMode="auto">
          <a:xfrm>
            <a:off x="7611861" y="4838063"/>
            <a:ext cx="10378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8912" name="Text Box 240"/>
          <p:cNvSpPr txBox="1">
            <a:spLocks noChangeArrowheads="1"/>
          </p:cNvSpPr>
          <p:nvPr/>
        </p:nvSpPr>
        <p:spPr bwMode="auto">
          <a:xfrm>
            <a:off x="9525000" y="5913121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8913" name="Text Box 241"/>
          <p:cNvSpPr txBox="1">
            <a:spLocks noChangeArrowheads="1"/>
          </p:cNvSpPr>
          <p:nvPr/>
        </p:nvSpPr>
        <p:spPr bwMode="auto">
          <a:xfrm>
            <a:off x="9525000" y="5394009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8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8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28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06" grpId="0"/>
      <p:bldP spid="28907" grpId="0"/>
      <p:bldP spid="28909" grpId="0"/>
      <p:bldP spid="28910" grpId="0"/>
      <p:bldP spid="289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A09E807F-FD22-49CA-AF4C-498D7B762146}"/>
              </a:ext>
            </a:extLst>
          </p:cNvPr>
          <p:cNvSpPr txBox="1">
            <a:spLocks/>
          </p:cNvSpPr>
          <p:nvPr/>
        </p:nvSpPr>
        <p:spPr>
          <a:xfrm>
            <a:off x="375013" y="133732"/>
            <a:ext cx="11441974" cy="10207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MÁY TÍNH VÀ DỮ LIỆU</a:t>
            </a:r>
          </a:p>
        </p:txBody>
      </p:sp>
      <p:sp>
        <p:nvSpPr>
          <p:cNvPr id="8" name="Hộp Văn bản 11">
            <a:extLst>
              <a:ext uri="{FF2B5EF4-FFF2-40B4-BE49-F238E27FC236}">
                <a16:creationId xmlns:a16="http://schemas.microsoft.com/office/drawing/2014/main" id="{7C98893A-7B33-4896-9C0C-074FCDB786C1}"/>
              </a:ext>
            </a:extLst>
          </p:cNvPr>
          <p:cNvSpPr txBox="1"/>
          <p:nvPr/>
        </p:nvSpPr>
        <p:spPr>
          <a:xfrm>
            <a:off x="637257" y="1286470"/>
            <a:ext cx="55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Dữ liệu và kiểu dữ liệu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627BDE56-9E5F-45FE-9EF2-CE81D5FE5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57" y="1737391"/>
            <a:ext cx="8893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197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427920" y="490399"/>
            <a:ext cx="101638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NNLT Pascal:</a:t>
            </a:r>
          </a:p>
        </p:txBody>
      </p:sp>
      <p:graphicFrame>
        <p:nvGraphicFramePr>
          <p:cNvPr id="1335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976438"/>
              </p:ext>
            </p:extLst>
          </p:nvPr>
        </p:nvGraphicFramePr>
        <p:xfrm>
          <a:off x="622301" y="1200983"/>
          <a:ext cx="10969476" cy="5162589"/>
        </p:xfrm>
        <a:graphic>
          <a:graphicData uri="http://schemas.openxmlformats.org/drawingml/2006/table">
            <a:tbl>
              <a:tblPr/>
              <a:tblGrid>
                <a:gridCol w="2171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6977">
                  <a:extLst>
                    <a:ext uri="{9D8B030D-6E8A-4147-A177-3AD203B41FA5}">
                      <a16:colId xmlns:a16="http://schemas.microsoft.com/office/drawing/2014/main" val="2240668779"/>
                    </a:ext>
                  </a:extLst>
                </a:gridCol>
              </a:tblGrid>
              <a:tr h="10359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Kí hiệu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Phép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toán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Kiểu dữ liệu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Ví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dụ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Cộng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nguyên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thực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nguyên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thực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Nhân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nguyên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thực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nguyên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thực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7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Chia lấy phần nguyên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Số nguyên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Chia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lấy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phần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dư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nguyên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 Box 44">
            <a:extLst>
              <a:ext uri="{FF2B5EF4-FFF2-40B4-BE49-F238E27FC236}">
                <a16:creationId xmlns:a16="http://schemas.microsoft.com/office/drawing/2014/main" id="{8B64182E-E2D2-4FF1-8025-6E55F82DE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0438" y="2335775"/>
            <a:ext cx="13573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CC00FF"/>
                </a:solidFill>
              </a:rPr>
              <a:t>3+2</a:t>
            </a:r>
          </a:p>
        </p:txBody>
      </p:sp>
      <p:sp>
        <p:nvSpPr>
          <p:cNvPr id="8" name="Text Box 44">
            <a:extLst>
              <a:ext uri="{FF2B5EF4-FFF2-40B4-BE49-F238E27FC236}">
                <a16:creationId xmlns:a16="http://schemas.microsoft.com/office/drawing/2014/main" id="{0DCF2EAC-2AFF-47E3-AC3C-95E441DFC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0437" y="3046359"/>
            <a:ext cx="13573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CC00FF"/>
                </a:solidFill>
              </a:rPr>
              <a:t>3-2</a:t>
            </a:r>
          </a:p>
        </p:txBody>
      </p:sp>
      <p:sp>
        <p:nvSpPr>
          <p:cNvPr id="9" name="Text Box 44">
            <a:extLst>
              <a:ext uri="{FF2B5EF4-FFF2-40B4-BE49-F238E27FC236}">
                <a16:creationId xmlns:a16="http://schemas.microsoft.com/office/drawing/2014/main" id="{A2AA1905-627A-4C99-B104-3EB4C8390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0436" y="3732177"/>
            <a:ext cx="13573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CC00FF"/>
                </a:solidFill>
              </a:rPr>
              <a:t>3*2</a:t>
            </a:r>
          </a:p>
        </p:txBody>
      </p:sp>
      <p:sp>
        <p:nvSpPr>
          <p:cNvPr id="10" name="Text Box 44">
            <a:extLst>
              <a:ext uri="{FF2B5EF4-FFF2-40B4-BE49-F238E27FC236}">
                <a16:creationId xmlns:a16="http://schemas.microsoft.com/office/drawing/2014/main" id="{B60C480B-4E75-459C-81AC-1243BE132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0436" y="4256266"/>
            <a:ext cx="13573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CC00FF"/>
                </a:solidFill>
              </a:rPr>
              <a:t>3/2</a:t>
            </a:r>
          </a:p>
        </p:txBody>
      </p:sp>
      <p:sp>
        <p:nvSpPr>
          <p:cNvPr id="11" name="Text Box 44">
            <a:extLst>
              <a:ext uri="{FF2B5EF4-FFF2-40B4-BE49-F238E27FC236}">
                <a16:creationId xmlns:a16="http://schemas.microsoft.com/office/drawing/2014/main" id="{C2CC9F7A-3C22-4D25-8A0B-69CF3EEF3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0435" y="5093330"/>
            <a:ext cx="13573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CC00FF"/>
                </a:solidFill>
              </a:rPr>
              <a:t>3 div 2</a:t>
            </a:r>
          </a:p>
        </p:txBody>
      </p:sp>
      <p:sp>
        <p:nvSpPr>
          <p:cNvPr id="12" name="Text Box 44">
            <a:extLst>
              <a:ext uri="{FF2B5EF4-FFF2-40B4-BE49-F238E27FC236}">
                <a16:creationId xmlns:a16="http://schemas.microsoft.com/office/drawing/2014/main" id="{C6546714-E4E8-4352-BC0F-9CEEBE40B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3490" y="5813010"/>
            <a:ext cx="15542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CC00FF"/>
                </a:solidFill>
              </a:rPr>
              <a:t>3 mod </a:t>
            </a:r>
            <a:r>
              <a:rPr lang="en-US" altLang="en-US" sz="2800" dirty="0">
                <a:solidFill>
                  <a:srgbClr val="CC00FF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4">
            <a:extLst>
              <a:ext uri="{FF2B5EF4-FFF2-40B4-BE49-F238E27FC236}">
                <a16:creationId xmlns:a16="http://schemas.microsoft.com/office/drawing/2014/main" id="{5DE47106-4405-4CAF-8D05-F729C2DDD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103" y="689856"/>
            <a:ext cx="41499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/>
              <a:t>Ví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dụ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về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phép</a:t>
            </a:r>
            <a:r>
              <a:rPr lang="en-US" altLang="en-US" sz="2800" dirty="0"/>
              <a:t> chia: </a:t>
            </a:r>
          </a:p>
        </p:txBody>
      </p:sp>
      <p:sp>
        <p:nvSpPr>
          <p:cNvPr id="12" name="Text Box 44">
            <a:extLst>
              <a:ext uri="{FF2B5EF4-FFF2-40B4-BE49-F238E27FC236}">
                <a16:creationId xmlns:a16="http://schemas.microsoft.com/office/drawing/2014/main" id="{C20AA415-264C-468C-8E39-10A351222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103" y="1533917"/>
            <a:ext cx="21804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/>
              <a:t>- </a:t>
            </a:r>
            <a:r>
              <a:rPr lang="en-US" altLang="en-US" sz="2800" dirty="0" err="1"/>
              <a:t>Phép</a:t>
            </a:r>
            <a:r>
              <a:rPr lang="en-US" altLang="en-US" sz="2800" dirty="0"/>
              <a:t> chia: </a:t>
            </a:r>
          </a:p>
        </p:txBody>
      </p:sp>
      <p:sp>
        <p:nvSpPr>
          <p:cNvPr id="13" name="Text Box 44">
            <a:extLst>
              <a:ext uri="{FF2B5EF4-FFF2-40B4-BE49-F238E27FC236}">
                <a16:creationId xmlns:a16="http://schemas.microsoft.com/office/drawing/2014/main" id="{D347EA73-8C8E-46D1-8F05-38A09EA9F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754" y="1533917"/>
            <a:ext cx="21804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CC00FF"/>
                </a:solidFill>
              </a:rPr>
              <a:t>5/2=2.5 </a:t>
            </a:r>
          </a:p>
        </p:txBody>
      </p:sp>
      <p:sp>
        <p:nvSpPr>
          <p:cNvPr id="14" name="Text Box 44">
            <a:extLst>
              <a:ext uri="{FF2B5EF4-FFF2-40B4-BE49-F238E27FC236}">
                <a16:creationId xmlns:a16="http://schemas.microsoft.com/office/drawing/2014/main" id="{8165210D-D3AC-4296-A393-460B9CBCD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104" y="2377978"/>
            <a:ext cx="48791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/>
              <a:t>- </a:t>
            </a:r>
            <a:r>
              <a:rPr lang="en-US" altLang="en-US" sz="2800" dirty="0" err="1"/>
              <a:t>Phép</a:t>
            </a:r>
            <a:r>
              <a:rPr lang="en-US" altLang="en-US" sz="2800" dirty="0"/>
              <a:t> chia </a:t>
            </a:r>
            <a:r>
              <a:rPr lang="en-US" altLang="en-US" sz="2800" dirty="0" err="1"/>
              <a:t>lấy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nguyên</a:t>
            </a:r>
            <a:r>
              <a:rPr lang="en-US" altLang="en-US" sz="2800" dirty="0"/>
              <a:t>: </a:t>
            </a:r>
          </a:p>
        </p:txBody>
      </p:sp>
      <p:sp>
        <p:nvSpPr>
          <p:cNvPr id="15" name="Text Box 44">
            <a:extLst>
              <a:ext uri="{FF2B5EF4-FFF2-40B4-BE49-F238E27FC236}">
                <a16:creationId xmlns:a16="http://schemas.microsoft.com/office/drawing/2014/main" id="{2BA61293-13F6-425B-92DC-52D69427F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939" y="2377978"/>
            <a:ext cx="16904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CC00FF"/>
                </a:solidFill>
              </a:rPr>
              <a:t>5 div 2 =</a:t>
            </a:r>
          </a:p>
        </p:txBody>
      </p:sp>
      <p:sp>
        <p:nvSpPr>
          <p:cNvPr id="17" name="Text Box 44">
            <a:extLst>
              <a:ext uri="{FF2B5EF4-FFF2-40B4-BE49-F238E27FC236}">
                <a16:creationId xmlns:a16="http://schemas.microsoft.com/office/drawing/2014/main" id="{845BFA09-A28A-4702-9517-D28A9328C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9662" y="2364448"/>
            <a:ext cx="4419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8" name="Text Box 44">
            <a:extLst>
              <a:ext uri="{FF2B5EF4-FFF2-40B4-BE49-F238E27FC236}">
                <a16:creationId xmlns:a16="http://schemas.microsoft.com/office/drawing/2014/main" id="{65E89AF7-EF29-42BD-B359-01A64BAFC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103" y="3222039"/>
            <a:ext cx="48791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/>
              <a:t>- </a:t>
            </a:r>
            <a:r>
              <a:rPr lang="en-US" altLang="en-US" sz="2800" dirty="0" err="1"/>
              <a:t>Phép</a:t>
            </a:r>
            <a:r>
              <a:rPr lang="en-US" altLang="en-US" sz="2800" dirty="0"/>
              <a:t> chia </a:t>
            </a:r>
            <a:r>
              <a:rPr lang="en-US" altLang="en-US" sz="2800" dirty="0" err="1"/>
              <a:t>lấy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dư</a:t>
            </a:r>
            <a:r>
              <a:rPr lang="en-US" altLang="en-US" sz="2800" dirty="0"/>
              <a:t>: </a:t>
            </a:r>
          </a:p>
        </p:txBody>
      </p:sp>
      <p:sp>
        <p:nvSpPr>
          <p:cNvPr id="25" name="Text Box 44">
            <a:extLst>
              <a:ext uri="{FF2B5EF4-FFF2-40B4-BE49-F238E27FC236}">
                <a16:creationId xmlns:a16="http://schemas.microsoft.com/office/drawing/2014/main" id="{18845427-FE59-42D4-93C4-856CA3E53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938" y="3167390"/>
            <a:ext cx="20702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CC00FF"/>
                </a:solidFill>
              </a:rPr>
              <a:t>5 mod 2 =</a:t>
            </a:r>
          </a:p>
        </p:txBody>
      </p:sp>
      <p:sp>
        <p:nvSpPr>
          <p:cNvPr id="26" name="Text Box 44">
            <a:extLst>
              <a:ext uri="{FF2B5EF4-FFF2-40B4-BE49-F238E27FC236}">
                <a16:creationId xmlns:a16="http://schemas.microsoft.com/office/drawing/2014/main" id="{9D517280-0A5F-41FF-BB8B-E326955C2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7251" y="3167390"/>
            <a:ext cx="4419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7" name="Text Box 44">
            <a:extLst>
              <a:ext uri="{FF2B5EF4-FFF2-40B4-BE49-F238E27FC236}">
                <a16:creationId xmlns:a16="http://schemas.microsoft.com/office/drawing/2014/main" id="{C752D489-38F0-421A-A93C-5F9353C08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428" y="428784"/>
            <a:ext cx="34395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CC00FF"/>
                </a:solidFill>
              </a:rPr>
              <a:t>5 : 2 = </a:t>
            </a:r>
            <a:r>
              <a:rPr lang="en-US" altLang="en-US" sz="3600" dirty="0">
                <a:solidFill>
                  <a:srgbClr val="C00000"/>
                </a:solidFill>
              </a:rPr>
              <a:t>2</a:t>
            </a:r>
            <a:r>
              <a:rPr lang="en-US" altLang="en-US" sz="3600" dirty="0">
                <a:solidFill>
                  <a:srgbClr val="CC00FF"/>
                </a:solidFill>
              </a:rPr>
              <a:t> </a:t>
            </a:r>
            <a:r>
              <a:rPr lang="en-US" altLang="en-US" sz="3600" dirty="0" err="1">
                <a:solidFill>
                  <a:srgbClr val="CC00FF"/>
                </a:solidFill>
              </a:rPr>
              <a:t>dư</a:t>
            </a:r>
            <a:r>
              <a:rPr lang="en-US" altLang="en-US" sz="3600" dirty="0">
                <a:solidFill>
                  <a:srgbClr val="CC00FF"/>
                </a:solidFill>
              </a:rPr>
              <a:t> </a:t>
            </a:r>
            <a:r>
              <a:rPr lang="en-US" altLang="en-US" sz="3600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76535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3"/>
            <a:ext cx="12192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51878F-022B-4866-961B-87A0C5712E16}"/>
              </a:ext>
            </a:extLst>
          </p:cNvPr>
          <p:cNvCxnSpPr/>
          <p:nvPr/>
        </p:nvCxnSpPr>
        <p:spPr>
          <a:xfrm>
            <a:off x="6385366" y="2299864"/>
            <a:ext cx="0" cy="3543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êu đề 1">
            <a:extLst>
              <a:ext uri="{FF2B5EF4-FFF2-40B4-BE49-F238E27FC236}">
                <a16:creationId xmlns:a16="http://schemas.microsoft.com/office/drawing/2014/main" id="{A09E807F-FD22-49CA-AF4C-498D7B762146}"/>
              </a:ext>
            </a:extLst>
          </p:cNvPr>
          <p:cNvSpPr txBox="1">
            <a:spLocks/>
          </p:cNvSpPr>
          <p:nvPr/>
        </p:nvSpPr>
        <p:spPr>
          <a:xfrm>
            <a:off x="375013" y="133732"/>
            <a:ext cx="11441974" cy="10207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MÁY TÍNH VÀ DỮ LIỆU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627BDE56-9E5F-45FE-9EF2-CE81D5FE5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55" y="923662"/>
            <a:ext cx="8893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1E49A-54DD-4643-B0D4-BD1B65D53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222" y="1385327"/>
            <a:ext cx="8646443" cy="492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6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3"/>
            <a:ext cx="12192000" cy="6858000"/>
          </a:xfrm>
          <a:prstGeom prst="rect">
            <a:avLst/>
          </a:prstGeo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A09E807F-FD22-49CA-AF4C-498D7B762146}"/>
              </a:ext>
            </a:extLst>
          </p:cNvPr>
          <p:cNvSpPr txBox="1">
            <a:spLocks/>
          </p:cNvSpPr>
          <p:nvPr/>
        </p:nvSpPr>
        <p:spPr>
          <a:xfrm>
            <a:off x="159113" y="373245"/>
            <a:ext cx="11441974" cy="10207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MÁY TÍNH VÀ DỮ LIỆU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627BDE56-9E5F-45FE-9EF2-CE81D5FE5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57" y="1139972"/>
            <a:ext cx="8893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 Box 44">
            <a:extLst>
              <a:ext uri="{FF2B5EF4-FFF2-40B4-BE49-F238E27FC236}">
                <a16:creationId xmlns:a16="http://schemas.microsoft.com/office/drawing/2014/main" id="{AEAAB855-FADA-4F9E-A539-300948556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966" y="1906699"/>
            <a:ext cx="20960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u="sng" dirty="0">
                <a:solidFill>
                  <a:schemeClr val="bg1"/>
                </a:solidFill>
              </a:rPr>
              <a:t> * </a:t>
            </a:r>
            <a:r>
              <a:rPr lang="en-US" altLang="en-US" sz="2400" u="sng" dirty="0" err="1">
                <a:solidFill>
                  <a:schemeClr val="bg1"/>
                </a:solidFill>
              </a:rPr>
              <a:t>Ví</a:t>
            </a:r>
            <a:r>
              <a:rPr lang="en-US" altLang="en-US" sz="2400" u="sng" dirty="0">
                <a:solidFill>
                  <a:schemeClr val="bg1"/>
                </a:solidFill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</a:rPr>
              <a:t>dụ</a:t>
            </a:r>
            <a:r>
              <a:rPr lang="en-US" altLang="en-US" sz="2400" u="sng" dirty="0">
                <a:solidFill>
                  <a:schemeClr val="bg1"/>
                </a:solidFill>
              </a:rPr>
              <a:t> 1: </a:t>
            </a:r>
          </a:p>
        </p:txBody>
      </p:sp>
      <p:sp>
        <p:nvSpPr>
          <p:cNvPr id="16" name="Text Box 44">
            <a:extLst>
              <a:ext uri="{FF2B5EF4-FFF2-40B4-BE49-F238E27FC236}">
                <a16:creationId xmlns:a16="http://schemas.microsoft.com/office/drawing/2014/main" id="{08688423-A3B4-46E3-8255-081E3DFDC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6836" y="2401092"/>
            <a:ext cx="20702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10 div 2 =</a:t>
            </a:r>
          </a:p>
        </p:txBody>
      </p:sp>
      <p:sp>
        <p:nvSpPr>
          <p:cNvPr id="17" name="Text Box 44">
            <a:extLst>
              <a:ext uri="{FF2B5EF4-FFF2-40B4-BE49-F238E27FC236}">
                <a16:creationId xmlns:a16="http://schemas.microsoft.com/office/drawing/2014/main" id="{ABFC2FF4-2022-444A-B6FC-CD2C2DA22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26" y="2827876"/>
            <a:ext cx="20702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10 mod 2 =</a:t>
            </a:r>
          </a:p>
        </p:txBody>
      </p:sp>
      <p:sp>
        <p:nvSpPr>
          <p:cNvPr id="18" name="Text Box 44">
            <a:extLst>
              <a:ext uri="{FF2B5EF4-FFF2-40B4-BE49-F238E27FC236}">
                <a16:creationId xmlns:a16="http://schemas.microsoft.com/office/drawing/2014/main" id="{B3988388-F52A-4ED8-A827-8E2CE3E22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045" y="1950171"/>
            <a:ext cx="20702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10 / 2 = 5</a:t>
            </a:r>
          </a:p>
        </p:txBody>
      </p:sp>
      <p:sp>
        <p:nvSpPr>
          <p:cNvPr id="19" name="Text Box 44">
            <a:extLst>
              <a:ext uri="{FF2B5EF4-FFF2-40B4-BE49-F238E27FC236}">
                <a16:creationId xmlns:a16="http://schemas.microsoft.com/office/drawing/2014/main" id="{93D81277-2D5F-47AF-A753-7CE679DE5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449" y="2366211"/>
            <a:ext cx="441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0" name="Text Box 44">
            <a:extLst>
              <a:ext uri="{FF2B5EF4-FFF2-40B4-BE49-F238E27FC236}">
                <a16:creationId xmlns:a16="http://schemas.microsoft.com/office/drawing/2014/main" id="{104A1770-4F9D-4E52-A9E9-4F6117092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6430" y="2817132"/>
            <a:ext cx="441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FF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4607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41">
            <a:extLst>
              <a:ext uri="{FF2B5EF4-FFF2-40B4-BE49-F238E27FC236}">
                <a16:creationId xmlns:a16="http://schemas.microsoft.com/office/drawing/2014/main" id="{A22D150A-AA34-4586-A53F-BC285D05E3E0}"/>
              </a:ext>
            </a:extLst>
          </p:cNvPr>
          <p:cNvSpPr>
            <a:spLocks/>
          </p:cNvSpPr>
          <p:nvPr/>
        </p:nvSpPr>
        <p:spPr bwMode="auto">
          <a:xfrm>
            <a:off x="1981200" y="1905000"/>
            <a:ext cx="8153400" cy="4724400"/>
          </a:xfrm>
          <a:custGeom>
            <a:avLst/>
            <a:gdLst>
              <a:gd name="T0" fmla="*/ 0 w 5136"/>
              <a:gd name="T1" fmla="*/ 2147483647 h 2976"/>
              <a:gd name="T2" fmla="*/ 0 w 5136"/>
              <a:gd name="T3" fmla="*/ 2147483647 h 2976"/>
              <a:gd name="T4" fmla="*/ 2147483647 w 5136"/>
              <a:gd name="T5" fmla="*/ 2147483647 h 2976"/>
              <a:gd name="T6" fmla="*/ 2147483647 w 5136"/>
              <a:gd name="T7" fmla="*/ 0 h 2976"/>
              <a:gd name="T8" fmla="*/ 2147483647 w 5136"/>
              <a:gd name="T9" fmla="*/ 0 h 2976"/>
              <a:gd name="T10" fmla="*/ 2147483647 w 5136"/>
              <a:gd name="T11" fmla="*/ 2147483647 h 2976"/>
              <a:gd name="T12" fmla="*/ 0 w 5136"/>
              <a:gd name="T13" fmla="*/ 2147483647 h 29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36" h="2976">
                <a:moveTo>
                  <a:pt x="0" y="1920"/>
                </a:moveTo>
                <a:lnTo>
                  <a:pt x="0" y="2976"/>
                </a:lnTo>
                <a:lnTo>
                  <a:pt x="5136" y="2976"/>
                </a:lnTo>
                <a:lnTo>
                  <a:pt x="5136" y="0"/>
                </a:lnTo>
                <a:lnTo>
                  <a:pt x="2976" y="0"/>
                </a:lnTo>
                <a:lnTo>
                  <a:pt x="2976" y="1920"/>
                </a:lnTo>
                <a:lnTo>
                  <a:pt x="0" y="192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4" name="Text Box 50">
            <a:extLst>
              <a:ext uri="{FF2B5EF4-FFF2-40B4-BE49-F238E27FC236}">
                <a16:creationId xmlns:a16="http://schemas.microsoft.com/office/drawing/2014/main" id="{5849C184-09E7-43D8-868B-E16439EDE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19200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16435" name="Text Box 51">
            <a:extLst>
              <a:ext uri="{FF2B5EF4-FFF2-40B4-BE49-F238E27FC236}">
                <a16:creationId xmlns:a16="http://schemas.microsoft.com/office/drawing/2014/main" id="{A6F99D84-385F-434F-9AFE-8EAAE38BE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908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/>
              <a:t>ab – c + d</a:t>
            </a:r>
          </a:p>
        </p:txBody>
      </p:sp>
      <p:grpSp>
        <p:nvGrpSpPr>
          <p:cNvPr id="16436" name="Group 52">
            <a:extLst>
              <a:ext uri="{FF2B5EF4-FFF2-40B4-BE49-F238E27FC236}">
                <a16:creationId xmlns:a16="http://schemas.microsoft.com/office/drawing/2014/main" id="{BF93B428-7228-4B45-9AC6-AC9DECD82A1C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429001"/>
            <a:ext cx="2133600" cy="1031875"/>
            <a:chOff x="336" y="2352"/>
            <a:chExt cx="1344" cy="650"/>
          </a:xfrm>
        </p:grpSpPr>
        <p:grpSp>
          <p:nvGrpSpPr>
            <p:cNvPr id="10269" name="Group 53">
              <a:extLst>
                <a:ext uri="{FF2B5EF4-FFF2-40B4-BE49-F238E27FC236}">
                  <a16:creationId xmlns:a16="http://schemas.microsoft.com/office/drawing/2014/main" id="{AE647BD7-A7F5-4C7A-A52B-F083980D99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2352"/>
              <a:ext cx="288" cy="650"/>
              <a:chOff x="1392" y="2352"/>
              <a:chExt cx="288" cy="650"/>
            </a:xfrm>
          </p:grpSpPr>
          <p:grpSp>
            <p:nvGrpSpPr>
              <p:cNvPr id="10271" name="Group 54">
                <a:extLst>
                  <a:ext uri="{FF2B5EF4-FFF2-40B4-BE49-F238E27FC236}">
                    <a16:creationId xmlns:a16="http://schemas.microsoft.com/office/drawing/2014/main" id="{4B4C6BF6-4D95-4656-9569-29BE2FC670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2637"/>
                <a:ext cx="288" cy="365"/>
                <a:chOff x="1392" y="2637"/>
                <a:chExt cx="288" cy="365"/>
              </a:xfrm>
            </p:grpSpPr>
            <p:sp>
              <p:nvSpPr>
                <p:cNvPr id="10273" name="Text Box 55">
                  <a:extLst>
                    <a:ext uri="{FF2B5EF4-FFF2-40B4-BE49-F238E27FC236}">
                      <a16:creationId xmlns:a16="http://schemas.microsoft.com/office/drawing/2014/main" id="{3DFD2B05-B465-496D-8A02-59941B839D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2" y="2637"/>
                  <a:ext cx="288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200"/>
                    <a:t>2</a:t>
                  </a:r>
                </a:p>
              </p:txBody>
            </p:sp>
            <p:sp>
              <p:nvSpPr>
                <p:cNvPr id="10274" name="Line 56">
                  <a:extLst>
                    <a:ext uri="{FF2B5EF4-FFF2-40B4-BE49-F238E27FC236}">
                      <a16:creationId xmlns:a16="http://schemas.microsoft.com/office/drawing/2014/main" id="{6EC98A1C-2EA3-4D9B-81C8-A83B9A6162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26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72" name="Text Box 57">
                <a:extLst>
                  <a:ext uri="{FF2B5EF4-FFF2-40B4-BE49-F238E27FC236}">
                    <a16:creationId xmlns:a16="http://schemas.microsoft.com/office/drawing/2014/main" id="{660C3E18-40DF-402B-9139-6BF769C697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2352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200"/>
                  <a:t>a</a:t>
                </a:r>
              </a:p>
            </p:txBody>
          </p:sp>
        </p:grpSp>
        <p:sp>
          <p:nvSpPr>
            <p:cNvPr id="10270" name="Text Box 58">
              <a:extLst>
                <a:ext uri="{FF2B5EF4-FFF2-40B4-BE49-F238E27FC236}">
                  <a16:creationId xmlns:a16="http://schemas.microsoft.com/office/drawing/2014/main" id="{40EFE00A-BB66-4E37-BE6E-B5175B64E7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448"/>
              <a:ext cx="11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/>
                <a:t>15 + 5 x</a:t>
              </a:r>
            </a:p>
          </p:txBody>
        </p:sp>
      </p:grpSp>
      <p:grpSp>
        <p:nvGrpSpPr>
          <p:cNvPr id="16443" name="Group 59">
            <a:extLst>
              <a:ext uri="{FF2B5EF4-FFF2-40B4-BE49-F238E27FC236}">
                <a16:creationId xmlns:a16="http://schemas.microsoft.com/office/drawing/2014/main" id="{0644C27C-F726-4B39-AD0E-8A31072FA06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495801"/>
            <a:ext cx="3905250" cy="1031875"/>
            <a:chOff x="288" y="3024"/>
            <a:chExt cx="2460" cy="650"/>
          </a:xfrm>
        </p:grpSpPr>
        <p:grpSp>
          <p:nvGrpSpPr>
            <p:cNvPr id="10254" name="Group 60">
              <a:extLst>
                <a:ext uri="{FF2B5EF4-FFF2-40B4-BE49-F238E27FC236}">
                  <a16:creationId xmlns:a16="http://schemas.microsoft.com/office/drawing/2014/main" id="{8359FC52-3C5B-44F8-843C-93A3895E93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3024"/>
              <a:ext cx="1632" cy="650"/>
              <a:chOff x="240" y="3024"/>
              <a:chExt cx="1632" cy="650"/>
            </a:xfrm>
          </p:grpSpPr>
          <p:sp>
            <p:nvSpPr>
              <p:cNvPr id="10258" name="Text Box 61">
                <a:extLst>
                  <a:ext uri="{FF2B5EF4-FFF2-40B4-BE49-F238E27FC236}">
                    <a16:creationId xmlns:a16="http://schemas.microsoft.com/office/drawing/2014/main" id="{022C93AC-5B1C-442D-9778-CF384DA54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1" y="3141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200"/>
                  <a:t>-</a:t>
                </a:r>
              </a:p>
            </p:txBody>
          </p:sp>
          <p:grpSp>
            <p:nvGrpSpPr>
              <p:cNvPr id="10259" name="Group 62">
                <a:extLst>
                  <a:ext uri="{FF2B5EF4-FFF2-40B4-BE49-F238E27FC236}">
                    <a16:creationId xmlns:a16="http://schemas.microsoft.com/office/drawing/2014/main" id="{0D9A268A-B20D-4338-A118-4050B3A800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3024"/>
                <a:ext cx="720" cy="650"/>
                <a:chOff x="1392" y="2352"/>
                <a:chExt cx="288" cy="650"/>
              </a:xfrm>
            </p:grpSpPr>
            <p:grpSp>
              <p:nvGrpSpPr>
                <p:cNvPr id="10265" name="Group 63">
                  <a:extLst>
                    <a:ext uri="{FF2B5EF4-FFF2-40B4-BE49-F238E27FC236}">
                      <a16:creationId xmlns:a16="http://schemas.microsoft.com/office/drawing/2014/main" id="{A7D08F50-D303-479A-B3E7-5948997DAA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2" y="2637"/>
                  <a:ext cx="288" cy="365"/>
                  <a:chOff x="1392" y="2637"/>
                  <a:chExt cx="288" cy="365"/>
                </a:xfrm>
              </p:grpSpPr>
              <p:sp>
                <p:nvSpPr>
                  <p:cNvPr id="10267" name="Text Box 64">
                    <a:extLst>
                      <a:ext uri="{FF2B5EF4-FFF2-40B4-BE49-F238E27FC236}">
                        <a16:creationId xmlns:a16="http://schemas.microsoft.com/office/drawing/2014/main" id="{90456178-C6BA-4256-A1FD-98B2B3ED25B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92" y="2637"/>
                    <a:ext cx="288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3200"/>
                      <a:t>a +3</a:t>
                    </a:r>
                  </a:p>
                </p:txBody>
              </p:sp>
              <p:sp>
                <p:nvSpPr>
                  <p:cNvPr id="10268" name="Line 65">
                    <a:extLst>
                      <a:ext uri="{FF2B5EF4-FFF2-40B4-BE49-F238E27FC236}">
                        <a16:creationId xmlns:a16="http://schemas.microsoft.com/office/drawing/2014/main" id="{84C5E00D-4EC1-46FC-9E73-26C0BD3A8C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2688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66" name="Text Box 66">
                  <a:extLst>
                    <a:ext uri="{FF2B5EF4-FFF2-40B4-BE49-F238E27FC236}">
                      <a16:creationId xmlns:a16="http://schemas.microsoft.com/office/drawing/2014/main" id="{DB5B9934-95FB-4549-BEE5-A73F93F85D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2" y="2352"/>
                  <a:ext cx="288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200"/>
                    <a:t>x + 5</a:t>
                  </a:r>
                </a:p>
              </p:txBody>
            </p:sp>
          </p:grpSp>
          <p:grpSp>
            <p:nvGrpSpPr>
              <p:cNvPr id="10260" name="Group 67">
                <a:extLst>
                  <a:ext uri="{FF2B5EF4-FFF2-40B4-BE49-F238E27FC236}">
                    <a16:creationId xmlns:a16="http://schemas.microsoft.com/office/drawing/2014/main" id="{CDD28E9E-BFA3-419B-B51D-B1DB320A14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024"/>
                <a:ext cx="720" cy="650"/>
                <a:chOff x="1392" y="2352"/>
                <a:chExt cx="288" cy="650"/>
              </a:xfrm>
            </p:grpSpPr>
            <p:grpSp>
              <p:nvGrpSpPr>
                <p:cNvPr id="10261" name="Group 68">
                  <a:extLst>
                    <a:ext uri="{FF2B5EF4-FFF2-40B4-BE49-F238E27FC236}">
                      <a16:creationId xmlns:a16="http://schemas.microsoft.com/office/drawing/2014/main" id="{0E10EA3D-6AA0-4B84-BB45-8C1F120922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2" y="2637"/>
                  <a:ext cx="288" cy="365"/>
                  <a:chOff x="1392" y="2637"/>
                  <a:chExt cx="288" cy="365"/>
                </a:xfrm>
              </p:grpSpPr>
              <p:sp>
                <p:nvSpPr>
                  <p:cNvPr id="10263" name="Text Box 69">
                    <a:extLst>
                      <a:ext uri="{FF2B5EF4-FFF2-40B4-BE49-F238E27FC236}">
                        <a16:creationId xmlns:a16="http://schemas.microsoft.com/office/drawing/2014/main" id="{AFA63717-CB49-480D-846E-4E6A37677AA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92" y="2637"/>
                    <a:ext cx="288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3200"/>
                      <a:t>b +5</a:t>
                    </a:r>
                  </a:p>
                </p:txBody>
              </p:sp>
              <p:sp>
                <p:nvSpPr>
                  <p:cNvPr id="10264" name="Line 70">
                    <a:extLst>
                      <a:ext uri="{FF2B5EF4-FFF2-40B4-BE49-F238E27FC236}">
                        <a16:creationId xmlns:a16="http://schemas.microsoft.com/office/drawing/2014/main" id="{5FE817C7-0AA4-4C9D-AA99-0FB9B736FE4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2688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62" name="Text Box 71">
                  <a:extLst>
                    <a:ext uri="{FF2B5EF4-FFF2-40B4-BE49-F238E27FC236}">
                      <a16:creationId xmlns:a16="http://schemas.microsoft.com/office/drawing/2014/main" id="{F3D03E3A-AEC8-4017-9C80-DF91F6422E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2" y="2352"/>
                  <a:ext cx="288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3200"/>
                    <a:t>y</a:t>
                  </a:r>
                </a:p>
              </p:txBody>
            </p:sp>
          </p:grpSp>
        </p:grpSp>
        <p:grpSp>
          <p:nvGrpSpPr>
            <p:cNvPr id="10255" name="Group 72">
              <a:extLst>
                <a:ext uri="{FF2B5EF4-FFF2-40B4-BE49-F238E27FC236}">
                  <a16:creationId xmlns:a16="http://schemas.microsoft.com/office/drawing/2014/main" id="{CBFB5609-BA8A-4E94-9437-2A623D7F94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0" y="3132"/>
              <a:ext cx="1008" cy="389"/>
              <a:chOff x="2688" y="3336"/>
              <a:chExt cx="1008" cy="389"/>
            </a:xfrm>
          </p:grpSpPr>
          <p:sp>
            <p:nvSpPr>
              <p:cNvPr id="10256" name="Text Box 73">
                <a:extLst>
                  <a:ext uri="{FF2B5EF4-FFF2-40B4-BE49-F238E27FC236}">
                    <a16:creationId xmlns:a16="http://schemas.microsoft.com/office/drawing/2014/main" id="{CC8E9640-2A30-4D3C-8B9D-80DA0665D9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6" y="3336"/>
                <a:ext cx="2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/>
                  <a:t>2</a:t>
                </a:r>
              </a:p>
            </p:txBody>
          </p:sp>
          <p:sp>
            <p:nvSpPr>
              <p:cNvPr id="10257" name="Text Box 74">
                <a:extLst>
                  <a:ext uri="{FF2B5EF4-FFF2-40B4-BE49-F238E27FC236}">
                    <a16:creationId xmlns:a16="http://schemas.microsoft.com/office/drawing/2014/main" id="{4A892B10-23D5-4DBC-8F5A-ED05566164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8" y="3360"/>
                <a:ext cx="100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200"/>
                  <a:t>(x + 2)</a:t>
                </a:r>
              </a:p>
            </p:txBody>
          </p:sp>
        </p:grpSp>
      </p:grpSp>
      <p:sp>
        <p:nvSpPr>
          <p:cNvPr id="16459" name="Text Box 75">
            <a:extLst>
              <a:ext uri="{FF2B5EF4-FFF2-40B4-BE49-F238E27FC236}">
                <a16:creationId xmlns:a16="http://schemas.microsoft.com/office/drawing/2014/main" id="{BBA4CF34-FEF9-4501-8F68-481AFE85C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5908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C0000"/>
                </a:solidFill>
              </a:rPr>
              <a:t>a * b – c + d</a:t>
            </a:r>
          </a:p>
        </p:txBody>
      </p:sp>
      <p:sp>
        <p:nvSpPr>
          <p:cNvPr id="16460" name="Text Box 76">
            <a:extLst>
              <a:ext uri="{FF2B5EF4-FFF2-40B4-BE49-F238E27FC236}">
                <a16:creationId xmlns:a16="http://schemas.microsoft.com/office/drawing/2014/main" id="{EF120818-806D-417E-A269-5624DF949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6576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C0000"/>
                </a:solidFill>
              </a:rPr>
              <a:t>15+5*(a/2)</a:t>
            </a:r>
          </a:p>
        </p:txBody>
      </p:sp>
      <p:sp>
        <p:nvSpPr>
          <p:cNvPr id="16461" name="Text Box 77">
            <a:extLst>
              <a:ext uri="{FF2B5EF4-FFF2-40B4-BE49-F238E27FC236}">
                <a16:creationId xmlns:a16="http://schemas.microsoft.com/office/drawing/2014/main" id="{1A8AF2B4-31EF-4A4A-A1A6-413EF5BF0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8006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0000"/>
                </a:solidFill>
              </a:rPr>
              <a:t>(x+5)/(a+3)-y/(b+5)*(x+2)*(x+2)</a:t>
            </a:r>
          </a:p>
        </p:txBody>
      </p:sp>
      <p:sp>
        <p:nvSpPr>
          <p:cNvPr id="16462" name="Line 78">
            <a:extLst>
              <a:ext uri="{FF2B5EF4-FFF2-40B4-BE49-F238E27FC236}">
                <a16:creationId xmlns:a16="http://schemas.microsoft.com/office/drawing/2014/main" id="{1715BF8E-36C6-4DA6-BFBF-69292F32A1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819400"/>
            <a:ext cx="1295400" cy="0"/>
          </a:xfrm>
          <a:prstGeom prst="line">
            <a:avLst/>
          </a:prstGeom>
          <a:noFill/>
          <a:ln w="76200" cmpd="tri">
            <a:solidFill>
              <a:srgbClr val="66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3" name="Line 79">
            <a:extLst>
              <a:ext uri="{FF2B5EF4-FFF2-40B4-BE49-F238E27FC236}">
                <a16:creationId xmlns:a16="http://schemas.microsoft.com/office/drawing/2014/main" id="{CF2D7140-D7F4-418E-A150-73F82D79D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962400"/>
            <a:ext cx="1295400" cy="0"/>
          </a:xfrm>
          <a:prstGeom prst="line">
            <a:avLst/>
          </a:prstGeom>
          <a:noFill/>
          <a:ln w="76200" cmpd="tri">
            <a:solidFill>
              <a:srgbClr val="66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4" name="Line 80">
            <a:extLst>
              <a:ext uri="{FF2B5EF4-FFF2-40B4-BE49-F238E27FC236}">
                <a16:creationId xmlns:a16="http://schemas.microsoft.com/office/drawing/2014/main" id="{CA96112E-BB95-47C8-B954-1CCD6FC15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029200"/>
            <a:ext cx="762000" cy="0"/>
          </a:xfrm>
          <a:prstGeom prst="line">
            <a:avLst/>
          </a:prstGeom>
          <a:noFill/>
          <a:ln w="76200" cmpd="tri">
            <a:solidFill>
              <a:srgbClr val="66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46564-F771-4936-BBAD-0BAAA6BB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46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0"/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0"/>
                                        <p:tgtEl>
                                          <p:spTgt spid="16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0"/>
                                        <p:tgtEl>
                                          <p:spTgt spid="16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16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16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1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6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6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4" grpId="0"/>
      <p:bldP spid="16435" grpId="0"/>
      <p:bldP spid="16459" grpId="0"/>
      <p:bldP spid="16460" grpId="0"/>
      <p:bldP spid="164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52" y="2771166"/>
            <a:ext cx="1821248" cy="2428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49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644627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888023" y="5199516"/>
            <a:ext cx="2832863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76" y="2771166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007769" y="5199516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05" y="2771166"/>
            <a:ext cx="1780595" cy="237412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254860" y="5199516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17" y="2771174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347129" y="5199516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33" y="484146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FC71F6DE-BC83-423C-9538-224B5987FF96}"/>
              </a:ext>
            </a:extLst>
          </p:cNvPr>
          <p:cNvSpPr/>
          <p:nvPr/>
        </p:nvSpPr>
        <p:spPr>
          <a:xfrm>
            <a:off x="1524000" y="5775326"/>
            <a:ext cx="9144000" cy="2397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132385" y="592198"/>
            <a:ext cx="5057685" cy="5847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KIỂM TRA BÀI CŨ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305321" y="1572422"/>
            <a:ext cx="7289442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Cấu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trúc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gồm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mấy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2479938" y="2492132"/>
            <a:ext cx="9016564" cy="1200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khai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báo</a:t>
            </a:r>
            <a:endParaRPr kumimoji="0" lang="en-US" altLang="en-US" sz="2400" b="1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2400" b="1" baseline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Phần</a:t>
            </a:r>
            <a:r>
              <a:rPr lang="en-US" altLang="en-U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thân</a:t>
            </a:r>
            <a:r>
              <a:rPr lang="en-US" altLang="en-U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chương</a:t>
            </a:r>
            <a:r>
              <a:rPr lang="en-US" altLang="en-U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trình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45320" y="2881440"/>
              <a:ext cx="167040" cy="57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0640" y="2877480"/>
                <a:ext cx="174240" cy="6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631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53" y="239708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49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644627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2:Phép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425718" y="5308426"/>
            <a:ext cx="2167317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Chia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74" y="239708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944434" y="5308426"/>
            <a:ext cx="1845476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Chia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95" y="239708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68653" y="5308426"/>
            <a:ext cx="2140694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16" y="239708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262618" y="5308426"/>
            <a:ext cx="2405385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Chia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33" y="484146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83" y="2975366"/>
            <a:ext cx="1603497" cy="2137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49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644627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chia: </a:t>
            </a:r>
          </a:p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div 3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820212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2" y="2975366"/>
            <a:ext cx="1603497" cy="21379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944433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24" y="2975366"/>
            <a:ext cx="1603497" cy="21379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307233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46" y="2975366"/>
            <a:ext cx="1603497" cy="21379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431454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33" y="484146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52" y="2771166"/>
            <a:ext cx="1821248" cy="2428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49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644627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mod 5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820212" y="5199516"/>
            <a:ext cx="1900674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76" y="2771166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007769" y="5199516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05" y="2771166"/>
            <a:ext cx="1780595" cy="237412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254860" y="5199516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17" y="2771174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347129" y="5199516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33" y="484146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2550" y="1022790"/>
            <a:ext cx="54649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Palatino Linotype" panose="02040502050505030304" pitchFamily="18" charset="0"/>
              </a:rPr>
              <a:t>HƯỚNG DẪN VỀ NHÀ</a:t>
            </a:r>
            <a:r>
              <a:rPr lang="en-US" sz="3600" b="1" dirty="0">
                <a:ln w="3810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9A6E3D-7B53-420D-BA88-D98D9E346664}"/>
              </a:ext>
            </a:extLst>
          </p:cNvPr>
          <p:cNvSpPr txBox="1"/>
          <p:nvPr/>
        </p:nvSpPr>
        <p:spPr>
          <a:xfrm>
            <a:off x="2109755" y="1916833"/>
            <a:ext cx="759054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defTabSz="342800">
              <a:buAutoNum type="arabicPeriod"/>
            </a:pP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Xem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trước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nội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dung: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Các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phép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so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sánh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;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Các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câu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lệnh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giao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tiếp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giữa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với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máy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tính</a:t>
            </a:r>
            <a:endParaRPr lang="en-GB" altLang="zh-CN" sz="3200" b="1" dirty="0"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  <a:p>
            <a:pPr defTabSz="342800"/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Làm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thực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hành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01 (Giao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phần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mềm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Azota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)</a:t>
            </a:r>
          </a:p>
          <a:p>
            <a:pPr defTabSz="342800"/>
            <a:endParaRPr lang="en-GB" altLang="zh-CN" sz="2400" b="1" dirty="0"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3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8B1E9B1A-79EF-4C15-AB86-6CCCEA529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590800"/>
            <a:ext cx="838200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600" b="1" u="sng">
              <a:solidFill>
                <a:srgbClr val="CC0066"/>
              </a:solidFill>
              <a:latin typeface="VNI-Book" pitchFamily="2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F8C48BA-26FB-497D-89AC-A6971C480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86569"/>
            <a:ext cx="82296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u="sng" dirty="0">
                <a:solidFill>
                  <a:schemeClr val="bg1"/>
                </a:solidFill>
                <a:latin typeface="VNI-Ariston" pitchFamily="2" charset="0"/>
              </a:rPr>
              <a:t>3. </a:t>
            </a:r>
            <a:r>
              <a:rPr lang="en-US" altLang="en-US" sz="4400" b="1" u="sng" dirty="0" err="1">
                <a:solidFill>
                  <a:schemeClr val="bg1"/>
                </a:solidFill>
                <a:latin typeface="VNI-Times" pitchFamily="2" charset="0"/>
              </a:rPr>
              <a:t>Caùc</a:t>
            </a:r>
            <a:r>
              <a:rPr lang="en-US" altLang="en-US" sz="4400" b="1" u="sng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4400" b="1" u="sng" dirty="0" err="1">
                <a:solidFill>
                  <a:schemeClr val="bg1"/>
                </a:solidFill>
                <a:latin typeface="VNI-Times" pitchFamily="2" charset="0"/>
              </a:rPr>
              <a:t>pheùp</a:t>
            </a:r>
            <a:r>
              <a:rPr lang="en-US" altLang="en-US" sz="4400" b="1" u="sng" dirty="0">
                <a:solidFill>
                  <a:schemeClr val="bg1"/>
                </a:solidFill>
                <a:latin typeface="VNI-Times" pitchFamily="2" charset="0"/>
              </a:rPr>
              <a:t> so </a:t>
            </a:r>
            <a:r>
              <a:rPr lang="en-US" altLang="en-US" sz="4400" b="1" u="sng" dirty="0" err="1">
                <a:solidFill>
                  <a:schemeClr val="bg1"/>
                </a:solidFill>
                <a:latin typeface="VNI-Times" pitchFamily="2" charset="0"/>
              </a:rPr>
              <a:t>saùnh</a:t>
            </a:r>
            <a:endParaRPr lang="en-US" altLang="en-US" sz="4400" b="1" u="sng" dirty="0">
              <a:solidFill>
                <a:schemeClr val="bg1"/>
              </a:solidFill>
              <a:latin typeface="VNI-Times" pitchFamily="2" charset="0"/>
            </a:endParaRPr>
          </a:p>
        </p:txBody>
      </p:sp>
      <p:graphicFrame>
        <p:nvGraphicFramePr>
          <p:cNvPr id="17413" name="Group 5">
            <a:extLst>
              <a:ext uri="{FF2B5EF4-FFF2-40B4-BE49-F238E27FC236}">
                <a16:creationId xmlns:a16="http://schemas.microsoft.com/office/drawing/2014/main" id="{A7F3C131-C9B0-4A0A-98D3-EAFA2B90F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952880"/>
              </p:ext>
            </p:extLst>
          </p:nvPr>
        </p:nvGraphicFramePr>
        <p:xfrm>
          <a:off x="3048000" y="2243139"/>
          <a:ext cx="6858000" cy="3951285"/>
        </p:xfrm>
        <a:graphic>
          <a:graphicData uri="http://schemas.openxmlformats.org/drawingml/2006/table">
            <a:tbl>
              <a:tblPr/>
              <a:tblGrid>
                <a:gridCol w="285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>
                          <a:tab pos="228600" algn="l"/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nl-N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 hiệu</a:t>
                      </a:r>
                      <a:endParaRPr kumimoji="0" lang="nl-NL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>
                          <a:tab pos="228600" algn="l"/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nl-N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 so sánh</a:t>
                      </a:r>
                      <a:endParaRPr kumimoji="0" lang="nl-NL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>
                          <a:tab pos="228600" algn="l"/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>
                          <a:tab pos="228600" algn="l"/>
                          <a:tab pos="342900" algn="l"/>
                          <a:tab pos="457200" algn="l"/>
                          <a:tab pos="571500" algn="l"/>
                        </a:tabLst>
                      </a:pPr>
                      <a:endParaRPr kumimoji="0" 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>
                          <a:tab pos="228600" algn="l"/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>
                          <a:tab pos="228600" algn="l"/>
                          <a:tab pos="342900" algn="l"/>
                          <a:tab pos="457200" algn="l"/>
                          <a:tab pos="571500" algn="l"/>
                        </a:tabLst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>
                          <a:tab pos="228600" algn="l"/>
                          <a:tab pos="342900" algn="l"/>
                          <a:tab pos="457200" algn="l"/>
                          <a:tab pos="571500" algn="l"/>
                        </a:tabLst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endParaRPr kumimoji="0" 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>
                          <a:tab pos="228600" algn="l"/>
                          <a:tab pos="342900" algn="l"/>
                          <a:tab pos="457200" algn="l"/>
                          <a:tab pos="571500" algn="l"/>
                        </a:tabLst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>
                          <a:tab pos="228600" algn="l"/>
                          <a:tab pos="342900" algn="l"/>
                          <a:tab pos="457200" algn="l"/>
                          <a:tab pos="571500" algn="l"/>
                        </a:tabLst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>
                          <a:tab pos="228600" algn="l"/>
                          <a:tab pos="342900" algn="l"/>
                          <a:tab pos="457200" algn="l"/>
                          <a:tab pos="571500" algn="l"/>
                        </a:tabLst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>
                          <a:tab pos="228600" algn="l"/>
                          <a:tab pos="342900" algn="l"/>
                          <a:tab pos="457200" algn="l"/>
                          <a:tab pos="571500" algn="l"/>
                        </a:tabLst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>
                          <a:tab pos="228600" algn="l"/>
                          <a:tab pos="342900" algn="l"/>
                          <a:tab pos="457200" algn="l"/>
                          <a:tab pos="571500" algn="l"/>
                        </a:tabLst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>
                          <a:tab pos="228600" algn="l"/>
                          <a:tab pos="342900" algn="l"/>
                          <a:tab pos="457200" algn="l"/>
                          <a:tab pos="571500" algn="l"/>
                        </a:tabLst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>
                          <a:tab pos="228600" algn="l"/>
                          <a:tab pos="342900" algn="l"/>
                          <a:tab pos="457200" algn="l"/>
                          <a:tab pos="571500" algn="l"/>
                        </a:tabLst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439" name="Text Box 31">
            <a:extLst>
              <a:ext uri="{FF2B5EF4-FFF2-40B4-BE49-F238E27FC236}">
                <a16:creationId xmlns:a16="http://schemas.microsoft.com/office/drawing/2014/main" id="{62F1EF2E-E19C-4060-8BC5-8738051CA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432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nl-NL" altLang="en-US" sz="3200">
                <a:solidFill>
                  <a:schemeClr val="bg1"/>
                </a:solidFill>
              </a:rPr>
              <a:t>bằng</a:t>
            </a:r>
            <a:endParaRPr lang="en-US" altLang="en-US" sz="3200">
              <a:solidFill>
                <a:schemeClr val="bg1"/>
              </a:solidFill>
            </a:endParaRPr>
          </a:p>
        </p:txBody>
      </p:sp>
      <p:sp>
        <p:nvSpPr>
          <p:cNvPr id="17440" name="Text Box 32">
            <a:extLst>
              <a:ext uri="{FF2B5EF4-FFF2-40B4-BE49-F238E27FC236}">
                <a16:creationId xmlns:a16="http://schemas.microsoft.com/office/drawing/2014/main" id="{B2448BB8-8815-4A24-9CDB-601F8175D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2766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nl-NL" altLang="en-US" sz="3200">
                <a:solidFill>
                  <a:schemeClr val="bg1"/>
                </a:solidFill>
              </a:rPr>
              <a:t>nhỏ hơn</a:t>
            </a:r>
            <a:endParaRPr lang="en-US" altLang="en-US" sz="3200">
              <a:solidFill>
                <a:schemeClr val="bg1"/>
              </a:solidFill>
            </a:endParaRPr>
          </a:p>
        </p:txBody>
      </p:sp>
      <p:sp>
        <p:nvSpPr>
          <p:cNvPr id="17441" name="Text Box 33">
            <a:extLst>
              <a:ext uri="{FF2B5EF4-FFF2-40B4-BE49-F238E27FC236}">
                <a16:creationId xmlns:a16="http://schemas.microsoft.com/office/drawing/2014/main" id="{B8DF648D-1C88-4443-A845-A8EFEE1DC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8862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nl-NL" altLang="en-US" sz="3200">
                <a:solidFill>
                  <a:schemeClr val="bg1"/>
                </a:solidFill>
              </a:rPr>
              <a:t>lớn hơn</a:t>
            </a:r>
            <a:endParaRPr lang="en-US" altLang="en-US" sz="3200">
              <a:solidFill>
                <a:schemeClr val="bg1"/>
              </a:solidFill>
            </a:endParaRPr>
          </a:p>
        </p:txBody>
      </p:sp>
      <p:sp>
        <p:nvSpPr>
          <p:cNvPr id="17442" name="Text Box 34">
            <a:extLst>
              <a:ext uri="{FF2B5EF4-FFF2-40B4-BE49-F238E27FC236}">
                <a16:creationId xmlns:a16="http://schemas.microsoft.com/office/drawing/2014/main" id="{73122372-D269-4116-AB61-81E6C74D1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4196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nl-NL" altLang="en-US" sz="3200" dirty="0">
                <a:solidFill>
                  <a:schemeClr val="bg1"/>
                </a:solidFill>
              </a:rPr>
              <a:t>khác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17443" name="Text Box 35">
            <a:extLst>
              <a:ext uri="{FF2B5EF4-FFF2-40B4-BE49-F238E27FC236}">
                <a16:creationId xmlns:a16="http://schemas.microsoft.com/office/drawing/2014/main" id="{96465669-503D-4EC5-B3CA-57486FE39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029200"/>
            <a:ext cx="4114800" cy="579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nl-NL" altLang="en-US" sz="3200">
                <a:solidFill>
                  <a:schemeClr val="bg1"/>
                </a:solidFill>
              </a:rPr>
              <a:t>nhỏ hơn hoặc bằng</a:t>
            </a:r>
          </a:p>
        </p:txBody>
      </p:sp>
      <p:sp>
        <p:nvSpPr>
          <p:cNvPr id="17444" name="Text Box 36">
            <a:extLst>
              <a:ext uri="{FF2B5EF4-FFF2-40B4-BE49-F238E27FC236}">
                <a16:creationId xmlns:a16="http://schemas.microsoft.com/office/drawing/2014/main" id="{68F04DBB-21EF-48EF-A927-EF9BEA033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638800"/>
            <a:ext cx="4114800" cy="579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nl-NL" altLang="en-US" sz="3200">
                <a:solidFill>
                  <a:schemeClr val="bg1"/>
                </a:solidFill>
              </a:rPr>
              <a:t>lớn hơn hoặc bằng.</a:t>
            </a:r>
          </a:p>
        </p:txBody>
      </p:sp>
      <p:sp>
        <p:nvSpPr>
          <p:cNvPr id="17445" name="Rectangle 37">
            <a:extLst>
              <a:ext uri="{FF2B5EF4-FFF2-40B4-BE49-F238E27FC236}">
                <a16:creationId xmlns:a16="http://schemas.microsoft.com/office/drawing/2014/main" id="{01112CEF-47B4-4511-A8CD-2679A0EAA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937419"/>
            <a:ext cx="965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dirty="0">
                <a:solidFill>
                  <a:schemeClr val="bg1"/>
                </a:solidFill>
                <a:latin typeface="VNI-Ariston" pitchFamily="2" charset="0"/>
              </a:rPr>
              <a:t> </a:t>
            </a:r>
            <a:r>
              <a:rPr lang="en-US" altLang="en-US" sz="3200" b="1" u="sng" dirty="0" err="1">
                <a:solidFill>
                  <a:schemeClr val="bg1"/>
                </a:solidFill>
                <a:latin typeface="VNI-Times" pitchFamily="2" charset="0"/>
              </a:rPr>
              <a:t>Trong</a:t>
            </a:r>
            <a:r>
              <a:rPr lang="en-US" altLang="en-US" sz="3200" b="1" u="sng" dirty="0">
                <a:solidFill>
                  <a:schemeClr val="bg1"/>
                </a:solidFill>
                <a:latin typeface="VNI-Times" pitchFamily="2" charset="0"/>
              </a:rPr>
              <a:t> Pascal, </a:t>
            </a:r>
            <a:r>
              <a:rPr lang="en-US" altLang="en-US" sz="3200" b="1" u="sng" dirty="0" err="1">
                <a:solidFill>
                  <a:schemeClr val="bg1"/>
                </a:solidFill>
                <a:latin typeface="VNI-Times" pitchFamily="2" charset="0"/>
              </a:rPr>
              <a:t>kyù</a:t>
            </a:r>
            <a:r>
              <a:rPr lang="en-US" altLang="en-US" sz="3200" b="1" u="sng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3200" b="1" u="sng" dirty="0" err="1">
                <a:solidFill>
                  <a:schemeClr val="bg1"/>
                </a:solidFill>
                <a:latin typeface="VNI-Times" pitchFamily="2" charset="0"/>
              </a:rPr>
              <a:t>hieäu</a:t>
            </a:r>
            <a:r>
              <a:rPr lang="en-US" altLang="en-US" sz="3200" b="1" u="sng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3200" b="1" u="sng" dirty="0" err="1">
                <a:solidFill>
                  <a:schemeClr val="bg1"/>
                </a:solidFill>
                <a:latin typeface="VNI-Times" pitchFamily="2" charset="0"/>
              </a:rPr>
              <a:t>caùc</a:t>
            </a:r>
            <a:r>
              <a:rPr lang="en-US" altLang="en-US" sz="3200" b="1" u="sng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3200" b="1" u="sng" dirty="0" err="1">
                <a:solidFill>
                  <a:schemeClr val="bg1"/>
                </a:solidFill>
                <a:latin typeface="VNI-Times" pitchFamily="2" charset="0"/>
              </a:rPr>
              <a:t>pheùp</a:t>
            </a:r>
            <a:r>
              <a:rPr lang="en-US" altLang="en-US" sz="3200" b="1" u="sng" dirty="0">
                <a:solidFill>
                  <a:schemeClr val="bg1"/>
                </a:solidFill>
                <a:latin typeface="VNI-Times" pitchFamily="2" charset="0"/>
              </a:rPr>
              <a:t> so </a:t>
            </a:r>
            <a:r>
              <a:rPr lang="en-US" altLang="en-US" sz="3200" b="1" u="sng" dirty="0" err="1">
                <a:solidFill>
                  <a:schemeClr val="bg1"/>
                </a:solidFill>
                <a:latin typeface="VNI-Times" pitchFamily="2" charset="0"/>
              </a:rPr>
              <a:t>saùnh</a:t>
            </a:r>
            <a:r>
              <a:rPr lang="en-US" altLang="en-US" sz="3200" b="1" u="sng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3200" b="1" u="sng" dirty="0" err="1">
                <a:solidFill>
                  <a:schemeClr val="bg1"/>
                </a:solidFill>
                <a:latin typeface="VNI-Times" pitchFamily="2" charset="0"/>
              </a:rPr>
              <a:t>coù</a:t>
            </a:r>
            <a:r>
              <a:rPr lang="en-US" altLang="en-US" sz="3200" b="1" u="sng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3200" b="1" u="sng" dirty="0" err="1">
                <a:solidFill>
                  <a:schemeClr val="bg1"/>
                </a:solidFill>
                <a:latin typeface="VNI-Times" pitchFamily="2" charset="0"/>
              </a:rPr>
              <a:t>moät</a:t>
            </a:r>
            <a:r>
              <a:rPr lang="en-US" altLang="en-US" sz="3200" b="1" u="sng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3200" b="1" u="sng" dirty="0" err="1">
                <a:solidFill>
                  <a:schemeClr val="bg1"/>
                </a:solidFill>
                <a:latin typeface="VNI-Times" pitchFamily="2" charset="0"/>
              </a:rPr>
              <a:t>soá</a:t>
            </a:r>
            <a:r>
              <a:rPr lang="en-US" altLang="en-US" sz="3200" b="1" u="sng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3200" b="1" u="sng" dirty="0" err="1">
                <a:solidFill>
                  <a:schemeClr val="bg1"/>
                </a:solidFill>
                <a:latin typeface="VNI-Times" pitchFamily="2" charset="0"/>
              </a:rPr>
              <a:t>thay</a:t>
            </a:r>
            <a:r>
              <a:rPr lang="en-US" altLang="en-US" sz="3200" b="1" u="sng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3200" b="1" u="sng" dirty="0" err="1">
                <a:solidFill>
                  <a:schemeClr val="bg1"/>
                </a:solidFill>
                <a:latin typeface="VNI-Times" pitchFamily="2" charset="0"/>
              </a:rPr>
              <a:t>ñoåi</a:t>
            </a:r>
            <a:r>
              <a:rPr lang="en-US" altLang="en-US" sz="3200" b="1" u="sng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3200" b="1" u="sng" dirty="0" err="1">
                <a:solidFill>
                  <a:schemeClr val="bg1"/>
                </a:solidFill>
                <a:latin typeface="VNI-Times" pitchFamily="2" charset="0"/>
              </a:rPr>
              <a:t>cuï</a:t>
            </a:r>
            <a:r>
              <a:rPr lang="en-US" altLang="en-US" sz="3200" b="1" u="sng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3200" b="1" u="sng" dirty="0" err="1">
                <a:solidFill>
                  <a:schemeClr val="bg1"/>
                </a:solidFill>
                <a:latin typeface="VNI-Times" pitchFamily="2" charset="0"/>
              </a:rPr>
              <a:t>theå</a:t>
            </a:r>
            <a:r>
              <a:rPr lang="en-US" altLang="en-US" sz="3200" b="1" u="sng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3200" b="1" u="sng" dirty="0" err="1">
                <a:solidFill>
                  <a:schemeClr val="bg1"/>
                </a:solidFill>
                <a:latin typeface="VNI-Times" pitchFamily="2" charset="0"/>
              </a:rPr>
              <a:t>nhö</a:t>
            </a:r>
            <a:r>
              <a:rPr lang="en-US" altLang="en-US" sz="3200" b="1" u="sng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3200" b="1" u="sng" dirty="0" err="1">
                <a:solidFill>
                  <a:schemeClr val="bg1"/>
                </a:solidFill>
                <a:latin typeface="VNI-Times" pitchFamily="2" charset="0"/>
              </a:rPr>
              <a:t>sau</a:t>
            </a:r>
            <a:r>
              <a:rPr lang="en-US" altLang="en-US" sz="3200" b="1" u="sng" dirty="0">
                <a:solidFill>
                  <a:schemeClr val="bg1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17446" name="Rectangle 38">
            <a:extLst>
              <a:ext uri="{FF2B5EF4-FFF2-40B4-BE49-F238E27FC236}">
                <a16:creationId xmlns:a16="http://schemas.microsoft.com/office/drawing/2014/main" id="{50802666-C2AC-492D-B08D-8FAFCAAAB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419601"/>
            <a:ext cx="6858000" cy="5953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7447" name="Text Box 39">
            <a:extLst>
              <a:ext uri="{FF2B5EF4-FFF2-40B4-BE49-F238E27FC236}">
                <a16:creationId xmlns:a16="http://schemas.microsoft.com/office/drawing/2014/main" id="{EDD3B67A-BE28-410F-88A0-B7B4D75A3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4479295"/>
            <a:ext cx="260985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&lt;&gt;</a:t>
            </a:r>
          </a:p>
        </p:txBody>
      </p:sp>
      <p:sp>
        <p:nvSpPr>
          <p:cNvPr id="17448" name="Rectangle 40">
            <a:extLst>
              <a:ext uri="{FF2B5EF4-FFF2-40B4-BE49-F238E27FC236}">
                <a16:creationId xmlns:a16="http://schemas.microsoft.com/office/drawing/2014/main" id="{59050A4F-B79C-424A-B138-C8D5406C0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024438"/>
            <a:ext cx="6858000" cy="595312"/>
          </a:xfrm>
          <a:prstGeom prst="rect">
            <a:avLst/>
          </a:prstGeom>
          <a:noFill/>
          <a:ln w="38100" cmpd="dbl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7449" name="Text Box 41">
            <a:extLst>
              <a:ext uri="{FF2B5EF4-FFF2-40B4-BE49-F238E27FC236}">
                <a16:creationId xmlns:a16="http://schemas.microsoft.com/office/drawing/2014/main" id="{A3AE1F3B-C7CC-493A-BC99-22EFCB853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5029202"/>
            <a:ext cx="260985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&lt;=</a:t>
            </a:r>
          </a:p>
        </p:txBody>
      </p:sp>
      <p:sp>
        <p:nvSpPr>
          <p:cNvPr id="17450" name="Rectangle 42">
            <a:extLst>
              <a:ext uri="{FF2B5EF4-FFF2-40B4-BE49-F238E27FC236}">
                <a16:creationId xmlns:a16="http://schemas.microsoft.com/office/drawing/2014/main" id="{7F5973CE-A14E-46E0-A33C-0BEDEA039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629276"/>
            <a:ext cx="6858000" cy="5953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7451" name="Text Box 43">
            <a:extLst>
              <a:ext uri="{FF2B5EF4-FFF2-40B4-BE49-F238E27FC236}">
                <a16:creationId xmlns:a16="http://schemas.microsoft.com/office/drawing/2014/main" id="{87484489-7B74-414D-AA15-26216E4F6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5638800"/>
            <a:ext cx="260985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&gt;=</a:t>
            </a:r>
          </a:p>
        </p:txBody>
      </p:sp>
      <p:sp>
        <p:nvSpPr>
          <p:cNvPr id="13356" name="AutoShape 4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469D772-A927-4C17-A5E3-5D5CF020A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477000"/>
            <a:ext cx="457200" cy="228600"/>
          </a:xfrm>
          <a:prstGeom prst="actionButtonBackPrevious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7" name="AutoShape 4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8C1B867-2A17-46BD-8D53-FC8A06229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477000"/>
            <a:ext cx="457200" cy="228600"/>
          </a:xfrm>
          <a:prstGeom prst="actionButtonForwardNex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8" name="AutoShape 4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0096D75E-8573-4EBB-91C5-AEB480BC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6477000"/>
            <a:ext cx="457200" cy="228600"/>
          </a:xfrm>
          <a:prstGeom prst="actionButtonBlank">
            <a:avLst/>
          </a:prstGeom>
          <a:solidFill>
            <a:srgbClr val="FF33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bg1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39" grpId="0"/>
      <p:bldP spid="17440" grpId="0"/>
      <p:bldP spid="17441" grpId="0"/>
      <p:bldP spid="17442" grpId="0"/>
      <p:bldP spid="17443" grpId="0" animBg="1"/>
      <p:bldP spid="17444" grpId="0" animBg="1"/>
      <p:bldP spid="17445" grpId="0"/>
      <p:bldP spid="17446" grpId="0"/>
      <p:bldP spid="17447" grpId="0"/>
      <p:bldP spid="17448" grpId="0" animBg="1"/>
      <p:bldP spid="17449" grpId="0"/>
      <p:bldP spid="17450" grpId="0"/>
      <p:bldP spid="174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0" name="Rectangle 34">
            <a:extLst>
              <a:ext uri="{FF2B5EF4-FFF2-40B4-BE49-F238E27FC236}">
                <a16:creationId xmlns:a16="http://schemas.microsoft.com/office/drawing/2014/main" id="{28D6FA16-7519-4C7D-88C3-7AFFDABAA7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533400"/>
            <a:ext cx="8229600" cy="838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854" name="Group 38">
            <a:extLst>
              <a:ext uri="{FF2B5EF4-FFF2-40B4-BE49-F238E27FC236}">
                <a16:creationId xmlns:a16="http://schemas.microsoft.com/office/drawing/2014/main" id="{7E676A5A-63CE-43AD-B2BD-C72808443024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41897548"/>
              </p:ext>
            </p:extLst>
          </p:nvPr>
        </p:nvGraphicFramePr>
        <p:xfrm>
          <a:off x="1981200" y="1600200"/>
          <a:ext cx="8229600" cy="426720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Biểu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thức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Kết quả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a) 8.0/2.0 +6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b) 3 - 4 *2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c) 5 + 25 mod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d) 25 &lt; &gt;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e) 20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&gt;= 5*4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f) 2 &gt; 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4855" name="Rectangle 39">
            <a:extLst>
              <a:ext uri="{FF2B5EF4-FFF2-40B4-BE49-F238E27FC236}">
                <a16:creationId xmlns:a16="http://schemas.microsoft.com/office/drawing/2014/main" id="{F7AD4DEC-D8A1-4995-AFBB-C92A3B2D1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286000"/>
            <a:ext cx="838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4856" name="Rectangle 40">
            <a:extLst>
              <a:ext uri="{FF2B5EF4-FFF2-40B4-BE49-F238E27FC236}">
                <a16:creationId xmlns:a16="http://schemas.microsoft.com/office/drawing/2014/main" id="{DA309F06-B9BD-4C0B-AF84-92C7EEAC3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895600"/>
            <a:ext cx="838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4857" name="Rectangle 41">
            <a:extLst>
              <a:ext uri="{FF2B5EF4-FFF2-40B4-BE49-F238E27FC236}">
                <a16:creationId xmlns:a16="http://schemas.microsoft.com/office/drawing/2014/main" id="{4654D2E1-40E7-4BF8-B5A3-30F6540E3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050" y="3505200"/>
            <a:ext cx="838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4858" name="Rectangle 42">
            <a:extLst>
              <a:ext uri="{FF2B5EF4-FFF2-40B4-BE49-F238E27FC236}">
                <a16:creationId xmlns:a16="http://schemas.microsoft.com/office/drawing/2014/main" id="{5C40BEF3-3EF0-4708-A4D1-11DDBE7C5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050" y="4114800"/>
            <a:ext cx="838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4859" name="Rectangle 43">
            <a:extLst>
              <a:ext uri="{FF2B5EF4-FFF2-40B4-BE49-F238E27FC236}">
                <a16:creationId xmlns:a16="http://schemas.microsoft.com/office/drawing/2014/main" id="{83B3E484-B8BB-4C82-80B5-D4D10EA6D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724400"/>
            <a:ext cx="838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4860" name="Rectangle 44">
            <a:extLst>
              <a:ext uri="{FF2B5EF4-FFF2-40B4-BE49-F238E27FC236}">
                <a16:creationId xmlns:a16="http://schemas.microsoft.com/office/drawing/2014/main" id="{FC53482A-9080-425F-96CB-820A61A39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050" y="5334000"/>
            <a:ext cx="838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4868" name="Rectangle 52">
            <a:extLst>
              <a:ext uri="{FF2B5EF4-FFF2-40B4-BE49-F238E27FC236}">
                <a16:creationId xmlns:a16="http://schemas.microsoft.com/office/drawing/2014/main" id="{F7813A30-D55F-4970-92F4-E8A8F588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1600200"/>
            <a:ext cx="1219200" cy="426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242" name="TextBox1" r:id="rId2" imgW="914400" imgH="457200"/>
        </mc:Choice>
        <mc:Fallback>
          <p:control name="TextBox1" r:id="rId2" imgW="914400" imgH="457200">
            <p:pic>
              <p:nvPicPr>
                <p:cNvPr id="2050" name="TextBox1">
                  <a:extLst>
                    <a:ext uri="{FF2B5EF4-FFF2-40B4-BE49-F238E27FC236}">
                      <a16:creationId xmlns:a16="http://schemas.microsoft.com/office/drawing/2014/main" id="{9409F7A7-F1DA-446E-BC11-78E2E303E6E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9296400" y="2286000"/>
                  <a:ext cx="914400" cy="4572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7" dist="17961" dir="2700000">
                    <a:srgbClr val="FFFF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43" name="TextBox2" r:id="rId3" imgW="914400" imgH="457200"/>
        </mc:Choice>
        <mc:Fallback>
          <p:control name="TextBox2" r:id="rId3" imgW="914400" imgH="457200">
            <p:pic>
              <p:nvPicPr>
                <p:cNvPr id="2051" name="TextBox2">
                  <a:extLst>
                    <a:ext uri="{FF2B5EF4-FFF2-40B4-BE49-F238E27FC236}">
                      <a16:creationId xmlns:a16="http://schemas.microsoft.com/office/drawing/2014/main" id="{A504FEAB-B3F7-4B18-B0A1-32C79444043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9296400" y="2895600"/>
                  <a:ext cx="914400" cy="4572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7" dist="17961" dir="2700000">
                    <a:srgbClr val="FFFF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44" name="TextBox3" r:id="rId4" imgW="914400" imgH="457200"/>
        </mc:Choice>
        <mc:Fallback>
          <p:control name="TextBox3" r:id="rId4" imgW="914400" imgH="457200">
            <p:pic>
              <p:nvPicPr>
                <p:cNvPr id="2052" name="TextBox3">
                  <a:extLst>
                    <a:ext uri="{FF2B5EF4-FFF2-40B4-BE49-F238E27FC236}">
                      <a16:creationId xmlns:a16="http://schemas.microsoft.com/office/drawing/2014/main" id="{D0462F6A-36A0-4E0E-A623-B18A5ADB4A39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9296400" y="3505200"/>
                  <a:ext cx="914400" cy="4572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7" dist="17961" dir="2700000">
                    <a:srgbClr val="FFFF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45" name="TextBox4" r:id="rId5" imgW="914400" imgH="457200"/>
        </mc:Choice>
        <mc:Fallback>
          <p:control name="TextBox4" r:id="rId5" imgW="914400" imgH="457200">
            <p:pic>
              <p:nvPicPr>
                <p:cNvPr id="2053" name="TextBox4">
                  <a:extLst>
                    <a:ext uri="{FF2B5EF4-FFF2-40B4-BE49-F238E27FC236}">
                      <a16:creationId xmlns:a16="http://schemas.microsoft.com/office/drawing/2014/main" id="{BC67D7E0-7E58-4CB9-82B6-AF2AB59BBE9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9296400" y="4114800"/>
                  <a:ext cx="914400" cy="4572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7" dist="17961" dir="2700000">
                    <a:srgbClr val="FFFF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46" name="TextBox5" r:id="rId6" imgW="914400" imgH="457200"/>
        </mc:Choice>
        <mc:Fallback>
          <p:control name="TextBox5" r:id="rId6" imgW="914400" imgH="457200">
            <p:pic>
              <p:nvPicPr>
                <p:cNvPr id="2054" name="TextBox5">
                  <a:extLst>
                    <a:ext uri="{FF2B5EF4-FFF2-40B4-BE49-F238E27FC236}">
                      <a16:creationId xmlns:a16="http://schemas.microsoft.com/office/drawing/2014/main" id="{0A56034F-4F4B-4C33-9844-CAAFA1658F9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9296400" y="4724400"/>
                  <a:ext cx="914400" cy="4572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7" dist="17961" dir="2700000">
                    <a:srgbClr val="FFFF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47" name="TextBox6" r:id="rId7" imgW="914400" imgH="457200"/>
        </mc:Choice>
        <mc:Fallback>
          <p:control name="TextBox6" r:id="rId7" imgW="914400" imgH="457200">
            <p:pic>
              <p:nvPicPr>
                <p:cNvPr id="2055" name="TextBox6">
                  <a:extLst>
                    <a:ext uri="{FF2B5EF4-FFF2-40B4-BE49-F238E27FC236}">
                      <a16:creationId xmlns:a16="http://schemas.microsoft.com/office/drawing/2014/main" id="{89C0694B-A3F7-4A21-B2AD-6F4EACD3BC6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9296400" y="5334000"/>
                  <a:ext cx="914400" cy="4572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7" dist="17961" dir="2700000">
                    <a:srgbClr val="FFFF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4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5" grpId="0" animBg="1"/>
      <p:bldP spid="34856" grpId="0" animBg="1"/>
      <p:bldP spid="34857" grpId="0" animBg="1"/>
      <p:bldP spid="34858" grpId="0" animBg="1"/>
      <p:bldP spid="34859" grpId="0" animBg="1"/>
      <p:bldP spid="34860" grpId="0" animBg="1"/>
      <p:bldP spid="348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Text Box 8">
            <a:extLst>
              <a:ext uri="{FF2B5EF4-FFF2-40B4-BE49-F238E27FC236}">
                <a16:creationId xmlns:a16="http://schemas.microsoft.com/office/drawing/2014/main" id="{E745F509-6ED7-4799-94A5-970D60C1A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85801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sz="4000" b="1" u="sng">
                <a:solidFill>
                  <a:srgbClr val="FF0000"/>
                </a:solidFill>
                <a:latin typeface="Times New Roman" panose="02020603050405020304" pitchFamily="18" charset="0"/>
              </a:rPr>
              <a:t>Giao tiếp người-máy tính: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B11EFC28-CB5C-41FC-9EFB-5D1EA64EF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95401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80000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4000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4000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4000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000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4000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4000" dirty="0">
                <a:solidFill>
                  <a:srgbClr val="8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8446" name="Picture 14">
            <a:extLst>
              <a:ext uri="{FF2B5EF4-FFF2-40B4-BE49-F238E27FC236}">
                <a16:creationId xmlns:a16="http://schemas.microsoft.com/office/drawing/2014/main" id="{20DECB3B-5BE4-46ED-817B-0A1D30A20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962400"/>
            <a:ext cx="6227763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 Box 15">
            <a:extLst>
              <a:ext uri="{FF2B5EF4-FFF2-40B4-BE49-F238E27FC236}">
                <a16:creationId xmlns:a16="http://schemas.microsoft.com/office/drawing/2014/main" id="{2B883E8A-40E4-4959-A73C-044B6FD41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05001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write('Dien tich hinh tron la ',X);</a:t>
            </a:r>
          </a:p>
        </p:txBody>
      </p:sp>
      <p:sp>
        <p:nvSpPr>
          <p:cNvPr id="18449" name="Text Box 17">
            <a:extLst>
              <a:ext uri="{FF2B5EF4-FFF2-40B4-BE49-F238E27FC236}">
                <a16:creationId xmlns:a16="http://schemas.microsoft.com/office/drawing/2014/main" id="{3BB61797-5B8F-488E-99F4-4250E5F56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590801"/>
            <a:ext cx="784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800000"/>
                </a:solidFill>
                <a:latin typeface="Times New Roman" panose="02020603050405020304" pitchFamily="18" charset="0"/>
              </a:rPr>
              <a:t> in kết quả tính diện tích hình tròn ra màn hình như sau: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2" grpId="0"/>
      <p:bldP spid="18447" grpId="0"/>
      <p:bldP spid="184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>
            <a:extLst>
              <a:ext uri="{FF2B5EF4-FFF2-40B4-BE49-F238E27FC236}">
                <a16:creationId xmlns:a16="http://schemas.microsoft.com/office/drawing/2014/main" id="{A7D01B8C-4FD3-4F90-B992-2D130D128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838201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sz="4000" b="1" u="sng">
                <a:solidFill>
                  <a:srgbClr val="FF0000"/>
                </a:solidFill>
                <a:latin typeface="Times New Roman" panose="02020603050405020304" pitchFamily="18" charset="0"/>
              </a:rPr>
              <a:t>Giao tiếp người-máy tính: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BBF6D61A-900F-46BC-84FA-300595777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447801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80000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4000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Nhập</a:t>
            </a:r>
            <a:r>
              <a:rPr lang="en-US" altLang="en-US" sz="4000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dữ</a:t>
            </a:r>
            <a:r>
              <a:rPr lang="en-US" altLang="en-US" sz="4000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liệu</a:t>
            </a:r>
            <a:r>
              <a:rPr lang="en-US" altLang="en-US" sz="4000" dirty="0">
                <a:solidFill>
                  <a:srgbClr val="8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FAA9901D-DBA4-4D89-80C7-4DAAA5034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057401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write('Ban hay nhap nam sinh:');</a:t>
            </a:r>
          </a:p>
        </p:txBody>
      </p:sp>
      <p:sp>
        <p:nvSpPr>
          <p:cNvPr id="19469" name="Text Box 13">
            <a:extLst>
              <a:ext uri="{FF2B5EF4-FFF2-40B4-BE49-F238E27FC236}">
                <a16:creationId xmlns:a16="http://schemas.microsoft.com/office/drawing/2014/main" id="{A18D0538-865E-4782-A450-C77BD7E8B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489326"/>
            <a:ext cx="7010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800000"/>
                </a:solidFill>
                <a:latin typeface="Times New Roman" panose="02020603050405020304" pitchFamily="18" charset="0"/>
              </a:rPr>
              <a:t>kết quả xuất hiện trên màn hình như sau:</a:t>
            </a:r>
          </a:p>
        </p:txBody>
      </p:sp>
      <p:pic>
        <p:nvPicPr>
          <p:cNvPr id="19470" name="Picture 14" descr="h20">
            <a:extLst>
              <a:ext uri="{FF2B5EF4-FFF2-40B4-BE49-F238E27FC236}">
                <a16:creationId xmlns:a16="http://schemas.microsoft.com/office/drawing/2014/main" id="{BE2B831A-EF12-4D80-912D-8E0170F75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772026"/>
            <a:ext cx="6248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Text Box 15">
            <a:extLst>
              <a:ext uri="{FF2B5EF4-FFF2-40B4-BE49-F238E27FC236}">
                <a16:creationId xmlns:a16="http://schemas.microsoft.com/office/drawing/2014/main" id="{715293F5-AFCE-4F93-A721-583965F27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895601"/>
            <a:ext cx="718390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Readln(n);    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Readln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19468" grpId="0"/>
      <p:bldP spid="19469" grpId="0"/>
      <p:bldP spid="194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>
            <a:extLst>
              <a:ext uri="{FF2B5EF4-FFF2-40B4-BE49-F238E27FC236}">
                <a16:creationId xmlns:a16="http://schemas.microsoft.com/office/drawing/2014/main" id="{05CD97A6-8CB8-4923-B91C-C232137D8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85801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sz="4000" b="1" u="sng">
                <a:solidFill>
                  <a:srgbClr val="FF0000"/>
                </a:solidFill>
                <a:latin typeface="Times New Roman" panose="02020603050405020304" pitchFamily="18" charset="0"/>
              </a:rPr>
              <a:t>Giao tiếp người-máy tính: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C204DC77-00A3-4AA0-917C-FAEFAC19C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95401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800000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4000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Tạm</a:t>
            </a:r>
            <a:r>
              <a:rPr lang="en-US" altLang="en-US" sz="4000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ngừng</a:t>
            </a:r>
            <a:r>
              <a:rPr lang="en-US" altLang="en-US" sz="4000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chương</a:t>
            </a:r>
            <a:r>
              <a:rPr lang="en-US" altLang="en-US" sz="4000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4000" dirty="0">
                <a:solidFill>
                  <a:srgbClr val="8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E179FA33-1113-43C2-A813-6DB3CF072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05001"/>
            <a:ext cx="7162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800000"/>
                </a:solidFill>
                <a:latin typeface="Times New Roman" panose="02020603050405020304" pitchFamily="18" charset="0"/>
              </a:rPr>
              <a:t>Writeln('Cac ban cho 2giay nhe'); Delay(2000);</a:t>
            </a:r>
          </a:p>
        </p:txBody>
      </p:sp>
      <p:sp>
        <p:nvSpPr>
          <p:cNvPr id="20494" name="Text Box 14">
            <a:extLst>
              <a:ext uri="{FF2B5EF4-FFF2-40B4-BE49-F238E27FC236}">
                <a16:creationId xmlns:a16="http://schemas.microsoft.com/office/drawing/2014/main" id="{DCCD4113-4D96-4193-867C-063343525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00401"/>
            <a:ext cx="7010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800000"/>
                </a:solidFill>
                <a:latin typeface="Times New Roman" panose="02020603050405020304" pitchFamily="18" charset="0"/>
              </a:rPr>
              <a:t>kết quả xuất hiện trên màn hình như sau:</a:t>
            </a:r>
          </a:p>
        </p:txBody>
      </p:sp>
      <p:pic>
        <p:nvPicPr>
          <p:cNvPr id="20495" name="Picture 15">
            <a:extLst>
              <a:ext uri="{FF2B5EF4-FFF2-40B4-BE49-F238E27FC236}">
                <a16:creationId xmlns:a16="http://schemas.microsoft.com/office/drawing/2014/main" id="{5C7A395C-1A9D-4525-8062-A6A604AA3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02176"/>
            <a:ext cx="5029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1" grpId="0"/>
      <p:bldP spid="204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8">
            <a:extLst>
              <a:ext uri="{FF2B5EF4-FFF2-40B4-BE49-F238E27FC236}">
                <a16:creationId xmlns:a16="http://schemas.microsoft.com/office/drawing/2014/main" id="{B80C543A-B596-4DA5-8630-A7D319172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38201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người-máy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7E9D397B-BDD9-4B2C-8CE4-DD9A9391C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447801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800000"/>
                </a:solidFill>
                <a:latin typeface="Times New Roman" panose="02020603050405020304" pitchFamily="18" charset="0"/>
              </a:rPr>
              <a:t>d) </a:t>
            </a:r>
            <a:r>
              <a:rPr lang="en-US" altLang="en-US" sz="4000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4000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4000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thoại</a:t>
            </a:r>
            <a:r>
              <a:rPr lang="en-US" altLang="en-US" sz="4000" dirty="0">
                <a:solidFill>
                  <a:srgbClr val="8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21518" name="Picture 14">
            <a:extLst>
              <a:ext uri="{FF2B5EF4-FFF2-40B4-BE49-F238E27FC236}">
                <a16:creationId xmlns:a16="http://schemas.microsoft.com/office/drawing/2014/main" id="{BAA487D3-9B2A-457B-A488-CAC21AE6C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95601"/>
            <a:ext cx="33528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Text Box 15">
            <a:extLst>
              <a:ext uri="{FF2B5EF4-FFF2-40B4-BE49-F238E27FC236}">
                <a16:creationId xmlns:a16="http://schemas.microsoft.com/office/drawing/2014/main" id="{D7081BB3-55D1-4A7F-B4F5-5758ADADD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981201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800000"/>
                </a:solidFill>
                <a:latin typeface="Times New Roman" panose="02020603050405020304" pitchFamily="18" charset="0"/>
              </a:rPr>
              <a:t>Ví dụ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215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45128" y="3370124"/>
            <a:ext cx="108585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Tổ hợp phím Alt+F9 : dịch chương trình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Tổ hợp phím Ctrl +F9: Chạy chương trình </a:t>
            </a:r>
            <a:endParaRPr kumimoji="0" lang="pt-BR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66801" y="1405856"/>
            <a:ext cx="108585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altLang="en-US" sz="3600" b="1" dirty="0" smtClean="0"/>
              <a:t>Dịch </a:t>
            </a:r>
            <a:r>
              <a:rPr lang="pt-BR" altLang="en-US" sz="3600" b="1" dirty="0"/>
              <a:t>chương trình </a:t>
            </a:r>
            <a:r>
              <a:rPr lang="pt-BR" altLang="en-US" sz="3600" b="1" dirty="0" smtClean="0"/>
              <a:t>sử dụng tổ </a:t>
            </a:r>
            <a:r>
              <a:rPr lang="pt-BR" altLang="en-US" sz="3600" b="1" dirty="0"/>
              <a:t>hợp phím </a:t>
            </a:r>
            <a:r>
              <a:rPr lang="pt-BR" altLang="en-US" sz="3600" b="1" dirty="0" smtClean="0"/>
              <a:t>: </a:t>
            </a:r>
            <a:endParaRPr kumimoji="0" lang="pt-BR" alt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altLang="en-US" sz="3600" b="1" dirty="0"/>
              <a:t>Chạy chương </a:t>
            </a:r>
            <a:r>
              <a:rPr lang="pt-BR" altLang="en-US" sz="3600" b="1" dirty="0" smtClean="0"/>
              <a:t>trìnhsử dụng tổ </a:t>
            </a:r>
            <a:r>
              <a:rPr kumimoji="0" lang="pt-BR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hợp phím :</a:t>
            </a:r>
            <a:endParaRPr kumimoji="0" lang="pt-BR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77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3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DF8C48BA-26FB-497D-89AC-A6971C480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86569"/>
            <a:ext cx="82296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sz="4400" b="1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sz="44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44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người-máy</a:t>
            </a:r>
            <a:r>
              <a:rPr lang="en-US" altLang="en-US" sz="44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400" b="1" u="sng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endParaRPr lang="en-US" altLang="en-US" sz="4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B11EFC28-CB5C-41FC-9EFB-5D1EA64EF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95401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2B883E8A-40E4-4959-A73C-044B6FD41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05001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write('Dien tich hinh tron la ',X);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BBF6D61A-900F-46BC-84FA-300595777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431474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Nhập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dữ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liệu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FAA9901D-DBA4-4D89-80C7-4DAAA5034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1074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write('Ban hay nhap nam sinh:');</a:t>
            </a:r>
          </a:p>
        </p:txBody>
      </p:sp>
      <p:sp>
        <p:nvSpPr>
          <p:cNvPr id="27" name="Text Box 15">
            <a:extLst>
              <a:ext uri="{FF2B5EF4-FFF2-40B4-BE49-F238E27FC236}">
                <a16:creationId xmlns:a16="http://schemas.microsoft.com/office/drawing/2014/main" id="{715293F5-AFCE-4F93-A721-583965F27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879274"/>
            <a:ext cx="718390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Readln(n);    </a:t>
            </a:r>
            <a: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</a:rPr>
              <a:t>Readln</a:t>
            </a:r>
            <a:endParaRPr lang="en-US" altLang="en-US" sz="4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C204DC77-00A3-4AA0-917C-FAEFAC19C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83449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Tạm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ngừng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chương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7E9D397B-BDD9-4B2C-8CE4-DD9A9391C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219638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d)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thoại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3192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F2BC686B-821D-475F-984E-7719B1B44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1"/>
            <a:ext cx="571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7FCBC9CD-227E-4CFB-9F14-3B45F3E32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8382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latin typeface="Times New Roman" panose="02020603050405020304" pitchFamily="18" charset="0"/>
              </a:rPr>
              <a:t>Bài tập 1:</a:t>
            </a:r>
            <a:r>
              <a:rPr lang="en-US" altLang="en-US" sz="2400" b="1">
                <a:latin typeface="Times New Roman" panose="02020603050405020304" pitchFamily="18" charset="0"/>
              </a:rPr>
              <a:t>      Em hãy chọn kết quả của bạn làm  đúng nhất</a:t>
            </a:r>
            <a:endParaRPr lang="en-US" altLang="en-US" sz="2400" b="1" u="sng">
              <a:latin typeface="Times New Roman" panose="02020603050405020304" pitchFamily="18" charset="0"/>
            </a:endParaRP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10A880BF-F693-4ED6-B435-4A57019E1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1"/>
            <a:ext cx="815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Bốn bạn A, B, C, D đưa ra kết quả của phép chia, phép chia lấy phần nguyên và lấy phần dư của hai số nguyên 14 và 5 như sau:</a:t>
            </a:r>
          </a:p>
        </p:txBody>
      </p:sp>
      <p:sp>
        <p:nvSpPr>
          <p:cNvPr id="33797" name="Oval 5">
            <a:extLst>
              <a:ext uri="{FF2B5EF4-FFF2-40B4-BE49-F238E27FC236}">
                <a16:creationId xmlns:a16="http://schemas.microsoft.com/office/drawing/2014/main" id="{E43941E6-CD12-43F0-A561-51B8481DA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200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SG" altLang="en-US"/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6F0DC35A-DEBE-4150-8880-5540C3926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700338"/>
            <a:ext cx="6629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arenBoth"/>
            </a:pPr>
            <a:r>
              <a:rPr lang="en-US" altLang="en-US" sz="2400">
                <a:latin typeface="Times New Roman" panose="02020603050405020304" pitchFamily="18" charset="0"/>
              </a:rPr>
              <a:t>   14 / 5 = 2 ;  14 div 5 = 2 ;  14 mod 5 = 4.</a:t>
            </a:r>
          </a:p>
          <a:p>
            <a:pPr eaLnBrk="1" hangingPunct="1">
              <a:spcBef>
                <a:spcPct val="50000"/>
              </a:spcBef>
              <a:buFontTx/>
              <a:buAutoNum type="alphaUcParenBoth"/>
            </a:pPr>
            <a:r>
              <a:rPr lang="en-US" altLang="en-US" sz="2400">
                <a:latin typeface="Times New Roman" panose="02020603050405020304" pitchFamily="18" charset="0"/>
              </a:rPr>
              <a:t>   14 / 5 = 2.8 ;  14 div 5 = 2 ;  14 mod 5 = 4.</a:t>
            </a:r>
          </a:p>
          <a:p>
            <a:pPr eaLnBrk="1" hangingPunct="1">
              <a:spcBef>
                <a:spcPct val="50000"/>
              </a:spcBef>
              <a:buFontTx/>
              <a:buAutoNum type="alphaUcParenBoth"/>
            </a:pPr>
            <a:r>
              <a:rPr lang="en-US" altLang="en-US" sz="2400">
                <a:latin typeface="Times New Roman" panose="02020603050405020304" pitchFamily="18" charset="0"/>
              </a:rPr>
              <a:t>   14 / 5 = 2.8 ;  14 div 5 = 4 ;  14 mod 5 = 2.</a:t>
            </a:r>
          </a:p>
          <a:p>
            <a:pPr eaLnBrk="1" hangingPunct="1">
              <a:spcBef>
                <a:spcPct val="50000"/>
              </a:spcBef>
              <a:buFontTx/>
              <a:buAutoNum type="alphaUcParenBoth"/>
            </a:pPr>
            <a:r>
              <a:rPr lang="en-US" altLang="en-US" sz="2400">
                <a:latin typeface="Times New Roman" panose="02020603050405020304" pitchFamily="18" charset="0"/>
              </a:rPr>
              <a:t>   14 / 5 = 3 ;  14 div 5 = 2 ;  14 mod 5 = 4.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 animBg="1"/>
      <p:bldP spid="3379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BAD783E-79A7-466B-8D74-1DC0875DA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79438"/>
            <a:ext cx="8001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FF3300"/>
                </a:solidFill>
              </a:rPr>
              <a:t>Thảo luận nhóm:</a:t>
            </a:r>
          </a:p>
          <a:p>
            <a:pPr algn="just" eaLnBrk="1" hangingPunct="1"/>
            <a:r>
              <a:rPr lang="en-US" altLang="en-US" sz="2800"/>
              <a:t>	</a:t>
            </a:r>
            <a:r>
              <a:rPr lang="vi-VN" altLang="en-US" sz="2800"/>
              <a:t>Một chương trình máy tính được viết để nhập điểm của ba môn học</a:t>
            </a:r>
            <a:r>
              <a:rPr lang="en-US" altLang="en-US" sz="2800"/>
              <a:t> Toán, Văn, Anh</a:t>
            </a:r>
            <a:r>
              <a:rPr lang="vi-VN" altLang="en-US" sz="2800"/>
              <a:t> và in ra điểm trung bình của ba môn học đó. Hãy cho biết chương trình đó xử lí những dữ liệu gì và những dữ liệu đó phải có kiểu gì ?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979ECC3-FF89-4313-AB9A-A063A9650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444876"/>
            <a:ext cx="800100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3333FF"/>
                </a:solidFill>
              </a:rPr>
              <a:t>Trả lời: </a:t>
            </a:r>
          </a:p>
          <a:p>
            <a:pPr algn="just" eaLnBrk="1" hangingPunct="1"/>
            <a:r>
              <a:rPr lang="en-US" altLang="en-US" sz="2800">
                <a:solidFill>
                  <a:srgbClr val="3333FF"/>
                </a:solidFill>
              </a:rPr>
              <a:t>- Dữ liệu cần xử lý: Điểm Toán, Điểm Văn, Điểm Anh, Điểm trung bình.</a:t>
            </a:r>
          </a:p>
          <a:p>
            <a:pPr algn="just" eaLnBrk="1" hangingPunct="1"/>
            <a:r>
              <a:rPr lang="en-US" altLang="en-US" sz="2800">
                <a:solidFill>
                  <a:srgbClr val="3333FF"/>
                </a:solidFill>
              </a:rPr>
              <a:t>- Kiểu dữ liệu:</a:t>
            </a:r>
          </a:p>
          <a:p>
            <a:pPr algn="just" eaLnBrk="1" hangingPunct="1"/>
            <a:r>
              <a:rPr lang="en-US" altLang="en-US" sz="2800">
                <a:solidFill>
                  <a:srgbClr val="3333FF"/>
                </a:solidFill>
              </a:rPr>
              <a:t>+ Điểm Toán, Điểm Văn, Điểm Anh: số nguyên hoặc số thực</a:t>
            </a:r>
          </a:p>
          <a:p>
            <a:pPr algn="just" eaLnBrk="1" hangingPunct="1"/>
            <a:r>
              <a:rPr lang="en-US" altLang="en-US" sz="2800">
                <a:solidFill>
                  <a:srgbClr val="3333FF"/>
                </a:solidFill>
              </a:rPr>
              <a:t>+ Điểm trung bình: số thực</a:t>
            </a:r>
            <a:endParaRPr lang="vi-VN" altLang="en-US" sz="280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524000" y="1514476"/>
            <a:ext cx="89296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Bài 1. Để tính thương 2 số </a:t>
            </a:r>
            <a:r>
              <a:rPr lang="en-US" altLang="en-US" sz="32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 chẵn: t=a/b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hãy lựa kiểu dữ liệu thích hợp cho </a:t>
            </a:r>
            <a:r>
              <a:rPr lang="en-US" altLang="en-US" sz="32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t,a,b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/>
          </a:p>
        </p:txBody>
      </p:sp>
      <p:sp>
        <p:nvSpPr>
          <p:cNvPr id="5" name="Rectangle 4"/>
          <p:cNvSpPr/>
          <p:nvPr/>
        </p:nvSpPr>
        <p:spPr>
          <a:xfrm>
            <a:off x="4024298" y="714356"/>
            <a:ext cx="3643338" cy="5539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2557" y="3685209"/>
            <a:ext cx="5359065" cy="2091641"/>
          </a:xfrm>
          <a:prstGeom prst="rect">
            <a:avLst/>
          </a:prstGeom>
          <a:solidFill>
            <a:srgbClr val="FFFF00"/>
          </a:solidFill>
          <a:ln>
            <a:solidFill>
              <a:srgbClr val="FFFFCC"/>
            </a:solidFill>
          </a:ln>
          <a:scene3d>
            <a:camera prst="orthographicFront"/>
            <a:lightRig rig="threePt" dir="t"/>
          </a:scene3d>
          <a:sp3d>
            <a:bevelT prst="relaxedInset"/>
            <a:bevelB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0000FF"/>
                </a:solidFill>
              </a:rPr>
              <a:t>a, b: </a:t>
            </a:r>
            <a:r>
              <a:rPr lang="en-US" sz="3200" dirty="0" err="1">
                <a:solidFill>
                  <a:srgbClr val="0000FF"/>
                </a:solidFill>
              </a:rPr>
              <a:t>kiểu</a:t>
            </a:r>
            <a:r>
              <a:rPr lang="en-US" sz="3200" dirty="0">
                <a:solidFill>
                  <a:srgbClr val="0000FF"/>
                </a:solidFill>
              </a:rPr>
              <a:t> Integer;</a:t>
            </a:r>
          </a:p>
          <a:p>
            <a:pPr algn="ctr" eaLnBrk="1" hangingPunct="1">
              <a:defRPr/>
            </a:pPr>
            <a:r>
              <a:rPr lang="en-US" sz="3200" dirty="0">
                <a:solidFill>
                  <a:srgbClr val="0000FF"/>
                </a:solidFill>
              </a:rPr>
              <a:t>T: </a:t>
            </a:r>
            <a:r>
              <a:rPr lang="en-US" sz="3200" dirty="0" err="1">
                <a:solidFill>
                  <a:srgbClr val="0000FF"/>
                </a:solidFill>
              </a:rPr>
              <a:t>kiểu</a:t>
            </a:r>
            <a:r>
              <a:rPr lang="en-US" sz="3200" dirty="0">
                <a:solidFill>
                  <a:srgbClr val="0000FF"/>
                </a:solidFill>
              </a:rPr>
              <a:t> real;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2"/>
          <p:cNvSpPr>
            <a:spLocks noChangeArrowheads="1"/>
          </p:cNvSpPr>
          <p:nvPr/>
        </p:nvSpPr>
        <p:spPr bwMode="auto">
          <a:xfrm>
            <a:off x="1524000" y="1357313"/>
            <a:ext cx="89296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Bài 2. Bốn bạn  đưa ra </a:t>
            </a:r>
            <a:r>
              <a:rPr lang="en-US" altLang="en-US" sz="32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các phép chia  hai số nguyên 14 và 5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? Hãy chọn kết quả đúng?</a:t>
            </a:r>
            <a:endParaRPr lang="en-US" altLang="en-US" sz="3200"/>
          </a:p>
        </p:txBody>
      </p:sp>
      <p:sp>
        <p:nvSpPr>
          <p:cNvPr id="5" name="Rectangle 4"/>
          <p:cNvSpPr/>
          <p:nvPr/>
        </p:nvSpPr>
        <p:spPr>
          <a:xfrm>
            <a:off x="4024298" y="260648"/>
            <a:ext cx="3643338" cy="5539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1189" y="2643189"/>
            <a:ext cx="7858125" cy="6429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  14/5=2;    14 div 5=2;     14 mod 5=4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89" y="3357564"/>
            <a:ext cx="7858125" cy="6429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  14/5=2.8; 14 div 5=2;     14 mod 5=4</a:t>
            </a:r>
          </a:p>
        </p:txBody>
      </p:sp>
      <p:sp>
        <p:nvSpPr>
          <p:cNvPr id="8" name="Rectangle 7"/>
          <p:cNvSpPr/>
          <p:nvPr/>
        </p:nvSpPr>
        <p:spPr>
          <a:xfrm>
            <a:off x="1881189" y="4071939"/>
            <a:ext cx="7858125" cy="6429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  14/5=2.8; 14 div 5=4;     14 mod 5=2</a:t>
            </a:r>
          </a:p>
        </p:txBody>
      </p:sp>
      <p:sp>
        <p:nvSpPr>
          <p:cNvPr id="9" name="Rectangle 8"/>
          <p:cNvSpPr/>
          <p:nvPr/>
        </p:nvSpPr>
        <p:spPr>
          <a:xfrm>
            <a:off x="1881189" y="4786314"/>
            <a:ext cx="7858125" cy="6429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   14/5=3;    14 div 5=2;     14 mod 5=4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2"/>
          <p:cNvSpPr>
            <a:spLocks noChangeArrowheads="1"/>
          </p:cNvSpPr>
          <p:nvPr/>
        </p:nvSpPr>
        <p:spPr bwMode="auto">
          <a:xfrm>
            <a:off x="1468437" y="1357313"/>
            <a:ext cx="9501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Bài 3.Chuyển biểu thức pascal sang 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toán học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/>
          </a:p>
        </p:txBody>
      </p:sp>
      <p:sp>
        <p:nvSpPr>
          <p:cNvPr id="3" name="Rectangle 2"/>
          <p:cNvSpPr/>
          <p:nvPr/>
        </p:nvSpPr>
        <p:spPr>
          <a:xfrm>
            <a:off x="1881189" y="2071689"/>
            <a:ext cx="7858125" cy="6429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  a*x*x*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x+b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*x*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x+c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x+d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9751" y="3857625"/>
            <a:ext cx="7858125" cy="642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  1/(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1+x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)*(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1+x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)-2/(x*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x+1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017818" y="404664"/>
            <a:ext cx="3649818" cy="55630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881313" y="2928939"/>
          <a:ext cx="457200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Equation" r:id="rId3" imgW="1091726" imgH="203112" progId="Equation.3">
                  <p:embed/>
                </p:oleObj>
              </mc:Choice>
              <mc:Fallback>
                <p:oleObj name="Equation" r:id="rId3" imgW="1091726" imgH="203112" progId="Equation.3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2928939"/>
                        <a:ext cx="4572000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095625" y="4786313"/>
          <a:ext cx="371475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5" imgW="1091726" imgH="418918" progId="Equation.3">
                  <p:embed/>
                </p:oleObj>
              </mc:Choice>
              <mc:Fallback>
                <p:oleObj name="Equation" r:id="rId5" imgW="1091726" imgH="418918" progId="Equation.3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4786313"/>
                        <a:ext cx="3714750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9" y="5087939"/>
            <a:ext cx="329723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6" y="3962401"/>
            <a:ext cx="1935163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3263900"/>
            <a:ext cx="530860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216150"/>
            <a:ext cx="3443288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1073150"/>
            <a:ext cx="31623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1" y="1943101"/>
            <a:ext cx="44053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505075"/>
            <a:ext cx="2206625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4F1E79A8-A628-6F4E-8103-5DBD43419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230" y="1491218"/>
            <a:ext cx="2625437" cy="972582"/>
          </a:xfrm>
        </p:spPr>
        <p:txBody>
          <a:bodyPr>
            <a:norm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</a:p>
        </p:txBody>
      </p:sp>
      <p:sp>
        <p:nvSpPr>
          <p:cNvPr id="4" name="Tiêu đề 1">
            <a:extLst>
              <a:ext uri="{FF2B5EF4-FFF2-40B4-BE49-F238E27FC236}">
                <a16:creationId xmlns:a16="http://schemas.microsoft.com/office/drawing/2014/main" id="{B93DAFEB-B3CC-2140-9F33-52EEDA5F23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9900" y="2463800"/>
            <a:ext cx="11442700" cy="1020763"/>
          </a:xfrm>
        </p:spPr>
        <p:txBody>
          <a:bodyPr>
            <a:noAutofit/>
          </a:bodyPr>
          <a:lstStyle/>
          <a:p>
            <a:pPr algn="ctr"/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MÁY TÍNH VÀ DỮ LIỆU</a:t>
            </a:r>
          </a:p>
        </p:txBody>
      </p:sp>
    </p:spTree>
    <p:extLst>
      <p:ext uri="{BB962C8B-B14F-4D97-AF65-F5344CB8AC3E}">
        <p14:creationId xmlns:p14="http://schemas.microsoft.com/office/powerpoint/2010/main" val="30726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5FA1E-D5D9-4D43-861C-76E4B943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D2F91879-42DA-4853-B00B-2941F106E1B7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484312" y="1562099"/>
            <a:ext cx="100187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dirty="0">
                <a:ln>
                  <a:solidFill>
                    <a:schemeClr val="tx1"/>
                  </a:solidFill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800" dirty="0">
                <a:ln>
                  <a:solidFill>
                    <a:schemeClr val="tx1"/>
                  </a:solidFill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DỮ LIỆU VÀ KIỄU DỮ LIỆU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800" dirty="0">
                <a:ln>
                  <a:solidFill>
                    <a:schemeClr val="tx1"/>
                  </a:solidFill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CÁC PHÉP TOÁN VỚI DỮ LIỆU KIỂU SỐ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800" dirty="0">
                <a:ln>
                  <a:solidFill>
                    <a:schemeClr val="tx1"/>
                  </a:solidFill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CÁC PHÉP SO SÁNH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800" dirty="0">
                <a:ln>
                  <a:solidFill>
                    <a:schemeClr val="tx1"/>
                  </a:solidFill>
                </a:ln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GIAO TIẾP NGƯỜI- MÁY TÍNH</a:t>
            </a:r>
          </a:p>
        </p:txBody>
      </p:sp>
    </p:spTree>
    <p:extLst>
      <p:ext uri="{BB962C8B-B14F-4D97-AF65-F5344CB8AC3E}">
        <p14:creationId xmlns:p14="http://schemas.microsoft.com/office/powerpoint/2010/main" val="321504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A09E807F-FD22-49CA-AF4C-498D7B762146}"/>
              </a:ext>
            </a:extLst>
          </p:cNvPr>
          <p:cNvSpPr txBox="1">
            <a:spLocks/>
          </p:cNvSpPr>
          <p:nvPr/>
        </p:nvSpPr>
        <p:spPr>
          <a:xfrm>
            <a:off x="375013" y="460715"/>
            <a:ext cx="11441974" cy="10207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MÁY TÍNH VÀ DỮ LIỆU</a:t>
            </a:r>
          </a:p>
        </p:txBody>
      </p:sp>
      <p:sp>
        <p:nvSpPr>
          <p:cNvPr id="8" name="Hộp Văn bản 11">
            <a:extLst>
              <a:ext uri="{FF2B5EF4-FFF2-40B4-BE49-F238E27FC236}">
                <a16:creationId xmlns:a16="http://schemas.microsoft.com/office/drawing/2014/main" id="{7C98893A-7B33-4896-9C0C-074FCDB786C1}"/>
              </a:ext>
            </a:extLst>
          </p:cNvPr>
          <p:cNvSpPr txBox="1"/>
          <p:nvPr/>
        </p:nvSpPr>
        <p:spPr>
          <a:xfrm>
            <a:off x="700757" y="1489415"/>
            <a:ext cx="55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1" u="sng" dirty="0">
                <a:solidFill>
                  <a:srgbClr val="FF0000"/>
                </a:solidFill>
              </a:rPr>
              <a:t>1. Dữ liệu và kiểu dữ liệu</a:t>
            </a:r>
          </a:p>
        </p:txBody>
      </p:sp>
    </p:spTree>
    <p:extLst>
      <p:ext uri="{BB962C8B-B14F-4D97-AF65-F5344CB8AC3E}">
        <p14:creationId xmlns:p14="http://schemas.microsoft.com/office/powerpoint/2010/main" val="320868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4191000" y="0"/>
            <a:ext cx="5791200" cy="1828800"/>
          </a:xfrm>
          <a:prstGeom prst="cloudCallout">
            <a:avLst>
              <a:gd name="adj1" fmla="val -80866"/>
              <a:gd name="adj2" fmla="val 78301"/>
            </a:avLst>
          </a:prstGeom>
          <a:gradFill rotWithShape="1">
            <a:gsLst>
              <a:gs pos="0">
                <a:srgbClr val="CC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FF"/>
                </a:solidFill>
                <a:latin typeface="Arrus-Black" pitchFamily="18" charset="0"/>
              </a:rPr>
              <a:t>Đây là kiểu dữ liệu gì?</a:t>
            </a:r>
          </a:p>
        </p:txBody>
      </p:sp>
      <p:sp>
        <p:nvSpPr>
          <p:cNvPr id="2867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76400" y="2209800"/>
            <a:ext cx="1676400" cy="1066800"/>
          </a:xfrm>
          <a:prstGeom prst="actionButtonHelp">
            <a:avLst/>
          </a:prstGeom>
          <a:solidFill>
            <a:schemeClr val="accent1"/>
          </a:solidFill>
          <a:ln w="9525">
            <a:pattFill prst="horzBrick">
              <a:fgClr>
                <a:schemeClr val="tx1"/>
              </a:fgClr>
              <a:bgClr>
                <a:srgbClr val="0000FF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419601" y="2438400"/>
            <a:ext cx="2238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/>
              <a:t>15 + 5 = 20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343400" y="3276601"/>
            <a:ext cx="2546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 Rounded MT Bold" panose="020F0704030504030204" pitchFamily="34" charset="0"/>
              </a:rPr>
              <a:t>Chao cac ban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7010400" y="24384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6600"/>
                </a:solidFill>
                <a:sym typeface="Wingdings" panose="05000000000000000000" pitchFamily="2" charset="2"/>
              </a:rPr>
              <a:t>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010400" y="32004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6600"/>
                </a:solidFill>
                <a:sym typeface="Wingdings" panose="05000000000000000000" pitchFamily="2" charset="2"/>
              </a:rPr>
              <a:t>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772400" y="2514600"/>
            <a:ext cx="2205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AvantGarde Md BT" pitchFamily="34" charset="0"/>
              </a:rPr>
              <a:t>Dữ</a:t>
            </a:r>
            <a:r>
              <a:rPr lang="en-US" altLang="en-US" sz="2400" b="1" dirty="0">
                <a:latin typeface="AvantGarde Md BT" pitchFamily="34" charset="0"/>
              </a:rPr>
              <a:t> </a:t>
            </a:r>
            <a:r>
              <a:rPr lang="en-US" altLang="en-US" sz="2400" b="1" dirty="0" err="1">
                <a:latin typeface="AvantGarde Md BT" pitchFamily="34" charset="0"/>
              </a:rPr>
              <a:t>liệu</a:t>
            </a:r>
            <a:r>
              <a:rPr lang="en-US" altLang="en-US" sz="2400" b="1" dirty="0">
                <a:latin typeface="AvantGarde Md BT" pitchFamily="34" charset="0"/>
              </a:rPr>
              <a:t> </a:t>
            </a:r>
            <a:r>
              <a:rPr lang="en-US" altLang="en-US" sz="2400" b="1" dirty="0" err="1">
                <a:latin typeface="AvantGarde Md BT" pitchFamily="34" charset="0"/>
              </a:rPr>
              <a:t>kiểu</a:t>
            </a:r>
            <a:r>
              <a:rPr lang="en-US" altLang="en-US" sz="2400" b="1" dirty="0">
                <a:latin typeface="AvantGarde Md BT" pitchFamily="34" charset="0"/>
              </a:rPr>
              <a:t> </a:t>
            </a:r>
            <a:r>
              <a:rPr lang="en-US" altLang="en-US" sz="2400" b="1" dirty="0" err="1">
                <a:latin typeface="AvantGarde Md BT" pitchFamily="34" charset="0"/>
              </a:rPr>
              <a:t>số</a:t>
            </a:r>
            <a:endParaRPr lang="en-US" altLang="en-US" sz="2400" b="1" dirty="0">
              <a:latin typeface="AvantGarde Md BT" pitchFamily="34" charset="0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772401" y="3276600"/>
            <a:ext cx="252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vantGarde Bk BT" pitchFamily="34" charset="0"/>
              </a:rPr>
              <a:t>Dữ liệu kiểu chữ</a:t>
            </a: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4343400" y="4648200"/>
            <a:ext cx="5638800" cy="1828800"/>
          </a:xfrm>
          <a:prstGeom prst="cloudCallout">
            <a:avLst>
              <a:gd name="adj1" fmla="val -77676"/>
              <a:gd name="adj2" fmla="val -121093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0066"/>
                </a:solidFill>
                <a:latin typeface="Arrus-Black" pitchFamily="18" charset="0"/>
              </a:rPr>
              <a:t>Trong NNLT Pascal có xử lí được các kiểu dữ liệu này không?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  <p:bldP spid="28676" grpId="0" animBg="1"/>
      <p:bldP spid="28678" grpId="0"/>
      <p:bldP spid="28679" grpId="0"/>
      <p:bldP spid="28681" grpId="0"/>
      <p:bldP spid="28682" grpId="0"/>
      <p:bldP spid="28683" grpId="0"/>
      <p:bldP spid="28684" grpId="0"/>
      <p:bldP spid="286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2DF569-CDF1-4143-810C-3819D2FCF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50" y="1444116"/>
            <a:ext cx="11402522" cy="396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BA86D47E-F81A-4EEA-8F05-4A8EED93ED25}"/>
              </a:ext>
            </a:extLst>
          </p:cNvPr>
          <p:cNvGrpSpPr>
            <a:grpSpLocks/>
          </p:cNvGrpSpPr>
          <p:nvPr/>
        </p:nvGrpSpPr>
        <p:grpSpPr bwMode="auto">
          <a:xfrm>
            <a:off x="624598" y="1657409"/>
            <a:ext cx="2832100" cy="1981200"/>
            <a:chOff x="0" y="530563"/>
            <a:chExt cx="2833467" cy="2540788"/>
          </a:xfrm>
        </p:grpSpPr>
        <p:sp>
          <p:nvSpPr>
            <p:cNvPr id="3" name="Rounded Rectangle 22">
              <a:extLst>
                <a:ext uri="{FF2B5EF4-FFF2-40B4-BE49-F238E27FC236}">
                  <a16:creationId xmlns:a16="http://schemas.microsoft.com/office/drawing/2014/main" id="{A5149A2B-AEA0-4B3E-B5E4-BAFAFB9A4E1B}"/>
                </a:ext>
              </a:extLst>
            </p:cNvPr>
            <p:cNvSpPr/>
            <p:nvPr/>
          </p:nvSpPr>
          <p:spPr>
            <a:xfrm>
              <a:off x="28589" y="685290"/>
              <a:ext cx="2804878" cy="2386061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Kiểu số nguyên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VD: 4; -2; 0; 17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DB93F06-F89F-4C1F-8270-A8A7F6A2BD97}"/>
                </a:ext>
              </a:extLst>
            </p:cNvPr>
            <p:cNvSpPr/>
            <p:nvPr/>
          </p:nvSpPr>
          <p:spPr>
            <a:xfrm>
              <a:off x="28589" y="685290"/>
              <a:ext cx="2804878" cy="61076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Integer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2F51F8B-E7D4-4594-9BFE-71D923BEDC23}"/>
                </a:ext>
              </a:extLst>
            </p:cNvPr>
            <p:cNvSpPr/>
            <p:nvPr/>
          </p:nvSpPr>
          <p:spPr>
            <a:xfrm>
              <a:off x="0" y="628286"/>
              <a:ext cx="533657" cy="7247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020029-91CE-48B4-95A2-5713E2A60BA5}"/>
                </a:ext>
              </a:extLst>
            </p:cNvPr>
            <p:cNvSpPr/>
            <p:nvPr/>
          </p:nvSpPr>
          <p:spPr>
            <a:xfrm>
              <a:off x="57299" y="530563"/>
              <a:ext cx="362530" cy="9076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cap="all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  <a:cs typeface="+mn-cs"/>
                </a:rPr>
                <a:t>1</a:t>
              </a:r>
            </a:p>
          </p:txBody>
        </p:sp>
      </p:grpSp>
      <p:grpSp>
        <p:nvGrpSpPr>
          <p:cNvPr id="7" name="Group 15">
            <a:extLst>
              <a:ext uri="{FF2B5EF4-FFF2-40B4-BE49-F238E27FC236}">
                <a16:creationId xmlns:a16="http://schemas.microsoft.com/office/drawing/2014/main" id="{6077ACBC-C9BC-4332-BD9D-F1E85A69FBB7}"/>
              </a:ext>
            </a:extLst>
          </p:cNvPr>
          <p:cNvGrpSpPr>
            <a:grpSpLocks/>
          </p:cNvGrpSpPr>
          <p:nvPr/>
        </p:nvGrpSpPr>
        <p:grpSpPr bwMode="auto">
          <a:xfrm>
            <a:off x="4404435" y="1641423"/>
            <a:ext cx="3829050" cy="2222500"/>
            <a:chOff x="3276600" y="629291"/>
            <a:chExt cx="3928262" cy="2222350"/>
          </a:xfrm>
        </p:grpSpPr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B13A8403-9E4B-4623-AF4F-F28D44FA34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0" y="629291"/>
              <a:ext cx="3928262" cy="2222350"/>
              <a:chOff x="0" y="473792"/>
              <a:chExt cx="2618937" cy="3183808"/>
            </a:xfrm>
          </p:grpSpPr>
          <p:sp>
            <p:nvSpPr>
              <p:cNvPr id="10" name="Rounded Rectangle 35">
                <a:extLst>
                  <a:ext uri="{FF2B5EF4-FFF2-40B4-BE49-F238E27FC236}">
                    <a16:creationId xmlns:a16="http://schemas.microsoft.com/office/drawing/2014/main" id="{552FE617-DA6C-48C9-8513-33163CA832F8}"/>
                  </a:ext>
                </a:extLst>
              </p:cNvPr>
              <p:cNvSpPr/>
              <p:nvPr/>
            </p:nvSpPr>
            <p:spPr>
              <a:xfrm>
                <a:off x="28231" y="685287"/>
                <a:ext cx="2590706" cy="2972313"/>
              </a:xfrm>
              <a:prstGeom prst="roundRect">
                <a:avLst/>
              </a:prstGeom>
              <a:solidFill>
                <a:schemeClr val="bg1"/>
              </a:solidFill>
              <a:ln w="31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853936-3B6C-440E-BC84-7E0E5A85AF0E}"/>
                  </a:ext>
                </a:extLst>
              </p:cNvPr>
              <p:cNvSpPr/>
              <p:nvPr/>
            </p:nvSpPr>
            <p:spPr>
              <a:xfrm>
                <a:off x="28231" y="685287"/>
                <a:ext cx="2590706" cy="6094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1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Real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7240031-1686-4DFA-9D07-D66DBDC252ED}"/>
                  </a:ext>
                </a:extLst>
              </p:cNvPr>
              <p:cNvSpPr/>
              <p:nvPr/>
            </p:nvSpPr>
            <p:spPr>
              <a:xfrm>
                <a:off x="0" y="628434"/>
                <a:ext cx="533125" cy="72317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FB8B5A6-69BF-40FD-9949-525FB034ED65}"/>
                  </a:ext>
                </a:extLst>
              </p:cNvPr>
              <p:cNvSpPr/>
              <p:nvPr/>
            </p:nvSpPr>
            <p:spPr>
              <a:xfrm>
                <a:off x="85435" y="473792"/>
                <a:ext cx="362530" cy="90769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cap="all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+mn-lt"/>
                    <a:cs typeface="+mn-cs"/>
                  </a:rPr>
                  <a:t>2</a:t>
                </a:r>
              </a:p>
            </p:txBody>
          </p:sp>
        </p:grp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149B6864-0500-4638-9B2C-F580589CA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1076" y="1281981"/>
              <a:ext cx="3830498" cy="830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/>
              <a:r>
                <a:rPr lang="en-US" alt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Kiểu </a:t>
              </a:r>
              <a:r>
                <a:rPr lang="en-US" altLang="vi-VN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endPara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alt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VD: 2.5; -7.8</a:t>
              </a:r>
            </a:p>
          </p:txBody>
        </p:sp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B9493DD8-5A5E-483B-BB0B-91516961752A}"/>
              </a:ext>
            </a:extLst>
          </p:cNvPr>
          <p:cNvGrpSpPr>
            <a:grpSpLocks/>
          </p:cNvGrpSpPr>
          <p:nvPr/>
        </p:nvGrpSpPr>
        <p:grpSpPr bwMode="auto">
          <a:xfrm>
            <a:off x="9181223" y="1657409"/>
            <a:ext cx="2181225" cy="2667000"/>
            <a:chOff x="-118427" y="607132"/>
            <a:chExt cx="2951894" cy="2103600"/>
          </a:xfrm>
        </p:grpSpPr>
        <p:sp>
          <p:nvSpPr>
            <p:cNvPr id="15" name="Rounded Rectangle 40">
              <a:extLst>
                <a:ext uri="{FF2B5EF4-FFF2-40B4-BE49-F238E27FC236}">
                  <a16:creationId xmlns:a16="http://schemas.microsoft.com/office/drawing/2014/main" id="{74720AB4-B80F-4383-9C8C-59BF1750C2F4}"/>
                </a:ext>
              </a:extLst>
            </p:cNvPr>
            <p:cNvSpPr/>
            <p:nvPr/>
          </p:nvSpPr>
          <p:spPr>
            <a:xfrm>
              <a:off x="27664" y="686017"/>
              <a:ext cx="2805803" cy="2024715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Kiểu kí tự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VD: a; B; X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FBCCB89-6684-4E0C-BEA3-1260E69FC853}"/>
                </a:ext>
              </a:extLst>
            </p:cNvPr>
            <p:cNvSpPr/>
            <p:nvPr/>
          </p:nvSpPr>
          <p:spPr>
            <a:xfrm>
              <a:off x="27664" y="686017"/>
              <a:ext cx="2805803" cy="415711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Char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99306B6-AE88-435E-9D15-78264571A992}"/>
                </a:ext>
              </a:extLst>
            </p:cNvPr>
            <p:cNvSpPr/>
            <p:nvPr/>
          </p:nvSpPr>
          <p:spPr>
            <a:xfrm>
              <a:off x="-118427" y="640940"/>
              <a:ext cx="771274" cy="53591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383A9C-2DCB-46E4-9A21-C4335352868B}"/>
                </a:ext>
              </a:extLst>
            </p:cNvPr>
            <p:cNvSpPr/>
            <p:nvPr/>
          </p:nvSpPr>
          <p:spPr>
            <a:xfrm>
              <a:off x="99586" y="607132"/>
              <a:ext cx="362530" cy="5583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cap="all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  <a:cs typeface="+mn-cs"/>
                </a:rPr>
                <a:t>3</a:t>
              </a:r>
            </a:p>
          </p:txBody>
        </p:sp>
      </p:grpSp>
      <p:grpSp>
        <p:nvGrpSpPr>
          <p:cNvPr id="19" name="Group 21">
            <a:extLst>
              <a:ext uri="{FF2B5EF4-FFF2-40B4-BE49-F238E27FC236}">
                <a16:creationId xmlns:a16="http://schemas.microsoft.com/office/drawing/2014/main" id="{EC960FA8-B87F-4E7B-8AD7-8A0781A6F024}"/>
              </a:ext>
            </a:extLst>
          </p:cNvPr>
          <p:cNvGrpSpPr>
            <a:grpSpLocks/>
          </p:cNvGrpSpPr>
          <p:nvPr/>
        </p:nvGrpSpPr>
        <p:grpSpPr bwMode="auto">
          <a:xfrm>
            <a:off x="3050298" y="4324410"/>
            <a:ext cx="2667000" cy="1982788"/>
            <a:chOff x="0" y="530563"/>
            <a:chExt cx="2833467" cy="2540788"/>
          </a:xfrm>
        </p:grpSpPr>
        <p:sp>
          <p:nvSpPr>
            <p:cNvPr id="20" name="Rounded Rectangle 45">
              <a:extLst>
                <a:ext uri="{FF2B5EF4-FFF2-40B4-BE49-F238E27FC236}">
                  <a16:creationId xmlns:a16="http://schemas.microsoft.com/office/drawing/2014/main" id="{705425AD-BB8C-4825-8666-3AF5E53AE2F4}"/>
                </a:ext>
              </a:extLst>
            </p:cNvPr>
            <p:cNvSpPr/>
            <p:nvPr/>
          </p:nvSpPr>
          <p:spPr>
            <a:xfrm>
              <a:off x="28673" y="685167"/>
              <a:ext cx="2804794" cy="2386184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Kiểu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xâu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kí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VD: ‘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abcd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CC43E98-DE86-4517-A331-7F8359803458}"/>
                </a:ext>
              </a:extLst>
            </p:cNvPr>
            <p:cNvSpPr/>
            <p:nvPr/>
          </p:nvSpPr>
          <p:spPr>
            <a:xfrm>
              <a:off x="0" y="690751"/>
              <a:ext cx="2804794" cy="61027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String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A5DA478-B2C8-48B7-9D3B-E53EAB0EEE50}"/>
                </a:ext>
              </a:extLst>
            </p:cNvPr>
            <p:cNvSpPr/>
            <p:nvPr/>
          </p:nvSpPr>
          <p:spPr>
            <a:xfrm>
              <a:off x="0" y="628207"/>
              <a:ext cx="532962" cy="7241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25C862A-A088-41AA-9550-529729B35C59}"/>
                </a:ext>
              </a:extLst>
            </p:cNvPr>
            <p:cNvSpPr/>
            <p:nvPr/>
          </p:nvSpPr>
          <p:spPr>
            <a:xfrm>
              <a:off x="57299" y="530563"/>
              <a:ext cx="362530" cy="9076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cap="all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  <a:endPara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410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1433</Words>
  <Application>Microsoft Office PowerPoint</Application>
  <PresentationFormat>Widescreen</PresentationFormat>
  <Paragraphs>278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4" baseType="lpstr">
      <vt:lpstr>Arial</vt:lpstr>
      <vt:lpstr>Arial Rounded MT Bold</vt:lpstr>
      <vt:lpstr>Arrus-Black</vt:lpstr>
      <vt:lpstr>AvantGarde Bk BT</vt:lpstr>
      <vt:lpstr>AvantGarde Md BT</vt:lpstr>
      <vt:lpstr>Calibri</vt:lpstr>
      <vt:lpstr>Calibri Light</vt:lpstr>
      <vt:lpstr>Palatino Linotype</vt:lpstr>
      <vt:lpstr>Times New Roman</vt:lpstr>
      <vt:lpstr>VNI-Ariston</vt:lpstr>
      <vt:lpstr>VNI-Book</vt:lpstr>
      <vt:lpstr>VNI-Times</vt:lpstr>
      <vt:lpstr>Wingdings</vt:lpstr>
      <vt:lpstr>字魂36号-正文宋楷</vt:lpstr>
      <vt:lpstr>Office Theme</vt:lpstr>
      <vt:lpstr>Watermark</vt:lpstr>
      <vt:lpstr>2_Office Theme</vt:lpstr>
      <vt:lpstr>Equation</vt:lpstr>
      <vt:lpstr>PowerPoint Presentation</vt:lpstr>
      <vt:lpstr>PowerPoint Presentation</vt:lpstr>
      <vt:lpstr>PowerPoint Presentation</vt:lpstr>
      <vt:lpstr>Bài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 biết kết quả của các phép tính sau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Người dùng Không xác định</dc:creator>
  <cp:lastModifiedBy>LaTuZip-I7</cp:lastModifiedBy>
  <cp:revision>78</cp:revision>
  <dcterms:created xsi:type="dcterms:W3CDTF">2020-12-24T07:53:34Z</dcterms:created>
  <dcterms:modified xsi:type="dcterms:W3CDTF">2022-10-10T08:20:57Z</dcterms:modified>
</cp:coreProperties>
</file>