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8" r:id="rId4"/>
    <p:sldId id="259" r:id="rId5"/>
    <p:sldId id="261" r:id="rId6"/>
    <p:sldId id="262" r:id="rId7"/>
    <p:sldId id="263" r:id="rId8"/>
    <p:sldId id="288" r:id="rId9"/>
    <p:sldId id="278" r:id="rId10"/>
    <p:sldId id="265" r:id="rId11"/>
    <p:sldId id="266" r:id="rId12"/>
    <p:sldId id="267" r:id="rId13"/>
    <p:sldId id="268" r:id="rId14"/>
    <p:sldId id="28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84" r:id="rId24"/>
    <p:sldId id="279" r:id="rId25"/>
    <p:sldId id="280" r:id="rId26"/>
    <p:sldId id="281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7" autoAdjust="0"/>
  </p:normalViewPr>
  <p:slideViewPr>
    <p:cSldViewPr>
      <p:cViewPr varScale="1">
        <p:scale>
          <a:sx n="67" d="100"/>
          <a:sy n="67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0E1DC-5E23-4804-AC8B-D4778E861F90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DCCC5-0B44-4A10-96FB-EA6F624B7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DCCC5-0B44-4A10-96FB-EA6F624B73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6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D16C-47D1-47D2-87E9-939CFC1DF1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67BD-86F1-4BE1-BDBC-AA7D1918D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7143-BF2F-40A3-850F-F65391399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7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AAAE-F575-4EEB-8ECE-3C6C1E389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3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BB01-25E8-4A10-9BF7-50D6845F24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DDFC-A90C-4BEB-B26E-58AFDD7974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9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0FEC-FB7F-4C34-A5FE-F2DCC2059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DB4B-9A1C-4E2B-ACCF-01959ADD9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2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1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47B1-361E-4FE4-8719-76FA109A8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3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05ED-82D3-4E05-AE13-A1C9E7CEE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1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36BA-684F-4857-B3C5-A2D328140D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E4EF-3BC5-4FAC-A4F0-52EA55128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CC68-FF18-4493-8004-FA393AF59123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394C-ADC5-4702-BBBE-BA39FB65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388B1-35CC-4B24-B2B1-ABF225F92B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WordArt 2"/>
          <p:cNvSpPr>
            <a:spLocks noChangeArrowheads="1" noChangeShapeType="1" noTextEdit="1"/>
          </p:cNvSpPr>
          <p:nvPr/>
        </p:nvSpPr>
        <p:spPr bwMode="auto">
          <a:xfrm>
            <a:off x="838200" y="692696"/>
            <a:ext cx="7010400" cy="4941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36580"/>
              </a:avLst>
            </a:prstTxWarp>
          </a:bodyPr>
          <a:lstStyle/>
          <a:p>
            <a:pPr algn="ctr"/>
            <a:endParaRPr lang="en-US" sz="2800" kern="10" dirty="0">
              <a:ln w="19050">
                <a:solidFill>
                  <a:srgbClr val="FF33CC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entury SchoolbookH"/>
            </a:endParaRPr>
          </a:p>
        </p:txBody>
      </p:sp>
      <p:pic>
        <p:nvPicPr>
          <p:cNvPr id="2051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89" y="3684507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978110qblx53mn6q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0"/>
            <a:ext cx="10620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pflanzen111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0" y="221630"/>
            <a:ext cx="150133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-76200" y="0"/>
            <a:ext cx="9220200" cy="6905625"/>
            <a:chOff x="0" y="0"/>
            <a:chExt cx="5760" cy="4333"/>
          </a:xfrm>
        </p:grpSpPr>
        <p:pic>
          <p:nvPicPr>
            <p:cNvPr id="2058" name="Picture 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7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8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5276" name="WordArt 12"/>
          <p:cNvSpPr>
            <a:spLocks noChangeArrowheads="1" noChangeShapeType="1" noTextEdit="1"/>
          </p:cNvSpPr>
          <p:nvPr/>
        </p:nvSpPr>
        <p:spPr bwMode="auto">
          <a:xfrm>
            <a:off x="1981200" y="2687640"/>
            <a:ext cx="4724400" cy="1098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509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 HỌC 8</a:t>
            </a:r>
          </a:p>
        </p:txBody>
      </p:sp>
      <p:sp>
        <p:nvSpPr>
          <p:cNvPr id="395277" name="WordArt 13"/>
          <p:cNvSpPr>
            <a:spLocks noChangeArrowheads="1" noChangeShapeType="1" noTextEdit="1"/>
          </p:cNvSpPr>
          <p:nvPr/>
        </p:nvSpPr>
        <p:spPr bwMode="auto">
          <a:xfrm>
            <a:off x="2195736" y="4077072"/>
            <a:ext cx="5184775" cy="135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FF00">
                  <a:alpha val="94901"/>
                </a:srgbClr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7164363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6" grpId="1" animBg="1"/>
      <p:bldP spid="395266" grpId="2" animBg="1"/>
      <p:bldP spid="395276" grpId="0" animBg="1"/>
      <p:bldP spid="395277" grpId="0" animBg="1"/>
      <p:bldP spid="395277" grpId="1" animBg="1"/>
      <p:bldP spid="39527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11267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1275" name="Oval 15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0" y="6064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MÔ PHỎNG CÁC CON ĐƯỜNG HẤP THỤ VÀ VẬN CHUYỂN CHẤT DINH DƯỠNG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1279" name="Text Box 31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1280" name="Line 32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3"/>
          <p:cNvSpPr>
            <a:spLocks noChangeShapeType="1"/>
          </p:cNvSpPr>
          <p:nvPr/>
        </p:nvSpPr>
        <p:spPr bwMode="auto">
          <a:xfrm flipH="1">
            <a:off x="5181600" y="4800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4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35"/>
          <p:cNvSpPr>
            <a:spLocks noChangeShapeType="1"/>
          </p:cNvSpPr>
          <p:nvPr/>
        </p:nvSpPr>
        <p:spPr bwMode="auto">
          <a:xfrm flipH="1">
            <a:off x="4695825" y="1965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36"/>
          <p:cNvSpPr>
            <a:spLocks noChangeShapeType="1"/>
          </p:cNvSpPr>
          <p:nvPr/>
        </p:nvSpPr>
        <p:spPr bwMode="auto">
          <a:xfrm flipH="1" flipV="1">
            <a:off x="5105400" y="685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 flipH="1">
            <a:off x="7239000" y="5486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Rectangle 38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1287" name="Rectangle 41"/>
          <p:cNvSpPr>
            <a:spLocks noChangeArrowheads="1"/>
          </p:cNvSpPr>
          <p:nvPr/>
        </p:nvSpPr>
        <p:spPr bwMode="auto">
          <a:xfrm>
            <a:off x="0" y="6858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43"/>
          <p:cNvSpPr>
            <a:spLocks noChangeShapeType="1"/>
          </p:cNvSpPr>
          <p:nvPr/>
        </p:nvSpPr>
        <p:spPr bwMode="auto">
          <a:xfrm flipH="1">
            <a:off x="5181600" y="338137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-42863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  <p:extLst>
      <p:ext uri="{BB962C8B-B14F-4D97-AF65-F5344CB8AC3E}">
        <p14:creationId xmlns:p14="http://schemas.microsoft.com/office/powerpoint/2010/main" val="8568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6" dur="6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8" dur="7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0.01076 -0.01204 0.02152 -0.02384 0.02638 -0.03518 C 0.03124 -0.04653 0.03072 -0.05092 0.02916 -0.06852 C 0.0276 -0.08611 0.03037 -0.10208 0.01666 -0.14074 C 0.00294 -0.1794 -0.03265 -0.2618 -0.05279 -0.3 C -0.07292 -0.33819 -0.0915 -0.3544 -0.10417 -0.37037 C -0.11685 -0.38634 -0.12379 -0.37592 -0.12917 -0.3963 C -0.13456 -0.41667 -0.13542 -0.45463 -0.13612 -0.4925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nimBg="1"/>
      <p:bldP spid="15369" grpId="0" animBg="1"/>
      <p:bldP spid="15370" grpId="0" animBg="1"/>
      <p:bldP spid="15376" grpId="0" animBg="1"/>
      <p:bldP spid="153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12291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59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61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0" y="606425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</a:rPr>
              <a:t>MÔ PHỎNG CÁC CON ĐƯỜNG HẤP THỤ VÀ VẬN CHUYỂN CHẤT DINH DƯỠNG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5181600" y="4800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4695825" y="1965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5105400" y="685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7239000" y="5486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6858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V="1">
            <a:off x="3505200" y="51054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6629400" y="2489200"/>
            <a:ext cx="22860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 i="1" dirty="0">
                <a:solidFill>
                  <a:srgbClr val="0000FF"/>
                </a:solidFill>
              </a:rPr>
              <a:t>ĐƯỜNG BẠCH HUYẾT</a:t>
            </a:r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 flipH="1" flipV="1">
            <a:off x="6216650" y="2803525"/>
            <a:ext cx="41275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685800" y="4953000"/>
            <a:ext cx="281940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ĐƯỜNG MÁU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838200" y="2362200"/>
            <a:ext cx="2511425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2 CON ĐƯỜNG: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2317" name="Line 31"/>
          <p:cNvSpPr>
            <a:spLocks noChangeShapeType="1"/>
          </p:cNvSpPr>
          <p:nvPr/>
        </p:nvSpPr>
        <p:spPr bwMode="auto">
          <a:xfrm flipH="1">
            <a:off x="5181600" y="338137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7620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  <p:extLst>
      <p:ext uri="{BB962C8B-B14F-4D97-AF65-F5344CB8AC3E}">
        <p14:creationId xmlns:p14="http://schemas.microsoft.com/office/powerpoint/2010/main" val="40911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6" dur="6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8" dur="7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C 0.01076 -0.01204 0.02152 -0.02384 0.02638 -0.03518 C 0.03124 -0.04653 0.03072 -0.05092 0.02916 -0.06852 C 0.0276 -0.08611 0.03037 -0.10208 0.01666 -0.14074 C 0.00294 -0.1794 -0.03265 -0.2618 -0.05279 -0.3 C -0.07292 -0.33819 -0.0915 -0.3544 -0.10417 -0.37037 C -0.11685 -0.38634 -0.12379 -0.37592 -0.12917 -0.3963 C -0.13456 -0.41667 -0.13542 -0.45463 -0.13612 -0.49259 " pathEditMode="relative" ptsTypes="aaaaaaaA">
                                      <p:cBhvr>
                                        <p:cTn id="20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9" grpId="0" animBg="1"/>
      <p:bldP spid="125960" grpId="0" animBg="1"/>
      <p:bldP spid="125961" grpId="0" animBg="1"/>
      <p:bldP spid="125962" grpId="0" animBg="1"/>
      <p:bldP spid="125964" grpId="0" animBg="1"/>
      <p:bldP spid="125966" grpId="0" animBg="1"/>
      <p:bldP spid="125977" grpId="0" animBg="1"/>
      <p:bldP spid="125978" grpId="0" animBg="1"/>
      <p:bldP spid="125979" grpId="0" animBg="1"/>
      <p:bldP spid="1259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5248275" y="5724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13315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364331"/>
            <a:ext cx="9144000" cy="58197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4864100" y="5511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096000" y="5638800"/>
            <a:ext cx="109538" cy="1095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229225" y="5724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56388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096000" y="5486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6858000" y="5359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5537200" y="5715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238750" y="5734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5257800" y="5715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H. 29.3 CÁC CON ĐƯỜNG HẤP THỤ VÀ VẬN CHUYỂN CHẤT DINH DƯỠNG</a:t>
            </a:r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5295900" y="5334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3327" name="Text Box 24"/>
          <p:cNvSpPr txBox="1">
            <a:spLocks noChangeArrowheads="1"/>
          </p:cNvSpPr>
          <p:nvPr/>
        </p:nvSpPr>
        <p:spPr bwMode="auto">
          <a:xfrm>
            <a:off x="6705600" y="3733800"/>
            <a:ext cx="1371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err="1"/>
              <a:t>Mạch</a:t>
            </a:r>
            <a:r>
              <a:rPr lang="en-US" sz="2000" dirty="0"/>
              <a:t> bạch </a:t>
            </a:r>
            <a:r>
              <a:rPr lang="en-US" sz="2000" dirty="0" err="1"/>
              <a:t>huyết</a:t>
            </a:r>
            <a:endParaRPr lang="en-US" sz="2000" dirty="0"/>
          </a:p>
        </p:txBody>
      </p:sp>
      <p:sp>
        <p:nvSpPr>
          <p:cNvPr id="13328" name="Line 25"/>
          <p:cNvSpPr>
            <a:spLocks noChangeShapeType="1"/>
          </p:cNvSpPr>
          <p:nvPr/>
        </p:nvSpPr>
        <p:spPr bwMode="auto">
          <a:xfrm flipH="1">
            <a:off x="3733800" y="2638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26"/>
          <p:cNvSpPr>
            <a:spLocks noChangeShapeType="1"/>
          </p:cNvSpPr>
          <p:nvPr/>
        </p:nvSpPr>
        <p:spPr bwMode="auto">
          <a:xfrm flipH="1">
            <a:off x="5181600" y="486916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7"/>
          <p:cNvSpPr>
            <a:spLocks noChangeShapeType="1"/>
          </p:cNvSpPr>
          <p:nvPr/>
        </p:nvSpPr>
        <p:spPr bwMode="auto">
          <a:xfrm flipH="1">
            <a:off x="6569075" y="4086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28"/>
          <p:cNvSpPr>
            <a:spLocks noChangeShapeType="1"/>
          </p:cNvSpPr>
          <p:nvPr/>
        </p:nvSpPr>
        <p:spPr bwMode="auto">
          <a:xfrm flipH="1">
            <a:off x="4611688" y="20034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9"/>
          <p:cNvSpPr>
            <a:spLocks noChangeShapeType="1"/>
          </p:cNvSpPr>
          <p:nvPr/>
        </p:nvSpPr>
        <p:spPr bwMode="auto">
          <a:xfrm flipH="1" flipV="1">
            <a:off x="5283994" y="800100"/>
            <a:ext cx="386556" cy="19933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0"/>
          <p:cNvSpPr>
            <a:spLocks noChangeShapeType="1"/>
          </p:cNvSpPr>
          <p:nvPr/>
        </p:nvSpPr>
        <p:spPr bwMode="auto">
          <a:xfrm flipH="1">
            <a:off x="7249886" y="5566569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Rectangle 31"/>
          <p:cNvSpPr>
            <a:spLocks noChangeArrowheads="1"/>
          </p:cNvSpPr>
          <p:nvPr/>
        </p:nvSpPr>
        <p:spPr bwMode="auto">
          <a:xfrm rot="-1860000">
            <a:off x="4605338" y="3460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3335" name="Rectangle 32"/>
          <p:cNvSpPr>
            <a:spLocks noChangeArrowheads="1"/>
          </p:cNvSpPr>
          <p:nvPr/>
        </p:nvSpPr>
        <p:spPr bwMode="auto">
          <a:xfrm>
            <a:off x="0" y="609600"/>
            <a:ext cx="28956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6" name="Line 33"/>
          <p:cNvSpPr>
            <a:spLocks noChangeShapeType="1"/>
          </p:cNvSpPr>
          <p:nvPr/>
        </p:nvSpPr>
        <p:spPr bwMode="auto">
          <a:xfrm flipV="1">
            <a:off x="3505200" y="5105400"/>
            <a:ext cx="1600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34"/>
          <p:cNvSpPr txBox="1">
            <a:spLocks noChangeArrowheads="1"/>
          </p:cNvSpPr>
          <p:nvPr/>
        </p:nvSpPr>
        <p:spPr bwMode="auto">
          <a:xfrm>
            <a:off x="6629400" y="2133600"/>
            <a:ext cx="2286000" cy="156966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vitamin tan </a:t>
            </a:r>
            <a:r>
              <a:rPr lang="en-US" i="1" dirty="0" err="1">
                <a:solidFill>
                  <a:srgbClr val="0000FF"/>
                </a:solidFill>
              </a:rPr>
              <a:t>trong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dầu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70% </a:t>
            </a:r>
            <a:r>
              <a:rPr lang="en-US" i="1" dirty="0" err="1">
                <a:solidFill>
                  <a:srgbClr val="0000FF"/>
                </a:solidFill>
              </a:rPr>
              <a:t>lipit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theo</a:t>
            </a:r>
            <a:r>
              <a:rPr lang="en-US" i="1" dirty="0">
                <a:solidFill>
                  <a:srgbClr val="0000FF"/>
                </a:solidFill>
              </a:rPr>
              <a:t> con </a:t>
            </a:r>
            <a:r>
              <a:rPr lang="en-US" i="1" dirty="0" err="1">
                <a:solidFill>
                  <a:srgbClr val="0000FF"/>
                </a:solidFill>
              </a:rPr>
              <a:t>đường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này</a:t>
            </a:r>
            <a:r>
              <a:rPr lang="en-US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338" name="Line 35"/>
          <p:cNvSpPr>
            <a:spLocks noChangeShapeType="1"/>
          </p:cNvSpPr>
          <p:nvPr/>
        </p:nvSpPr>
        <p:spPr bwMode="auto">
          <a:xfrm flipH="1" flipV="1">
            <a:off x="6216650" y="2803525"/>
            <a:ext cx="41275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Text Box 36"/>
          <p:cNvSpPr txBox="1">
            <a:spLocks noChangeArrowheads="1"/>
          </p:cNvSpPr>
          <p:nvPr/>
        </p:nvSpPr>
        <p:spPr bwMode="auto">
          <a:xfrm>
            <a:off x="228600" y="4109961"/>
            <a:ext cx="3276600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dinh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dưỡng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khác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30% </a:t>
            </a:r>
            <a:r>
              <a:rPr lang="en-US" i="1" dirty="0" err="1">
                <a:solidFill>
                  <a:srgbClr val="0000FF"/>
                </a:solidFill>
              </a:rPr>
              <a:t>lipit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i="1" dirty="0" err="1">
                <a:solidFill>
                  <a:srgbClr val="0000FF"/>
                </a:solidFill>
              </a:rPr>
              <a:t>có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thể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lẫn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một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số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theo</a:t>
            </a:r>
            <a:r>
              <a:rPr lang="en-US" i="1" dirty="0">
                <a:solidFill>
                  <a:srgbClr val="0000FF"/>
                </a:solidFill>
              </a:rPr>
              <a:t> con </a:t>
            </a:r>
            <a:r>
              <a:rPr lang="en-US" i="1" dirty="0" err="1">
                <a:solidFill>
                  <a:srgbClr val="0000FF"/>
                </a:solidFill>
              </a:rPr>
              <a:t>đường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này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3340" name="Text Box 39"/>
          <p:cNvSpPr txBox="1">
            <a:spLocks noChangeArrowheads="1"/>
          </p:cNvSpPr>
          <p:nvPr/>
        </p:nvSpPr>
        <p:spPr bwMode="auto">
          <a:xfrm>
            <a:off x="-13728" y="999432"/>
            <a:ext cx="3276600" cy="193899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</a:rPr>
              <a:t>1.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Liệt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kê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chất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dinh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dưỡng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vận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chuyển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tim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…. </a:t>
            </a:r>
            <a:br>
              <a:rPr lang="en-US" i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cột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phù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bảng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FF0000"/>
                </a:solidFill>
                <a:cs typeface="Times New Roman" pitchFamily="18" charset="0"/>
              </a:rPr>
              <a:t>29</a:t>
            </a:r>
            <a:r>
              <a:rPr lang="en-US" i="1">
                <a:solidFill>
                  <a:srgbClr val="FF0000"/>
                </a:solidFill>
              </a:rPr>
              <a:t>: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341" name="Line 41"/>
          <p:cNvSpPr>
            <a:spLocks noChangeShapeType="1"/>
          </p:cNvSpPr>
          <p:nvPr/>
        </p:nvSpPr>
        <p:spPr bwMode="auto">
          <a:xfrm flipH="1">
            <a:off x="5064919" y="3505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7620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HẤP THỤ CHẤT DINH DƯỠNG VÀ THẢI PHÂN</a:t>
            </a:r>
          </a:p>
        </p:txBody>
      </p:sp>
    </p:spTree>
    <p:extLst>
      <p:ext uri="{BB962C8B-B14F-4D97-AF65-F5344CB8AC3E}">
        <p14:creationId xmlns:p14="http://schemas.microsoft.com/office/powerpoint/2010/main" val="348196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02 C -0.01111 -0.00741 -0.01475 -0.00857 -0.01979 -0.01528 C -0.02482 -0.02199 -0.03524 -0.03588 -0.03784 -0.04676 C -0.04045 -0.05764 -0.03489 -0.06042 -0.03507 -0.0801 C -0.03524 -0.09977 -0.03646 -0.13635 -0.03923 -0.16528 C -0.04201 -0.19422 -0.046 -0.22361 -0.05173 -0.25417 C -0.05746 -0.28472 -0.06337 -0.31435 -0.07396 -0.34861 C -0.08455 -0.38287 -0.10295 -0.4294 -0.11562 -0.45972 C -0.1283 -0.49005 -0.13767 -0.50672 -0.15034 -0.5301 C -0.16302 -0.55347 -0.17673 -0.57709 -0.19201 -0.60047 C -0.20729 -0.62385 -0.22934 -0.65394 -0.24201 -0.67084 C -0.25468 -0.68773 -0.26093 -0.69931 -0.2684 -0.70232 C -0.27587 -0.70533 -0.28316 -0.69422 -0.28646 -0.68935 C -0.28975 -0.68449 -0.28107 -0.67986 -0.28784 -0.67269 C -0.29462 -0.66551 -0.31614 -0.65672 -0.32673 -0.64676 C -0.33732 -0.63681 -0.34635 -0.62755 -0.35173 -0.61343 C -0.35712 -0.59931 -0.35798 -0.58056 -0.35868 -0.56158 " pathEditMode="relative" ptsTypes="aaaaaaaaaaaaaaaaA">
                                      <p:cBhvr>
                                        <p:cTn id="6" dur="3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044 C 0.01597 -0.01019 0.02396 -0.01598 0.03021 -0.02662 C 0.03646 -0.03704 0.04288 -0.04862 0.04549 -0.06737 C 0.04809 -0.08588 0.04705 -0.1088 0.04549 -0.13959 C 0.04392 -0.17014 0.04253 -0.21158 0.03576 -0.25232 C 0.02899 -0.29306 0.01788 -0.34375 0.00521 -0.3838 C -0.00747 -0.42385 -0.02552 -0.45973 -0.04063 -0.49306 C -0.05573 -0.52639 -0.0658 -0.55162 -0.08507 -0.5838 C -0.10434 -0.61598 -0.13854 -0.6625 -0.1559 -0.68565 C -0.17326 -0.7088 -0.18108 -0.72084 -0.18924 -0.72269 C -0.1974 -0.72454 -0.19462 -0.70718 -0.20451 -0.69676 C -0.21441 -0.68635 -0.23802 -0.67061 -0.24896 -0.65973 C -0.2599 -0.64885 -0.26493 -0.64514 -0.26979 -0.63195 C -0.27465 -0.61875 -0.27639 -0.59954 -0.27813 -0.5801 " pathEditMode="relative" ptsTypes="aaaaaaaaaaaaaA">
                                      <p:cBhvr>
                                        <p:cTn id="8" dur="5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10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2037 C -0.00972 -0.02871 -0.01476 -0.03681 -0.01979 -0.05556 C -0.02483 -0.07431 -0.02188 -0.09514 -0.03507 -0.13334 C -0.04826 -0.17153 -0.08351 -0.25301 -0.09896 -0.28519 C -0.11441 -0.31736 -0.11997 -0.31389 -0.12813 -0.32593 C -0.13629 -0.33796 -0.13906 -0.34699 -0.14757 -0.35741 C -0.15608 -0.36783 -0.17326 -0.36759 -0.17951 -0.38889 C -0.18576 -0.41019 -0.18542 -0.44769 -0.18507 -0.48519 " pathEditMode="relative" rAng="0" ptsTypes="aaaaaaaA">
                                      <p:cBhvr>
                                        <p:cTn id="12" dur="3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6" grpId="0" animBg="1"/>
      <p:bldP spid="104457" grpId="0" animBg="1"/>
      <p:bldP spid="104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99794376"/>
              </p:ext>
            </p:extLst>
          </p:nvPr>
        </p:nvGraphicFramePr>
        <p:xfrm>
          <a:off x="72008" y="2060848"/>
          <a:ext cx="9036496" cy="4248472"/>
        </p:xfrm>
        <a:graphic>
          <a:graphicData uri="http://schemas.openxmlformats.org/drawingml/2006/table">
            <a:tbl>
              <a:tblPr/>
              <a:tblGrid>
                <a:gridCol w="449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5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Các chất dinh dưỡng được hấp thụ và vận chuyển theo đường máu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theo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bạch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huyết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0"/>
            <a:ext cx="9793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0010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Con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507665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26963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66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857005"/>
              </p:ext>
            </p:extLst>
          </p:nvPr>
        </p:nvGraphicFramePr>
        <p:xfrm>
          <a:off x="126714" y="1530664"/>
          <a:ext cx="8642350" cy="4956365"/>
        </p:xfrm>
        <a:graphic>
          <a:graphicData uri="http://schemas.openxmlformats.org/drawingml/2006/table">
            <a:tbl>
              <a:tblPr/>
              <a:tblGrid>
                <a:gridCol w="429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theo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máu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chuyển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theo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bạch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huyết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08992" y="2901432"/>
            <a:ext cx="419100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Đường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đơn</a:t>
            </a:r>
            <a:endParaRPr lang="en-US" sz="1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Axit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béo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và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glyxêrin</a:t>
            </a:r>
            <a:r>
              <a:rPr lang="en-US" sz="1800" dirty="0">
                <a:cs typeface="Times New Roman" pitchFamily="18" charset="0"/>
              </a:rPr>
              <a:t>(30%)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Axit</a:t>
            </a:r>
            <a:r>
              <a:rPr lang="en-US" sz="1800" dirty="0">
                <a:cs typeface="Times New Roman" pitchFamily="18" charset="0"/>
              </a:rPr>
              <a:t> amin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 err="1">
                <a:cs typeface="Times New Roman" pitchFamily="18" charset="0"/>
              </a:rPr>
              <a:t>Các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thành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phần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của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nucleotit</a:t>
            </a:r>
            <a:endParaRPr lang="en-US" sz="1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Các</a:t>
            </a:r>
            <a:r>
              <a:rPr lang="en-US" sz="1800" dirty="0">
                <a:cs typeface="Times New Roman" pitchFamily="18" charset="0"/>
              </a:rPr>
              <a:t> vitamin tan </a:t>
            </a:r>
            <a:r>
              <a:rPr lang="en-US" sz="1800" dirty="0" err="1">
                <a:cs typeface="Times New Roman" pitchFamily="18" charset="0"/>
              </a:rPr>
              <a:t>trong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nước</a:t>
            </a:r>
            <a:endParaRPr lang="en-US" sz="1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Muối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khoáng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hòa</a:t>
            </a:r>
            <a:r>
              <a:rPr lang="en-US" sz="1800" dirty="0">
                <a:cs typeface="Times New Roman" pitchFamily="18" charset="0"/>
              </a:rPr>
              <a:t> tan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Nước</a:t>
            </a:r>
            <a:endParaRPr lang="en-US" sz="1800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Ngoài</a:t>
            </a:r>
            <a:r>
              <a:rPr lang="en-US" sz="1800" dirty="0">
                <a:cs typeface="Times New Roman" pitchFamily="18" charset="0"/>
              </a:rPr>
              <a:t> ra </a:t>
            </a:r>
            <a:r>
              <a:rPr lang="en-US" sz="1800" dirty="0" err="1">
                <a:cs typeface="Times New Roman" pitchFamily="18" charset="0"/>
              </a:rPr>
              <a:t>có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thể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có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các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chất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độc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lẫn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vào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thức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ăn</a:t>
            </a:r>
            <a:endParaRPr lang="en-US" sz="1800" dirty="0">
              <a:cs typeface="Times New Roman" pitchFamily="18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499992" y="3638381"/>
            <a:ext cx="4248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- </a:t>
            </a:r>
            <a:r>
              <a:rPr lang="en-US" dirty="0" err="1">
                <a:cs typeface="Times New Roman" pitchFamily="18" charset="0"/>
              </a:rPr>
              <a:t>Axit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béo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glyxêrin</a:t>
            </a:r>
            <a:r>
              <a:rPr lang="en-US" dirty="0">
                <a:cs typeface="Times New Roman" pitchFamily="18" charset="0"/>
              </a:rPr>
              <a:t>(70 %)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-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vitamin tan </a:t>
            </a:r>
            <a:r>
              <a:rPr lang="en-US" dirty="0" err="1">
                <a:cs typeface="Times New Roman" pitchFamily="18" charset="0"/>
              </a:rPr>
              <a:t>trong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dầu</a:t>
            </a:r>
            <a:r>
              <a:rPr lang="en-US" dirty="0">
                <a:cs typeface="Times New Roman" pitchFamily="18" charset="0"/>
              </a:rPr>
              <a:t>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( A, D, E, K…)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0" y="0"/>
            <a:ext cx="9793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HẤP THỤ CHẤT DINH DƯỠNG VÀ THẢI PHÂN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4079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Con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2623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15363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02068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Các con đường hấp thụ và vận chuyển chất dinh dưỡng </a:t>
            </a: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Mạch bạch huyết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 rot="-787158">
            <a:off x="5630863" y="1565275"/>
            <a:ext cx="28956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Thành phần chất dinh dưỡng dư được tích luỹ tại gan hoặc thải bỏ. </a:t>
            </a:r>
            <a:br>
              <a:rPr lang="en-US" i="1"/>
            </a:br>
            <a:r>
              <a:rPr lang="en-US" i="1"/>
              <a:t>Chất độc bị khử </a:t>
            </a:r>
            <a:endParaRPr lang="en-US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28600" y="4191000"/>
            <a:ext cx="3019425" cy="229235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 err="1"/>
              <a:t>Các</a:t>
            </a:r>
            <a:r>
              <a:rPr lang="en-US" b="0" dirty="0"/>
              <a:t>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dinh</a:t>
            </a:r>
            <a:r>
              <a:rPr lang="en-US" b="0" dirty="0"/>
              <a:t> </a:t>
            </a:r>
            <a:r>
              <a:rPr lang="en-US" b="0" dirty="0" err="1"/>
              <a:t>dưỡng</a:t>
            </a:r>
            <a:r>
              <a:rPr lang="en-US" b="0" dirty="0"/>
              <a:t>, </a:t>
            </a:r>
            <a:r>
              <a:rPr lang="en-US" b="0" dirty="0" err="1"/>
              <a:t>muối</a:t>
            </a:r>
            <a:r>
              <a:rPr lang="en-US" b="0" dirty="0"/>
              <a:t> </a:t>
            </a:r>
            <a:r>
              <a:rPr lang="en-US" b="0" dirty="0" err="1"/>
              <a:t>khoáng</a:t>
            </a:r>
            <a:r>
              <a:rPr lang="en-US" b="0" dirty="0"/>
              <a:t>, </a:t>
            </a:r>
            <a:r>
              <a:rPr lang="en-US" b="0" dirty="0" err="1"/>
              <a:t>nước</a:t>
            </a:r>
            <a:r>
              <a:rPr lang="en-US" b="0" dirty="0"/>
              <a:t>, vitamin tan </a:t>
            </a:r>
            <a:r>
              <a:rPr lang="en-US" b="0" dirty="0" err="1"/>
              <a:t>trong</a:t>
            </a:r>
            <a:r>
              <a:rPr lang="en-US" b="0" dirty="0"/>
              <a:t> </a:t>
            </a:r>
            <a:r>
              <a:rPr lang="en-US" b="0" dirty="0" err="1"/>
              <a:t>nước</a:t>
            </a:r>
            <a:r>
              <a:rPr lang="en-US" b="0" dirty="0"/>
              <a:t>, 30% </a:t>
            </a:r>
            <a:r>
              <a:rPr lang="en-US" b="0" dirty="0" err="1"/>
              <a:t>lipit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có </a:t>
            </a:r>
            <a:r>
              <a:rPr lang="en-US" b="0" dirty="0" err="1"/>
              <a:t>thê</a:t>
            </a:r>
            <a:r>
              <a:rPr lang="en-US" b="0" dirty="0"/>
              <a:t>̉ </a:t>
            </a:r>
            <a:r>
              <a:rPr lang="en-US" b="0" dirty="0" err="1"/>
              <a:t>lẫn</a:t>
            </a:r>
            <a:r>
              <a:rPr lang="en-US" b="0" dirty="0"/>
              <a:t> </a:t>
            </a:r>
            <a:r>
              <a:rPr lang="en-US" b="0" dirty="0" err="1"/>
              <a:t>một</a:t>
            </a:r>
            <a:r>
              <a:rPr lang="en-US" b="0" dirty="0"/>
              <a:t> </a:t>
            </a:r>
            <a:r>
              <a:rPr lang="en-US" b="0" dirty="0" err="1"/>
              <a:t>sô</a:t>
            </a:r>
            <a:r>
              <a:rPr lang="en-US" b="0" dirty="0"/>
              <a:t>́ </a:t>
            </a:r>
            <a:r>
              <a:rPr lang="en-US" b="0" dirty="0" err="1"/>
              <a:t>chất</a:t>
            </a:r>
            <a:r>
              <a:rPr lang="en-US" b="0" dirty="0"/>
              <a:t> </a:t>
            </a:r>
            <a:r>
              <a:rPr lang="en-US" b="0" dirty="0" err="1"/>
              <a:t>độc</a:t>
            </a:r>
            <a:r>
              <a:rPr lang="en-US" b="0" dirty="0"/>
              <a:t> </a:t>
            </a:r>
            <a:r>
              <a:rPr lang="en-US" b="0" dirty="0" err="1"/>
              <a:t>theo</a:t>
            </a:r>
            <a:r>
              <a:rPr lang="en-US" b="0" dirty="0"/>
              <a:t> con </a:t>
            </a:r>
            <a:r>
              <a:rPr lang="en-US" b="0" dirty="0" err="1"/>
              <a:t>đường</a:t>
            </a:r>
            <a:r>
              <a:rPr lang="en-US" b="0" dirty="0"/>
              <a:t> </a:t>
            </a:r>
            <a:r>
              <a:rPr lang="en-US" b="0" dirty="0" err="1"/>
              <a:t>này</a:t>
            </a:r>
            <a:r>
              <a:rPr lang="en-US" b="0" dirty="0"/>
              <a:t>.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6200" y="1714500"/>
            <a:ext cx="28956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00FF"/>
                </a:solidFill>
              </a:rPr>
              <a:t>Các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dinh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dưỡng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với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nồng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thích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hợp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và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không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còn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chất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độc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5393" name="Line 42"/>
          <p:cNvSpPr>
            <a:spLocks noChangeShapeType="1"/>
          </p:cNvSpPr>
          <p:nvPr/>
        </p:nvSpPr>
        <p:spPr bwMode="auto">
          <a:xfrm flipH="1">
            <a:off x="5126000" y="3886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76200" y="609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</a:rPr>
              <a:t>*VAI TRÒ CỦA GAN: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  <p:extLst>
      <p:ext uri="{BB962C8B-B14F-4D97-AF65-F5344CB8AC3E}">
        <p14:creationId xmlns:p14="http://schemas.microsoft.com/office/powerpoint/2010/main" val="240142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5" grpId="0" animBg="1"/>
      <p:bldP spid="17418" grpId="0" animBg="1"/>
      <p:bldP spid="17421" grpId="0" animBg="1"/>
      <p:bldP spid="17423" grpId="0" animBg="1"/>
      <p:bldP spid="17435" grpId="0" animBg="1"/>
      <p:bldP spid="17436" grpId="0" animBg="1"/>
      <p:bldP spid="17438" grpId="0" animBg="1"/>
      <p:bldP spid="17444" grpId="0" animBg="1"/>
      <p:bldP spid="17447" grpId="0" animBg="1"/>
      <p:bldP spid="17449" grpId="0" animBg="1"/>
      <p:bldP spid="174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16387" name="Picture 3" descr="con duon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6983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6986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6989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Các con đường hấp thụ và vận chuyển chất dinh dưỡng </a:t>
            </a:r>
          </a:p>
        </p:txBody>
      </p:sp>
      <p:sp>
        <p:nvSpPr>
          <p:cNvPr id="126991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Mạch bạch huyết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7620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 rot="-787158">
            <a:off x="5700713" y="2165350"/>
            <a:ext cx="2895600" cy="1320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/>
              <a:t>Thành phần chất dinh dưỡng dư được tích luỹ tại gan hoặc thải bỏ. </a:t>
            </a:r>
            <a:br>
              <a:rPr lang="en-US" sz="2000" i="1"/>
            </a:br>
            <a:r>
              <a:rPr lang="en-US" sz="2000" i="1"/>
              <a:t>Chất độc bị khử </a:t>
            </a:r>
            <a:endParaRPr lang="en-US" sz="2000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80975" y="4648200"/>
            <a:ext cx="3019425" cy="162560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000" b="0"/>
              <a:t>Các chất dinh dưỡng, muối khoáng, nước, vitamin tan trong nước, 30% lipit và có thể lẫn một số chất độc theo con đường này.</a:t>
            </a: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58755" y="2387600"/>
            <a:ext cx="28956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Các chất dinh dưỡng với nồng độ thích hợp và không còn chất độc </a:t>
            </a:r>
            <a:endParaRPr lang="en-US" sz="2000" b="0">
              <a:solidFill>
                <a:srgbClr val="0000FF"/>
              </a:solidFill>
            </a:endParaRP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5181600" y="3733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</p:spTree>
    <p:extLst>
      <p:ext uri="{BB962C8B-B14F-4D97-AF65-F5344CB8AC3E}">
        <p14:creationId xmlns:p14="http://schemas.microsoft.com/office/powerpoint/2010/main" val="11519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1" grpId="0" animBg="1"/>
      <p:bldP spid="126983" grpId="0" animBg="1"/>
      <p:bldP spid="126986" grpId="0" animBg="1"/>
      <p:bldP spid="126989" grpId="0" animBg="1"/>
      <p:bldP spid="1269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248275" y="6105525"/>
            <a:ext cx="109538" cy="109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4864100" y="58928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7" name="Oval 5"/>
          <p:cNvSpPr>
            <a:spLocks noChangeArrowheads="1"/>
          </p:cNvSpPr>
          <p:nvPr/>
        </p:nvSpPr>
        <p:spPr bwMode="auto">
          <a:xfrm>
            <a:off x="6096000" y="6019800"/>
            <a:ext cx="109538" cy="1095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229225" y="6105525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56388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6096000" y="5867400"/>
            <a:ext cx="109538" cy="10953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6858000" y="57404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5537200" y="6096000"/>
            <a:ext cx="109538" cy="109538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rot="-1860000">
            <a:off x="4605338" y="3841750"/>
            <a:ext cx="241300" cy="1060450"/>
          </a:xfrm>
          <a:prstGeom prst="rect">
            <a:avLst/>
          </a:prstGeom>
          <a:solidFill>
            <a:srgbClr val="B4341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38750" y="611505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5257800" y="6096000"/>
            <a:ext cx="109538" cy="109538"/>
          </a:xfrm>
          <a:prstGeom prst="ellipse">
            <a:avLst/>
          </a:pr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644525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29.3-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hấp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thụ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vận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chuyển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dinh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cs typeface="Times New Roman" pitchFamily="18" charset="0"/>
              </a:rPr>
              <a:t>dưỡng</a:t>
            </a:r>
            <a:r>
              <a:rPr lang="en-US" sz="2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51567" name="Oval 15"/>
          <p:cNvSpPr>
            <a:spLocks noChangeArrowheads="1"/>
          </p:cNvSpPr>
          <p:nvPr/>
        </p:nvSpPr>
        <p:spPr bwMode="auto">
          <a:xfrm>
            <a:off x="5295900" y="5715000"/>
            <a:ext cx="109538" cy="10953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781800" y="4114800"/>
            <a:ext cx="1371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Times New Roman" pitchFamily="18" charset="0"/>
              </a:rPr>
              <a:t>Mạch bạch huyết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3733800" y="3019425"/>
            <a:ext cx="533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5181600" y="5181600"/>
            <a:ext cx="152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4695825" y="2346325"/>
            <a:ext cx="228600" cy="76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5105400" y="1066800"/>
            <a:ext cx="304800" cy="228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7239000" y="5867400"/>
            <a:ext cx="304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914400"/>
            <a:ext cx="2895600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 rot="-2415790">
            <a:off x="4949825" y="582613"/>
            <a:ext cx="414338" cy="2322512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 rot="-964306">
            <a:off x="6159500" y="2522538"/>
            <a:ext cx="379413" cy="2727325"/>
          </a:xfrm>
          <a:prstGeom prst="rect">
            <a:avLst/>
          </a:prstGeom>
          <a:solidFill>
            <a:srgbClr val="FFFFFF">
              <a:alpha val="8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6569075" y="4467225"/>
            <a:ext cx="2286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19800" y="5213350"/>
            <a:ext cx="1143000" cy="9144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79" name="AutoShape 27"/>
          <p:cNvSpPr>
            <a:spLocks noChangeArrowheads="1"/>
          </p:cNvSpPr>
          <p:nvPr/>
        </p:nvSpPr>
        <p:spPr bwMode="auto">
          <a:xfrm rot="10100256">
            <a:off x="3124200" y="5410200"/>
            <a:ext cx="1981200" cy="152400"/>
          </a:xfrm>
          <a:prstGeom prst="lef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80" name="AutoShape 28"/>
          <p:cNvSpPr>
            <a:spLocks noChangeArrowheads="1"/>
          </p:cNvSpPr>
          <p:nvPr/>
        </p:nvSpPr>
        <p:spPr bwMode="auto">
          <a:xfrm rot="10800000">
            <a:off x="2790825" y="2819400"/>
            <a:ext cx="914400" cy="152400"/>
          </a:xfrm>
          <a:prstGeom prst="lef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 rot="-787158">
            <a:off x="5630863" y="1565275"/>
            <a:ext cx="28956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cs typeface="Times New Roman" pitchFamily="18" charset="0"/>
              </a:rPr>
              <a:t>Thành phần chất dinh dưỡng dư được tích luỹ tại gan hoặc thải bỏ. </a:t>
            </a:r>
            <a:br>
              <a:rPr lang="en-US" i="1">
                <a:cs typeface="Times New Roman" pitchFamily="18" charset="0"/>
              </a:rPr>
            </a:br>
            <a:r>
              <a:rPr lang="en-US" i="1">
                <a:cs typeface="Times New Roman" pitchFamily="18" charset="0"/>
              </a:rPr>
              <a:t>Chất độc bị khử </a:t>
            </a:r>
            <a:endParaRPr lang="en-US">
              <a:cs typeface="Times New Roman" pitchFamily="18" charset="0"/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28600" y="4191000"/>
            <a:ext cx="3019425" cy="2292350"/>
          </a:xfrm>
          <a:prstGeom prst="rect">
            <a:avLst/>
          </a:prstGeom>
          <a:solidFill>
            <a:srgbClr val="FFFF99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 err="1">
                <a:cs typeface="Times New Roman" pitchFamily="18" charset="0"/>
              </a:rPr>
              <a:t>Các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chất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dinh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dưỡng</a:t>
            </a:r>
            <a:r>
              <a:rPr lang="en-US" b="0" dirty="0">
                <a:cs typeface="Times New Roman" pitchFamily="18" charset="0"/>
              </a:rPr>
              <a:t>, </a:t>
            </a:r>
            <a:r>
              <a:rPr lang="en-US" b="0" dirty="0" err="1">
                <a:cs typeface="Times New Roman" pitchFamily="18" charset="0"/>
              </a:rPr>
              <a:t>muối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khoáng</a:t>
            </a:r>
            <a:r>
              <a:rPr lang="en-US" b="0" dirty="0">
                <a:cs typeface="Times New Roman" pitchFamily="18" charset="0"/>
              </a:rPr>
              <a:t>, </a:t>
            </a:r>
            <a:r>
              <a:rPr lang="en-US" b="0" dirty="0" err="1">
                <a:cs typeface="Times New Roman" pitchFamily="18" charset="0"/>
              </a:rPr>
              <a:t>nước</a:t>
            </a:r>
            <a:r>
              <a:rPr lang="en-US" b="0" dirty="0">
                <a:cs typeface="Times New Roman" pitchFamily="18" charset="0"/>
              </a:rPr>
              <a:t>, vitamin tan </a:t>
            </a:r>
            <a:r>
              <a:rPr lang="en-US" b="0" dirty="0" err="1">
                <a:cs typeface="Times New Roman" pitchFamily="18" charset="0"/>
              </a:rPr>
              <a:t>trong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nước</a:t>
            </a:r>
            <a:r>
              <a:rPr lang="en-US" b="0" dirty="0">
                <a:cs typeface="Times New Roman" pitchFamily="18" charset="0"/>
              </a:rPr>
              <a:t>, 30% </a:t>
            </a:r>
            <a:r>
              <a:rPr lang="en-US" b="0" dirty="0" err="1">
                <a:cs typeface="Times New Roman" pitchFamily="18" charset="0"/>
              </a:rPr>
              <a:t>lipit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và</a:t>
            </a:r>
            <a:r>
              <a:rPr lang="en-US" b="0" dirty="0">
                <a:cs typeface="Times New Roman" pitchFamily="18" charset="0"/>
              </a:rPr>
              <a:t> có </a:t>
            </a:r>
            <a:r>
              <a:rPr lang="en-US" b="0" dirty="0" err="1">
                <a:cs typeface="Times New Roman" pitchFamily="18" charset="0"/>
              </a:rPr>
              <a:t>thê</a:t>
            </a:r>
            <a:r>
              <a:rPr lang="en-US" b="0" dirty="0">
                <a:cs typeface="Times New Roman" pitchFamily="18" charset="0"/>
              </a:rPr>
              <a:t>̉ </a:t>
            </a:r>
            <a:r>
              <a:rPr lang="en-US" b="0" dirty="0" err="1">
                <a:cs typeface="Times New Roman" pitchFamily="18" charset="0"/>
              </a:rPr>
              <a:t>lẫn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một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sô</a:t>
            </a:r>
            <a:r>
              <a:rPr lang="en-US" b="0" dirty="0">
                <a:cs typeface="Times New Roman" pitchFamily="18" charset="0"/>
              </a:rPr>
              <a:t>́ </a:t>
            </a:r>
            <a:r>
              <a:rPr lang="en-US" b="0" dirty="0" err="1">
                <a:cs typeface="Times New Roman" pitchFamily="18" charset="0"/>
              </a:rPr>
              <a:t>chất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độc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theo</a:t>
            </a:r>
            <a:r>
              <a:rPr lang="en-US" b="0" dirty="0">
                <a:cs typeface="Times New Roman" pitchFamily="18" charset="0"/>
              </a:rPr>
              <a:t> con </a:t>
            </a:r>
            <a:r>
              <a:rPr lang="en-US" b="0" dirty="0" err="1">
                <a:cs typeface="Times New Roman" pitchFamily="18" charset="0"/>
              </a:rPr>
              <a:t>đường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này</a:t>
            </a:r>
            <a:r>
              <a:rPr lang="en-US" b="0" dirty="0">
                <a:cs typeface="Times New Roman" pitchFamily="18" charset="0"/>
              </a:rPr>
              <a:t>.</a:t>
            </a:r>
          </a:p>
        </p:txBody>
      </p:sp>
      <p:sp>
        <p:nvSpPr>
          <p:cNvPr id="151583" name="Line 31"/>
          <p:cNvSpPr>
            <a:spLocks noChangeShapeType="1"/>
          </p:cNvSpPr>
          <p:nvPr/>
        </p:nvSpPr>
        <p:spPr bwMode="auto">
          <a:xfrm flipH="1">
            <a:off x="5257800" y="3581400"/>
            <a:ext cx="1676400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12271" y="2523317"/>
            <a:ext cx="28956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dinh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dưỡng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nồng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độ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thích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hợp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còn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chất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độc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b="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181600" y="37338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6200" y="495239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*VAI TRÒ CỦA GAN: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HẤP THỤ CHẤT DINH DƯỠNG VÀ THẢI PHÂN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152400" y="1052736"/>
            <a:ext cx="28956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89" name="Text Box 37"/>
          <p:cNvSpPr txBox="1">
            <a:spLocks noChangeArrowheads="1"/>
          </p:cNvSpPr>
          <p:nvPr/>
        </p:nvSpPr>
        <p:spPr bwMode="auto">
          <a:xfrm>
            <a:off x="179512" y="84540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Khử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độc</a:t>
            </a:r>
            <a:r>
              <a:rPr lang="en-US" dirty="0">
                <a:cs typeface="Times New Roman" pitchFamily="18" charset="0"/>
              </a:rPr>
              <a:t>.</a:t>
            </a:r>
            <a:r>
              <a:rPr lang="en-US" u="sng" dirty="0">
                <a:cs typeface="Times New Roman" pitchFamily="18" charset="0"/>
              </a:rPr>
              <a:t> 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152400" y="1229851"/>
            <a:ext cx="3390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>
                <a:cs typeface="Times New Roman" pitchFamily="18" charset="0"/>
              </a:rPr>
              <a:t> Điều hòa nồng độ các chất.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796" y="2015093"/>
            <a:ext cx="1634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Tiết mật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-23640" y="1328370"/>
            <a:ext cx="327166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B050"/>
                </a:solidFill>
                <a:cs typeface="Times New Roman" pitchFamily="18" charset="0"/>
              </a:rPr>
              <a:t>Em hãy cho biết vai trò của gan?</a:t>
            </a:r>
            <a:endParaRPr lang="en-US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496" y="548680"/>
            <a:ext cx="3271664" cy="193899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hấp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thụ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2 con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nhưng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hòa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chung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đưa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cs typeface="Times New Roman" pitchFamily="18" charset="0"/>
              </a:rPr>
              <a:t>đâu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08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417 C -0.02361 -0.01158 -0.03976 -0.01875 -0.05313 -0.02454 C -0.06649 -0.03033 -0.07882 -0.02847 -0.08785 -0.03935 C -0.09688 -0.05023 -0.1033 -0.07662 -0.10729 -0.08935 C -0.11129 -0.10209 -0.10851 -0.10116 -0.11146 -0.11528 C -0.11441 -0.1294 -0.11701 -0.14977 -0.12535 -0.17454 C -0.13368 -0.19931 -0.14757 -0.23148 -0.16146 -0.26343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972 C -0.00972 -0.01805 -0.01476 -0.02615 -0.01979 -0.0449 C -0.02483 -0.06365 -0.02188 -0.08449 -0.03507 -0.12268 C -0.04826 -0.16088 -0.08351 -0.24236 -0.09896 -0.27453 C -0.11441 -0.30671 -0.11997 -0.30324 -0.12813 -0.31527 C -0.13629 -0.32731 -0.13906 -0.33634 -0.14757 -0.34676 C -0.15608 -0.35717 -0.17326 -0.35694 -0.17951 -0.37824 C -0.18576 -0.39953 -0.18542 -0.43703 -0.18507 -0.47453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00417 C -0.02257 -0.00764 -0.0309 -0.01088 -0.03785 -0.02084 C -0.04479 -0.03079 -0.05035 -0.04306 -0.0559 -0.06343 C -0.06146 -0.0838 -0.05781 -0.10417 -0.07118 -0.14306 C -0.08455 -0.18195 -0.11545 -0.25672 -0.13646 -0.29676 C -0.15747 -0.33681 -0.18576 -0.36806 -0.19757 -0.3838 C -0.20938 -0.39954 -0.20399 -0.38843 -0.20729 -0.39121 C -0.21059 -0.39399 -0.21424 -0.38357 -0.21701 -0.40047 C -0.21979 -0.41737 -0.22188 -0.45533 -0.22396 -0.49306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C -0.00833 -0.01296 -0.01632 -0.0257 -0.02344 -0.04097 C -0.03038 -0.05625 -0.03663 -0.06968 -0.04271 -0.09282 C -0.04861 -0.11597 -0.04531 -0.14005 -0.0592 -0.17986 C -0.07309 -0.21968 -0.10573 -0.29306 -0.12639 -0.33195 C -0.14722 -0.37083 -0.17101 -0.39769 -0.18403 -0.41343 C -0.19705 -0.42917 -0.2 -0.40695 -0.20469 -0.42639 C -0.20938 -0.44583 -0.21059 -0.48796 -0.21146 -0.53009 " pathEditMode="relative" rAng="0" ptsTypes="aaaaaaaA">
                                      <p:cBhvr>
                                        <p:cTn id="12" dur="6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972 C -0.00416 -0.01945 -0.00642 -0.02917 -0.00451 -0.03565 C -0.0026 -0.04213 0.00886 -0.04329 0.00938 -0.04861 C 0.0099 -0.05394 0.00191 -0.06088 -0.00173 -0.06713 C -0.00538 -0.07338 -0.00868 -0.06898 -0.01284 -0.08565 C -0.01701 -0.10232 -0.01302 -0.12639 -0.02673 -0.16713 C -0.04045 -0.20787 -0.07239 -0.28773 -0.09479 -0.33009 C -0.11718 -0.37245 -0.14774 -0.40394 -0.16146 -0.42083 C -0.17517 -0.43773 -0.17326 -0.41458 -0.17673 -0.43195 C -0.18021 -0.44931 -0.18125 -0.48704 -0.18229 -0.52454 " pathEditMode="relative" ptsTypes="aaaaaaaaaA">
                                      <p:cBhvr>
                                        <p:cTn id="14" dur="7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1076 -0.01204 0.02153 -0.02384 0.02639 -0.03519 C 0.03125 -0.04653 0.03073 -0.05093 0.02916 -0.06852 C 0.0276 -0.08611 0.03038 -0.10208 0.01666 -0.14074 C 0.00295 -0.1794 -0.03264 -0.26181 -0.05278 -0.3 C -0.07292 -0.33819 -0.0915 -0.3544 -0.10417 -0.37037 C -0.11684 -0.38634 -0.12379 -0.37593 -0.12917 -0.3963 C -0.13455 -0.41667 -0.13542 -0.45463 -0.13611 -0.49259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246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  <p:bldP spid="151557" grpId="0" animBg="1"/>
      <p:bldP spid="151559" grpId="0" animBg="1"/>
      <p:bldP spid="151562" grpId="0" animBg="1"/>
      <p:bldP spid="151565" grpId="0" animBg="1"/>
      <p:bldP spid="151567" grpId="0" animBg="1"/>
      <p:bldP spid="151579" grpId="0" animBg="1"/>
      <p:bldP spid="151580" grpId="0" animBg="1"/>
      <p:bldP spid="151583" grpId="0" animBg="1"/>
      <p:bldP spid="151589" grpId="0"/>
      <p:bldP spid="151590" grpId="0"/>
      <p:bldP spid="2" grpId="0"/>
      <p:bldP spid="41" grpId="1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609600" y="333375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thÝ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nghiÖm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lo¹i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bá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vai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trß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khö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Òu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thÊy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c¬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chÕt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v×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nhiÔm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Mçi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ngµy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ph¶i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®¶m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nhiÖm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khö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hÕt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do ho¹t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trao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æi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bµo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còng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0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z="2000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bªn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ngoµi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sz="20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­a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323850" y="3789363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Kh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n¨ng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khö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lµ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rÊt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lín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1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­ng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kh«ng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ph¶i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lµ v« h¹n.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NÕu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mçi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ngµy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cø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nhËp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Òu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Òu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c¬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h¹i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nh­</a:t>
            </a:r>
            <a:r>
              <a:rPr lang="en-US" sz="20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r</a:t>
            </a:r>
            <a:r>
              <a:rPr lang="en-US" sz="20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­îu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ch¼ng h¹n,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suy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kiÖt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dÇn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bµo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tho¸i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ho¸ (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nhiÔm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mì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thay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vµo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®ã lµ m« x¬.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x¬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tiªu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ho¸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kÐm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, c¬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suy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nhù¬c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1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­êng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xuyªn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bÞ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nhiÔm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cuéc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sèng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sÏ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kÐo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dµi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ch¼ng ®</a:t>
            </a:r>
            <a:r>
              <a:rPr lang="en-US" sz="2100" dirty="0" err="1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­îc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bao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.VnTime" pitchFamily="34" charset="0"/>
              </a:rPr>
              <a:t>l©u</a:t>
            </a:r>
            <a:r>
              <a:rPr lang="en-US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755576" y="1828801"/>
            <a:ext cx="7848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VËy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cã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ph¶i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hµng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ngµy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chóng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ta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cø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®</a:t>
            </a:r>
            <a:r>
              <a:rPr lang="en-US" sz="1600" dirty="0" err="1">
                <a:solidFill>
                  <a:srgbClr val="800000"/>
                </a:solidFill>
                <a:latin typeface=".VnTime" pitchFamily="34" charset="0"/>
              </a:rPr>
              <a:t>ư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­a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nh÷ng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chÊt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®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h¹i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vµo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c¬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th</a:t>
            </a:r>
            <a:r>
              <a:rPr lang="en-US" sz="1600" dirty="0" err="1">
                <a:solidFill>
                  <a:srgbClr val="800000"/>
                </a:solidFill>
                <a:latin typeface=".VnTime" pitchFamily="34" charset="0"/>
              </a:rPr>
              <a:t>ể</a:t>
            </a:r>
            <a:r>
              <a:rPr lang="en-US" sz="1600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sz="1600" dirty="0" err="1">
                <a:solidFill>
                  <a:srgbClr val="800000"/>
                </a:solidFill>
              </a:rPr>
              <a:t>thì</a:t>
            </a:r>
            <a:r>
              <a:rPr lang="en-US" sz="1600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gan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sÏ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</a:rPr>
              <a:t>khử</a:t>
            </a:r>
            <a:r>
              <a:rPr lang="en-US" u="sng" dirty="0">
                <a:solidFill>
                  <a:srgbClr val="800000"/>
                </a:solidFill>
              </a:rPr>
              <a:t> </a:t>
            </a:r>
            <a:r>
              <a:rPr lang="en-US" u="sng" dirty="0" err="1">
                <a:solidFill>
                  <a:srgbClr val="800000"/>
                </a:solidFill>
              </a:rPr>
              <a:t>hết</a:t>
            </a:r>
            <a:r>
              <a:rPr lang="en-US" u="sng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c¸c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chÊt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®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éc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1600" dirty="0" err="1">
                <a:solidFill>
                  <a:srgbClr val="800000"/>
                </a:solidFill>
              </a:rPr>
              <a:t>đó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hay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kh«ng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? </a:t>
            </a:r>
            <a:r>
              <a:rPr lang="en-US" dirty="0" err="1">
                <a:solidFill>
                  <a:srgbClr val="800000"/>
                </a:solidFill>
              </a:rPr>
              <a:t>Vì</a:t>
            </a:r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err="1">
                <a:solidFill>
                  <a:srgbClr val="800000"/>
                </a:solidFill>
                <a:latin typeface=".VnTime" pitchFamily="34" charset="0"/>
              </a:rPr>
              <a:t>sao</a:t>
            </a:r>
            <a:r>
              <a:rPr lang="en-US" dirty="0">
                <a:solidFill>
                  <a:srgbClr val="800000"/>
                </a:solidFill>
                <a:latin typeface=".VnTime" pitchFamily="34" charset="0"/>
              </a:rPr>
              <a:t>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52400"/>
            <a:ext cx="8066089" cy="3013075"/>
            <a:chOff x="-48" y="336"/>
            <a:chExt cx="5081" cy="1898"/>
          </a:xfrm>
        </p:grpSpPr>
        <p:pic>
          <p:nvPicPr>
            <p:cNvPr id="18439" name="Picture 6" descr="benhgan"/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341"/>
              <a:ext cx="2573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G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36"/>
              <a:ext cx="2508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271" y="1946"/>
              <a:ext cx="14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Gan</a:t>
              </a:r>
              <a:r>
                <a:rPr lang="en-US" dirty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b×nh</a:t>
              </a:r>
              <a:r>
                <a:rPr lang="en-US" dirty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th­êng</a:t>
              </a:r>
              <a:endParaRPr lang="en-US" dirty="0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2901" y="1938"/>
              <a:ext cx="192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Gan</a:t>
              </a:r>
              <a:r>
                <a:rPr lang="en-US" dirty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bÞ</a:t>
              </a:r>
              <a:r>
                <a:rPr lang="en-US" dirty="0">
                  <a:solidFill>
                    <a:srgbClr val="FF3300"/>
                  </a:solidFill>
                  <a:latin typeface=".VnTime" pitchFamily="34" charset="0"/>
                </a:rPr>
                <a:t> </a:t>
              </a:r>
              <a:r>
                <a:rPr lang="en-US" dirty="0" err="1">
                  <a:solidFill>
                    <a:srgbClr val="FF3300"/>
                  </a:solidFill>
                  <a:latin typeface=".VnTime" pitchFamily="34" charset="0"/>
                </a:rPr>
                <a:t>bÖnh</a:t>
              </a:r>
              <a:endParaRPr lang="en-US" dirty="0">
                <a:solidFill>
                  <a:srgbClr val="FF3300"/>
                </a:solidFill>
                <a:latin typeface=".VnTime" pitchFamily="34" charset="0"/>
              </a:endParaRPr>
            </a:p>
          </p:txBody>
        </p:sp>
      </p:grp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497212" y="4470450"/>
            <a:ext cx="7812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vệ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gan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bị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nhiễm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độc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chúng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ta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biện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pháp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066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build="allAtOnce"/>
      <p:bldP spid="407554" grpId="1" build="allAtOnce"/>
      <p:bldP spid="407555" grpId="0"/>
      <p:bldP spid="407555" grpId="1"/>
      <p:bldP spid="407556" grpId="0" animBg="1"/>
      <p:bldP spid="407556" grpId="1" animBg="1"/>
      <p:bldP spid="407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+dr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no-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38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5791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NÓI KHÔNG VỚI RƯỢU, BIA!</a:t>
            </a:r>
          </a:p>
        </p:txBody>
      </p:sp>
    </p:spTree>
    <p:extLst>
      <p:ext uri="{BB962C8B-B14F-4D97-AF65-F5344CB8AC3E}">
        <p14:creationId xmlns:p14="http://schemas.microsoft.com/office/powerpoint/2010/main" val="2119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105400" y="243840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60350"/>
            <a:ext cx="8059737" cy="7207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KIỂM TRA BÀI CŨ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23850" y="1295400"/>
            <a:ext cx="8351838" cy="138499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3044591"/>
            <a:ext cx="8215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TL: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amin,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glixêrin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vitamin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nucleotit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298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  <p:bldP spid="40243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TD-8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1375"/>
            <a:ext cx="54864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828800" y="5638800"/>
            <a:ext cx="5791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SỬ DỤNG THỨC ĂN “SẠCH”!</a:t>
            </a:r>
          </a:p>
        </p:txBody>
      </p:sp>
    </p:spTree>
    <p:extLst>
      <p:ext uri="{BB962C8B-B14F-4D97-AF65-F5344CB8AC3E}">
        <p14:creationId xmlns:p14="http://schemas.microsoft.com/office/powerpoint/2010/main" val="6110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28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HẤP THỤ CHẤT DINH DƯỠNG VÀ THẢI PHÂN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74932" y="5929330"/>
            <a:ext cx="24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4932" y="2181517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7056" y="2669441"/>
            <a:ext cx="8823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Glucôzơ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vitamin,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1092" y="3430976"/>
            <a:ext cx="9195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glyxêrin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vitamin tan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bạch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bạch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8" y="4955457"/>
            <a:ext cx="8701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316"/>
          <p:cNvSpPr txBox="1">
            <a:spLocks noChangeArrowheads="1"/>
          </p:cNvSpPr>
          <p:nvPr/>
        </p:nvSpPr>
        <p:spPr bwMode="auto">
          <a:xfrm>
            <a:off x="4932040" y="1636707"/>
            <a:ext cx="1333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 dirty="0">
                <a:solidFill>
                  <a:srgbClr val="FF0000"/>
                </a:solidFill>
                <a:sym typeface="Wingdings" pitchFamily="2" charset="2"/>
              </a:rPr>
              <a:t></a:t>
            </a:r>
            <a:endParaRPr lang="en-US" sz="4400" b="1" i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Con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507665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27254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2800" b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HẤP THỤ CHẤT DINH DƯỠNG VÀ THẢI PHÂN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-2437" y="1844824"/>
            <a:ext cx="2342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792" y="2626663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44" y="3881770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Vai trò chủ yếu của ruột già là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hấp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 Box 316"/>
          <p:cNvSpPr txBox="1">
            <a:spLocks noChangeArrowheads="1"/>
          </p:cNvSpPr>
          <p:nvPr/>
        </p:nvSpPr>
        <p:spPr bwMode="auto">
          <a:xfrm>
            <a:off x="0" y="2714620"/>
            <a:ext cx="1333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sz="4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0010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Con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507665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42095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3" name="Picture 11" descr="meo-cat-tia-cho-dia-trai-cay-dep-7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6139"/>
            <a:ext cx="43434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56" y="3048000"/>
            <a:ext cx="42862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7" name="Picture 15" descr="2119578643_4de131a5db_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2040"/>
          <a:stretch>
            <a:fillRect/>
          </a:stretch>
        </p:blipFill>
        <p:spPr bwMode="auto">
          <a:xfrm>
            <a:off x="3200400" y="304800"/>
            <a:ext cx="2971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016954" y="5157960"/>
            <a:ext cx="4088946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>
                <a:solidFill>
                  <a:srgbClr val="FF3300"/>
                </a:solidFill>
              </a:rPr>
              <a:t>Ăn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đủ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chất</a:t>
            </a:r>
            <a:r>
              <a:rPr lang="en-US" sz="2400" b="1" i="1" dirty="0">
                <a:solidFill>
                  <a:srgbClr val="FF3300"/>
                </a:solidFill>
              </a:rPr>
              <a:t> &amp; </a:t>
            </a:r>
            <a:r>
              <a:rPr lang="en-US" sz="2400" b="1" i="1" dirty="0" err="1">
                <a:solidFill>
                  <a:srgbClr val="FF3300"/>
                </a:solidFill>
              </a:rPr>
              <a:t>nhiều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chất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xơ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tốt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cho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sự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tiêu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hóa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và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thải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phân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dễ</a:t>
            </a:r>
            <a:r>
              <a:rPr lang="en-US" sz="2400" b="1" i="1" dirty="0">
                <a:solidFill>
                  <a:srgbClr val="FF3300"/>
                </a:solidFill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</a:rPr>
              <a:t>dàng</a:t>
            </a:r>
            <a:r>
              <a:rPr lang="en-US" sz="2400" b="1" i="1" dirty="0">
                <a:solidFill>
                  <a:srgbClr val="FF3300"/>
                </a:solidFill>
              </a:rPr>
              <a:t>.</a:t>
            </a:r>
          </a:p>
        </p:txBody>
      </p:sp>
      <p:pic>
        <p:nvPicPr>
          <p:cNvPr id="64533" name="Picture 21" descr="daurong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4" name="Picture 22" descr="thuc_an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50000" r="32500"/>
          <a:stretch>
            <a:fillRect/>
          </a:stretch>
        </p:blipFill>
        <p:spPr bwMode="auto">
          <a:xfrm>
            <a:off x="76200" y="228600"/>
            <a:ext cx="304800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8579" y="2718898"/>
            <a:ext cx="1639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FF3300"/>
                </a:solidFill>
              </a:rPr>
              <a:t>Cá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lóc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chiên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3758" y="6377073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3300"/>
                </a:solidFill>
              </a:rPr>
              <a:t>Trái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cây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77535" y="27432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3300"/>
                </a:solidFill>
              </a:rPr>
              <a:t>Canh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rau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hải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sản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216" y="4664075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3300"/>
                </a:solidFill>
              </a:rPr>
              <a:t>Trái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cây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50028" y="271054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Thịt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xào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đậu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rồng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538070" y="5198146"/>
            <a:ext cx="489204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85728"/>
            <a:ext cx="8610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</a:rPr>
              <a:t>Vai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trò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trọng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gan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A. </a:t>
            </a:r>
            <a:r>
              <a:rPr lang="en-US" sz="2800" dirty="0" err="1">
                <a:latin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B. </a:t>
            </a:r>
            <a:r>
              <a:rPr lang="en-US" sz="2800" dirty="0" err="1">
                <a:latin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độc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C. </a:t>
            </a:r>
            <a:r>
              <a:rPr lang="en-US" sz="2800" dirty="0" err="1">
                <a:latin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D. </a:t>
            </a:r>
            <a:r>
              <a:rPr lang="en-US" sz="2800" dirty="0" err="1">
                <a:latin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23528" y="2750176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2667000" y="-1429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3284984"/>
            <a:ext cx="906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</a:rPr>
              <a:t>2. </a:t>
            </a:r>
            <a:r>
              <a:rPr lang="en-US" sz="2800" b="1" i="1" dirty="0" err="1">
                <a:latin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</a:rPr>
              <a:t> là con </a:t>
            </a:r>
            <a:r>
              <a:rPr lang="en-US" sz="2800" b="1" i="1" dirty="0" err="1">
                <a:latin typeface="Times New Roman" pitchFamily="18" charset="0"/>
              </a:rPr>
              <a:t>đường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hấp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thụ</a:t>
            </a:r>
            <a:r>
              <a:rPr lang="en-US" sz="2800" b="1" i="1" dirty="0">
                <a:latin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</a:rPr>
              <a:t>vận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chuyển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các</a:t>
            </a:r>
            <a:r>
              <a:rPr lang="en-US" sz="2800" b="1" i="1" dirty="0">
                <a:latin typeface="Times New Roman" pitchFamily="18" charset="0"/>
              </a:rPr>
              <a:t> vitamin tan </a:t>
            </a:r>
            <a:r>
              <a:rPr lang="en-US" sz="2800" b="1" i="1" dirty="0" err="1">
                <a:latin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dầu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</a:rPr>
              <a:t> 70%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glyxêrin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</a:rPr>
              <a:t>?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92358" y="4166947"/>
            <a:ext cx="7056784" cy="2462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US" sz="2800" dirty="0" err="1">
                <a:solidFill>
                  <a:schemeClr val="tx1"/>
                </a:solidFill>
              </a:rPr>
              <a:t>Đường</a:t>
            </a:r>
            <a:r>
              <a:rPr lang="en-US" sz="2800" dirty="0">
                <a:solidFill>
                  <a:schemeClr val="tx1"/>
                </a:solidFill>
              </a:rPr>
              <a:t> bạch </a:t>
            </a:r>
            <a:r>
              <a:rPr lang="en-US" sz="2800" dirty="0" err="1">
                <a:solidFill>
                  <a:schemeClr val="tx1"/>
                </a:solidFill>
              </a:rPr>
              <a:t>huyết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US" sz="2800" dirty="0" err="1">
                <a:solidFill>
                  <a:schemeClr val="tx1"/>
                </a:solidFill>
              </a:rPr>
              <a:t>Đường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máu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Đường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phổi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</a:rPr>
              <a:t>D. </a:t>
            </a:r>
            <a:r>
              <a:rPr lang="en-US" sz="2800" dirty="0" err="1">
                <a:solidFill>
                  <a:schemeClr val="tx1"/>
                </a:solidFill>
              </a:rPr>
              <a:t>Đường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-1692696" y="2455787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505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21858 0.2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24578" grpId="0"/>
      <p:bldP spid="7988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55" y="0"/>
            <a:ext cx="815340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ruột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non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phù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chức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năng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hấp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thụ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dinh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dưỡng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95536" y="1339996"/>
            <a:ext cx="343657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2.Ngắn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2- 2.8m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59935" y="4941168"/>
            <a:ext cx="4769669" cy="52322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2800" dirty="0" err="1">
                <a:latin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557734" y="5661248"/>
            <a:ext cx="8102600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i="1" dirty="0">
                <a:solidFill>
                  <a:srgbClr val="C00000"/>
                </a:solidFill>
              </a:rPr>
              <a:t>A.1, 4, 6         B.2, 4, 6        C.1, 3, 5        D.3, 5, 6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4359" y="1772804"/>
            <a:ext cx="493369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3.Lông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7955" y="2285374"/>
            <a:ext cx="506131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4.Có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7955" y="2852936"/>
            <a:ext cx="864096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5.Có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bạch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1254" y="3782926"/>
            <a:ext cx="827412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6.Có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&amp; bạch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5581" y="920223"/>
            <a:ext cx="319225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1.Dài 2.8- 3m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-1764704" y="4060522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72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24236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WordArt 2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49053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096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6858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HƯỚNG DẪN VỀ NHÀ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214282" y="812487"/>
            <a:ext cx="82153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*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31.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5105400" y="24384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 b="0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-19832"/>
            <a:ext cx="9067800" cy="620688"/>
          </a:xfrm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29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HẤP THỤ CHẤT DINH DƯỠNG VÀ THẢI PHÂN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457508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+mj-lt"/>
              </a:rPr>
              <a:t>I. Hấp thụ chất dinh dưỡng: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-1" y="941819"/>
            <a:ext cx="903649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fr-F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635375" y="2587626"/>
            <a:ext cx="4321175" cy="2354263"/>
            <a:chOff x="1728" y="1584"/>
            <a:chExt cx="3552" cy="1483"/>
          </a:xfrm>
        </p:grpSpPr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1728" y="1615"/>
              <a:ext cx="3552" cy="1452"/>
            </a:xfrm>
            <a:prstGeom prst="cloudCallout">
              <a:avLst>
                <a:gd name="adj1" fmla="val -45921"/>
                <a:gd name="adj2" fmla="val 80153"/>
              </a:avLst>
            </a:prstGeom>
            <a:solidFill>
              <a:srgbClr val="66FFFF"/>
            </a:solidFill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0000CC"/>
                  </a:solidFill>
                  <a:latin typeface="Arial" charset="0"/>
                </a:rPr>
                <a:t>      </a:t>
              </a:r>
              <a:r>
                <a:rPr lang="en-US" sz="2800" dirty="0" err="1">
                  <a:latin typeface="Arial" charset="0"/>
                </a:rPr>
                <a:t>Sự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hấp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thụ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các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chất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dinh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dưỡng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diễn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ra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chủ</a:t>
              </a:r>
              <a:r>
                <a:rPr lang="en-US" sz="2800" dirty="0">
                  <a:latin typeface="Arial" charset="0"/>
                </a:rPr>
                <a:t> </a:t>
              </a:r>
              <a:r>
                <a:rPr lang="en-US" sz="2800" dirty="0" err="1">
                  <a:latin typeface="Arial" charset="0"/>
                </a:rPr>
                <a:t>yếu</a:t>
              </a:r>
              <a:r>
                <a:rPr lang="en-US" sz="2800" dirty="0">
                  <a:latin typeface="Arial" charset="0"/>
                </a:rPr>
                <a:t> ở </a:t>
              </a:r>
              <a:r>
                <a:rPr lang="en-US" sz="2800" dirty="0" err="1">
                  <a:latin typeface="Arial" charset="0"/>
                </a:rPr>
                <a:t>đâu</a:t>
              </a:r>
              <a:r>
                <a:rPr lang="en-US" sz="2800" dirty="0">
                  <a:latin typeface="Arial" charset="0"/>
                </a:rPr>
                <a:t>? </a:t>
              </a:r>
            </a:p>
          </p:txBody>
        </p:sp>
        <p:pic>
          <p:nvPicPr>
            <p:cNvPr id="14" name="Picture 22" descr="Cau h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7811">
              <a:off x="2208" y="1584"/>
              <a:ext cx="450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7" descr="29-1 Cấu tạo trong của ruột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7" y="1767100"/>
            <a:ext cx="8538325" cy="50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084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build="p"/>
      <p:bldP spid="28689" grpId="0"/>
      <p:bldP spid="286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2740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2862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190750"/>
            <a:ext cx="2819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2773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2425"/>
            <a:ext cx="528955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75113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8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919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24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962400" y="1295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Ruột dài 2,8 – 3 m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3824289" y="2114182"/>
            <a:ext cx="3628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Niêm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mạc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ruột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nếp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gấp</a:t>
            </a: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784129" y="2759075"/>
            <a:ext cx="35825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Trên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niêm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mạc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lông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ruột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lông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cực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nhỏ</a:t>
            </a:r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962400" y="3949700"/>
            <a:ext cx="2819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mạng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mao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mạch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máu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&amp;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mao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mạch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bạch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huyết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dày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đặc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bố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từng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lông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cs typeface="Times New Roman" pitchFamily="18" charset="0"/>
              </a:rPr>
              <a:t>ruột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228600" y="5105400"/>
            <a:ext cx="8763000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66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cs typeface="Times New Roman" pitchFamily="18" charset="0"/>
              </a:rPr>
              <a:t> 29. HẤP THỤ CHẤT DINH DƯỠNG VÀ THẢI PHÂN</a:t>
            </a: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381000" y="29543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ruột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non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dinh</a:t>
            </a:r>
            <a:r>
              <a:rPr lang="en-US" sz="28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cs typeface="Times New Roman" pitchFamily="18" charset="0"/>
              </a:rPr>
              <a:t>dưỡng</a:t>
            </a:r>
            <a:endParaRPr lang="en-US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152400" y="5819775"/>
            <a:ext cx="861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Ruột non có đặc điểm gì đặc biệt làm tăng diện tích bề mặt hấp thụ của nó?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457508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35491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1288"/>
            <a:ext cx="2740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7175"/>
            <a:ext cx="2862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190750"/>
            <a:ext cx="2819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32038"/>
            <a:ext cx="27733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87663"/>
            <a:ext cx="528955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2751138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919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824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09588" y="2954338"/>
            <a:ext cx="28194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Cấu</a:t>
            </a: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tạo của ruột non phù hợp với chức năng hấp thụ chất dinh dưỡng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62400" y="1295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/>
              <a:t>Ruột dài 2,8 – 3 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91631" y="2041656"/>
            <a:ext cx="2643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 dirty="0" err="1"/>
              <a:t>Niêm</a:t>
            </a:r>
            <a:r>
              <a:rPr lang="en-US" i="1" dirty="0"/>
              <a:t> </a:t>
            </a:r>
            <a:r>
              <a:rPr lang="en-US" i="1" dirty="0" err="1"/>
              <a:t>mạc</a:t>
            </a:r>
            <a:r>
              <a:rPr lang="en-US" i="1" dirty="0"/>
              <a:t> </a:t>
            </a:r>
            <a:r>
              <a:rPr lang="en-US" i="1" dirty="0" err="1"/>
              <a:t>ruột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nếp</a:t>
            </a:r>
            <a:r>
              <a:rPr lang="en-US" i="1" dirty="0"/>
              <a:t> </a:t>
            </a:r>
            <a:r>
              <a:rPr lang="en-US" i="1" dirty="0" err="1"/>
              <a:t>gấp</a:t>
            </a:r>
            <a:endParaRPr lang="en-US" i="1" dirty="0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63888" y="2743200"/>
            <a:ext cx="349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/>
              <a:t>Trên</a:t>
            </a:r>
            <a:r>
              <a:rPr lang="en-US" i="1" dirty="0"/>
              <a:t> </a:t>
            </a:r>
            <a:r>
              <a:rPr lang="en-US" i="1" dirty="0" err="1"/>
              <a:t>niêm</a:t>
            </a:r>
            <a:r>
              <a:rPr lang="en-US" i="1" dirty="0"/>
              <a:t> </a:t>
            </a:r>
            <a:r>
              <a:rPr lang="en-US" i="1" dirty="0" err="1"/>
              <a:t>mạc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ruột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cực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endParaRPr lang="en-US" i="1" dirty="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962400" y="39497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mạng</a:t>
            </a:r>
            <a:r>
              <a:rPr lang="en-US" i="1" dirty="0"/>
              <a:t> </a:t>
            </a:r>
            <a:r>
              <a:rPr lang="en-US" i="1" dirty="0" err="1"/>
              <a:t>mao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</a:t>
            </a:r>
            <a:r>
              <a:rPr lang="en-US" i="1" dirty="0" err="1"/>
              <a:t>máu</a:t>
            </a:r>
            <a:r>
              <a:rPr lang="en-US" i="1" dirty="0"/>
              <a:t> &amp; </a:t>
            </a:r>
            <a:r>
              <a:rPr lang="en-US" i="1" dirty="0" err="1"/>
              <a:t>mao</a:t>
            </a:r>
            <a:r>
              <a:rPr lang="en-US" i="1" dirty="0"/>
              <a:t> </a:t>
            </a:r>
            <a:r>
              <a:rPr lang="en-US" i="1" dirty="0" err="1"/>
              <a:t>mạch</a:t>
            </a:r>
            <a:r>
              <a:rPr lang="en-US" i="1" dirty="0"/>
              <a:t> bạch </a:t>
            </a:r>
            <a:r>
              <a:rPr lang="en-US" i="1" dirty="0" err="1"/>
              <a:t>huyết</a:t>
            </a:r>
            <a:r>
              <a:rPr lang="en-US" i="1" dirty="0"/>
              <a:t> </a:t>
            </a:r>
            <a:r>
              <a:rPr lang="en-US" i="1" dirty="0" err="1"/>
              <a:t>dày</a:t>
            </a:r>
            <a:r>
              <a:rPr lang="en-US" i="1" dirty="0"/>
              <a:t> </a:t>
            </a:r>
            <a:r>
              <a:rPr lang="en-US" i="1" dirty="0" err="1"/>
              <a:t>đặc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từng</a:t>
            </a:r>
            <a:r>
              <a:rPr lang="en-US" i="1" dirty="0"/>
              <a:t> </a:t>
            </a:r>
            <a:r>
              <a:rPr lang="en-US" i="1" dirty="0" err="1"/>
              <a:t>lông</a:t>
            </a:r>
            <a:r>
              <a:rPr lang="en-US" i="1" dirty="0"/>
              <a:t> </a:t>
            </a:r>
            <a:r>
              <a:rPr lang="en-US" i="1" dirty="0" err="1"/>
              <a:t>ruột</a:t>
            </a:r>
            <a:r>
              <a:rPr lang="en-US" i="1" dirty="0"/>
              <a:t>.</a:t>
            </a:r>
          </a:p>
        </p:txBody>
      </p:sp>
      <p:sp>
        <p:nvSpPr>
          <p:cNvPr id="157711" name="AutoShape 15"/>
          <p:cNvSpPr>
            <a:spLocks/>
          </p:cNvSpPr>
          <p:nvPr/>
        </p:nvSpPr>
        <p:spPr bwMode="auto">
          <a:xfrm>
            <a:off x="6781800" y="1371600"/>
            <a:ext cx="381000" cy="2590800"/>
          </a:xfrm>
          <a:prstGeom prst="rightBrace">
            <a:avLst>
              <a:gd name="adj1" fmla="val 56667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7088188" y="1374775"/>
            <a:ext cx="18288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Làm tăng diện tích bề mặt bên trong của ruột non </a:t>
            </a:r>
            <a:r>
              <a:rPr lang="en-US" i="1">
                <a:solidFill>
                  <a:srgbClr val="0000FF"/>
                </a:solidFill>
              </a:rPr>
              <a:t>(400-500 m</a:t>
            </a:r>
            <a:r>
              <a:rPr lang="en-US" i="1" baseline="30000">
                <a:solidFill>
                  <a:srgbClr val="0000FF"/>
                </a:solidFill>
              </a:rPr>
              <a:t>2</a:t>
            </a:r>
            <a:r>
              <a:rPr lang="en-US" i="1">
                <a:solidFill>
                  <a:srgbClr val="0000FF"/>
                </a:solidFill>
              </a:rPr>
              <a:t>)</a:t>
            </a:r>
            <a:endParaRPr lang="en-US" sz="2800" i="1">
              <a:solidFill>
                <a:srgbClr val="0000FF"/>
              </a:solidFill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5105400"/>
            <a:ext cx="8763000" cy="175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Arial" charset="0"/>
              </a:rPr>
              <a:t>Bài 29.HẤP THỤ CHẤT DINH DƯỠNG VÀ THẢI PHÂN</a:t>
            </a:r>
          </a:p>
        </p:txBody>
      </p:sp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2727325" y="606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0" y="457508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7EFB9F-54E6-4BAE-94CD-349333FC34EC}"/>
              </a:ext>
            </a:extLst>
          </p:cNvPr>
          <p:cNvSpPr txBox="1"/>
          <p:nvPr/>
        </p:nvSpPr>
        <p:spPr>
          <a:xfrm>
            <a:off x="220112" y="5780998"/>
            <a:ext cx="83758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hấp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3261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  <p:bldP spid="1577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29-1 Cấu tạo trong của ruột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38" y="1158886"/>
            <a:ext cx="4920476" cy="464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cs typeface="Times New Roman" pitchFamily="18" charset="0"/>
              </a:rPr>
              <a:t> 29. HẤP THỤ CHẤT DINH DƯỠNG VÀ THẢI PHÂN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211960" y="519113"/>
            <a:ext cx="15078" cy="60001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638" y="1568986"/>
            <a:ext cx="4248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  <p:sp>
        <p:nvSpPr>
          <p:cNvPr id="9" name="Text Box 316"/>
          <p:cNvSpPr txBox="1">
            <a:spLocks noChangeArrowheads="1"/>
          </p:cNvSpPr>
          <p:nvPr/>
        </p:nvSpPr>
        <p:spPr bwMode="auto">
          <a:xfrm>
            <a:off x="-214346" y="622325"/>
            <a:ext cx="1333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endParaRPr lang="en-US" sz="4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457508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196122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042325"/>
            <a:ext cx="89644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Lớp niêm mạc ruột non có </a:t>
            </a:r>
            <a:r>
              <a:rPr kumimoji="0" lang="en-NZ" alt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kumimoji="0" lang="en-NZ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nếp gấp với các lông ruột và lông cực nhỏ làm tăng bề mặt tiếp xúc với thức ăn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600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ngoài</a:t>
            </a:r>
            <a:endParaRPr kumimoji="0" lang="en-NZ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Ruột non rất dài 2,8 - 3m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NZ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tích bề mặt trong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non</a:t>
            </a: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400 - 500 m</a:t>
            </a:r>
            <a:r>
              <a:rPr kumimoji="0" lang="vi-VN" alt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Ruột non có mạng mao mạch máu và mao mạch bạch huyết dày đặc phân bố đến từng lông ruột</a:t>
            </a:r>
            <a:endParaRPr kumimoji="0" lang="vi-V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88640"/>
            <a:ext cx="8748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-36513" y="0"/>
            <a:ext cx="9180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66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66"/>
                </a:solidFill>
                <a:cs typeface="Times New Roman" pitchFamily="18" charset="0"/>
              </a:rPr>
              <a:t> 29. HẤP THỤ CHẤT DINH DƯỠNG VÀ THẢI PHÂN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5148064" y="540216"/>
            <a:ext cx="1" cy="60571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000108"/>
            <a:ext cx="49291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Con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" name="Picture 4" descr="con duo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12" y="603693"/>
            <a:ext cx="3925417" cy="43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19643" y="5373216"/>
            <a:ext cx="3824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H. 29.3 CÁC CON ĐƯỜNG HẤP THỤ VÀ VẬN CHUYỂN CHẤT DINH DƯỠNG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326636" y="2082333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95276" y="4725144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252394" y="4725144"/>
            <a:ext cx="101060" cy="101046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457508"/>
            <a:ext cx="4204997" cy="49244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6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Hấp thụ chất dinh dưỡng:</a:t>
            </a:r>
          </a:p>
        </p:txBody>
      </p:sp>
    </p:spTree>
    <p:extLst>
      <p:ext uri="{BB962C8B-B14F-4D97-AF65-F5344CB8AC3E}">
        <p14:creationId xmlns:p14="http://schemas.microsoft.com/office/powerpoint/2010/main" val="73906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21" name="Group 9"/>
          <p:cNvGrpSpPr>
            <a:grpSpLocks/>
          </p:cNvGrpSpPr>
          <p:nvPr/>
        </p:nvGrpSpPr>
        <p:grpSpPr bwMode="auto">
          <a:xfrm>
            <a:off x="0" y="530109"/>
            <a:ext cx="8676456" cy="6310312"/>
            <a:chOff x="-26" y="192"/>
            <a:chExt cx="5786" cy="3975"/>
          </a:xfrm>
        </p:grpSpPr>
        <p:grpSp>
          <p:nvGrpSpPr>
            <p:cNvPr id="10245" name="Group 7"/>
            <p:cNvGrpSpPr>
              <a:grpSpLocks/>
            </p:cNvGrpSpPr>
            <p:nvPr/>
          </p:nvGrpSpPr>
          <p:grpSpPr bwMode="auto">
            <a:xfrm>
              <a:off x="-26" y="192"/>
              <a:ext cx="5786" cy="3975"/>
              <a:chOff x="-26" y="192"/>
              <a:chExt cx="5786" cy="3975"/>
            </a:xfrm>
          </p:grpSpPr>
          <p:pic>
            <p:nvPicPr>
              <p:cNvPr id="10247" name="Picture 4" descr="con duong"/>
              <p:cNvPicPr>
                <a:picLocks noChangeAspect="1" noChangeArrowheads="1"/>
              </p:cNvPicPr>
              <p:nvPr/>
            </p:nvPicPr>
            <p:blipFill>
              <a:blip r:embed="rId2">
                <a:lum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" y="192"/>
                <a:ext cx="5760" cy="3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" name="Rectangle 5"/>
              <p:cNvSpPr>
                <a:spLocks noChangeArrowheads="1"/>
              </p:cNvSpPr>
              <p:nvPr/>
            </p:nvSpPr>
            <p:spPr bwMode="auto">
              <a:xfrm>
                <a:off x="96" y="384"/>
                <a:ext cx="1632" cy="1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9" name="Text Box 6"/>
              <p:cNvSpPr txBox="1">
                <a:spLocks noChangeArrowheads="1"/>
              </p:cNvSpPr>
              <p:nvPr/>
            </p:nvSpPr>
            <p:spPr bwMode="auto">
              <a:xfrm>
                <a:off x="0" y="3936"/>
                <a:ext cx="57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>
                        <a:alpha val="79999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dirty="0"/>
                  <a:t>H. 29.3 CÁC CON ĐƯỜNG HẤP THỤ VÀ VẬN CHUYỂN CHẤT DINH DƯỠNG</a:t>
                </a:r>
              </a:p>
            </p:txBody>
          </p:sp>
        </p:grpSp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 flipH="1">
              <a:off x="3264" y="213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-36513" y="115888"/>
            <a:ext cx="91805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29</a:t>
            </a:r>
            <a:r>
              <a:rPr lang="en-US" sz="2800" b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HẤP THỤ CHẤT DINH DƯỠNG VÀ THẢI PHÂN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533400" y="1143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577559" y="2132856"/>
            <a:ext cx="185291" cy="720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1918</Words>
  <Application>Microsoft Office PowerPoint</Application>
  <PresentationFormat>On-screen Show (4:3)</PresentationFormat>
  <Paragraphs>159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.VnCentury SchoolbookH</vt:lpstr>
      <vt:lpstr>.VnTime</vt:lpstr>
      <vt:lpstr>Arial</vt:lpstr>
      <vt:lpstr>Calibri</vt:lpstr>
      <vt:lpstr>Tahoma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truon</cp:lastModifiedBy>
  <cp:revision>101</cp:revision>
  <dcterms:created xsi:type="dcterms:W3CDTF">2019-11-10T04:12:40Z</dcterms:created>
  <dcterms:modified xsi:type="dcterms:W3CDTF">2022-12-15T09:57:41Z</dcterms:modified>
</cp:coreProperties>
</file>