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12" r:id="rId3"/>
    <p:sldId id="285" r:id="rId4"/>
    <p:sldId id="258" r:id="rId5"/>
    <p:sldId id="303" r:id="rId6"/>
    <p:sldId id="299" r:id="rId7"/>
    <p:sldId id="300" r:id="rId8"/>
    <p:sldId id="286" r:id="rId9"/>
    <p:sldId id="315" r:id="rId10"/>
    <p:sldId id="287" r:id="rId11"/>
    <p:sldId id="288" r:id="rId12"/>
    <p:sldId id="289" r:id="rId13"/>
    <p:sldId id="308" r:id="rId14"/>
    <p:sldId id="314" r:id="rId15"/>
    <p:sldId id="307" r:id="rId16"/>
    <p:sldId id="290" r:id="rId17"/>
    <p:sldId id="291" r:id="rId18"/>
    <p:sldId id="316" r:id="rId19"/>
    <p:sldId id="293" r:id="rId20"/>
    <p:sldId id="294" r:id="rId21"/>
    <p:sldId id="295" r:id="rId22"/>
    <p:sldId id="296" r:id="rId23"/>
    <p:sldId id="310" r:id="rId24"/>
    <p:sldId id="269" r:id="rId25"/>
    <p:sldId id="297" r:id="rId26"/>
    <p:sldId id="302" r:id="rId27"/>
    <p:sldId id="311" r:id="rId28"/>
    <p:sldId id="271" r:id="rId29"/>
    <p:sldId id="274" r:id="rId30"/>
    <p:sldId id="313" r:id="rId31"/>
  </p:sldIdLst>
  <p:sldSz cx="9144000" cy="6858000" type="screen4x3"/>
  <p:notesSz cx="6858000" cy="91440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3300"/>
    <a:srgbClr val="0000FF"/>
    <a:srgbClr val="00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p:cViewPr varScale="1">
        <p:scale>
          <a:sx n="68" d="100"/>
          <a:sy n="68" d="100"/>
        </p:scale>
        <p:origin x="1482"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D2E6EC9-C020-4BE0-B611-AE9F4E853F8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ltLang="en-US"/>
          </a:p>
        </p:txBody>
      </p:sp>
      <p:sp>
        <p:nvSpPr>
          <p:cNvPr id="34819" name="Rectangle 3">
            <a:extLst>
              <a:ext uri="{FF2B5EF4-FFF2-40B4-BE49-F238E27FC236}">
                <a16:creationId xmlns:a16="http://schemas.microsoft.com/office/drawing/2014/main" id="{8851EBFB-4128-41EB-9E55-32E8B45D0D5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79B37BAF-86B7-4F73-9E11-5688E39FDAE8}" type="datetimeFigureOut">
              <a:rPr lang="en-US" altLang="en-US"/>
              <a:pPr>
                <a:defRPr/>
              </a:pPr>
              <a:t>12/15/2022</a:t>
            </a:fld>
            <a:endParaRPr lang="en-US" altLang="en-US"/>
          </a:p>
        </p:txBody>
      </p:sp>
      <p:sp>
        <p:nvSpPr>
          <p:cNvPr id="2052" name="Rectangle 4">
            <a:extLst>
              <a:ext uri="{FF2B5EF4-FFF2-40B4-BE49-F238E27FC236}">
                <a16:creationId xmlns:a16="http://schemas.microsoft.com/office/drawing/2014/main" id="{FB654564-9C5B-4F22-923E-D94A13F2D88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a:extLst>
              <a:ext uri="{FF2B5EF4-FFF2-40B4-BE49-F238E27FC236}">
                <a16:creationId xmlns:a16="http://schemas.microsoft.com/office/drawing/2014/main" id="{0D5909FA-0490-4711-AC8B-A5B96E37D76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4822" name="Rectangle 6">
            <a:extLst>
              <a:ext uri="{FF2B5EF4-FFF2-40B4-BE49-F238E27FC236}">
                <a16:creationId xmlns:a16="http://schemas.microsoft.com/office/drawing/2014/main" id="{48FA6001-C25A-4FB4-89B7-ED8D2D853D1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en-US"/>
          </a:p>
        </p:txBody>
      </p:sp>
      <p:sp>
        <p:nvSpPr>
          <p:cNvPr id="34823" name="Rectangle 7">
            <a:extLst>
              <a:ext uri="{FF2B5EF4-FFF2-40B4-BE49-F238E27FC236}">
                <a16:creationId xmlns:a16="http://schemas.microsoft.com/office/drawing/2014/main" id="{56649E8E-F431-4E34-BE9E-FDAA37B59A9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8D1ABB4-F42F-404F-B26E-BB97CC70647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CE093E9-F654-422E-98E0-CE37D2C1BB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99081F-EE54-40CB-BE12-6725C00046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30894E-3BBD-4333-89A3-FCAABA3C2026}"/>
              </a:ext>
            </a:extLst>
          </p:cNvPr>
          <p:cNvSpPr>
            <a:spLocks noGrp="1" noChangeArrowheads="1"/>
          </p:cNvSpPr>
          <p:nvPr>
            <p:ph type="sldNum" sz="quarter" idx="12"/>
          </p:nvPr>
        </p:nvSpPr>
        <p:spPr>
          <a:ln/>
        </p:spPr>
        <p:txBody>
          <a:bodyPr/>
          <a:lstStyle>
            <a:lvl1pPr>
              <a:defRPr/>
            </a:lvl1pPr>
          </a:lstStyle>
          <a:p>
            <a:fld id="{6470526E-556D-422B-8D95-1C6EADC875DD}" type="slidenum">
              <a:rPr lang="en-US" altLang="en-US"/>
              <a:pPr/>
              <a:t>‹#›</a:t>
            </a:fld>
            <a:endParaRPr lang="en-US" altLang="en-US"/>
          </a:p>
        </p:txBody>
      </p:sp>
    </p:spTree>
    <p:extLst>
      <p:ext uri="{BB962C8B-B14F-4D97-AF65-F5344CB8AC3E}">
        <p14:creationId xmlns:p14="http://schemas.microsoft.com/office/powerpoint/2010/main" val="412296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66DD9A-8204-408E-B8B5-55EB6E08F2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3D1D5E-4D51-493E-B706-35E7F790B9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47E59A-AEA6-42B0-88F4-B104BC883BD8}"/>
              </a:ext>
            </a:extLst>
          </p:cNvPr>
          <p:cNvSpPr>
            <a:spLocks noGrp="1" noChangeArrowheads="1"/>
          </p:cNvSpPr>
          <p:nvPr>
            <p:ph type="sldNum" sz="quarter" idx="12"/>
          </p:nvPr>
        </p:nvSpPr>
        <p:spPr>
          <a:ln/>
        </p:spPr>
        <p:txBody>
          <a:bodyPr/>
          <a:lstStyle>
            <a:lvl1pPr>
              <a:defRPr/>
            </a:lvl1pPr>
          </a:lstStyle>
          <a:p>
            <a:fld id="{EC8664F3-9D09-4F8E-8069-1D84561D5594}" type="slidenum">
              <a:rPr lang="en-US" altLang="en-US"/>
              <a:pPr/>
              <a:t>‹#›</a:t>
            </a:fld>
            <a:endParaRPr lang="en-US" altLang="en-US"/>
          </a:p>
        </p:txBody>
      </p:sp>
    </p:spTree>
    <p:extLst>
      <p:ext uri="{BB962C8B-B14F-4D97-AF65-F5344CB8AC3E}">
        <p14:creationId xmlns:p14="http://schemas.microsoft.com/office/powerpoint/2010/main" val="141189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7F7276-2D4C-42BA-9994-1C92A08926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9163D8-7712-4716-95CD-7FC888EA38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A174F1-97A4-41FE-B2A8-64A8DEC9A632}"/>
              </a:ext>
            </a:extLst>
          </p:cNvPr>
          <p:cNvSpPr>
            <a:spLocks noGrp="1" noChangeArrowheads="1"/>
          </p:cNvSpPr>
          <p:nvPr>
            <p:ph type="sldNum" sz="quarter" idx="12"/>
          </p:nvPr>
        </p:nvSpPr>
        <p:spPr>
          <a:ln/>
        </p:spPr>
        <p:txBody>
          <a:bodyPr/>
          <a:lstStyle>
            <a:lvl1pPr>
              <a:defRPr/>
            </a:lvl1pPr>
          </a:lstStyle>
          <a:p>
            <a:fld id="{4B99B84E-525A-4353-8805-A6FA42B3CDC2}" type="slidenum">
              <a:rPr lang="en-US" altLang="en-US"/>
              <a:pPr/>
              <a:t>‹#›</a:t>
            </a:fld>
            <a:endParaRPr lang="en-US" altLang="en-US"/>
          </a:p>
        </p:txBody>
      </p:sp>
    </p:spTree>
    <p:extLst>
      <p:ext uri="{BB962C8B-B14F-4D97-AF65-F5344CB8AC3E}">
        <p14:creationId xmlns:p14="http://schemas.microsoft.com/office/powerpoint/2010/main" val="277659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4F816B-AAD3-4064-9F68-2CAAEB1F8A6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25A6A8-E04B-4FAF-9E30-E02FFA11EAF7}"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675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8D2DBF-E443-4CAD-9A97-90616E7F2E6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5F739A-E6BC-475B-B34C-2953D3B8406A}"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63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2D7E69-78FF-491B-9D39-83BECE51C17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692AB9-71EC-482E-99AD-B4BAA53EAC4A}"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840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DE0DF9-927F-47F4-BB8E-69968539BCA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64EA87-ABBD-486C-92CD-B3CF38C75CF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4933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88EA75-B44E-47C1-8220-1B02C1DFB45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85E3FC-EBD3-47B9-B20B-9D8D16DF4F5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4230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458724-25E8-43BD-8C20-C1FCC15F8B8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448061-D1BD-4DD8-8F9D-B1111F38E52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6811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4D4385-BCF6-4620-B3C7-BA906BEC240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3A6F24-C1DA-4827-823E-95325A13B9BC}"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3086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FB882F-B8CF-4977-AA27-92562404802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F2051F-689A-411A-8F3A-3CBA66E2DF16}"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756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7E3377-BE70-47A1-A0A8-3432903B0F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995D78-9EC5-4B7C-BBFE-B9B0938484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186A4B-07EB-43F8-93D5-CDFD82DFCC7C}"/>
              </a:ext>
            </a:extLst>
          </p:cNvPr>
          <p:cNvSpPr>
            <a:spLocks noGrp="1" noChangeArrowheads="1"/>
          </p:cNvSpPr>
          <p:nvPr>
            <p:ph type="sldNum" sz="quarter" idx="12"/>
          </p:nvPr>
        </p:nvSpPr>
        <p:spPr>
          <a:ln/>
        </p:spPr>
        <p:txBody>
          <a:bodyPr/>
          <a:lstStyle>
            <a:lvl1pPr>
              <a:defRPr/>
            </a:lvl1pPr>
          </a:lstStyle>
          <a:p>
            <a:fld id="{61C1E66D-DFFA-405A-84CB-741688A95EA0}" type="slidenum">
              <a:rPr lang="en-US" altLang="en-US"/>
              <a:pPr/>
              <a:t>‹#›</a:t>
            </a:fld>
            <a:endParaRPr lang="en-US" altLang="en-US"/>
          </a:p>
        </p:txBody>
      </p:sp>
    </p:spTree>
    <p:extLst>
      <p:ext uri="{BB962C8B-B14F-4D97-AF65-F5344CB8AC3E}">
        <p14:creationId xmlns:p14="http://schemas.microsoft.com/office/powerpoint/2010/main" val="155145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079616-6BFB-4B92-B971-5EFDE481453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47DA0C-BA90-4B27-9F95-F4EC0DCAEF4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5882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AE0AB9-01DC-4B32-99B4-41D2FF6CA58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C1C8A6-9A98-4A81-ABC3-83F6B416FA78}"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245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40B284D-E7F8-4813-B27A-6403E30357A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4063B3-7CB5-4D34-89B3-6867FF061F62}"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366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850B86-CA55-4734-B1E4-1B927ED40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3D54CC-3100-4592-B384-AF5F17E538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A4A6E8-A9FF-4B65-8EDE-96A92A10CFFB}"/>
              </a:ext>
            </a:extLst>
          </p:cNvPr>
          <p:cNvSpPr>
            <a:spLocks noGrp="1" noChangeArrowheads="1"/>
          </p:cNvSpPr>
          <p:nvPr>
            <p:ph type="sldNum" sz="quarter" idx="12"/>
          </p:nvPr>
        </p:nvSpPr>
        <p:spPr>
          <a:ln/>
        </p:spPr>
        <p:txBody>
          <a:bodyPr/>
          <a:lstStyle>
            <a:lvl1pPr>
              <a:defRPr/>
            </a:lvl1pPr>
          </a:lstStyle>
          <a:p>
            <a:fld id="{71E3083B-2D1C-4413-8A7E-B3FDE1A27406}" type="slidenum">
              <a:rPr lang="en-US" altLang="en-US"/>
              <a:pPr/>
              <a:t>‹#›</a:t>
            </a:fld>
            <a:endParaRPr lang="en-US" altLang="en-US"/>
          </a:p>
        </p:txBody>
      </p:sp>
    </p:spTree>
    <p:extLst>
      <p:ext uri="{BB962C8B-B14F-4D97-AF65-F5344CB8AC3E}">
        <p14:creationId xmlns:p14="http://schemas.microsoft.com/office/powerpoint/2010/main" val="52246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75487AC-6728-4658-B796-386AE4DDED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6E2A69-DF8E-4BD0-8027-C4DFB44D4D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630AFF-9917-44DF-8700-ACB04D9E5842}"/>
              </a:ext>
            </a:extLst>
          </p:cNvPr>
          <p:cNvSpPr>
            <a:spLocks noGrp="1" noChangeArrowheads="1"/>
          </p:cNvSpPr>
          <p:nvPr>
            <p:ph type="sldNum" sz="quarter" idx="12"/>
          </p:nvPr>
        </p:nvSpPr>
        <p:spPr>
          <a:ln/>
        </p:spPr>
        <p:txBody>
          <a:bodyPr/>
          <a:lstStyle>
            <a:lvl1pPr>
              <a:defRPr/>
            </a:lvl1pPr>
          </a:lstStyle>
          <a:p>
            <a:fld id="{7A1179BF-D6C3-41E3-A0C1-7E89021A8B6F}" type="slidenum">
              <a:rPr lang="en-US" altLang="en-US"/>
              <a:pPr/>
              <a:t>‹#›</a:t>
            </a:fld>
            <a:endParaRPr lang="en-US" altLang="en-US"/>
          </a:p>
        </p:txBody>
      </p:sp>
    </p:spTree>
    <p:extLst>
      <p:ext uri="{BB962C8B-B14F-4D97-AF65-F5344CB8AC3E}">
        <p14:creationId xmlns:p14="http://schemas.microsoft.com/office/powerpoint/2010/main" val="422656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B6CE7E2-F40B-46BD-8EAA-052A07124AE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00ABDB3-400B-4199-85D1-B18595A0CE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89F91FA-6D72-42E1-8005-E758BD6D3FD2}"/>
              </a:ext>
            </a:extLst>
          </p:cNvPr>
          <p:cNvSpPr>
            <a:spLocks noGrp="1" noChangeArrowheads="1"/>
          </p:cNvSpPr>
          <p:nvPr>
            <p:ph type="sldNum" sz="quarter" idx="12"/>
          </p:nvPr>
        </p:nvSpPr>
        <p:spPr>
          <a:ln/>
        </p:spPr>
        <p:txBody>
          <a:bodyPr/>
          <a:lstStyle>
            <a:lvl1pPr>
              <a:defRPr/>
            </a:lvl1pPr>
          </a:lstStyle>
          <a:p>
            <a:fld id="{012CEF0E-9F03-4EFF-AFBB-B6BC42C351B6}" type="slidenum">
              <a:rPr lang="en-US" altLang="en-US"/>
              <a:pPr/>
              <a:t>‹#›</a:t>
            </a:fld>
            <a:endParaRPr lang="en-US" altLang="en-US"/>
          </a:p>
        </p:txBody>
      </p:sp>
    </p:spTree>
    <p:extLst>
      <p:ext uri="{BB962C8B-B14F-4D97-AF65-F5344CB8AC3E}">
        <p14:creationId xmlns:p14="http://schemas.microsoft.com/office/powerpoint/2010/main" val="223240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8B4A9F-F254-4E57-A10B-B4365BEB5EE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390B31E-FAF1-438B-B67E-4966E3D619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18518DB-3B8E-4F1F-9719-BF76EC16067A}"/>
              </a:ext>
            </a:extLst>
          </p:cNvPr>
          <p:cNvSpPr>
            <a:spLocks noGrp="1" noChangeArrowheads="1"/>
          </p:cNvSpPr>
          <p:nvPr>
            <p:ph type="sldNum" sz="quarter" idx="12"/>
          </p:nvPr>
        </p:nvSpPr>
        <p:spPr>
          <a:ln/>
        </p:spPr>
        <p:txBody>
          <a:bodyPr/>
          <a:lstStyle>
            <a:lvl1pPr>
              <a:defRPr/>
            </a:lvl1pPr>
          </a:lstStyle>
          <a:p>
            <a:fld id="{F2C0CB0B-00C1-4CB9-A661-3EA00C8BE110}" type="slidenum">
              <a:rPr lang="en-US" altLang="en-US"/>
              <a:pPr/>
              <a:t>‹#›</a:t>
            </a:fld>
            <a:endParaRPr lang="en-US" altLang="en-US"/>
          </a:p>
        </p:txBody>
      </p:sp>
    </p:spTree>
    <p:extLst>
      <p:ext uri="{BB962C8B-B14F-4D97-AF65-F5344CB8AC3E}">
        <p14:creationId xmlns:p14="http://schemas.microsoft.com/office/powerpoint/2010/main" val="292879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E306B8-CE63-4212-B930-A15BDB81587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5AE82A7-66DE-4132-AD7A-5B18310410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A9C1656-EBE1-4650-9CA0-7250C6E5DF47}"/>
              </a:ext>
            </a:extLst>
          </p:cNvPr>
          <p:cNvSpPr>
            <a:spLocks noGrp="1" noChangeArrowheads="1"/>
          </p:cNvSpPr>
          <p:nvPr>
            <p:ph type="sldNum" sz="quarter" idx="12"/>
          </p:nvPr>
        </p:nvSpPr>
        <p:spPr>
          <a:ln/>
        </p:spPr>
        <p:txBody>
          <a:bodyPr/>
          <a:lstStyle>
            <a:lvl1pPr>
              <a:defRPr/>
            </a:lvl1pPr>
          </a:lstStyle>
          <a:p>
            <a:fld id="{CBBBB391-E9FA-4119-960B-432A1DA31191}" type="slidenum">
              <a:rPr lang="en-US" altLang="en-US"/>
              <a:pPr/>
              <a:t>‹#›</a:t>
            </a:fld>
            <a:endParaRPr lang="en-US" altLang="en-US"/>
          </a:p>
        </p:txBody>
      </p:sp>
    </p:spTree>
    <p:extLst>
      <p:ext uri="{BB962C8B-B14F-4D97-AF65-F5344CB8AC3E}">
        <p14:creationId xmlns:p14="http://schemas.microsoft.com/office/powerpoint/2010/main" val="17127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9CA713-05C5-45A6-B65A-AE979F1A71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C27D0B-F698-45BD-A2AF-6A03AE065F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371D7CB-A20E-43D8-B70E-073FCF017FA4}"/>
              </a:ext>
            </a:extLst>
          </p:cNvPr>
          <p:cNvSpPr>
            <a:spLocks noGrp="1" noChangeArrowheads="1"/>
          </p:cNvSpPr>
          <p:nvPr>
            <p:ph type="sldNum" sz="quarter" idx="12"/>
          </p:nvPr>
        </p:nvSpPr>
        <p:spPr>
          <a:ln/>
        </p:spPr>
        <p:txBody>
          <a:bodyPr/>
          <a:lstStyle>
            <a:lvl1pPr>
              <a:defRPr/>
            </a:lvl1pPr>
          </a:lstStyle>
          <a:p>
            <a:fld id="{30622D55-9929-4C3E-8EC1-A59B1AF14CF4}" type="slidenum">
              <a:rPr lang="en-US" altLang="en-US"/>
              <a:pPr/>
              <a:t>‹#›</a:t>
            </a:fld>
            <a:endParaRPr lang="en-US" altLang="en-US"/>
          </a:p>
        </p:txBody>
      </p:sp>
    </p:spTree>
    <p:extLst>
      <p:ext uri="{BB962C8B-B14F-4D97-AF65-F5344CB8AC3E}">
        <p14:creationId xmlns:p14="http://schemas.microsoft.com/office/powerpoint/2010/main" val="175198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51F536-ADF8-4981-B486-5D9DEFE90B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A31991-C38F-4190-A921-E881FD3D49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64167C-D3A1-4037-AE13-82B615DA46A5}"/>
              </a:ext>
            </a:extLst>
          </p:cNvPr>
          <p:cNvSpPr>
            <a:spLocks noGrp="1" noChangeArrowheads="1"/>
          </p:cNvSpPr>
          <p:nvPr>
            <p:ph type="sldNum" sz="quarter" idx="12"/>
          </p:nvPr>
        </p:nvSpPr>
        <p:spPr>
          <a:ln/>
        </p:spPr>
        <p:txBody>
          <a:bodyPr/>
          <a:lstStyle>
            <a:lvl1pPr>
              <a:defRPr/>
            </a:lvl1pPr>
          </a:lstStyle>
          <a:p>
            <a:fld id="{94C47918-CD7F-434C-923E-4B0DB7DD077E}" type="slidenum">
              <a:rPr lang="en-US" altLang="en-US"/>
              <a:pPr/>
              <a:t>‹#›</a:t>
            </a:fld>
            <a:endParaRPr lang="en-US" altLang="en-US"/>
          </a:p>
        </p:txBody>
      </p:sp>
    </p:spTree>
    <p:extLst>
      <p:ext uri="{BB962C8B-B14F-4D97-AF65-F5344CB8AC3E}">
        <p14:creationId xmlns:p14="http://schemas.microsoft.com/office/powerpoint/2010/main" val="258321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AF8E2EB-5B03-4929-8DB4-136B0E60200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22A36A5-27DE-461A-9A90-DE7268FFC43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A6A3B99-3556-40DF-A7EB-AC9838F3647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14E591FB-E767-4214-840B-9E4C6561C31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37E4C14C-7B76-4930-A5D4-6D1A4B8D06B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F5E3634-7E5F-4D1A-9224-48275C2EC1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E5294D-EAB4-40E6-A5A9-15FC9957342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3F7C49-5541-4348-8942-490874E74D7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4795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oat_dong_cua_da_day.flv"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oat_dong_cua_da_day.fl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oat_dong_cua_da_day.fl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188">
            <a:extLst>
              <a:ext uri="{FF2B5EF4-FFF2-40B4-BE49-F238E27FC236}">
                <a16:creationId xmlns:a16="http://schemas.microsoft.com/office/drawing/2014/main" id="{4336BF72-4B2D-41A1-8DD1-FE9AD8AA8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WordArt 3">
            <a:extLst>
              <a:ext uri="{FF2B5EF4-FFF2-40B4-BE49-F238E27FC236}">
                <a16:creationId xmlns:a16="http://schemas.microsoft.com/office/drawing/2014/main" id="{CBC009FC-EE17-4583-B226-171CD37C8E32}"/>
              </a:ext>
            </a:extLst>
          </p:cNvPr>
          <p:cNvSpPr>
            <a:spLocks noChangeArrowheads="1" noChangeShapeType="1" noTextEdit="1"/>
          </p:cNvSpPr>
          <p:nvPr/>
        </p:nvSpPr>
        <p:spPr bwMode="auto">
          <a:xfrm>
            <a:off x="533400" y="2209800"/>
            <a:ext cx="8077200" cy="1066800"/>
          </a:xfrm>
          <a:prstGeom prst="rect">
            <a:avLst/>
          </a:prstGeom>
        </p:spPr>
        <p:txBody>
          <a:bodyPr spcFirstLastPara="1" wrap="none" fromWordArt="1">
            <a:prstTxWarp prst="textArchUp">
              <a:avLst>
                <a:gd name="adj" fmla="val 10800000"/>
              </a:avLst>
            </a:prstTxWarp>
          </a:bodyPr>
          <a:lstStyle/>
          <a:p>
            <a:pPr algn="ctr"/>
            <a:r>
              <a:rPr lang="en-US" sz="3600" b="1" kern="10">
                <a:ln w="12700">
                  <a:solidFill>
                    <a:srgbClr val="FF00FF"/>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KÍNH CHÀO QUÝ THẦY CÔ GIÁO</a:t>
            </a:r>
          </a:p>
        </p:txBody>
      </p:sp>
      <p:sp>
        <p:nvSpPr>
          <p:cNvPr id="72709" name="WordArt 5">
            <a:extLst>
              <a:ext uri="{FF2B5EF4-FFF2-40B4-BE49-F238E27FC236}">
                <a16:creationId xmlns:a16="http://schemas.microsoft.com/office/drawing/2014/main" id="{9923311A-B304-4E0B-8138-1429A9E1CC25}"/>
              </a:ext>
            </a:extLst>
          </p:cNvPr>
          <p:cNvSpPr>
            <a:spLocks noChangeArrowheads="1" noChangeShapeType="1" noTextEdit="1"/>
          </p:cNvSpPr>
          <p:nvPr/>
        </p:nvSpPr>
        <p:spPr bwMode="auto">
          <a:xfrm>
            <a:off x="533400" y="2971800"/>
            <a:ext cx="8077200" cy="685800"/>
          </a:xfrm>
          <a:prstGeom prst="rect">
            <a:avLst/>
          </a:prstGeom>
        </p:spPr>
        <p:txBody>
          <a:bodyPr wrap="none" fromWordArt="1">
            <a:prstTxWarp prst="textPlain">
              <a:avLst>
                <a:gd name="adj" fmla="val 50000"/>
              </a:avLst>
            </a:prstTxWarp>
          </a:bodyPr>
          <a:lstStyle/>
          <a:p>
            <a:pPr algn="ctr"/>
            <a:r>
              <a:rPr lang="pt-BR" sz="3600" kern="10">
                <a:ln w="12700">
                  <a:solidFill>
                    <a:srgbClr val="66FF33"/>
                  </a:solidFill>
                  <a:round/>
                  <a:headEnd/>
                  <a:tailEnd/>
                </a:ln>
                <a:solidFill>
                  <a:srgbClr val="0099FF"/>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CHÀO CÁC EM HỌC SINH</a:t>
            </a:r>
            <a:endParaRPr lang="en-US" sz="3600" kern="10">
              <a:ln w="12700">
                <a:solidFill>
                  <a:srgbClr val="66FF33"/>
                </a:solidFill>
                <a:round/>
                <a:headEnd/>
                <a:tailEnd/>
              </a:ln>
              <a:solidFill>
                <a:srgbClr val="0099FF"/>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endParaRPr>
          </a:p>
        </p:txBody>
      </p:sp>
      <p:pic>
        <p:nvPicPr>
          <p:cNvPr id="3079" name="Picture 8" descr="POINSET2">
            <a:extLst>
              <a:ext uri="{FF2B5EF4-FFF2-40B4-BE49-F238E27FC236}">
                <a16:creationId xmlns:a16="http://schemas.microsoft.com/office/drawing/2014/main" id="{27923110-C924-4B97-AF4B-C513B356B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descr="POINSET2">
            <a:extLst>
              <a:ext uri="{FF2B5EF4-FFF2-40B4-BE49-F238E27FC236}">
                <a16:creationId xmlns:a16="http://schemas.microsoft.com/office/drawing/2014/main" id="{14648FBF-7D9D-458E-88FA-F195E6561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281" y="4129882"/>
            <a:ext cx="26368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POINSET2">
            <a:extLst>
              <a:ext uri="{FF2B5EF4-FFF2-40B4-BE49-F238E27FC236}">
                <a16:creationId xmlns:a16="http://schemas.microsoft.com/office/drawing/2014/main" id="{3C069E59-0F39-4EBB-BCC0-28DB61407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248400" y="4125913"/>
            <a:ext cx="28956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1" descr="POINSET2">
            <a:extLst>
              <a:ext uri="{FF2B5EF4-FFF2-40B4-BE49-F238E27FC236}">
                <a16:creationId xmlns:a16="http://schemas.microsoft.com/office/drawing/2014/main" id="{8844B676-79FC-4F30-AF43-E5E5BBDC6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56401" y="4762"/>
            <a:ext cx="23622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childTnLst>
                                    <p:animClr clrSpc="hsl" dir="cw">
                                      <p:cBhvr override="childStyle">
                                        <p:cTn id="6" dur="5000" fill="hold"/>
                                        <p:tgtEl>
                                          <p:spTgt spid="72707"/>
                                        </p:tgtEl>
                                        <p:attrNameLst>
                                          <p:attrName>style.color</p:attrName>
                                        </p:attrNameLst>
                                      </p:cBhvr>
                                      <p:by>
                                        <p:hsl h="-7200000" s="0" l="0"/>
                                      </p:by>
                                    </p:animClr>
                                    <p:animClr clrSpc="hsl" dir="cw">
                                      <p:cBhvr>
                                        <p:cTn id="7" dur="5000" fill="hold"/>
                                        <p:tgtEl>
                                          <p:spTgt spid="72707"/>
                                        </p:tgtEl>
                                        <p:attrNameLst>
                                          <p:attrName>fillcolor</p:attrName>
                                        </p:attrNameLst>
                                      </p:cBhvr>
                                      <p:by>
                                        <p:hsl h="-7200000" s="0" l="0"/>
                                      </p:by>
                                    </p:animClr>
                                    <p:animClr clrSpc="hsl" dir="cw">
                                      <p:cBhvr>
                                        <p:cTn id="8" dur="5000" fill="hold"/>
                                        <p:tgtEl>
                                          <p:spTgt spid="72707"/>
                                        </p:tgtEl>
                                        <p:attrNameLst>
                                          <p:attrName>stroke.color</p:attrName>
                                        </p:attrNameLst>
                                      </p:cBhvr>
                                      <p:by>
                                        <p:hsl h="-7200000" s="0" l="0"/>
                                      </p:by>
                                    </p:animClr>
                                    <p:set>
                                      <p:cBhvr>
                                        <p:cTn id="9" dur="5000" fill="hold"/>
                                        <p:tgtEl>
                                          <p:spTgt spid="72707"/>
                                        </p:tgtEl>
                                        <p:attrNameLst>
                                          <p:attrName>fill.type</p:attrName>
                                        </p:attrNameLst>
                                      </p:cBhvr>
                                      <p:to>
                                        <p:strVal val="solid"/>
                                      </p:to>
                                    </p:set>
                                  </p:childTnLst>
                                </p:cTn>
                              </p:par>
                              <p:par>
                                <p:cTn id="10" presetID="22" presetClass="emph" presetSubtype="0" repeatCount="indefinite" fill="hold" nodeType="withEffect">
                                  <p:stCondLst>
                                    <p:cond delay="0"/>
                                  </p:stCondLst>
                                  <p:childTnLst>
                                    <p:animClr clrSpc="hsl" dir="cw">
                                      <p:cBhvr override="childStyle">
                                        <p:cTn id="11" dur="5000" fill="hold"/>
                                        <p:tgtEl>
                                          <p:spTgt spid="72709"/>
                                        </p:tgtEl>
                                        <p:attrNameLst>
                                          <p:attrName>style.color</p:attrName>
                                        </p:attrNameLst>
                                      </p:cBhvr>
                                      <p:by>
                                        <p:hsl h="-7200000" s="0" l="0"/>
                                      </p:by>
                                    </p:animClr>
                                    <p:animClr clrSpc="hsl" dir="cw">
                                      <p:cBhvr>
                                        <p:cTn id="12" dur="5000" fill="hold"/>
                                        <p:tgtEl>
                                          <p:spTgt spid="72709"/>
                                        </p:tgtEl>
                                        <p:attrNameLst>
                                          <p:attrName>fillcolor</p:attrName>
                                        </p:attrNameLst>
                                      </p:cBhvr>
                                      <p:by>
                                        <p:hsl h="-7200000" s="0" l="0"/>
                                      </p:by>
                                    </p:animClr>
                                    <p:animClr clrSpc="hsl" dir="cw">
                                      <p:cBhvr>
                                        <p:cTn id="13" dur="5000" fill="hold"/>
                                        <p:tgtEl>
                                          <p:spTgt spid="72709"/>
                                        </p:tgtEl>
                                        <p:attrNameLst>
                                          <p:attrName>stroke.color</p:attrName>
                                        </p:attrNameLst>
                                      </p:cBhvr>
                                      <p:by>
                                        <p:hsl h="-7200000" s="0" l="0"/>
                                      </p:by>
                                    </p:animClr>
                                    <p:set>
                                      <p:cBhvr>
                                        <p:cTn id="14" dur="5000" fill="hold"/>
                                        <p:tgtEl>
                                          <p:spTgt spid="727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8BDE4168-B8E7-4ADE-B06B-C68544384593}"/>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13315" name="Text Box 5">
            <a:extLst>
              <a:ext uri="{FF2B5EF4-FFF2-40B4-BE49-F238E27FC236}">
                <a16:creationId xmlns:a16="http://schemas.microsoft.com/office/drawing/2014/main" id="{CE77E2C9-D627-4002-A027-3CF5EEEE52C5}"/>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13316" name="Text Box 32">
            <a:extLst>
              <a:ext uri="{FF2B5EF4-FFF2-40B4-BE49-F238E27FC236}">
                <a16:creationId xmlns:a16="http://schemas.microsoft.com/office/drawing/2014/main" id="{3E810AF2-2A19-4C07-BAA9-3ADA6A1BAC2E}"/>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sp>
        <p:nvSpPr>
          <p:cNvPr id="7173" name="AutoShape 5">
            <a:extLst>
              <a:ext uri="{FF2B5EF4-FFF2-40B4-BE49-F238E27FC236}">
                <a16:creationId xmlns:a16="http://schemas.microsoft.com/office/drawing/2014/main" id="{9DF5E778-3D36-425F-A4BA-BA6FB9C71E81}"/>
              </a:ext>
            </a:extLst>
          </p:cNvPr>
          <p:cNvSpPr>
            <a:spLocks noChangeArrowheads="1"/>
          </p:cNvSpPr>
          <p:nvPr/>
        </p:nvSpPr>
        <p:spPr bwMode="auto">
          <a:xfrm>
            <a:off x="152400" y="4191000"/>
            <a:ext cx="4267200" cy="2590800"/>
          </a:xfrm>
          <a:prstGeom prst="cloudCallout">
            <a:avLst>
              <a:gd name="adj1" fmla="val 61458"/>
              <a:gd name="adj2" fmla="val -65685"/>
            </a:avLst>
          </a:prstGeom>
          <a:solidFill>
            <a:schemeClr val="bg1"/>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000">
                <a:solidFill>
                  <a:srgbClr val="FF0000"/>
                </a:solidFill>
              </a:rPr>
              <a:t>Khi  nào dịch vị trong dạ dày được tiết ra?</a:t>
            </a:r>
          </a:p>
        </p:txBody>
      </p:sp>
      <p:sp>
        <p:nvSpPr>
          <p:cNvPr id="7174" name="Text Box 6">
            <a:extLst>
              <a:ext uri="{FF2B5EF4-FFF2-40B4-BE49-F238E27FC236}">
                <a16:creationId xmlns:a16="http://schemas.microsoft.com/office/drawing/2014/main" id="{60B37FEB-EB55-40A1-ADAB-90685F592A77}"/>
              </a:ext>
            </a:extLst>
          </p:cNvPr>
          <p:cNvSpPr txBox="1">
            <a:spLocks noChangeArrowheads="1"/>
          </p:cNvSpPr>
          <p:nvPr/>
        </p:nvSpPr>
        <p:spPr bwMode="auto">
          <a:xfrm>
            <a:off x="4876800" y="4403725"/>
            <a:ext cx="4114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buFontTx/>
              <a:buNone/>
            </a:pPr>
            <a:r>
              <a:rPr lang="en-US" altLang="en-US" sz="3000">
                <a:solidFill>
                  <a:srgbClr val="0000FF"/>
                </a:solidFill>
              </a:rPr>
              <a:t>  Khi </a:t>
            </a:r>
            <a:r>
              <a:rPr lang="en-US" altLang="en-US" sz="3000">
                <a:solidFill>
                  <a:srgbClr val="FF0000"/>
                </a:solidFill>
              </a:rPr>
              <a:t>thức ăn</a:t>
            </a:r>
            <a:r>
              <a:rPr lang="en-US" altLang="en-US" sz="3000">
                <a:solidFill>
                  <a:srgbClr val="0000FF"/>
                </a:solidFill>
              </a:rPr>
              <a:t> chạm vào </a:t>
            </a:r>
            <a:r>
              <a:rPr lang="en-US" altLang="en-US" sz="3000">
                <a:solidFill>
                  <a:srgbClr val="FF0000"/>
                </a:solidFill>
              </a:rPr>
              <a:t>lưỡi</a:t>
            </a:r>
            <a:r>
              <a:rPr lang="en-US" altLang="en-US" sz="3000">
                <a:solidFill>
                  <a:srgbClr val="0000FF"/>
                </a:solidFill>
              </a:rPr>
              <a:t> hay </a:t>
            </a:r>
            <a:r>
              <a:rPr lang="en-US" altLang="en-US" sz="3000">
                <a:solidFill>
                  <a:srgbClr val="FF0000"/>
                </a:solidFill>
              </a:rPr>
              <a:t>niêm mạc</a:t>
            </a:r>
            <a:r>
              <a:rPr lang="en-US" altLang="en-US" sz="3000">
                <a:solidFill>
                  <a:srgbClr val="0000FF"/>
                </a:solidFill>
              </a:rPr>
              <a:t> của dạ dày thì gây ra phản xạ tiết dịch vị  </a:t>
            </a:r>
          </a:p>
        </p:txBody>
      </p:sp>
      <p:sp>
        <p:nvSpPr>
          <p:cNvPr id="14" name="AutoShape 5">
            <a:extLst>
              <a:ext uri="{FF2B5EF4-FFF2-40B4-BE49-F238E27FC236}">
                <a16:creationId xmlns:a16="http://schemas.microsoft.com/office/drawing/2014/main" id="{A029A930-2BCB-4D62-AD8A-71A4AEA2B4B7}"/>
              </a:ext>
            </a:extLst>
          </p:cNvPr>
          <p:cNvSpPr>
            <a:spLocks noChangeArrowheads="1"/>
          </p:cNvSpPr>
          <p:nvPr/>
        </p:nvSpPr>
        <p:spPr bwMode="auto">
          <a:xfrm>
            <a:off x="152400" y="4191000"/>
            <a:ext cx="4267200" cy="2590800"/>
          </a:xfrm>
          <a:prstGeom prst="cloudCallout">
            <a:avLst>
              <a:gd name="adj1" fmla="val 59042"/>
              <a:gd name="adj2" fmla="val -61644"/>
            </a:avLst>
          </a:prstGeom>
          <a:solidFill>
            <a:schemeClr val="bg1"/>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000">
                <a:solidFill>
                  <a:srgbClr val="FF0000"/>
                </a:solidFill>
              </a:rPr>
              <a:t>Em hãy cho biết thành phần của dịch vị?</a:t>
            </a:r>
          </a:p>
        </p:txBody>
      </p:sp>
      <p:pic>
        <p:nvPicPr>
          <p:cNvPr id="13320" name="Picture 14" descr="1">
            <a:extLst>
              <a:ext uri="{FF2B5EF4-FFF2-40B4-BE49-F238E27FC236}">
                <a16:creationId xmlns:a16="http://schemas.microsoft.com/office/drawing/2014/main" id="{24E0A361-5333-4AE0-A476-15471B7BD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23" name="Group 43">
            <a:extLst>
              <a:ext uri="{FF2B5EF4-FFF2-40B4-BE49-F238E27FC236}">
                <a16:creationId xmlns:a16="http://schemas.microsoft.com/office/drawing/2014/main" id="{AA4C96F0-22AD-4921-81F3-FAF3E035D714}"/>
              </a:ext>
            </a:extLst>
          </p:cNvPr>
          <p:cNvGrpSpPr>
            <a:grpSpLocks/>
          </p:cNvGrpSpPr>
          <p:nvPr/>
        </p:nvGrpSpPr>
        <p:grpSpPr bwMode="auto">
          <a:xfrm>
            <a:off x="76200" y="1295400"/>
            <a:ext cx="4648200" cy="1920875"/>
            <a:chOff x="48" y="1008"/>
            <a:chExt cx="2928" cy="1210"/>
          </a:xfrm>
        </p:grpSpPr>
        <p:sp>
          <p:nvSpPr>
            <p:cNvPr id="13322" name="Text Box 11">
              <a:extLst>
                <a:ext uri="{FF2B5EF4-FFF2-40B4-BE49-F238E27FC236}">
                  <a16:creationId xmlns:a16="http://schemas.microsoft.com/office/drawing/2014/main" id="{A37B8DB4-4F7C-4A6C-A1D2-1C87FE214A9A}"/>
                </a:ext>
              </a:extLst>
            </p:cNvPr>
            <p:cNvSpPr txBox="1">
              <a:spLocks noChangeArrowheads="1"/>
            </p:cNvSpPr>
            <p:nvPr/>
          </p:nvSpPr>
          <p:spPr bwMode="auto">
            <a:xfrm>
              <a:off x="48" y="1008"/>
              <a:ext cx="2352"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rPr>
                <a:t>- Nước : 95%</a:t>
              </a:r>
            </a:p>
            <a:p>
              <a:pPr algn="just" eaLnBrk="1" hangingPunct="1"/>
              <a:r>
                <a:rPr lang="en-US" altLang="en-US" sz="3000">
                  <a:solidFill>
                    <a:srgbClr val="0000FF"/>
                  </a:solidFill>
                </a:rPr>
                <a:t>- Enzim pepsin</a:t>
              </a:r>
            </a:p>
            <a:p>
              <a:pPr algn="just" eaLnBrk="1" hangingPunct="1"/>
              <a:r>
                <a:rPr lang="en-US" altLang="en-US" sz="3000">
                  <a:solidFill>
                    <a:srgbClr val="0000FF"/>
                  </a:solidFill>
                </a:rPr>
                <a:t>-  Axit clohidric (HCl)      </a:t>
              </a:r>
            </a:p>
            <a:p>
              <a:pPr algn="just" eaLnBrk="1" hangingPunct="1"/>
              <a:r>
                <a:rPr lang="en-US" altLang="en-US" sz="3000">
                  <a:solidFill>
                    <a:srgbClr val="0000FF"/>
                  </a:solidFill>
                </a:rPr>
                <a:t>- Chất nhày</a:t>
              </a:r>
            </a:p>
          </p:txBody>
        </p:sp>
        <p:sp>
          <p:nvSpPr>
            <p:cNvPr id="13323" name="Text Box 13">
              <a:extLst>
                <a:ext uri="{FF2B5EF4-FFF2-40B4-BE49-F238E27FC236}">
                  <a16:creationId xmlns:a16="http://schemas.microsoft.com/office/drawing/2014/main" id="{55296155-4391-457B-8EAA-F5EB52403BD8}"/>
                </a:ext>
              </a:extLst>
            </p:cNvPr>
            <p:cNvSpPr txBox="1">
              <a:spLocks noChangeArrowheads="1"/>
            </p:cNvSpPr>
            <p:nvPr/>
          </p:nvSpPr>
          <p:spPr bwMode="auto">
            <a:xfrm>
              <a:off x="2448" y="1632"/>
              <a:ext cx="52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rPr>
                <a:t>5%</a:t>
              </a:r>
            </a:p>
          </p:txBody>
        </p:sp>
        <p:sp>
          <p:nvSpPr>
            <p:cNvPr id="13324" name="AutoShape 42">
              <a:extLst>
                <a:ext uri="{FF2B5EF4-FFF2-40B4-BE49-F238E27FC236}">
                  <a16:creationId xmlns:a16="http://schemas.microsoft.com/office/drawing/2014/main" id="{9AC370DF-9E5C-4DCF-9B46-99EC0D061C34}"/>
                </a:ext>
              </a:extLst>
            </p:cNvPr>
            <p:cNvSpPr>
              <a:spLocks/>
            </p:cNvSpPr>
            <p:nvPr/>
          </p:nvSpPr>
          <p:spPr bwMode="auto">
            <a:xfrm>
              <a:off x="2304" y="1440"/>
              <a:ext cx="144" cy="768"/>
            </a:xfrm>
            <a:prstGeom prst="rightBrace">
              <a:avLst>
                <a:gd name="adj1" fmla="val 44444"/>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ox(in)">
                                      <p:cBhvr>
                                        <p:cTn id="12" dur="5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7173"/>
                                        </p:tgtEl>
                                      </p:cBhvr>
                                    </p:animEffect>
                                    <p:set>
                                      <p:cBhvr>
                                        <p:cTn id="17" dur="1" fill="hold">
                                          <p:stCondLst>
                                            <p:cond delay="499"/>
                                          </p:stCondLst>
                                        </p:cTn>
                                        <p:tgtEl>
                                          <p:spTgt spid="7173"/>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74"/>
                                        </p:tgtEl>
                                      </p:cBhvr>
                                    </p:animEffect>
                                    <p:set>
                                      <p:cBhvr>
                                        <p:cTn id="20" dur="1" fill="hold">
                                          <p:stCondLst>
                                            <p:cond delay="499"/>
                                          </p:stCondLst>
                                        </p:cTn>
                                        <p:tgtEl>
                                          <p:spTgt spid="717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ppt_x</p:attrName>
                                        </p:attrNameLst>
                                      </p:cBhvr>
                                      <p:tavLst>
                                        <p:tav tm="0">
                                          <p:val>
                                            <p:strVal val="#ppt_x-.2"/>
                                          </p:val>
                                        </p:tav>
                                        <p:tav tm="100000">
                                          <p:val>
                                            <p:strVal val="#ppt_x"/>
                                          </p:val>
                                        </p:tav>
                                      </p:tavLst>
                                    </p:anim>
                                    <p:anim calcmode="lin" valueType="num">
                                      <p:cBhvr>
                                        <p:cTn id="2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6123"/>
                                        </p:tgtEl>
                                        <p:attrNameLst>
                                          <p:attrName>style.visibility</p:attrName>
                                        </p:attrNameLst>
                                      </p:cBhvr>
                                      <p:to>
                                        <p:strVal val="visible"/>
                                      </p:to>
                                    </p:set>
                                    <p:animEffect transition="in" filter="box(in)">
                                      <p:cBhvr>
                                        <p:cTn id="32" dur="500"/>
                                        <p:tgtEl>
                                          <p:spTgt spid="46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P spid="7174" grpId="0"/>
      <p:bldP spid="7174" grpId="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956894C2-301E-499D-AAA8-5C8328A36DEC}"/>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14339" name="Text Box 5">
            <a:extLst>
              <a:ext uri="{FF2B5EF4-FFF2-40B4-BE49-F238E27FC236}">
                <a16:creationId xmlns:a16="http://schemas.microsoft.com/office/drawing/2014/main" id="{B8C66D24-8EF8-4998-91C7-AE79FBC59867}"/>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14340" name="Text Box 32">
            <a:extLst>
              <a:ext uri="{FF2B5EF4-FFF2-40B4-BE49-F238E27FC236}">
                <a16:creationId xmlns:a16="http://schemas.microsoft.com/office/drawing/2014/main" id="{E08A9975-CDCB-4CE8-B58C-159CE73949F8}"/>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sp>
        <p:nvSpPr>
          <p:cNvPr id="47117" name="Text Box 8">
            <a:extLst>
              <a:ext uri="{FF2B5EF4-FFF2-40B4-BE49-F238E27FC236}">
                <a16:creationId xmlns:a16="http://schemas.microsoft.com/office/drawing/2014/main" id="{590A0100-9AB3-46F4-AC1B-B889A4282210}"/>
              </a:ext>
            </a:extLst>
          </p:cNvPr>
          <p:cNvSpPr txBox="1">
            <a:spLocks noChangeArrowheads="1"/>
          </p:cNvSpPr>
          <p:nvPr/>
        </p:nvSpPr>
        <p:spPr bwMode="auto">
          <a:xfrm>
            <a:off x="76200" y="1203325"/>
            <a:ext cx="8915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rPr>
              <a:t> * Thành phần của dịch vị: </a:t>
            </a:r>
          </a:p>
          <a:p>
            <a:pPr algn="just" eaLnBrk="1" hangingPunct="1"/>
            <a:r>
              <a:rPr lang="en-US" altLang="en-US" sz="3000">
                <a:solidFill>
                  <a:srgbClr val="0000FF"/>
                </a:solidFill>
              </a:rPr>
              <a:t>      - Nước: 95%</a:t>
            </a:r>
          </a:p>
          <a:p>
            <a:pPr algn="just" eaLnBrk="1" hangingPunct="1"/>
            <a:r>
              <a:rPr lang="en-US" altLang="en-US" sz="3000">
                <a:solidFill>
                  <a:srgbClr val="0000FF"/>
                </a:solidFill>
              </a:rPr>
              <a:t>      - Enzim pepsin, axit clohidric (HCl), chất nhày (5%) </a:t>
            </a:r>
          </a:p>
        </p:txBody>
      </p:sp>
      <p:sp>
        <p:nvSpPr>
          <p:cNvPr id="14342" name="AutoShape 9">
            <a:hlinkClick r:id="rId2" highlightClick="1"/>
            <a:extLst>
              <a:ext uri="{FF2B5EF4-FFF2-40B4-BE49-F238E27FC236}">
                <a16:creationId xmlns:a16="http://schemas.microsoft.com/office/drawing/2014/main" id="{722EC87B-C731-4D1E-A930-E213BED3BA2D}"/>
              </a:ext>
            </a:extLst>
          </p:cNvPr>
          <p:cNvSpPr>
            <a:spLocks noChangeArrowheads="1"/>
          </p:cNvSpPr>
          <p:nvPr/>
        </p:nvSpPr>
        <p:spPr bwMode="auto">
          <a:xfrm>
            <a:off x="8458200" y="6477000"/>
            <a:ext cx="685800" cy="381000"/>
          </a:xfrm>
          <a:prstGeom prst="actionButtonMovi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4343" name="Text Box 17">
            <a:extLst>
              <a:ext uri="{FF2B5EF4-FFF2-40B4-BE49-F238E27FC236}">
                <a16:creationId xmlns:a16="http://schemas.microsoft.com/office/drawing/2014/main" id="{7DF54D1F-CB78-46A2-9107-06EB4F511854}"/>
              </a:ext>
            </a:extLst>
          </p:cNvPr>
          <p:cNvSpPr txBox="1">
            <a:spLocks noChangeArrowheads="1"/>
          </p:cNvSpPr>
          <p:nvPr/>
        </p:nvSpPr>
        <p:spPr bwMode="auto">
          <a:xfrm>
            <a:off x="3276600" y="52578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en-US" altLang="en-US"/>
          </a:p>
        </p:txBody>
      </p:sp>
      <p:sp>
        <p:nvSpPr>
          <p:cNvPr id="47122" name="Text Box 18">
            <a:extLst>
              <a:ext uri="{FF2B5EF4-FFF2-40B4-BE49-F238E27FC236}">
                <a16:creationId xmlns:a16="http://schemas.microsoft.com/office/drawing/2014/main" id="{4FE3A57E-584E-4BD8-9CC6-FDE6F4906C40}"/>
              </a:ext>
            </a:extLst>
          </p:cNvPr>
          <p:cNvSpPr txBox="1">
            <a:spLocks noChangeArrowheads="1"/>
          </p:cNvSpPr>
          <p:nvPr/>
        </p:nvSpPr>
        <p:spPr bwMode="auto">
          <a:xfrm>
            <a:off x="123825" y="3810000"/>
            <a:ext cx="8915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rPr>
              <a:t>Lúc đói dạ dày co bóp rất nhẹ và thưa. Khi có thức ăn, dạ dày co bóp mạnh và nhanh hơn, giai đoạn đầu để nhào trộn thức ăn với dịch vị, giai đoạn sau để đẩy thức ăn xuống ruột.</a:t>
            </a:r>
          </a:p>
        </p:txBody>
      </p:sp>
      <p:sp>
        <p:nvSpPr>
          <p:cNvPr id="5166" name="Text Box 46">
            <a:extLst>
              <a:ext uri="{FF2B5EF4-FFF2-40B4-BE49-F238E27FC236}">
                <a16:creationId xmlns:a16="http://schemas.microsoft.com/office/drawing/2014/main" id="{06483342-C3D4-4599-862C-AAEB82303DB9}"/>
              </a:ext>
            </a:extLst>
          </p:cNvPr>
          <p:cNvSpPr txBox="1">
            <a:spLocks noChangeArrowheads="1"/>
          </p:cNvSpPr>
          <p:nvPr/>
        </p:nvSpPr>
        <p:spPr bwMode="auto">
          <a:xfrm>
            <a:off x="76200" y="2819400"/>
            <a:ext cx="891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buFontTx/>
              <a:buNone/>
            </a:pPr>
            <a:r>
              <a:rPr lang="en-US" altLang="en-US" sz="3000">
                <a:solidFill>
                  <a:srgbClr val="FF0000"/>
                </a:solidFill>
              </a:rPr>
              <a:t>- Em hãy nêu trạng thái của dạ dày khi chưa có thức ăn và khi có thức ăn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17"/>
                                        </p:tgtEl>
                                        <p:attrNameLst>
                                          <p:attrName>style.visibility</p:attrName>
                                        </p:attrNameLst>
                                      </p:cBhvr>
                                      <p:to>
                                        <p:strVal val="visible"/>
                                      </p:to>
                                    </p:set>
                                    <p:animEffect transition="in" filter="box(in)">
                                      <p:cBhvr>
                                        <p:cTn id="7" dur="500"/>
                                        <p:tgtEl>
                                          <p:spTgt spid="47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66"/>
                                        </p:tgtEl>
                                        <p:attrNameLst>
                                          <p:attrName>style.visibility</p:attrName>
                                        </p:attrNameLst>
                                      </p:cBhvr>
                                      <p:to>
                                        <p:strVal val="visible"/>
                                      </p:to>
                                    </p:set>
                                    <p:animEffect transition="in" filter="diamond(in)">
                                      <p:cBhvr>
                                        <p:cTn id="12" dur="2000"/>
                                        <p:tgtEl>
                                          <p:spTgt spid="51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22"/>
                                        </p:tgtEl>
                                        <p:attrNameLst>
                                          <p:attrName>style.visibility</p:attrName>
                                        </p:attrNameLst>
                                      </p:cBhvr>
                                      <p:to>
                                        <p:strVal val="visible"/>
                                      </p:to>
                                    </p:set>
                                    <p:animEffect transition="in" filter="blinds(horizontal)">
                                      <p:cBhvr>
                                        <p:cTn id="17" dur="500"/>
                                        <p:tgtEl>
                                          <p:spTgt spid="47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p:bldP spid="47122" grpId="0"/>
      <p:bldP spid="51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E2BD1E6E-38E9-4979-924F-D1118896384B}"/>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15363" name="Text Box 5">
            <a:extLst>
              <a:ext uri="{FF2B5EF4-FFF2-40B4-BE49-F238E27FC236}">
                <a16:creationId xmlns:a16="http://schemas.microsoft.com/office/drawing/2014/main" id="{C7FDBCB0-8F2C-417D-8635-89C93E599AAA}"/>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15364" name="Text Box 32">
            <a:extLst>
              <a:ext uri="{FF2B5EF4-FFF2-40B4-BE49-F238E27FC236}">
                <a16:creationId xmlns:a16="http://schemas.microsoft.com/office/drawing/2014/main" id="{AA18FDCF-E8BD-48F4-B5EA-854BB5705893}"/>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sp>
        <p:nvSpPr>
          <p:cNvPr id="15365" name="AutoShape 9">
            <a:hlinkClick r:id="rId2" highlightClick="1"/>
            <a:extLst>
              <a:ext uri="{FF2B5EF4-FFF2-40B4-BE49-F238E27FC236}">
                <a16:creationId xmlns:a16="http://schemas.microsoft.com/office/drawing/2014/main" id="{C0F3FC74-0227-414C-89FD-98392F092A0E}"/>
              </a:ext>
            </a:extLst>
          </p:cNvPr>
          <p:cNvSpPr>
            <a:spLocks noChangeArrowheads="1"/>
          </p:cNvSpPr>
          <p:nvPr/>
        </p:nvSpPr>
        <p:spPr bwMode="auto">
          <a:xfrm>
            <a:off x="8458200" y="6477000"/>
            <a:ext cx="685800" cy="381000"/>
          </a:xfrm>
          <a:prstGeom prst="actionButtonMovi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5366" name="Text Box 7">
            <a:extLst>
              <a:ext uri="{FF2B5EF4-FFF2-40B4-BE49-F238E27FC236}">
                <a16:creationId xmlns:a16="http://schemas.microsoft.com/office/drawing/2014/main" id="{0897CB70-97B2-4754-8A59-DA824B94CF4D}"/>
              </a:ext>
            </a:extLst>
          </p:cNvPr>
          <p:cNvSpPr txBox="1">
            <a:spLocks noChangeArrowheads="1"/>
          </p:cNvSpPr>
          <p:nvPr/>
        </p:nvSpPr>
        <p:spPr bwMode="auto">
          <a:xfrm>
            <a:off x="3276600" y="52578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en-US" altLang="en-US"/>
          </a:p>
        </p:txBody>
      </p:sp>
      <p:sp>
        <p:nvSpPr>
          <p:cNvPr id="6" name="Rectangle 5">
            <a:extLst>
              <a:ext uri="{FF2B5EF4-FFF2-40B4-BE49-F238E27FC236}">
                <a16:creationId xmlns:a16="http://schemas.microsoft.com/office/drawing/2014/main" id="{1C945199-A8A7-418A-B304-9583984258C3}"/>
              </a:ext>
            </a:extLst>
          </p:cNvPr>
          <p:cNvSpPr txBox="1">
            <a:spLocks noChangeArrowheads="1"/>
          </p:cNvSpPr>
          <p:nvPr/>
        </p:nvSpPr>
        <p:spPr>
          <a:xfrm>
            <a:off x="417513" y="3386138"/>
            <a:ext cx="8402637" cy="1033462"/>
          </a:xfrm>
          <a:prstGeom prst="rect">
            <a:avLst/>
          </a:prstGeom>
        </p:spPr>
        <p:style>
          <a:lnRef idx="1">
            <a:schemeClr val="accent1"/>
          </a:lnRef>
          <a:fillRef idx="2">
            <a:schemeClr val="accent1"/>
          </a:fillRef>
          <a:effectRef idx="1">
            <a:schemeClr val="accent1"/>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buFontTx/>
              <a:buNone/>
              <a:defRPr/>
            </a:pPr>
            <a:r>
              <a:rPr lang="en-US" altLang="en-US" sz="3000">
                <a:solidFill>
                  <a:srgbClr val="0000FF"/>
                </a:solidFill>
              </a:rPr>
              <a:t>Dạ dày tiết dịch vị để hoà loãng thức ăn và co bóp để đảo trộn thức ăn cho thấm đều dịch vị</a:t>
            </a:r>
          </a:p>
        </p:txBody>
      </p:sp>
      <p:sp>
        <p:nvSpPr>
          <p:cNvPr id="15368" name="Rectangle 4">
            <a:extLst>
              <a:ext uri="{FF2B5EF4-FFF2-40B4-BE49-F238E27FC236}">
                <a16:creationId xmlns:a16="http://schemas.microsoft.com/office/drawing/2014/main" id="{06EF7D5A-9E3F-4826-BB80-AF88ED92771E}"/>
              </a:ext>
            </a:extLst>
          </p:cNvPr>
          <p:cNvSpPr txBox="1">
            <a:spLocks noChangeArrowheads="1"/>
          </p:cNvSpPr>
          <p:nvPr/>
        </p:nvSpPr>
        <p:spPr bwMode="auto">
          <a:xfrm>
            <a:off x="598488" y="2855913"/>
            <a:ext cx="780256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buFontTx/>
              <a:buNone/>
            </a:pPr>
            <a:r>
              <a:rPr lang="en-US" altLang="en-US">
                <a:solidFill>
                  <a:srgbClr val="FF0000"/>
                </a:solidFill>
              </a:rPr>
              <a:t>Nêu sự biến đổi lí học ở dạ dày?</a:t>
            </a:r>
          </a:p>
        </p:txBody>
      </p:sp>
      <p:sp>
        <p:nvSpPr>
          <p:cNvPr id="15369" name="Text Box 8">
            <a:extLst>
              <a:ext uri="{FF2B5EF4-FFF2-40B4-BE49-F238E27FC236}">
                <a16:creationId xmlns:a16="http://schemas.microsoft.com/office/drawing/2014/main" id="{7D5238B3-98CE-4D3B-93EF-E4ABB9F1B9AB}"/>
              </a:ext>
            </a:extLst>
          </p:cNvPr>
          <p:cNvSpPr txBox="1">
            <a:spLocks noChangeArrowheads="1"/>
          </p:cNvSpPr>
          <p:nvPr/>
        </p:nvSpPr>
        <p:spPr bwMode="auto">
          <a:xfrm>
            <a:off x="76200" y="1203325"/>
            <a:ext cx="8915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rPr>
              <a:t> * Thành phần của dịch vị: </a:t>
            </a:r>
          </a:p>
          <a:p>
            <a:pPr algn="just" eaLnBrk="1" hangingPunct="1"/>
            <a:r>
              <a:rPr lang="en-US" altLang="en-US" sz="3000">
                <a:solidFill>
                  <a:srgbClr val="0000FF"/>
                </a:solidFill>
              </a:rPr>
              <a:t>      - Nước: 95%</a:t>
            </a:r>
          </a:p>
          <a:p>
            <a:pPr algn="just" eaLnBrk="1" hangingPunct="1"/>
            <a:r>
              <a:rPr lang="en-US" altLang="en-US" sz="3000">
                <a:solidFill>
                  <a:srgbClr val="0000FF"/>
                </a:solidFill>
              </a:rPr>
              <a:t>      - Enzim pepsin, axit clohidric (HCl), chất nhày (5%)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C5A2740-7943-496C-B68A-044E9C457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46100"/>
            <a:ext cx="7620000"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Oval 3">
            <a:extLst>
              <a:ext uri="{FF2B5EF4-FFF2-40B4-BE49-F238E27FC236}">
                <a16:creationId xmlns:a16="http://schemas.microsoft.com/office/drawing/2014/main" id="{778B248B-F740-4A3D-B8CE-5633B45454B5}"/>
              </a:ext>
            </a:extLst>
          </p:cNvPr>
          <p:cNvSpPr>
            <a:spLocks noChangeArrowheads="1"/>
          </p:cNvSpPr>
          <p:nvPr/>
        </p:nvSpPr>
        <p:spPr bwMode="auto">
          <a:xfrm>
            <a:off x="2743200" y="6070600"/>
            <a:ext cx="152400" cy="1143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72" name="Oval 4">
            <a:extLst>
              <a:ext uri="{FF2B5EF4-FFF2-40B4-BE49-F238E27FC236}">
                <a16:creationId xmlns:a16="http://schemas.microsoft.com/office/drawing/2014/main" id="{A8E49487-E21C-4DFE-B8F0-6F7C82480544}"/>
              </a:ext>
            </a:extLst>
          </p:cNvPr>
          <p:cNvSpPr>
            <a:spLocks noChangeArrowheads="1"/>
          </p:cNvSpPr>
          <p:nvPr/>
        </p:nvSpPr>
        <p:spPr bwMode="auto">
          <a:xfrm>
            <a:off x="2578100" y="5461000"/>
            <a:ext cx="101600" cy="762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73" name="Oval 5">
            <a:extLst>
              <a:ext uri="{FF2B5EF4-FFF2-40B4-BE49-F238E27FC236}">
                <a16:creationId xmlns:a16="http://schemas.microsoft.com/office/drawing/2014/main" id="{BE2A9BF9-1316-48DC-8736-E67AC92582B8}"/>
              </a:ext>
            </a:extLst>
          </p:cNvPr>
          <p:cNvSpPr>
            <a:spLocks noChangeArrowheads="1"/>
          </p:cNvSpPr>
          <p:nvPr/>
        </p:nvSpPr>
        <p:spPr bwMode="auto">
          <a:xfrm>
            <a:off x="2273300" y="5727700"/>
            <a:ext cx="76200" cy="762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74" name="Oval 6">
            <a:extLst>
              <a:ext uri="{FF2B5EF4-FFF2-40B4-BE49-F238E27FC236}">
                <a16:creationId xmlns:a16="http://schemas.microsoft.com/office/drawing/2014/main" id="{84349365-2FEF-44AB-B12A-FB8C539925D0}"/>
              </a:ext>
            </a:extLst>
          </p:cNvPr>
          <p:cNvSpPr>
            <a:spLocks noChangeArrowheads="1"/>
          </p:cNvSpPr>
          <p:nvPr/>
        </p:nvSpPr>
        <p:spPr bwMode="auto">
          <a:xfrm>
            <a:off x="2006600" y="5575300"/>
            <a:ext cx="101600" cy="762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75" name="Oval 7">
            <a:extLst>
              <a:ext uri="{FF2B5EF4-FFF2-40B4-BE49-F238E27FC236}">
                <a16:creationId xmlns:a16="http://schemas.microsoft.com/office/drawing/2014/main" id="{5EBB5D2C-2083-44C2-BC41-EB2E2D7A4899}"/>
              </a:ext>
            </a:extLst>
          </p:cNvPr>
          <p:cNvSpPr>
            <a:spLocks noChangeArrowheads="1"/>
          </p:cNvSpPr>
          <p:nvPr/>
        </p:nvSpPr>
        <p:spPr bwMode="auto">
          <a:xfrm>
            <a:off x="1562100" y="5092700"/>
            <a:ext cx="152400" cy="1143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76" name="Oval 8">
            <a:extLst>
              <a:ext uri="{FF2B5EF4-FFF2-40B4-BE49-F238E27FC236}">
                <a16:creationId xmlns:a16="http://schemas.microsoft.com/office/drawing/2014/main" id="{663F7ABA-111C-4D9F-B156-1B0AA3516EC8}"/>
              </a:ext>
            </a:extLst>
          </p:cNvPr>
          <p:cNvSpPr>
            <a:spLocks noChangeArrowheads="1"/>
          </p:cNvSpPr>
          <p:nvPr/>
        </p:nvSpPr>
        <p:spPr bwMode="auto">
          <a:xfrm>
            <a:off x="1346200" y="4902200"/>
            <a:ext cx="101600" cy="762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77" name="Text Box 9">
            <a:extLst>
              <a:ext uri="{FF2B5EF4-FFF2-40B4-BE49-F238E27FC236}">
                <a16:creationId xmlns:a16="http://schemas.microsoft.com/office/drawing/2014/main" id="{8A61570C-0022-4D3E-BF35-357E5BEAFA55}"/>
              </a:ext>
            </a:extLst>
          </p:cNvPr>
          <p:cNvSpPr txBox="1">
            <a:spLocks noChangeArrowheads="1"/>
          </p:cNvSpPr>
          <p:nvPr/>
        </p:nvSpPr>
        <p:spPr bwMode="auto">
          <a:xfrm>
            <a:off x="2387600" y="381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a:solidFill>
                  <a:srgbClr val="0000FF"/>
                </a:solidFill>
                <a:latin typeface="Arial" panose="020B0604020202020204" pitchFamily="34" charset="0"/>
              </a:rPr>
              <a:t> HCl</a:t>
            </a:r>
          </a:p>
        </p:txBody>
      </p:sp>
      <p:sp>
        <p:nvSpPr>
          <p:cNvPr id="83978" name="Oval 10">
            <a:extLst>
              <a:ext uri="{FF2B5EF4-FFF2-40B4-BE49-F238E27FC236}">
                <a16:creationId xmlns:a16="http://schemas.microsoft.com/office/drawing/2014/main" id="{2FE37236-8FCC-4B04-B8B2-E068C7FC7A52}"/>
              </a:ext>
            </a:extLst>
          </p:cNvPr>
          <p:cNvSpPr>
            <a:spLocks noChangeArrowheads="1"/>
          </p:cNvSpPr>
          <p:nvPr/>
        </p:nvSpPr>
        <p:spPr bwMode="auto">
          <a:xfrm>
            <a:off x="2667000" y="4343400"/>
            <a:ext cx="1143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79" name="Oval 11">
            <a:extLst>
              <a:ext uri="{FF2B5EF4-FFF2-40B4-BE49-F238E27FC236}">
                <a16:creationId xmlns:a16="http://schemas.microsoft.com/office/drawing/2014/main" id="{2865142A-21F3-4AE5-B0FE-DB906D97D965}"/>
              </a:ext>
            </a:extLst>
          </p:cNvPr>
          <p:cNvSpPr>
            <a:spLocks noChangeArrowheads="1"/>
          </p:cNvSpPr>
          <p:nvPr/>
        </p:nvSpPr>
        <p:spPr bwMode="auto">
          <a:xfrm>
            <a:off x="2959100" y="46863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80" name="Oval 12">
            <a:extLst>
              <a:ext uri="{FF2B5EF4-FFF2-40B4-BE49-F238E27FC236}">
                <a16:creationId xmlns:a16="http://schemas.microsoft.com/office/drawing/2014/main" id="{8D09FD93-9D67-44C4-91B4-C1B380F9D4D1}"/>
              </a:ext>
            </a:extLst>
          </p:cNvPr>
          <p:cNvSpPr>
            <a:spLocks noChangeArrowheads="1"/>
          </p:cNvSpPr>
          <p:nvPr/>
        </p:nvSpPr>
        <p:spPr bwMode="auto">
          <a:xfrm>
            <a:off x="2286000" y="45720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81" name="Oval 13">
            <a:extLst>
              <a:ext uri="{FF2B5EF4-FFF2-40B4-BE49-F238E27FC236}">
                <a16:creationId xmlns:a16="http://schemas.microsoft.com/office/drawing/2014/main" id="{BD34CFED-6D32-406B-8FF9-61852F38EE4C}"/>
              </a:ext>
            </a:extLst>
          </p:cNvPr>
          <p:cNvSpPr>
            <a:spLocks noChangeArrowheads="1"/>
          </p:cNvSpPr>
          <p:nvPr/>
        </p:nvSpPr>
        <p:spPr bwMode="auto">
          <a:xfrm>
            <a:off x="2032000" y="4940300"/>
            <a:ext cx="1143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82" name="Oval 14">
            <a:extLst>
              <a:ext uri="{FF2B5EF4-FFF2-40B4-BE49-F238E27FC236}">
                <a16:creationId xmlns:a16="http://schemas.microsoft.com/office/drawing/2014/main" id="{D36DF59C-6B15-4519-A41C-D68CEDB08150}"/>
              </a:ext>
            </a:extLst>
          </p:cNvPr>
          <p:cNvSpPr>
            <a:spLocks noChangeArrowheads="1"/>
          </p:cNvSpPr>
          <p:nvPr/>
        </p:nvSpPr>
        <p:spPr bwMode="auto">
          <a:xfrm>
            <a:off x="1600200" y="4648200"/>
            <a:ext cx="1524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83" name="Oval 15">
            <a:extLst>
              <a:ext uri="{FF2B5EF4-FFF2-40B4-BE49-F238E27FC236}">
                <a16:creationId xmlns:a16="http://schemas.microsoft.com/office/drawing/2014/main" id="{66A4E725-E376-405B-8327-4E4E7C82F01F}"/>
              </a:ext>
            </a:extLst>
          </p:cNvPr>
          <p:cNvSpPr>
            <a:spLocks noChangeArrowheads="1"/>
          </p:cNvSpPr>
          <p:nvPr/>
        </p:nvSpPr>
        <p:spPr bwMode="auto">
          <a:xfrm>
            <a:off x="1371600" y="4267200"/>
            <a:ext cx="114300" cy="152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84" name="Oval 16">
            <a:extLst>
              <a:ext uri="{FF2B5EF4-FFF2-40B4-BE49-F238E27FC236}">
                <a16:creationId xmlns:a16="http://schemas.microsoft.com/office/drawing/2014/main" id="{08A2C768-EA16-4DA9-B071-C184050A00F9}"/>
              </a:ext>
            </a:extLst>
          </p:cNvPr>
          <p:cNvSpPr>
            <a:spLocks noChangeArrowheads="1"/>
          </p:cNvSpPr>
          <p:nvPr/>
        </p:nvSpPr>
        <p:spPr bwMode="auto">
          <a:xfrm>
            <a:off x="2730500" y="2743200"/>
            <a:ext cx="152400" cy="165100"/>
          </a:xfrm>
          <a:prstGeom prst="ellipse">
            <a:avLst/>
          </a:prstGeom>
          <a:solidFill>
            <a:srgbClr val="0066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85" name="Oval 17">
            <a:extLst>
              <a:ext uri="{FF2B5EF4-FFF2-40B4-BE49-F238E27FC236}">
                <a16:creationId xmlns:a16="http://schemas.microsoft.com/office/drawing/2014/main" id="{BA775483-0A75-45C7-AF4E-7C223F518ECA}"/>
              </a:ext>
            </a:extLst>
          </p:cNvPr>
          <p:cNvSpPr>
            <a:spLocks noChangeArrowheads="1"/>
          </p:cNvSpPr>
          <p:nvPr/>
        </p:nvSpPr>
        <p:spPr bwMode="auto">
          <a:xfrm>
            <a:off x="1524000" y="2514600"/>
            <a:ext cx="152400" cy="165100"/>
          </a:xfrm>
          <a:prstGeom prst="ellipse">
            <a:avLst/>
          </a:prstGeom>
          <a:solidFill>
            <a:srgbClr val="0066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86" name="Oval 18">
            <a:extLst>
              <a:ext uri="{FF2B5EF4-FFF2-40B4-BE49-F238E27FC236}">
                <a16:creationId xmlns:a16="http://schemas.microsoft.com/office/drawing/2014/main" id="{72579E81-3058-48D5-979C-460D2BCA8862}"/>
              </a:ext>
            </a:extLst>
          </p:cNvPr>
          <p:cNvSpPr>
            <a:spLocks noChangeArrowheads="1"/>
          </p:cNvSpPr>
          <p:nvPr/>
        </p:nvSpPr>
        <p:spPr bwMode="auto">
          <a:xfrm>
            <a:off x="2438400" y="2362200"/>
            <a:ext cx="152400" cy="165100"/>
          </a:xfrm>
          <a:prstGeom prst="ellipse">
            <a:avLst/>
          </a:prstGeom>
          <a:solidFill>
            <a:srgbClr val="0066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87" name="Oval 19">
            <a:extLst>
              <a:ext uri="{FF2B5EF4-FFF2-40B4-BE49-F238E27FC236}">
                <a16:creationId xmlns:a16="http://schemas.microsoft.com/office/drawing/2014/main" id="{650459C3-D3BD-44EC-A9F9-59BC342A3E45}"/>
              </a:ext>
            </a:extLst>
          </p:cNvPr>
          <p:cNvSpPr>
            <a:spLocks noChangeArrowheads="1"/>
          </p:cNvSpPr>
          <p:nvPr/>
        </p:nvSpPr>
        <p:spPr bwMode="auto">
          <a:xfrm>
            <a:off x="1219200" y="2971800"/>
            <a:ext cx="152400" cy="165100"/>
          </a:xfrm>
          <a:prstGeom prst="ellipse">
            <a:avLst/>
          </a:prstGeom>
          <a:solidFill>
            <a:srgbClr val="0066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83988" name="Oval 20">
            <a:extLst>
              <a:ext uri="{FF2B5EF4-FFF2-40B4-BE49-F238E27FC236}">
                <a16:creationId xmlns:a16="http://schemas.microsoft.com/office/drawing/2014/main" id="{425423C0-D5DC-440A-948E-34707082E9CC}"/>
              </a:ext>
            </a:extLst>
          </p:cNvPr>
          <p:cNvSpPr>
            <a:spLocks noChangeArrowheads="1"/>
          </p:cNvSpPr>
          <p:nvPr/>
        </p:nvSpPr>
        <p:spPr bwMode="auto">
          <a:xfrm>
            <a:off x="2844800" y="2108200"/>
            <a:ext cx="76200" cy="152400"/>
          </a:xfrm>
          <a:prstGeom prst="ellipse">
            <a:avLst/>
          </a:prstGeom>
          <a:solidFill>
            <a:srgbClr val="0066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16405" name="Freeform 21">
            <a:extLst>
              <a:ext uri="{FF2B5EF4-FFF2-40B4-BE49-F238E27FC236}">
                <a16:creationId xmlns:a16="http://schemas.microsoft.com/office/drawing/2014/main" id="{A55D9279-49FF-4C4A-87AD-2920A8DDDC29}"/>
              </a:ext>
            </a:extLst>
          </p:cNvPr>
          <p:cNvSpPr>
            <a:spLocks/>
          </p:cNvSpPr>
          <p:nvPr/>
        </p:nvSpPr>
        <p:spPr bwMode="auto">
          <a:xfrm>
            <a:off x="304800" y="-76200"/>
            <a:ext cx="1663700" cy="876300"/>
          </a:xfrm>
          <a:custGeom>
            <a:avLst/>
            <a:gdLst>
              <a:gd name="T0" fmla="*/ 190500 w 1048"/>
              <a:gd name="T1" fmla="*/ 76200 h 552"/>
              <a:gd name="T2" fmla="*/ 1333500 w 1048"/>
              <a:gd name="T3" fmla="*/ 76200 h 552"/>
              <a:gd name="T4" fmla="*/ 1638300 w 1048"/>
              <a:gd name="T5" fmla="*/ 228600 h 552"/>
              <a:gd name="T6" fmla="*/ 1485900 w 1048"/>
              <a:gd name="T7" fmla="*/ 381000 h 552"/>
              <a:gd name="T8" fmla="*/ 1181100 w 1048"/>
              <a:gd name="T9" fmla="*/ 457200 h 552"/>
              <a:gd name="T10" fmla="*/ 876300 w 1048"/>
              <a:gd name="T11" fmla="*/ 609600 h 552"/>
              <a:gd name="T12" fmla="*/ 647700 w 1048"/>
              <a:gd name="T13" fmla="*/ 762000 h 552"/>
              <a:gd name="T14" fmla="*/ 495300 w 1048"/>
              <a:gd name="T15" fmla="*/ 838200 h 552"/>
              <a:gd name="T16" fmla="*/ 190500 w 1048"/>
              <a:gd name="T17" fmla="*/ 533400 h 552"/>
              <a:gd name="T18" fmla="*/ 190500 w 1048"/>
              <a:gd name="T19" fmla="*/ 76200 h 5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8"/>
              <a:gd name="T31" fmla="*/ 0 h 552"/>
              <a:gd name="T32" fmla="*/ 1048 w 1048"/>
              <a:gd name="T33" fmla="*/ 552 h 5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8" h="552">
                <a:moveTo>
                  <a:pt x="120" y="48"/>
                </a:moveTo>
                <a:cubicBezTo>
                  <a:pt x="240" y="0"/>
                  <a:pt x="688" y="32"/>
                  <a:pt x="840" y="48"/>
                </a:cubicBezTo>
                <a:cubicBezTo>
                  <a:pt x="992" y="64"/>
                  <a:pt x="1016" y="112"/>
                  <a:pt x="1032" y="144"/>
                </a:cubicBezTo>
                <a:cubicBezTo>
                  <a:pt x="1048" y="176"/>
                  <a:pt x="984" y="216"/>
                  <a:pt x="936" y="240"/>
                </a:cubicBezTo>
                <a:cubicBezTo>
                  <a:pt x="888" y="264"/>
                  <a:pt x="808" y="264"/>
                  <a:pt x="744" y="288"/>
                </a:cubicBezTo>
                <a:cubicBezTo>
                  <a:pt x="680" y="312"/>
                  <a:pt x="608" y="352"/>
                  <a:pt x="552" y="384"/>
                </a:cubicBezTo>
                <a:cubicBezTo>
                  <a:pt x="496" y="416"/>
                  <a:pt x="448" y="456"/>
                  <a:pt x="408" y="480"/>
                </a:cubicBezTo>
                <a:cubicBezTo>
                  <a:pt x="368" y="504"/>
                  <a:pt x="360" y="552"/>
                  <a:pt x="312" y="528"/>
                </a:cubicBezTo>
                <a:cubicBezTo>
                  <a:pt x="264" y="504"/>
                  <a:pt x="152" y="416"/>
                  <a:pt x="120" y="336"/>
                </a:cubicBezTo>
                <a:cubicBezTo>
                  <a:pt x="88" y="256"/>
                  <a:pt x="0" y="96"/>
                  <a:pt x="120" y="48"/>
                </a:cubicBezTo>
                <a:close/>
              </a:path>
            </a:pathLst>
          </a:custGeom>
          <a:solidFill>
            <a:schemeClr val="bg1"/>
          </a:solidFill>
          <a:ln w="9525">
            <a:solidFill>
              <a:schemeClr val="bg1"/>
            </a:solidFill>
            <a:round/>
            <a:headEnd/>
            <a:tailEnd/>
          </a:ln>
        </p:spPr>
        <p:txBody>
          <a:bodyPr/>
          <a:lstStyle/>
          <a:p>
            <a:endParaRPr lang="en-US"/>
          </a:p>
        </p:txBody>
      </p:sp>
      <p:sp>
        <p:nvSpPr>
          <p:cNvPr id="83990" name="Text Box 22">
            <a:extLst>
              <a:ext uri="{FF2B5EF4-FFF2-40B4-BE49-F238E27FC236}">
                <a16:creationId xmlns:a16="http://schemas.microsoft.com/office/drawing/2014/main" id="{1F35A0DD-2B27-4D4A-BBFE-B4FD9C541347}"/>
              </a:ext>
            </a:extLst>
          </p:cNvPr>
          <p:cNvSpPr txBox="1">
            <a:spLocks noChangeArrowheads="1"/>
          </p:cNvSpPr>
          <p:nvPr/>
        </p:nvSpPr>
        <p:spPr bwMode="auto">
          <a:xfrm>
            <a:off x="533400" y="168275"/>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a:solidFill>
                  <a:srgbClr val="0000FF"/>
                </a:solidFill>
                <a:latin typeface="Arial" panose="020B0604020202020204" pitchFamily="34" charset="0"/>
              </a:rPr>
              <a:t>Enzim pepsin</a:t>
            </a:r>
          </a:p>
        </p:txBody>
      </p:sp>
      <p:sp>
        <p:nvSpPr>
          <p:cNvPr id="16407" name="Freeform 23">
            <a:extLst>
              <a:ext uri="{FF2B5EF4-FFF2-40B4-BE49-F238E27FC236}">
                <a16:creationId xmlns:a16="http://schemas.microsoft.com/office/drawing/2014/main" id="{A39987F6-7485-435B-ACAA-0BC6E581A081}"/>
              </a:ext>
            </a:extLst>
          </p:cNvPr>
          <p:cNvSpPr>
            <a:spLocks/>
          </p:cNvSpPr>
          <p:nvPr/>
        </p:nvSpPr>
        <p:spPr bwMode="auto">
          <a:xfrm>
            <a:off x="3721100" y="254000"/>
            <a:ext cx="5549900" cy="5257800"/>
          </a:xfrm>
          <a:custGeom>
            <a:avLst/>
            <a:gdLst>
              <a:gd name="T0" fmla="*/ 1993900 w 3496"/>
              <a:gd name="T1" fmla="*/ 127000 h 3312"/>
              <a:gd name="T2" fmla="*/ 1917700 w 3496"/>
              <a:gd name="T3" fmla="*/ 736600 h 3312"/>
              <a:gd name="T4" fmla="*/ 2222500 w 3496"/>
              <a:gd name="T5" fmla="*/ 889000 h 3312"/>
              <a:gd name="T6" fmla="*/ 2070100 w 3496"/>
              <a:gd name="T7" fmla="*/ 1193800 h 3312"/>
              <a:gd name="T8" fmla="*/ 469900 w 3496"/>
              <a:gd name="T9" fmla="*/ 1117600 h 3312"/>
              <a:gd name="T10" fmla="*/ 241300 w 3496"/>
              <a:gd name="T11" fmla="*/ 1346200 h 3312"/>
              <a:gd name="T12" fmla="*/ 12700 w 3496"/>
              <a:gd name="T13" fmla="*/ 1955800 h 3312"/>
              <a:gd name="T14" fmla="*/ 317500 w 3496"/>
              <a:gd name="T15" fmla="*/ 2184400 h 3312"/>
              <a:gd name="T16" fmla="*/ 317500 w 3496"/>
              <a:gd name="T17" fmla="*/ 1955800 h 3312"/>
              <a:gd name="T18" fmla="*/ 1841500 w 3496"/>
              <a:gd name="T19" fmla="*/ 2032000 h 3312"/>
              <a:gd name="T20" fmla="*/ 1841500 w 3496"/>
              <a:gd name="T21" fmla="*/ 2641600 h 3312"/>
              <a:gd name="T22" fmla="*/ 1917700 w 3496"/>
              <a:gd name="T23" fmla="*/ 3327400 h 3312"/>
              <a:gd name="T24" fmla="*/ 1917700 w 3496"/>
              <a:gd name="T25" fmla="*/ 3632200 h 3312"/>
              <a:gd name="T26" fmla="*/ 2527300 w 3496"/>
              <a:gd name="T27" fmla="*/ 3479800 h 3312"/>
              <a:gd name="T28" fmla="*/ 3136900 w 3496"/>
              <a:gd name="T29" fmla="*/ 3403600 h 3312"/>
              <a:gd name="T30" fmla="*/ 3136900 w 3496"/>
              <a:gd name="T31" fmla="*/ 3708400 h 3312"/>
              <a:gd name="T32" fmla="*/ 3136900 w 3496"/>
              <a:gd name="T33" fmla="*/ 3937000 h 3312"/>
              <a:gd name="T34" fmla="*/ 3213100 w 3496"/>
              <a:gd name="T35" fmla="*/ 4241800 h 3312"/>
              <a:gd name="T36" fmla="*/ 3060700 w 3496"/>
              <a:gd name="T37" fmla="*/ 4546600 h 3312"/>
              <a:gd name="T38" fmla="*/ 3136900 w 3496"/>
              <a:gd name="T39" fmla="*/ 4851400 h 3312"/>
              <a:gd name="T40" fmla="*/ 3136900 w 3496"/>
              <a:gd name="T41" fmla="*/ 5080000 h 3312"/>
              <a:gd name="T42" fmla="*/ 3213100 w 3496"/>
              <a:gd name="T43" fmla="*/ 5232400 h 3312"/>
              <a:gd name="T44" fmla="*/ 3594100 w 3496"/>
              <a:gd name="T45" fmla="*/ 5232400 h 3312"/>
              <a:gd name="T46" fmla="*/ 3822700 w 3496"/>
              <a:gd name="T47" fmla="*/ 5156200 h 3312"/>
              <a:gd name="T48" fmla="*/ 3746500 w 3496"/>
              <a:gd name="T49" fmla="*/ 4775200 h 3312"/>
              <a:gd name="T50" fmla="*/ 3822700 w 3496"/>
              <a:gd name="T51" fmla="*/ 4622800 h 3312"/>
              <a:gd name="T52" fmla="*/ 3822700 w 3496"/>
              <a:gd name="T53" fmla="*/ 4318000 h 3312"/>
              <a:gd name="T54" fmla="*/ 3975100 w 3496"/>
              <a:gd name="T55" fmla="*/ 4165600 h 3312"/>
              <a:gd name="T56" fmla="*/ 3822700 w 3496"/>
              <a:gd name="T57" fmla="*/ 3784600 h 3312"/>
              <a:gd name="T58" fmla="*/ 3898900 w 3496"/>
              <a:gd name="T59" fmla="*/ 3403600 h 3312"/>
              <a:gd name="T60" fmla="*/ 4584700 w 3496"/>
              <a:gd name="T61" fmla="*/ 3175000 h 3312"/>
              <a:gd name="T62" fmla="*/ 4965700 w 3496"/>
              <a:gd name="T63" fmla="*/ 3098800 h 3312"/>
              <a:gd name="T64" fmla="*/ 4965700 w 3496"/>
              <a:gd name="T65" fmla="*/ 508000 h 3312"/>
              <a:gd name="T66" fmla="*/ 5041900 w 3496"/>
              <a:gd name="T67" fmla="*/ 50800 h 3312"/>
              <a:gd name="T68" fmla="*/ 1993900 w 3496"/>
              <a:gd name="T69" fmla="*/ 127000 h 3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96"/>
              <a:gd name="T106" fmla="*/ 0 h 3312"/>
              <a:gd name="T107" fmla="*/ 3496 w 3496"/>
              <a:gd name="T108" fmla="*/ 3312 h 3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96" h="3312">
                <a:moveTo>
                  <a:pt x="1256" y="80"/>
                </a:moveTo>
                <a:cubicBezTo>
                  <a:pt x="928" y="152"/>
                  <a:pt x="1184" y="384"/>
                  <a:pt x="1208" y="464"/>
                </a:cubicBezTo>
                <a:cubicBezTo>
                  <a:pt x="1232" y="544"/>
                  <a:pt x="1384" y="512"/>
                  <a:pt x="1400" y="560"/>
                </a:cubicBezTo>
                <a:cubicBezTo>
                  <a:pt x="1416" y="608"/>
                  <a:pt x="1488" y="728"/>
                  <a:pt x="1304" y="752"/>
                </a:cubicBezTo>
                <a:cubicBezTo>
                  <a:pt x="1120" y="776"/>
                  <a:pt x="488" y="688"/>
                  <a:pt x="296" y="704"/>
                </a:cubicBezTo>
                <a:cubicBezTo>
                  <a:pt x="104" y="720"/>
                  <a:pt x="200" y="760"/>
                  <a:pt x="152" y="848"/>
                </a:cubicBezTo>
                <a:cubicBezTo>
                  <a:pt x="104" y="936"/>
                  <a:pt x="0" y="1144"/>
                  <a:pt x="8" y="1232"/>
                </a:cubicBezTo>
                <a:cubicBezTo>
                  <a:pt x="16" y="1320"/>
                  <a:pt x="168" y="1376"/>
                  <a:pt x="200" y="1376"/>
                </a:cubicBezTo>
                <a:cubicBezTo>
                  <a:pt x="232" y="1376"/>
                  <a:pt x="40" y="1248"/>
                  <a:pt x="200" y="1232"/>
                </a:cubicBezTo>
                <a:cubicBezTo>
                  <a:pt x="360" y="1216"/>
                  <a:pt x="1000" y="1208"/>
                  <a:pt x="1160" y="1280"/>
                </a:cubicBezTo>
                <a:cubicBezTo>
                  <a:pt x="1320" y="1352"/>
                  <a:pt x="1152" y="1528"/>
                  <a:pt x="1160" y="1664"/>
                </a:cubicBezTo>
                <a:cubicBezTo>
                  <a:pt x="1168" y="1800"/>
                  <a:pt x="1200" y="1992"/>
                  <a:pt x="1208" y="2096"/>
                </a:cubicBezTo>
                <a:cubicBezTo>
                  <a:pt x="1216" y="2200"/>
                  <a:pt x="1144" y="2272"/>
                  <a:pt x="1208" y="2288"/>
                </a:cubicBezTo>
                <a:cubicBezTo>
                  <a:pt x="1272" y="2304"/>
                  <a:pt x="1464" y="2216"/>
                  <a:pt x="1592" y="2192"/>
                </a:cubicBezTo>
                <a:cubicBezTo>
                  <a:pt x="1720" y="2168"/>
                  <a:pt x="1912" y="2120"/>
                  <a:pt x="1976" y="2144"/>
                </a:cubicBezTo>
                <a:cubicBezTo>
                  <a:pt x="2040" y="2168"/>
                  <a:pt x="1976" y="2280"/>
                  <a:pt x="1976" y="2336"/>
                </a:cubicBezTo>
                <a:cubicBezTo>
                  <a:pt x="1976" y="2392"/>
                  <a:pt x="1968" y="2424"/>
                  <a:pt x="1976" y="2480"/>
                </a:cubicBezTo>
                <a:cubicBezTo>
                  <a:pt x="1984" y="2536"/>
                  <a:pt x="2032" y="2608"/>
                  <a:pt x="2024" y="2672"/>
                </a:cubicBezTo>
                <a:cubicBezTo>
                  <a:pt x="2016" y="2736"/>
                  <a:pt x="1936" y="2800"/>
                  <a:pt x="1928" y="2864"/>
                </a:cubicBezTo>
                <a:cubicBezTo>
                  <a:pt x="1920" y="2928"/>
                  <a:pt x="1968" y="3000"/>
                  <a:pt x="1976" y="3056"/>
                </a:cubicBezTo>
                <a:cubicBezTo>
                  <a:pt x="1984" y="3112"/>
                  <a:pt x="1968" y="3160"/>
                  <a:pt x="1976" y="3200"/>
                </a:cubicBezTo>
                <a:cubicBezTo>
                  <a:pt x="1984" y="3240"/>
                  <a:pt x="1976" y="3280"/>
                  <a:pt x="2024" y="3296"/>
                </a:cubicBezTo>
                <a:cubicBezTo>
                  <a:pt x="2072" y="3312"/>
                  <a:pt x="2200" y="3304"/>
                  <a:pt x="2264" y="3296"/>
                </a:cubicBezTo>
                <a:cubicBezTo>
                  <a:pt x="2328" y="3288"/>
                  <a:pt x="2392" y="3296"/>
                  <a:pt x="2408" y="3248"/>
                </a:cubicBezTo>
                <a:cubicBezTo>
                  <a:pt x="2424" y="3200"/>
                  <a:pt x="2360" y="3064"/>
                  <a:pt x="2360" y="3008"/>
                </a:cubicBezTo>
                <a:cubicBezTo>
                  <a:pt x="2360" y="2952"/>
                  <a:pt x="2400" y="2960"/>
                  <a:pt x="2408" y="2912"/>
                </a:cubicBezTo>
                <a:cubicBezTo>
                  <a:pt x="2416" y="2864"/>
                  <a:pt x="2392" y="2768"/>
                  <a:pt x="2408" y="2720"/>
                </a:cubicBezTo>
                <a:cubicBezTo>
                  <a:pt x="2424" y="2672"/>
                  <a:pt x="2504" y="2680"/>
                  <a:pt x="2504" y="2624"/>
                </a:cubicBezTo>
                <a:cubicBezTo>
                  <a:pt x="2504" y="2568"/>
                  <a:pt x="2416" y="2464"/>
                  <a:pt x="2408" y="2384"/>
                </a:cubicBezTo>
                <a:cubicBezTo>
                  <a:pt x="2400" y="2304"/>
                  <a:pt x="2376" y="2208"/>
                  <a:pt x="2456" y="2144"/>
                </a:cubicBezTo>
                <a:cubicBezTo>
                  <a:pt x="2536" y="2080"/>
                  <a:pt x="2776" y="2032"/>
                  <a:pt x="2888" y="2000"/>
                </a:cubicBezTo>
                <a:cubicBezTo>
                  <a:pt x="3000" y="1968"/>
                  <a:pt x="3088" y="2232"/>
                  <a:pt x="3128" y="1952"/>
                </a:cubicBezTo>
                <a:cubicBezTo>
                  <a:pt x="3168" y="1672"/>
                  <a:pt x="3120" y="640"/>
                  <a:pt x="3128" y="320"/>
                </a:cubicBezTo>
                <a:cubicBezTo>
                  <a:pt x="3136" y="0"/>
                  <a:pt x="3496" y="64"/>
                  <a:pt x="3176" y="32"/>
                </a:cubicBezTo>
                <a:cubicBezTo>
                  <a:pt x="2856" y="0"/>
                  <a:pt x="1584" y="8"/>
                  <a:pt x="1256" y="80"/>
                </a:cubicBezTo>
                <a:close/>
              </a:path>
            </a:pathLst>
          </a:custGeom>
          <a:solidFill>
            <a:schemeClr val="bg1"/>
          </a:solidFill>
          <a:ln w="9525">
            <a:solidFill>
              <a:schemeClr val="bg1"/>
            </a:solidFill>
            <a:round/>
            <a:headEnd/>
            <a:tailEnd/>
          </a:ln>
        </p:spPr>
        <p:txBody>
          <a:bodyPr/>
          <a:lstStyle/>
          <a:p>
            <a:endParaRPr lang="en-US"/>
          </a:p>
        </p:txBody>
      </p:sp>
      <p:sp>
        <p:nvSpPr>
          <p:cNvPr id="16408" name="Freeform 24">
            <a:extLst>
              <a:ext uri="{FF2B5EF4-FFF2-40B4-BE49-F238E27FC236}">
                <a16:creationId xmlns:a16="http://schemas.microsoft.com/office/drawing/2014/main" id="{31E0E91C-FA17-4876-915D-2CAC63DF8C61}"/>
              </a:ext>
            </a:extLst>
          </p:cNvPr>
          <p:cNvSpPr>
            <a:spLocks/>
          </p:cNvSpPr>
          <p:nvPr/>
        </p:nvSpPr>
        <p:spPr bwMode="auto">
          <a:xfrm>
            <a:off x="3048000" y="304800"/>
            <a:ext cx="3810000" cy="1371600"/>
          </a:xfrm>
          <a:custGeom>
            <a:avLst/>
            <a:gdLst>
              <a:gd name="T0" fmla="*/ 0 w 2400"/>
              <a:gd name="T1" fmla="*/ 152400 h 864"/>
              <a:gd name="T2" fmla="*/ 0 w 2400"/>
              <a:gd name="T3" fmla="*/ 381000 h 864"/>
              <a:gd name="T4" fmla="*/ 457200 w 2400"/>
              <a:gd name="T5" fmla="*/ 381000 h 864"/>
              <a:gd name="T6" fmla="*/ 838200 w 2400"/>
              <a:gd name="T7" fmla="*/ 457200 h 864"/>
              <a:gd name="T8" fmla="*/ 1066800 w 2400"/>
              <a:gd name="T9" fmla="*/ 457200 h 864"/>
              <a:gd name="T10" fmla="*/ 1143000 w 2400"/>
              <a:gd name="T11" fmla="*/ 457200 h 864"/>
              <a:gd name="T12" fmla="*/ 1066800 w 2400"/>
              <a:gd name="T13" fmla="*/ 685800 h 864"/>
              <a:gd name="T14" fmla="*/ 990600 w 2400"/>
              <a:gd name="T15" fmla="*/ 762000 h 864"/>
              <a:gd name="T16" fmla="*/ 914400 w 2400"/>
              <a:gd name="T17" fmla="*/ 914400 h 864"/>
              <a:gd name="T18" fmla="*/ 838200 w 2400"/>
              <a:gd name="T19" fmla="*/ 1219200 h 864"/>
              <a:gd name="T20" fmla="*/ 1295400 w 2400"/>
              <a:gd name="T21" fmla="*/ 1219200 h 864"/>
              <a:gd name="T22" fmla="*/ 3810000 w 2400"/>
              <a:gd name="T23" fmla="*/ 1371600 h 864"/>
              <a:gd name="T24" fmla="*/ 3124200 w 2400"/>
              <a:gd name="T25" fmla="*/ 152400 h 864"/>
              <a:gd name="T26" fmla="*/ 2133600 w 2400"/>
              <a:gd name="T27" fmla="*/ 0 h 864"/>
              <a:gd name="T28" fmla="*/ 152400 w 2400"/>
              <a:gd name="T29" fmla="*/ 76200 h 864"/>
              <a:gd name="T30" fmla="*/ 0 w 2400"/>
              <a:gd name="T31" fmla="*/ 152400 h 8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00"/>
              <a:gd name="T49" fmla="*/ 0 h 864"/>
              <a:gd name="T50" fmla="*/ 2400 w 2400"/>
              <a:gd name="T51" fmla="*/ 864 h 8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00" h="864">
                <a:moveTo>
                  <a:pt x="0" y="96"/>
                </a:moveTo>
                <a:lnTo>
                  <a:pt x="0" y="240"/>
                </a:lnTo>
                <a:lnTo>
                  <a:pt x="288" y="240"/>
                </a:lnTo>
                <a:lnTo>
                  <a:pt x="528" y="288"/>
                </a:lnTo>
                <a:lnTo>
                  <a:pt x="672" y="288"/>
                </a:lnTo>
                <a:lnTo>
                  <a:pt x="720" y="288"/>
                </a:lnTo>
                <a:lnTo>
                  <a:pt x="672" y="432"/>
                </a:lnTo>
                <a:lnTo>
                  <a:pt x="624" y="480"/>
                </a:lnTo>
                <a:lnTo>
                  <a:pt x="576" y="576"/>
                </a:lnTo>
                <a:lnTo>
                  <a:pt x="528" y="768"/>
                </a:lnTo>
                <a:lnTo>
                  <a:pt x="816" y="768"/>
                </a:lnTo>
                <a:lnTo>
                  <a:pt x="2400" y="864"/>
                </a:lnTo>
                <a:lnTo>
                  <a:pt x="1968" y="96"/>
                </a:lnTo>
                <a:lnTo>
                  <a:pt x="1344" y="0"/>
                </a:lnTo>
                <a:lnTo>
                  <a:pt x="96" y="48"/>
                </a:lnTo>
                <a:lnTo>
                  <a:pt x="0" y="96"/>
                </a:lnTo>
                <a:close/>
              </a:path>
            </a:pathLst>
          </a:custGeom>
          <a:solidFill>
            <a:schemeClr val="bg1"/>
          </a:solidFill>
          <a:ln w="9525">
            <a:solidFill>
              <a:schemeClr val="bg1"/>
            </a:solidFill>
            <a:round/>
            <a:headEnd/>
            <a:tailEnd/>
          </a:ln>
        </p:spPr>
        <p:txBody>
          <a:bodyPr/>
          <a:lstStyle/>
          <a:p>
            <a:endParaRPr lang="en-US"/>
          </a:p>
        </p:txBody>
      </p:sp>
      <p:sp>
        <p:nvSpPr>
          <p:cNvPr id="83993" name="Text Box 25">
            <a:extLst>
              <a:ext uri="{FF2B5EF4-FFF2-40B4-BE49-F238E27FC236}">
                <a16:creationId xmlns:a16="http://schemas.microsoft.com/office/drawing/2014/main" id="{BB5ED583-5DE0-4E0A-AA71-DA20610A94C9}"/>
              </a:ext>
            </a:extLst>
          </p:cNvPr>
          <p:cNvSpPr txBox="1">
            <a:spLocks noChangeArrowheads="1"/>
          </p:cNvSpPr>
          <p:nvPr/>
        </p:nvSpPr>
        <p:spPr bwMode="auto">
          <a:xfrm>
            <a:off x="4191000" y="822325"/>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a:solidFill>
                  <a:srgbClr val="0000FF"/>
                </a:solidFill>
                <a:latin typeface="Arial" panose="020B0604020202020204" pitchFamily="34" charset="0"/>
              </a:rPr>
              <a:t>Chất nhày</a:t>
            </a:r>
          </a:p>
        </p:txBody>
      </p:sp>
      <p:sp>
        <p:nvSpPr>
          <p:cNvPr id="16410" name="Text Box 26">
            <a:extLst>
              <a:ext uri="{FF2B5EF4-FFF2-40B4-BE49-F238E27FC236}">
                <a16:creationId xmlns:a16="http://schemas.microsoft.com/office/drawing/2014/main" id="{4DFD7733-7F47-4269-9A3C-4FB6BADE74C5}"/>
              </a:ext>
            </a:extLst>
          </p:cNvPr>
          <p:cNvSpPr txBox="1">
            <a:spLocks noChangeArrowheads="1"/>
          </p:cNvSpPr>
          <p:nvPr/>
        </p:nvSpPr>
        <p:spPr bwMode="auto">
          <a:xfrm>
            <a:off x="4419600" y="1524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a:solidFill>
                  <a:srgbClr val="0000FF"/>
                </a:solidFill>
                <a:latin typeface="Arial" panose="020B0604020202020204" pitchFamily="34" charset="0"/>
              </a:rPr>
              <a:t>Niêm mạc</a:t>
            </a:r>
          </a:p>
        </p:txBody>
      </p:sp>
      <p:sp>
        <p:nvSpPr>
          <p:cNvPr id="16411" name="Line 27">
            <a:extLst>
              <a:ext uri="{FF2B5EF4-FFF2-40B4-BE49-F238E27FC236}">
                <a16:creationId xmlns:a16="http://schemas.microsoft.com/office/drawing/2014/main" id="{9451B684-FFDF-4B48-B2DE-749D41A73612}"/>
              </a:ext>
            </a:extLst>
          </p:cNvPr>
          <p:cNvSpPr>
            <a:spLocks noChangeShapeType="1"/>
          </p:cNvSpPr>
          <p:nvPr/>
        </p:nvSpPr>
        <p:spPr bwMode="auto">
          <a:xfrm>
            <a:off x="3810000" y="1181100"/>
            <a:ext cx="609600" cy="495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2" name="Freeform 28">
            <a:extLst>
              <a:ext uri="{FF2B5EF4-FFF2-40B4-BE49-F238E27FC236}">
                <a16:creationId xmlns:a16="http://schemas.microsoft.com/office/drawing/2014/main" id="{9C956DFF-B60A-4C48-ABA8-9FC19F5877D1}"/>
              </a:ext>
            </a:extLst>
          </p:cNvPr>
          <p:cNvSpPr>
            <a:spLocks/>
          </p:cNvSpPr>
          <p:nvPr/>
        </p:nvSpPr>
        <p:spPr bwMode="auto">
          <a:xfrm>
            <a:off x="1879600" y="533400"/>
            <a:ext cx="1778000" cy="266700"/>
          </a:xfrm>
          <a:custGeom>
            <a:avLst/>
            <a:gdLst>
              <a:gd name="T0" fmla="*/ 0 w 768"/>
              <a:gd name="T1" fmla="*/ 266700 h 192"/>
              <a:gd name="T2" fmla="*/ 666750 w 768"/>
              <a:gd name="T3" fmla="*/ 200025 h 192"/>
              <a:gd name="T4" fmla="*/ 1111250 w 768"/>
              <a:gd name="T5" fmla="*/ 200025 h 192"/>
              <a:gd name="T6" fmla="*/ 1222375 w 768"/>
              <a:gd name="T7" fmla="*/ 200025 h 192"/>
              <a:gd name="T8" fmla="*/ 1778000 w 768"/>
              <a:gd name="T9" fmla="*/ 66675 h 192"/>
              <a:gd name="T10" fmla="*/ 1333500 w 768"/>
              <a:gd name="T11" fmla="*/ 0 h 192"/>
              <a:gd name="T12" fmla="*/ 555625 w 768"/>
              <a:gd name="T13" fmla="*/ 0 h 192"/>
              <a:gd name="T14" fmla="*/ 333375 w 768"/>
              <a:gd name="T15" fmla="*/ 66675 h 192"/>
              <a:gd name="T16" fmla="*/ 0 w 768"/>
              <a:gd name="T17" fmla="*/ 266700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192"/>
              <a:gd name="T29" fmla="*/ 768 w 768"/>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192">
                <a:moveTo>
                  <a:pt x="0" y="192"/>
                </a:moveTo>
                <a:lnTo>
                  <a:pt x="288" y="144"/>
                </a:lnTo>
                <a:lnTo>
                  <a:pt x="480" y="144"/>
                </a:lnTo>
                <a:lnTo>
                  <a:pt x="528" y="144"/>
                </a:lnTo>
                <a:lnTo>
                  <a:pt x="768" y="48"/>
                </a:lnTo>
                <a:lnTo>
                  <a:pt x="576" y="0"/>
                </a:lnTo>
                <a:lnTo>
                  <a:pt x="240" y="0"/>
                </a:lnTo>
                <a:lnTo>
                  <a:pt x="144" y="48"/>
                </a:lnTo>
                <a:lnTo>
                  <a:pt x="0" y="192"/>
                </a:lnTo>
                <a:close/>
              </a:path>
            </a:pathLst>
          </a:custGeom>
          <a:solidFill>
            <a:schemeClr val="bg1"/>
          </a:solidFill>
          <a:ln w="9525">
            <a:solidFill>
              <a:schemeClr val="bg1"/>
            </a:solidFill>
            <a:round/>
            <a:headEnd/>
            <a:tailEnd/>
          </a:ln>
        </p:spPr>
        <p:txBody>
          <a:bodyPr/>
          <a:lstStyle/>
          <a:p>
            <a:endParaRPr lang="en-US"/>
          </a:p>
        </p:txBody>
      </p:sp>
      <p:sp>
        <p:nvSpPr>
          <p:cNvPr id="16413" name="Freeform 29">
            <a:extLst>
              <a:ext uri="{FF2B5EF4-FFF2-40B4-BE49-F238E27FC236}">
                <a16:creationId xmlns:a16="http://schemas.microsoft.com/office/drawing/2014/main" id="{DBE8BE5A-511B-4DB2-9A22-A56289FDA58D}"/>
              </a:ext>
            </a:extLst>
          </p:cNvPr>
          <p:cNvSpPr>
            <a:spLocks/>
          </p:cNvSpPr>
          <p:nvPr/>
        </p:nvSpPr>
        <p:spPr bwMode="auto">
          <a:xfrm>
            <a:off x="152400" y="1219200"/>
            <a:ext cx="4356100" cy="5676900"/>
          </a:xfrm>
          <a:custGeom>
            <a:avLst/>
            <a:gdLst>
              <a:gd name="T0" fmla="*/ 685800 w 2744"/>
              <a:gd name="T1" fmla="*/ 152400 h 3576"/>
              <a:gd name="T2" fmla="*/ 990600 w 2744"/>
              <a:gd name="T3" fmla="*/ 304800 h 3576"/>
              <a:gd name="T4" fmla="*/ 1143000 w 2744"/>
              <a:gd name="T5" fmla="*/ 533400 h 3576"/>
              <a:gd name="T6" fmla="*/ 1066800 w 2744"/>
              <a:gd name="T7" fmla="*/ 838200 h 3576"/>
              <a:gd name="T8" fmla="*/ 990600 w 2744"/>
              <a:gd name="T9" fmla="*/ 1143000 h 3576"/>
              <a:gd name="T10" fmla="*/ 990600 w 2744"/>
              <a:gd name="T11" fmla="*/ 1600200 h 3576"/>
              <a:gd name="T12" fmla="*/ 990600 w 2744"/>
              <a:gd name="T13" fmla="*/ 1981200 h 3576"/>
              <a:gd name="T14" fmla="*/ 1143000 w 2744"/>
              <a:gd name="T15" fmla="*/ 2209800 h 3576"/>
              <a:gd name="T16" fmla="*/ 1143000 w 2744"/>
              <a:gd name="T17" fmla="*/ 2438400 h 3576"/>
              <a:gd name="T18" fmla="*/ 1143000 w 2744"/>
              <a:gd name="T19" fmla="*/ 2514600 h 3576"/>
              <a:gd name="T20" fmla="*/ 1143000 w 2744"/>
              <a:gd name="T21" fmla="*/ 2743200 h 3576"/>
              <a:gd name="T22" fmla="*/ 1143000 w 2744"/>
              <a:gd name="T23" fmla="*/ 2971800 h 3576"/>
              <a:gd name="T24" fmla="*/ 1219200 w 2744"/>
              <a:gd name="T25" fmla="*/ 3200400 h 3576"/>
              <a:gd name="T26" fmla="*/ 1219200 w 2744"/>
              <a:gd name="T27" fmla="*/ 3352800 h 3576"/>
              <a:gd name="T28" fmla="*/ 1143000 w 2744"/>
              <a:gd name="T29" fmla="*/ 3581400 h 3576"/>
              <a:gd name="T30" fmla="*/ 1143000 w 2744"/>
              <a:gd name="T31" fmla="*/ 3733800 h 3576"/>
              <a:gd name="T32" fmla="*/ 1143000 w 2744"/>
              <a:gd name="T33" fmla="*/ 4038600 h 3576"/>
              <a:gd name="T34" fmla="*/ 1219200 w 2744"/>
              <a:gd name="T35" fmla="*/ 4191000 h 3576"/>
              <a:gd name="T36" fmla="*/ 1066800 w 2744"/>
              <a:gd name="T37" fmla="*/ 4343400 h 3576"/>
              <a:gd name="T38" fmla="*/ 914400 w 2744"/>
              <a:gd name="T39" fmla="*/ 4419600 h 3576"/>
              <a:gd name="T40" fmla="*/ 914400 w 2744"/>
              <a:gd name="T41" fmla="*/ 4572000 h 3576"/>
              <a:gd name="T42" fmla="*/ 990600 w 2744"/>
              <a:gd name="T43" fmla="*/ 4800600 h 3576"/>
              <a:gd name="T44" fmla="*/ 1219200 w 2744"/>
              <a:gd name="T45" fmla="*/ 4724400 h 3576"/>
              <a:gd name="T46" fmla="*/ 1295400 w 2744"/>
              <a:gd name="T47" fmla="*/ 4648200 h 3576"/>
              <a:gd name="T48" fmla="*/ 1447800 w 2744"/>
              <a:gd name="T49" fmla="*/ 4724400 h 3576"/>
              <a:gd name="T50" fmla="*/ 1524000 w 2744"/>
              <a:gd name="T51" fmla="*/ 4876800 h 3576"/>
              <a:gd name="T52" fmla="*/ 1752600 w 2744"/>
              <a:gd name="T53" fmla="*/ 4953000 h 3576"/>
              <a:gd name="T54" fmla="*/ 1905000 w 2744"/>
              <a:gd name="T55" fmla="*/ 4724400 h 3576"/>
              <a:gd name="T56" fmla="*/ 1981200 w 2744"/>
              <a:gd name="T57" fmla="*/ 4648200 h 3576"/>
              <a:gd name="T58" fmla="*/ 2133600 w 2744"/>
              <a:gd name="T59" fmla="*/ 4724400 h 3576"/>
              <a:gd name="T60" fmla="*/ 2286000 w 2744"/>
              <a:gd name="T61" fmla="*/ 4495800 h 3576"/>
              <a:gd name="T62" fmla="*/ 2362200 w 2744"/>
              <a:gd name="T63" fmla="*/ 4495800 h 3576"/>
              <a:gd name="T64" fmla="*/ 2362200 w 2744"/>
              <a:gd name="T65" fmla="*/ 4572000 h 3576"/>
              <a:gd name="T66" fmla="*/ 2286000 w 2744"/>
              <a:gd name="T67" fmla="*/ 4724400 h 3576"/>
              <a:gd name="T68" fmla="*/ 2286000 w 2744"/>
              <a:gd name="T69" fmla="*/ 4800600 h 3576"/>
              <a:gd name="T70" fmla="*/ 2133600 w 2744"/>
              <a:gd name="T71" fmla="*/ 4876800 h 3576"/>
              <a:gd name="T72" fmla="*/ 1981200 w 2744"/>
              <a:gd name="T73" fmla="*/ 5029200 h 3576"/>
              <a:gd name="T74" fmla="*/ 1981200 w 2744"/>
              <a:gd name="T75" fmla="*/ 5257800 h 3576"/>
              <a:gd name="T76" fmla="*/ 2209800 w 2744"/>
              <a:gd name="T77" fmla="*/ 5334000 h 3576"/>
              <a:gd name="T78" fmla="*/ 2590800 w 2744"/>
              <a:gd name="T79" fmla="*/ 5105400 h 3576"/>
              <a:gd name="T80" fmla="*/ 2743200 w 2744"/>
              <a:gd name="T81" fmla="*/ 5029200 h 3576"/>
              <a:gd name="T82" fmla="*/ 4114800 w 2744"/>
              <a:gd name="T83" fmla="*/ 5334000 h 3576"/>
              <a:gd name="T84" fmla="*/ 4114800 w 2744"/>
              <a:gd name="T85" fmla="*/ 5410200 h 3576"/>
              <a:gd name="T86" fmla="*/ 4267200 w 2744"/>
              <a:gd name="T87" fmla="*/ 5638800 h 3576"/>
              <a:gd name="T88" fmla="*/ 3581400 w 2744"/>
              <a:gd name="T89" fmla="*/ 5638800 h 3576"/>
              <a:gd name="T90" fmla="*/ 609600 w 2744"/>
              <a:gd name="T91" fmla="*/ 5638800 h 3576"/>
              <a:gd name="T92" fmla="*/ 304800 w 2744"/>
              <a:gd name="T93" fmla="*/ 5410200 h 3576"/>
              <a:gd name="T94" fmla="*/ 76200 w 2744"/>
              <a:gd name="T95" fmla="*/ 4419600 h 3576"/>
              <a:gd name="T96" fmla="*/ 762000 w 2744"/>
              <a:gd name="T97" fmla="*/ 3657600 h 3576"/>
              <a:gd name="T98" fmla="*/ 762000 w 2744"/>
              <a:gd name="T99" fmla="*/ 1219200 h 3576"/>
              <a:gd name="T100" fmla="*/ 685800 w 2744"/>
              <a:gd name="T101" fmla="*/ 152400 h 35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4"/>
              <a:gd name="T154" fmla="*/ 0 h 3576"/>
              <a:gd name="T155" fmla="*/ 2744 w 2744"/>
              <a:gd name="T156" fmla="*/ 3576 h 35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4" h="3576">
                <a:moveTo>
                  <a:pt x="432" y="96"/>
                </a:moveTo>
                <a:cubicBezTo>
                  <a:pt x="456" y="0"/>
                  <a:pt x="576" y="152"/>
                  <a:pt x="624" y="192"/>
                </a:cubicBezTo>
                <a:cubicBezTo>
                  <a:pt x="672" y="232"/>
                  <a:pt x="712" y="280"/>
                  <a:pt x="720" y="336"/>
                </a:cubicBezTo>
                <a:cubicBezTo>
                  <a:pt x="728" y="392"/>
                  <a:pt x="688" y="464"/>
                  <a:pt x="672" y="528"/>
                </a:cubicBezTo>
                <a:cubicBezTo>
                  <a:pt x="656" y="592"/>
                  <a:pt x="632" y="640"/>
                  <a:pt x="624" y="720"/>
                </a:cubicBezTo>
                <a:cubicBezTo>
                  <a:pt x="616" y="800"/>
                  <a:pt x="624" y="920"/>
                  <a:pt x="624" y="1008"/>
                </a:cubicBezTo>
                <a:cubicBezTo>
                  <a:pt x="624" y="1096"/>
                  <a:pt x="608" y="1184"/>
                  <a:pt x="624" y="1248"/>
                </a:cubicBezTo>
                <a:cubicBezTo>
                  <a:pt x="640" y="1312"/>
                  <a:pt x="704" y="1344"/>
                  <a:pt x="720" y="1392"/>
                </a:cubicBezTo>
                <a:cubicBezTo>
                  <a:pt x="736" y="1440"/>
                  <a:pt x="720" y="1504"/>
                  <a:pt x="720" y="1536"/>
                </a:cubicBezTo>
                <a:cubicBezTo>
                  <a:pt x="720" y="1568"/>
                  <a:pt x="720" y="1552"/>
                  <a:pt x="720" y="1584"/>
                </a:cubicBezTo>
                <a:cubicBezTo>
                  <a:pt x="720" y="1616"/>
                  <a:pt x="720" y="1680"/>
                  <a:pt x="720" y="1728"/>
                </a:cubicBezTo>
                <a:cubicBezTo>
                  <a:pt x="720" y="1776"/>
                  <a:pt x="712" y="1824"/>
                  <a:pt x="720" y="1872"/>
                </a:cubicBezTo>
                <a:cubicBezTo>
                  <a:pt x="728" y="1920"/>
                  <a:pt x="760" y="1976"/>
                  <a:pt x="768" y="2016"/>
                </a:cubicBezTo>
                <a:cubicBezTo>
                  <a:pt x="776" y="2056"/>
                  <a:pt x="776" y="2072"/>
                  <a:pt x="768" y="2112"/>
                </a:cubicBezTo>
                <a:cubicBezTo>
                  <a:pt x="760" y="2152"/>
                  <a:pt x="728" y="2216"/>
                  <a:pt x="720" y="2256"/>
                </a:cubicBezTo>
                <a:cubicBezTo>
                  <a:pt x="712" y="2296"/>
                  <a:pt x="720" y="2304"/>
                  <a:pt x="720" y="2352"/>
                </a:cubicBezTo>
                <a:cubicBezTo>
                  <a:pt x="720" y="2400"/>
                  <a:pt x="712" y="2496"/>
                  <a:pt x="720" y="2544"/>
                </a:cubicBezTo>
                <a:cubicBezTo>
                  <a:pt x="728" y="2592"/>
                  <a:pt x="776" y="2608"/>
                  <a:pt x="768" y="2640"/>
                </a:cubicBezTo>
                <a:cubicBezTo>
                  <a:pt x="760" y="2672"/>
                  <a:pt x="704" y="2712"/>
                  <a:pt x="672" y="2736"/>
                </a:cubicBezTo>
                <a:cubicBezTo>
                  <a:pt x="640" y="2760"/>
                  <a:pt x="592" y="2760"/>
                  <a:pt x="576" y="2784"/>
                </a:cubicBezTo>
                <a:cubicBezTo>
                  <a:pt x="560" y="2808"/>
                  <a:pt x="568" y="2840"/>
                  <a:pt x="576" y="2880"/>
                </a:cubicBezTo>
                <a:cubicBezTo>
                  <a:pt x="584" y="2920"/>
                  <a:pt x="592" y="3008"/>
                  <a:pt x="624" y="3024"/>
                </a:cubicBezTo>
                <a:cubicBezTo>
                  <a:pt x="656" y="3040"/>
                  <a:pt x="736" y="2992"/>
                  <a:pt x="768" y="2976"/>
                </a:cubicBezTo>
                <a:cubicBezTo>
                  <a:pt x="800" y="2960"/>
                  <a:pt x="792" y="2928"/>
                  <a:pt x="816" y="2928"/>
                </a:cubicBezTo>
                <a:cubicBezTo>
                  <a:pt x="840" y="2928"/>
                  <a:pt x="888" y="2952"/>
                  <a:pt x="912" y="2976"/>
                </a:cubicBezTo>
                <a:cubicBezTo>
                  <a:pt x="936" y="3000"/>
                  <a:pt x="928" y="3048"/>
                  <a:pt x="960" y="3072"/>
                </a:cubicBezTo>
                <a:cubicBezTo>
                  <a:pt x="992" y="3096"/>
                  <a:pt x="1064" y="3136"/>
                  <a:pt x="1104" y="3120"/>
                </a:cubicBezTo>
                <a:cubicBezTo>
                  <a:pt x="1144" y="3104"/>
                  <a:pt x="1176" y="3008"/>
                  <a:pt x="1200" y="2976"/>
                </a:cubicBezTo>
                <a:cubicBezTo>
                  <a:pt x="1224" y="2944"/>
                  <a:pt x="1224" y="2928"/>
                  <a:pt x="1248" y="2928"/>
                </a:cubicBezTo>
                <a:cubicBezTo>
                  <a:pt x="1272" y="2928"/>
                  <a:pt x="1312" y="2992"/>
                  <a:pt x="1344" y="2976"/>
                </a:cubicBezTo>
                <a:cubicBezTo>
                  <a:pt x="1376" y="2960"/>
                  <a:pt x="1416" y="2856"/>
                  <a:pt x="1440" y="2832"/>
                </a:cubicBezTo>
                <a:cubicBezTo>
                  <a:pt x="1464" y="2808"/>
                  <a:pt x="1480" y="2824"/>
                  <a:pt x="1488" y="2832"/>
                </a:cubicBezTo>
                <a:cubicBezTo>
                  <a:pt x="1496" y="2840"/>
                  <a:pt x="1496" y="2856"/>
                  <a:pt x="1488" y="2880"/>
                </a:cubicBezTo>
                <a:cubicBezTo>
                  <a:pt x="1480" y="2904"/>
                  <a:pt x="1448" y="2952"/>
                  <a:pt x="1440" y="2976"/>
                </a:cubicBezTo>
                <a:cubicBezTo>
                  <a:pt x="1432" y="3000"/>
                  <a:pt x="1456" y="3008"/>
                  <a:pt x="1440" y="3024"/>
                </a:cubicBezTo>
                <a:cubicBezTo>
                  <a:pt x="1424" y="3040"/>
                  <a:pt x="1376" y="3048"/>
                  <a:pt x="1344" y="3072"/>
                </a:cubicBezTo>
                <a:cubicBezTo>
                  <a:pt x="1312" y="3096"/>
                  <a:pt x="1264" y="3128"/>
                  <a:pt x="1248" y="3168"/>
                </a:cubicBezTo>
                <a:cubicBezTo>
                  <a:pt x="1232" y="3208"/>
                  <a:pt x="1224" y="3280"/>
                  <a:pt x="1248" y="3312"/>
                </a:cubicBezTo>
                <a:cubicBezTo>
                  <a:pt x="1272" y="3344"/>
                  <a:pt x="1328" y="3376"/>
                  <a:pt x="1392" y="3360"/>
                </a:cubicBezTo>
                <a:cubicBezTo>
                  <a:pt x="1456" y="3344"/>
                  <a:pt x="1576" y="3248"/>
                  <a:pt x="1632" y="3216"/>
                </a:cubicBezTo>
                <a:cubicBezTo>
                  <a:pt x="1688" y="3184"/>
                  <a:pt x="1568" y="3144"/>
                  <a:pt x="1728" y="3168"/>
                </a:cubicBezTo>
                <a:cubicBezTo>
                  <a:pt x="1888" y="3192"/>
                  <a:pt x="2448" y="3320"/>
                  <a:pt x="2592" y="3360"/>
                </a:cubicBezTo>
                <a:cubicBezTo>
                  <a:pt x="2736" y="3400"/>
                  <a:pt x="2576" y="3376"/>
                  <a:pt x="2592" y="3408"/>
                </a:cubicBezTo>
                <a:cubicBezTo>
                  <a:pt x="2608" y="3440"/>
                  <a:pt x="2744" y="3528"/>
                  <a:pt x="2688" y="3552"/>
                </a:cubicBezTo>
                <a:cubicBezTo>
                  <a:pt x="2632" y="3576"/>
                  <a:pt x="2640" y="3552"/>
                  <a:pt x="2256" y="3552"/>
                </a:cubicBezTo>
                <a:cubicBezTo>
                  <a:pt x="1872" y="3552"/>
                  <a:pt x="728" y="3576"/>
                  <a:pt x="384" y="3552"/>
                </a:cubicBezTo>
                <a:cubicBezTo>
                  <a:pt x="40" y="3528"/>
                  <a:pt x="248" y="3536"/>
                  <a:pt x="192" y="3408"/>
                </a:cubicBezTo>
                <a:cubicBezTo>
                  <a:pt x="136" y="3280"/>
                  <a:pt x="0" y="2968"/>
                  <a:pt x="48" y="2784"/>
                </a:cubicBezTo>
                <a:cubicBezTo>
                  <a:pt x="96" y="2600"/>
                  <a:pt x="408" y="2640"/>
                  <a:pt x="480" y="2304"/>
                </a:cubicBezTo>
                <a:cubicBezTo>
                  <a:pt x="552" y="1968"/>
                  <a:pt x="488" y="1136"/>
                  <a:pt x="480" y="768"/>
                </a:cubicBezTo>
                <a:cubicBezTo>
                  <a:pt x="472" y="400"/>
                  <a:pt x="408" y="192"/>
                  <a:pt x="432" y="96"/>
                </a:cubicBezTo>
                <a:close/>
              </a:path>
            </a:pathLst>
          </a:custGeom>
          <a:solidFill>
            <a:schemeClr val="bg1"/>
          </a:solidFill>
          <a:ln w="9525">
            <a:solidFill>
              <a:schemeClr val="bg1"/>
            </a:solidFill>
            <a:round/>
            <a:headEnd/>
            <a:tailEnd/>
          </a:ln>
        </p:spPr>
        <p:txBody>
          <a:bodyPr/>
          <a:lstStyle/>
          <a:p>
            <a:endParaRPr lang="en-US"/>
          </a:p>
        </p:txBody>
      </p:sp>
      <p:sp>
        <p:nvSpPr>
          <p:cNvPr id="16414" name="Freeform 30">
            <a:extLst>
              <a:ext uri="{FF2B5EF4-FFF2-40B4-BE49-F238E27FC236}">
                <a16:creationId xmlns:a16="http://schemas.microsoft.com/office/drawing/2014/main" id="{189CC762-860E-426D-A1B9-0603A7A5D8BE}"/>
              </a:ext>
            </a:extLst>
          </p:cNvPr>
          <p:cNvSpPr>
            <a:spLocks/>
          </p:cNvSpPr>
          <p:nvPr/>
        </p:nvSpPr>
        <p:spPr bwMode="auto">
          <a:xfrm>
            <a:off x="5397500" y="4241800"/>
            <a:ext cx="3314700" cy="2921000"/>
          </a:xfrm>
          <a:custGeom>
            <a:avLst/>
            <a:gdLst>
              <a:gd name="T0" fmla="*/ 3213100 w 2088"/>
              <a:gd name="T1" fmla="*/ 330200 h 1840"/>
              <a:gd name="T2" fmla="*/ 3136900 w 2088"/>
              <a:gd name="T3" fmla="*/ 558800 h 1840"/>
              <a:gd name="T4" fmla="*/ 3060700 w 2088"/>
              <a:gd name="T5" fmla="*/ 711200 h 1840"/>
              <a:gd name="T6" fmla="*/ 2984500 w 2088"/>
              <a:gd name="T7" fmla="*/ 787400 h 1840"/>
              <a:gd name="T8" fmla="*/ 3060700 w 2088"/>
              <a:gd name="T9" fmla="*/ 939800 h 1840"/>
              <a:gd name="T10" fmla="*/ 3060700 w 2088"/>
              <a:gd name="T11" fmla="*/ 1016000 h 1840"/>
              <a:gd name="T12" fmla="*/ 2984500 w 2088"/>
              <a:gd name="T13" fmla="*/ 1092200 h 1840"/>
              <a:gd name="T14" fmla="*/ 2984500 w 2088"/>
              <a:gd name="T15" fmla="*/ 1168400 h 1840"/>
              <a:gd name="T16" fmla="*/ 2984500 w 2088"/>
              <a:gd name="T17" fmla="*/ 1320800 h 1840"/>
              <a:gd name="T18" fmla="*/ 2984500 w 2088"/>
              <a:gd name="T19" fmla="*/ 1397000 h 1840"/>
              <a:gd name="T20" fmla="*/ 2908300 w 2088"/>
              <a:gd name="T21" fmla="*/ 1473200 h 1840"/>
              <a:gd name="T22" fmla="*/ 2832100 w 2088"/>
              <a:gd name="T23" fmla="*/ 1549400 h 1840"/>
              <a:gd name="T24" fmla="*/ 2832100 w 2088"/>
              <a:gd name="T25" fmla="*/ 1701800 h 1840"/>
              <a:gd name="T26" fmla="*/ 2755900 w 2088"/>
              <a:gd name="T27" fmla="*/ 1854200 h 1840"/>
              <a:gd name="T28" fmla="*/ 2451100 w 2088"/>
              <a:gd name="T29" fmla="*/ 2082800 h 1840"/>
              <a:gd name="T30" fmla="*/ 2222500 w 2088"/>
              <a:gd name="T31" fmla="*/ 2235200 h 1840"/>
              <a:gd name="T32" fmla="*/ 2070100 w 2088"/>
              <a:gd name="T33" fmla="*/ 2159000 h 1840"/>
              <a:gd name="T34" fmla="*/ 1993900 w 2088"/>
              <a:gd name="T35" fmla="*/ 2082800 h 1840"/>
              <a:gd name="T36" fmla="*/ 1917700 w 2088"/>
              <a:gd name="T37" fmla="*/ 2235200 h 1840"/>
              <a:gd name="T38" fmla="*/ 1841500 w 2088"/>
              <a:gd name="T39" fmla="*/ 2311400 h 1840"/>
              <a:gd name="T40" fmla="*/ 1536700 w 2088"/>
              <a:gd name="T41" fmla="*/ 2311400 h 1840"/>
              <a:gd name="T42" fmla="*/ 1460500 w 2088"/>
              <a:gd name="T43" fmla="*/ 2235200 h 1840"/>
              <a:gd name="T44" fmla="*/ 1384300 w 2088"/>
              <a:gd name="T45" fmla="*/ 2311400 h 1840"/>
              <a:gd name="T46" fmla="*/ 1308100 w 2088"/>
              <a:gd name="T47" fmla="*/ 2311400 h 1840"/>
              <a:gd name="T48" fmla="*/ 1155700 w 2088"/>
              <a:gd name="T49" fmla="*/ 2159000 h 1840"/>
              <a:gd name="T50" fmla="*/ 1155700 w 2088"/>
              <a:gd name="T51" fmla="*/ 2082800 h 1840"/>
              <a:gd name="T52" fmla="*/ 1079500 w 2088"/>
              <a:gd name="T53" fmla="*/ 2082800 h 1840"/>
              <a:gd name="T54" fmla="*/ 927100 w 2088"/>
              <a:gd name="T55" fmla="*/ 2082800 h 1840"/>
              <a:gd name="T56" fmla="*/ 850900 w 2088"/>
              <a:gd name="T57" fmla="*/ 2006600 h 1840"/>
              <a:gd name="T58" fmla="*/ 546100 w 2088"/>
              <a:gd name="T59" fmla="*/ 2159000 h 1840"/>
              <a:gd name="T60" fmla="*/ 317500 w 2088"/>
              <a:gd name="T61" fmla="*/ 2311400 h 1840"/>
              <a:gd name="T62" fmla="*/ 165100 w 2088"/>
              <a:gd name="T63" fmla="*/ 2387600 h 1840"/>
              <a:gd name="T64" fmla="*/ 12700 w 2088"/>
              <a:gd name="T65" fmla="*/ 2616200 h 1840"/>
              <a:gd name="T66" fmla="*/ 241300 w 2088"/>
              <a:gd name="T67" fmla="*/ 2616200 h 1840"/>
              <a:gd name="T68" fmla="*/ 1079500 w 2088"/>
              <a:gd name="T69" fmla="*/ 2616200 h 1840"/>
              <a:gd name="T70" fmla="*/ 2146300 w 2088"/>
              <a:gd name="T71" fmla="*/ 2616200 h 1840"/>
              <a:gd name="T72" fmla="*/ 3136900 w 2088"/>
              <a:gd name="T73" fmla="*/ 2616200 h 1840"/>
              <a:gd name="T74" fmla="*/ 3213100 w 2088"/>
              <a:gd name="T75" fmla="*/ 2540000 h 1840"/>
              <a:gd name="T76" fmla="*/ 3213100 w 2088"/>
              <a:gd name="T77" fmla="*/ 330200 h 18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8"/>
              <a:gd name="T118" fmla="*/ 0 h 1840"/>
              <a:gd name="T119" fmla="*/ 2088 w 2088"/>
              <a:gd name="T120" fmla="*/ 1840 h 18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8" h="1840">
                <a:moveTo>
                  <a:pt x="2024" y="208"/>
                </a:moveTo>
                <a:cubicBezTo>
                  <a:pt x="2016" y="0"/>
                  <a:pt x="1992" y="312"/>
                  <a:pt x="1976" y="352"/>
                </a:cubicBezTo>
                <a:cubicBezTo>
                  <a:pt x="1960" y="392"/>
                  <a:pt x="1944" y="424"/>
                  <a:pt x="1928" y="448"/>
                </a:cubicBezTo>
                <a:cubicBezTo>
                  <a:pt x="1912" y="472"/>
                  <a:pt x="1880" y="472"/>
                  <a:pt x="1880" y="496"/>
                </a:cubicBezTo>
                <a:cubicBezTo>
                  <a:pt x="1880" y="520"/>
                  <a:pt x="1920" y="568"/>
                  <a:pt x="1928" y="592"/>
                </a:cubicBezTo>
                <a:cubicBezTo>
                  <a:pt x="1936" y="616"/>
                  <a:pt x="1936" y="624"/>
                  <a:pt x="1928" y="640"/>
                </a:cubicBezTo>
                <a:cubicBezTo>
                  <a:pt x="1920" y="656"/>
                  <a:pt x="1888" y="672"/>
                  <a:pt x="1880" y="688"/>
                </a:cubicBezTo>
                <a:cubicBezTo>
                  <a:pt x="1872" y="704"/>
                  <a:pt x="1880" y="712"/>
                  <a:pt x="1880" y="736"/>
                </a:cubicBezTo>
                <a:cubicBezTo>
                  <a:pt x="1880" y="760"/>
                  <a:pt x="1880" y="808"/>
                  <a:pt x="1880" y="832"/>
                </a:cubicBezTo>
                <a:cubicBezTo>
                  <a:pt x="1880" y="856"/>
                  <a:pt x="1888" y="864"/>
                  <a:pt x="1880" y="880"/>
                </a:cubicBezTo>
                <a:cubicBezTo>
                  <a:pt x="1872" y="896"/>
                  <a:pt x="1848" y="912"/>
                  <a:pt x="1832" y="928"/>
                </a:cubicBezTo>
                <a:cubicBezTo>
                  <a:pt x="1816" y="944"/>
                  <a:pt x="1792" y="952"/>
                  <a:pt x="1784" y="976"/>
                </a:cubicBezTo>
                <a:cubicBezTo>
                  <a:pt x="1776" y="1000"/>
                  <a:pt x="1792" y="1040"/>
                  <a:pt x="1784" y="1072"/>
                </a:cubicBezTo>
                <a:cubicBezTo>
                  <a:pt x="1776" y="1104"/>
                  <a:pt x="1776" y="1128"/>
                  <a:pt x="1736" y="1168"/>
                </a:cubicBezTo>
                <a:cubicBezTo>
                  <a:pt x="1696" y="1208"/>
                  <a:pt x="1600" y="1272"/>
                  <a:pt x="1544" y="1312"/>
                </a:cubicBezTo>
                <a:cubicBezTo>
                  <a:pt x="1488" y="1352"/>
                  <a:pt x="1440" y="1400"/>
                  <a:pt x="1400" y="1408"/>
                </a:cubicBezTo>
                <a:cubicBezTo>
                  <a:pt x="1360" y="1416"/>
                  <a:pt x="1328" y="1376"/>
                  <a:pt x="1304" y="1360"/>
                </a:cubicBezTo>
                <a:cubicBezTo>
                  <a:pt x="1280" y="1344"/>
                  <a:pt x="1272" y="1304"/>
                  <a:pt x="1256" y="1312"/>
                </a:cubicBezTo>
                <a:cubicBezTo>
                  <a:pt x="1240" y="1320"/>
                  <a:pt x="1224" y="1384"/>
                  <a:pt x="1208" y="1408"/>
                </a:cubicBezTo>
                <a:cubicBezTo>
                  <a:pt x="1192" y="1432"/>
                  <a:pt x="1200" y="1448"/>
                  <a:pt x="1160" y="1456"/>
                </a:cubicBezTo>
                <a:cubicBezTo>
                  <a:pt x="1120" y="1464"/>
                  <a:pt x="1008" y="1464"/>
                  <a:pt x="968" y="1456"/>
                </a:cubicBezTo>
                <a:cubicBezTo>
                  <a:pt x="928" y="1448"/>
                  <a:pt x="936" y="1408"/>
                  <a:pt x="920" y="1408"/>
                </a:cubicBezTo>
                <a:cubicBezTo>
                  <a:pt x="904" y="1408"/>
                  <a:pt x="888" y="1448"/>
                  <a:pt x="872" y="1456"/>
                </a:cubicBezTo>
                <a:cubicBezTo>
                  <a:pt x="856" y="1464"/>
                  <a:pt x="848" y="1472"/>
                  <a:pt x="824" y="1456"/>
                </a:cubicBezTo>
                <a:cubicBezTo>
                  <a:pt x="800" y="1440"/>
                  <a:pt x="744" y="1384"/>
                  <a:pt x="728" y="1360"/>
                </a:cubicBezTo>
                <a:cubicBezTo>
                  <a:pt x="712" y="1336"/>
                  <a:pt x="736" y="1320"/>
                  <a:pt x="728" y="1312"/>
                </a:cubicBezTo>
                <a:cubicBezTo>
                  <a:pt x="720" y="1304"/>
                  <a:pt x="704" y="1312"/>
                  <a:pt x="680" y="1312"/>
                </a:cubicBezTo>
                <a:cubicBezTo>
                  <a:pt x="656" y="1312"/>
                  <a:pt x="608" y="1320"/>
                  <a:pt x="584" y="1312"/>
                </a:cubicBezTo>
                <a:cubicBezTo>
                  <a:pt x="560" y="1304"/>
                  <a:pt x="576" y="1256"/>
                  <a:pt x="536" y="1264"/>
                </a:cubicBezTo>
                <a:cubicBezTo>
                  <a:pt x="496" y="1272"/>
                  <a:pt x="400" y="1328"/>
                  <a:pt x="344" y="1360"/>
                </a:cubicBezTo>
                <a:cubicBezTo>
                  <a:pt x="288" y="1392"/>
                  <a:pt x="240" y="1432"/>
                  <a:pt x="200" y="1456"/>
                </a:cubicBezTo>
                <a:cubicBezTo>
                  <a:pt x="160" y="1480"/>
                  <a:pt x="136" y="1472"/>
                  <a:pt x="104" y="1504"/>
                </a:cubicBezTo>
                <a:cubicBezTo>
                  <a:pt x="72" y="1536"/>
                  <a:pt x="0" y="1624"/>
                  <a:pt x="8" y="1648"/>
                </a:cubicBezTo>
                <a:cubicBezTo>
                  <a:pt x="16" y="1672"/>
                  <a:pt x="40" y="1648"/>
                  <a:pt x="152" y="1648"/>
                </a:cubicBezTo>
                <a:cubicBezTo>
                  <a:pt x="264" y="1648"/>
                  <a:pt x="480" y="1648"/>
                  <a:pt x="680" y="1648"/>
                </a:cubicBezTo>
                <a:cubicBezTo>
                  <a:pt x="880" y="1648"/>
                  <a:pt x="1136" y="1648"/>
                  <a:pt x="1352" y="1648"/>
                </a:cubicBezTo>
                <a:cubicBezTo>
                  <a:pt x="1568" y="1648"/>
                  <a:pt x="1864" y="1656"/>
                  <a:pt x="1976" y="1648"/>
                </a:cubicBezTo>
                <a:cubicBezTo>
                  <a:pt x="2088" y="1640"/>
                  <a:pt x="2016" y="1840"/>
                  <a:pt x="2024" y="1600"/>
                </a:cubicBezTo>
                <a:cubicBezTo>
                  <a:pt x="2032" y="1360"/>
                  <a:pt x="2032" y="416"/>
                  <a:pt x="2024" y="208"/>
                </a:cubicBezTo>
                <a:close/>
              </a:path>
            </a:pathLst>
          </a:custGeom>
          <a:solidFill>
            <a:schemeClr val="bg1"/>
          </a:solidFill>
          <a:ln w="9525">
            <a:solidFill>
              <a:schemeClr val="bg1"/>
            </a:solidFill>
            <a:round/>
            <a:headEnd/>
            <a:tailEnd/>
          </a:ln>
        </p:spPr>
        <p:txBody>
          <a:bodyPr/>
          <a:lstStyle/>
          <a:p>
            <a:endParaRPr lang="en-US"/>
          </a:p>
        </p:txBody>
      </p:sp>
      <p:sp>
        <p:nvSpPr>
          <p:cNvPr id="16415" name="Freeform 31">
            <a:extLst>
              <a:ext uri="{FF2B5EF4-FFF2-40B4-BE49-F238E27FC236}">
                <a16:creationId xmlns:a16="http://schemas.microsoft.com/office/drawing/2014/main" id="{C284AB37-2D60-4DB5-A97C-6969F9088F3B}"/>
              </a:ext>
            </a:extLst>
          </p:cNvPr>
          <p:cNvSpPr>
            <a:spLocks/>
          </p:cNvSpPr>
          <p:nvPr/>
        </p:nvSpPr>
        <p:spPr bwMode="auto">
          <a:xfrm>
            <a:off x="3124200" y="2959100"/>
            <a:ext cx="2921000" cy="1689100"/>
          </a:xfrm>
          <a:custGeom>
            <a:avLst/>
            <a:gdLst>
              <a:gd name="T0" fmla="*/ 2475424 w 1888"/>
              <a:gd name="T1" fmla="*/ 118119 h 1144"/>
              <a:gd name="T2" fmla="*/ 915907 w 1888"/>
              <a:gd name="T3" fmla="*/ 118119 h 1144"/>
              <a:gd name="T4" fmla="*/ 544593 w 1888"/>
              <a:gd name="T5" fmla="*/ 118119 h 1144"/>
              <a:gd name="T6" fmla="*/ 396068 w 1888"/>
              <a:gd name="T7" fmla="*/ 472476 h 1144"/>
              <a:gd name="T8" fmla="*/ 396068 w 1888"/>
              <a:gd name="T9" fmla="*/ 614218 h 1144"/>
              <a:gd name="T10" fmla="*/ 173280 w 1888"/>
              <a:gd name="T11" fmla="*/ 685090 h 1144"/>
              <a:gd name="T12" fmla="*/ 99017 w 1888"/>
              <a:gd name="T13" fmla="*/ 685090 h 1144"/>
              <a:gd name="T14" fmla="*/ 99017 w 1888"/>
              <a:gd name="T15" fmla="*/ 968575 h 1144"/>
              <a:gd name="T16" fmla="*/ 99017 w 1888"/>
              <a:gd name="T17" fmla="*/ 1181189 h 1144"/>
              <a:gd name="T18" fmla="*/ 99017 w 1888"/>
              <a:gd name="T19" fmla="*/ 1393803 h 1144"/>
              <a:gd name="T20" fmla="*/ 99017 w 1888"/>
              <a:gd name="T21" fmla="*/ 1464674 h 1144"/>
              <a:gd name="T22" fmla="*/ 693119 w 1888"/>
              <a:gd name="T23" fmla="*/ 1393803 h 1144"/>
              <a:gd name="T24" fmla="*/ 1212958 w 1888"/>
              <a:gd name="T25" fmla="*/ 1322931 h 1144"/>
              <a:gd name="T26" fmla="*/ 1584271 w 1888"/>
              <a:gd name="T27" fmla="*/ 1322931 h 1144"/>
              <a:gd name="T28" fmla="*/ 2029847 w 1888"/>
              <a:gd name="T29" fmla="*/ 1322931 h 1144"/>
              <a:gd name="T30" fmla="*/ 2326898 w 1888"/>
              <a:gd name="T31" fmla="*/ 1464674 h 1144"/>
              <a:gd name="T32" fmla="*/ 2698212 w 1888"/>
              <a:gd name="T33" fmla="*/ 1606417 h 1144"/>
              <a:gd name="T34" fmla="*/ 2772475 w 1888"/>
              <a:gd name="T35" fmla="*/ 1677288 h 1144"/>
              <a:gd name="T36" fmla="*/ 2846737 w 1888"/>
              <a:gd name="T37" fmla="*/ 1535545 h 1144"/>
              <a:gd name="T38" fmla="*/ 2846737 w 1888"/>
              <a:gd name="T39" fmla="*/ 1322931 h 1144"/>
              <a:gd name="T40" fmla="*/ 2921000 w 1888"/>
              <a:gd name="T41" fmla="*/ 1252060 h 1144"/>
              <a:gd name="T42" fmla="*/ 2846737 w 1888"/>
              <a:gd name="T43" fmla="*/ 1039446 h 1144"/>
              <a:gd name="T44" fmla="*/ 2846737 w 1888"/>
              <a:gd name="T45" fmla="*/ 826832 h 1144"/>
              <a:gd name="T46" fmla="*/ 2475424 w 1888"/>
              <a:gd name="T47" fmla="*/ 118119 h 1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88"/>
              <a:gd name="T73" fmla="*/ 0 h 1144"/>
              <a:gd name="T74" fmla="*/ 1888 w 1888"/>
              <a:gd name="T75" fmla="*/ 1144 h 1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88" h="1144">
                <a:moveTo>
                  <a:pt x="1600" y="80"/>
                </a:moveTo>
                <a:cubicBezTo>
                  <a:pt x="1392" y="0"/>
                  <a:pt x="800" y="80"/>
                  <a:pt x="592" y="80"/>
                </a:cubicBezTo>
                <a:cubicBezTo>
                  <a:pt x="384" y="80"/>
                  <a:pt x="408" y="40"/>
                  <a:pt x="352" y="80"/>
                </a:cubicBezTo>
                <a:cubicBezTo>
                  <a:pt x="296" y="120"/>
                  <a:pt x="272" y="264"/>
                  <a:pt x="256" y="320"/>
                </a:cubicBezTo>
                <a:cubicBezTo>
                  <a:pt x="240" y="376"/>
                  <a:pt x="280" y="392"/>
                  <a:pt x="256" y="416"/>
                </a:cubicBezTo>
                <a:cubicBezTo>
                  <a:pt x="232" y="440"/>
                  <a:pt x="144" y="456"/>
                  <a:pt x="112" y="464"/>
                </a:cubicBezTo>
                <a:cubicBezTo>
                  <a:pt x="80" y="472"/>
                  <a:pt x="72" y="432"/>
                  <a:pt x="64" y="464"/>
                </a:cubicBezTo>
                <a:cubicBezTo>
                  <a:pt x="56" y="496"/>
                  <a:pt x="64" y="600"/>
                  <a:pt x="64" y="656"/>
                </a:cubicBezTo>
                <a:cubicBezTo>
                  <a:pt x="64" y="712"/>
                  <a:pt x="64" y="752"/>
                  <a:pt x="64" y="800"/>
                </a:cubicBezTo>
                <a:cubicBezTo>
                  <a:pt x="64" y="848"/>
                  <a:pt x="64" y="912"/>
                  <a:pt x="64" y="944"/>
                </a:cubicBezTo>
                <a:cubicBezTo>
                  <a:pt x="64" y="976"/>
                  <a:pt x="0" y="992"/>
                  <a:pt x="64" y="992"/>
                </a:cubicBezTo>
                <a:cubicBezTo>
                  <a:pt x="128" y="992"/>
                  <a:pt x="328" y="960"/>
                  <a:pt x="448" y="944"/>
                </a:cubicBezTo>
                <a:cubicBezTo>
                  <a:pt x="568" y="928"/>
                  <a:pt x="688" y="904"/>
                  <a:pt x="784" y="896"/>
                </a:cubicBezTo>
                <a:cubicBezTo>
                  <a:pt x="880" y="888"/>
                  <a:pt x="936" y="896"/>
                  <a:pt x="1024" y="896"/>
                </a:cubicBezTo>
                <a:cubicBezTo>
                  <a:pt x="1112" y="896"/>
                  <a:pt x="1232" y="880"/>
                  <a:pt x="1312" y="896"/>
                </a:cubicBezTo>
                <a:cubicBezTo>
                  <a:pt x="1392" y="912"/>
                  <a:pt x="1432" y="960"/>
                  <a:pt x="1504" y="992"/>
                </a:cubicBezTo>
                <a:cubicBezTo>
                  <a:pt x="1576" y="1024"/>
                  <a:pt x="1696" y="1064"/>
                  <a:pt x="1744" y="1088"/>
                </a:cubicBezTo>
                <a:cubicBezTo>
                  <a:pt x="1792" y="1112"/>
                  <a:pt x="1776" y="1144"/>
                  <a:pt x="1792" y="1136"/>
                </a:cubicBezTo>
                <a:cubicBezTo>
                  <a:pt x="1808" y="1128"/>
                  <a:pt x="1832" y="1080"/>
                  <a:pt x="1840" y="1040"/>
                </a:cubicBezTo>
                <a:cubicBezTo>
                  <a:pt x="1848" y="1000"/>
                  <a:pt x="1832" y="928"/>
                  <a:pt x="1840" y="896"/>
                </a:cubicBezTo>
                <a:cubicBezTo>
                  <a:pt x="1848" y="864"/>
                  <a:pt x="1888" y="880"/>
                  <a:pt x="1888" y="848"/>
                </a:cubicBezTo>
                <a:cubicBezTo>
                  <a:pt x="1888" y="816"/>
                  <a:pt x="1848" y="752"/>
                  <a:pt x="1840" y="704"/>
                </a:cubicBezTo>
                <a:cubicBezTo>
                  <a:pt x="1832" y="656"/>
                  <a:pt x="1880" y="664"/>
                  <a:pt x="1840" y="560"/>
                </a:cubicBezTo>
                <a:cubicBezTo>
                  <a:pt x="1800" y="456"/>
                  <a:pt x="1808" y="160"/>
                  <a:pt x="1600" y="80"/>
                </a:cubicBezTo>
                <a:close/>
              </a:path>
            </a:pathLst>
          </a:custGeom>
          <a:solidFill>
            <a:schemeClr val="bg1"/>
          </a:solidFill>
          <a:ln w="9525">
            <a:solidFill>
              <a:schemeClr val="bg1"/>
            </a:solidFill>
            <a:round/>
            <a:headEnd/>
            <a:tailEnd/>
          </a:ln>
        </p:spPr>
        <p:txBody>
          <a:bodyPr/>
          <a:lstStyle/>
          <a:p>
            <a:endParaRPr lang="en-US"/>
          </a:p>
        </p:txBody>
      </p:sp>
      <p:sp>
        <p:nvSpPr>
          <p:cNvPr id="16416" name="AutoShape 32">
            <a:extLst>
              <a:ext uri="{FF2B5EF4-FFF2-40B4-BE49-F238E27FC236}">
                <a16:creationId xmlns:a16="http://schemas.microsoft.com/office/drawing/2014/main" id="{9A02C8BC-964C-4081-819E-02A7617591A4}"/>
              </a:ext>
            </a:extLst>
          </p:cNvPr>
          <p:cNvSpPr>
            <a:spLocks/>
          </p:cNvSpPr>
          <p:nvPr/>
        </p:nvSpPr>
        <p:spPr bwMode="auto">
          <a:xfrm>
            <a:off x="939800" y="1905000"/>
            <a:ext cx="152400" cy="3657600"/>
          </a:xfrm>
          <a:prstGeom prst="leftBrace">
            <a:avLst>
              <a:gd name="adj1" fmla="val 20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2000">
              <a:solidFill>
                <a:srgbClr val="0000FF"/>
              </a:solidFill>
              <a:latin typeface="Arial" panose="020B0604020202020204" pitchFamily="34" charset="0"/>
            </a:endParaRPr>
          </a:p>
        </p:txBody>
      </p:sp>
      <p:sp>
        <p:nvSpPr>
          <p:cNvPr id="16417" name="Text Box 33">
            <a:extLst>
              <a:ext uri="{FF2B5EF4-FFF2-40B4-BE49-F238E27FC236}">
                <a16:creationId xmlns:a16="http://schemas.microsoft.com/office/drawing/2014/main" id="{1125C491-F993-4F2B-AF47-80102AD55E47}"/>
              </a:ext>
            </a:extLst>
          </p:cNvPr>
          <p:cNvSpPr txBox="1">
            <a:spLocks noChangeArrowheads="1"/>
          </p:cNvSpPr>
          <p:nvPr/>
        </p:nvSpPr>
        <p:spPr bwMode="auto">
          <a:xfrm>
            <a:off x="76200" y="3397250"/>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000">
                <a:solidFill>
                  <a:srgbClr val="0000FF"/>
                </a:solidFill>
                <a:latin typeface="Arial" panose="020B0604020202020204" pitchFamily="34" charset="0"/>
              </a:rPr>
              <a:t>Tuyến vị</a:t>
            </a:r>
          </a:p>
        </p:txBody>
      </p:sp>
      <p:sp>
        <p:nvSpPr>
          <p:cNvPr id="16418" name="Freeform 34">
            <a:extLst>
              <a:ext uri="{FF2B5EF4-FFF2-40B4-BE49-F238E27FC236}">
                <a16:creationId xmlns:a16="http://schemas.microsoft.com/office/drawing/2014/main" id="{364ABAF9-20DB-4B4A-85DF-B1803D1B49E7}"/>
              </a:ext>
            </a:extLst>
          </p:cNvPr>
          <p:cNvSpPr>
            <a:spLocks/>
          </p:cNvSpPr>
          <p:nvPr/>
        </p:nvSpPr>
        <p:spPr bwMode="auto">
          <a:xfrm>
            <a:off x="2057400" y="381000"/>
            <a:ext cx="2438400" cy="685800"/>
          </a:xfrm>
          <a:custGeom>
            <a:avLst/>
            <a:gdLst>
              <a:gd name="T0" fmla="*/ 0 w 1536"/>
              <a:gd name="T1" fmla="*/ 685800 h 432"/>
              <a:gd name="T2" fmla="*/ 2438400 w 1536"/>
              <a:gd name="T3" fmla="*/ 0 h 432"/>
              <a:gd name="T4" fmla="*/ 1066800 w 1536"/>
              <a:gd name="T5" fmla="*/ 609600 h 432"/>
              <a:gd name="T6" fmla="*/ 0 60000 65536"/>
              <a:gd name="T7" fmla="*/ 0 60000 65536"/>
              <a:gd name="T8" fmla="*/ 0 60000 65536"/>
              <a:gd name="T9" fmla="*/ 0 w 1536"/>
              <a:gd name="T10" fmla="*/ 0 h 432"/>
              <a:gd name="T11" fmla="*/ 1536 w 1536"/>
              <a:gd name="T12" fmla="*/ 432 h 432"/>
            </a:gdLst>
            <a:ahLst/>
            <a:cxnLst>
              <a:cxn ang="T6">
                <a:pos x="T0" y="T1"/>
              </a:cxn>
              <a:cxn ang="T7">
                <a:pos x="T2" y="T3"/>
              </a:cxn>
              <a:cxn ang="T8">
                <a:pos x="T4" y="T5"/>
              </a:cxn>
            </a:cxnLst>
            <a:rect l="T9" t="T10" r="T11" b="T12"/>
            <a:pathLst>
              <a:path w="1536" h="432">
                <a:moveTo>
                  <a:pt x="0" y="432"/>
                </a:moveTo>
                <a:lnTo>
                  <a:pt x="1536" y="0"/>
                </a:lnTo>
                <a:lnTo>
                  <a:pt x="672" y="38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9" name="Text Box 35">
            <a:extLst>
              <a:ext uri="{FF2B5EF4-FFF2-40B4-BE49-F238E27FC236}">
                <a16:creationId xmlns:a16="http://schemas.microsoft.com/office/drawing/2014/main" id="{92D5D24B-267F-463C-B501-01DCF348FD2D}"/>
              </a:ext>
            </a:extLst>
          </p:cNvPr>
          <p:cNvSpPr txBox="1">
            <a:spLocks noChangeArrowheads="1"/>
          </p:cNvSpPr>
          <p:nvPr/>
        </p:nvSpPr>
        <p:spPr bwMode="auto">
          <a:xfrm>
            <a:off x="4483100" y="38100"/>
            <a:ext cx="2679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a:solidFill>
                  <a:srgbClr val="0000FF"/>
                </a:solidFill>
                <a:latin typeface="Arial" panose="020B0604020202020204" pitchFamily="34" charset="0"/>
              </a:rPr>
              <a:t>Các lỗ trên bề mặt lớp niêm mạc</a:t>
            </a:r>
          </a:p>
        </p:txBody>
      </p:sp>
      <p:sp>
        <p:nvSpPr>
          <p:cNvPr id="84004" name="Line 36">
            <a:extLst>
              <a:ext uri="{FF2B5EF4-FFF2-40B4-BE49-F238E27FC236}">
                <a16:creationId xmlns:a16="http://schemas.microsoft.com/office/drawing/2014/main" id="{746F4335-6637-4947-A739-2F73B7892595}"/>
              </a:ext>
            </a:extLst>
          </p:cNvPr>
          <p:cNvSpPr>
            <a:spLocks noChangeShapeType="1"/>
          </p:cNvSpPr>
          <p:nvPr/>
        </p:nvSpPr>
        <p:spPr bwMode="auto">
          <a:xfrm>
            <a:off x="3505200" y="990600"/>
            <a:ext cx="685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3.33333E-6 -4.07407E-6 C 0.00729 -0.00972 0.01458 -0.01921 0.01806 -0.03703 C 0.02153 -0.05486 0.01806 -0.07939 0.02083 -0.1074 C 0.02361 -0.13541 0.02517 -0.17754 0.03472 -0.20555 C 0.04427 -0.23356 0.06319 -0.2618 0.07778 -0.27592 C 0.09236 -0.29004 0.10729 -0.2905 0.12222 -0.29074 " pathEditMode="relative" ptsTypes="aaaaaA">
                                      <p:cBhvr>
                                        <p:cTn id="6" dur="2000" fill="hold"/>
                                        <p:tgtEl>
                                          <p:spTgt spid="8398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4.07407E-6 C -0.00868 -0.00509 -0.01719 -0.00995 -0.01945 -0.02593 C -0.0217 -0.0419 -0.01875 -0.06921 -0.01389 -0.0963 C -0.00903 -0.12338 0.00347 -0.1669 0.00972 -0.18889 C 0.01597 -0.21088 0.01979 -0.21944 0.02361 -0.22778 " pathEditMode="relative" ptsTypes="aaaaA">
                                      <p:cBhvr>
                                        <p:cTn id="8" dur="2000" fill="hold"/>
                                        <p:tgtEl>
                                          <p:spTgt spid="8398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11111E-6 2.22222E-6 C 0.0059 -0.00833 0.0118 -0.01644 0.01389 -0.04445 C 0.01597 -0.07245 0.00746 -0.14167 0.0125 -0.16852 C 0.01753 -0.19537 0.0309 -0.20046 0.04444 -0.20556 " pathEditMode="relative" ptsTypes="aaaA">
                                      <p:cBhvr>
                                        <p:cTn id="10" dur="2000" fill="hold"/>
                                        <p:tgtEl>
                                          <p:spTgt spid="83986"/>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7.77778E-6 -4.07407E-6 C -0.00572 -0.00509 -0.01128 -0.01018 -0.01388 -0.02407 C -0.01649 -0.03796 -0.01788 -0.05069 -0.01527 -0.08333 C -0.01267 -0.11597 -0.01475 -0.18889 0.0014 -0.22037 C 0.01754 -0.25185 0.06876 -0.26366 0.08195 -0.27222 " pathEditMode="relative" ptsTypes="aaaaA">
                                      <p:cBhvr>
                                        <p:cTn id="12" dur="2000" fill="hold"/>
                                        <p:tgtEl>
                                          <p:spTgt spid="8398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11111E-6 1.85185E-6 C -0.00695 1.85185E-6 -0.01372 1.85185E-6 -0.01667 -0.01297 C -0.01962 -0.02593 -0.02083 -0.05556 -0.01806 -0.07778 C -0.01528 -0.1 -0.01181 -0.12986 -1.11111E-6 -0.1463 C 0.0118 -0.16273 0.03229 -0.16945 0.05278 -0.17593 " pathEditMode="relative" ptsTypes="aaaaA">
                                      <p:cBhvr>
                                        <p:cTn id="14" dur="2000" fill="hold"/>
                                        <p:tgtEl>
                                          <p:spTgt spid="83988"/>
                                        </p:tgtEl>
                                        <p:attrNameLst>
                                          <p:attrName>ppt_x</p:attrName>
                                          <p:attrName>ppt_y</p:attrName>
                                        </p:attrNameLst>
                                      </p:cBhvr>
                                    </p:animMotion>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3993"/>
                                        </p:tgtEl>
                                        <p:attrNameLst>
                                          <p:attrName>style.visibility</p:attrName>
                                        </p:attrNameLst>
                                      </p:cBhvr>
                                      <p:to>
                                        <p:strVal val="visible"/>
                                      </p:to>
                                    </p:set>
                                    <p:animEffect transition="in" filter="fade">
                                      <p:cBhvr>
                                        <p:cTn id="18" dur="1000"/>
                                        <p:tgtEl>
                                          <p:spTgt spid="839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1.11111E-6 -2.22222E-6 C -0.00486 -0.00579 -0.00972 -0.01111 -0.01111 -0.01852 C -0.0125 -0.02593 -0.00954 -0.03588 -0.00833 -0.04444 C -0.00711 -0.05301 -0.00503 -0.06296 -0.00416 -0.07037 C -0.00329 -0.07778 -0.00191 -0.0831 -0.00277 -0.08889 C -0.00364 -0.09468 -0.0092 -0.09815 -0.00972 -0.10555 C -0.01024 -0.11319 -0.00746 -0.12292 -0.00555 -0.13518 C -0.00364 -0.14745 -0.00121 -0.15949 0.00139 -0.17963 C 0.004 -0.19977 0.00782 -0.23449 0.00973 -0.25555 C 0.01164 -0.27662 0.01198 -0.28518 0.0125 -0.30555 C 0.01303 -0.32593 0.01407 -0.35833 0.0125 -0.37778 C 0.01094 -0.39722 0.00747 -0.41018 0.00278 -0.42222 C -0.00191 -0.43426 -0.01197 -0.43889 -0.01527 -0.45 C -0.01857 -0.46111 -0.01649 -0.47037 -0.01666 -0.48889 C -0.01684 -0.50764 -0.01753 -0.5331 -0.01666 -0.56296 C -0.01579 -0.59282 -0.0151 -0.63148 -0.01111 -0.66852 C -0.00711 -0.70555 0.00261 -0.75718 0.00695 -0.78518 C 0.01129 -0.81319 0.0132 -0.82523 0.01528 -0.83704 " pathEditMode="relative" ptsTypes="aaaaaaaaaaaaaaaaaA">
                                      <p:cBhvr>
                                        <p:cTn id="22" dur="3000" fill="hold"/>
                                        <p:tgtEl>
                                          <p:spTgt spid="83971"/>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1.11111E-6 1.85185E-6 C 0.00382 -0.0044 0.00764 -0.00856 0.00972 -0.01852 C 0.0118 -0.02847 0.0092 -0.03681 0.0125 -0.05926 C 0.0158 -0.08171 0.02569 -0.1206 0.02917 -0.1537 C 0.03264 -0.18681 0.03333 -0.23079 0.03333 -0.25741 C 0.03333 -0.28403 0.03316 -0.29792 0.02917 -0.31296 C 0.02517 -0.32824 0.01458 -0.33542 0.00972 -0.34815 C 0.00486 -0.36111 0.00087 -0.36736 1.11111E-6 -0.38889 C -0.00087 -0.41042 0.00208 -0.44074 0.00417 -0.47778 C 0.00625 -0.51481 0.00885 -0.57338 0.0125 -0.61111 C 0.01614 -0.64884 0.02344 -0.68148 0.02639 -0.7037 C 0.02934 -0.72593 0.02986 -0.73519 0.03055 -0.74444 " pathEditMode="relative" ptsTypes="aaaaaaaaaaaA">
                                      <p:cBhvr>
                                        <p:cTn id="24" dur="3000" fill="hold"/>
                                        <p:tgtEl>
                                          <p:spTgt spid="83972"/>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1.11111E-6 1.85185E-6 C -0.00521 -0.00741 -0.01042 -0.01482 -0.0125 -0.02963 C -0.01459 -0.04445 -0.01268 -0.06667 -0.0125 -0.08889 C -0.01233 -0.11111 -0.01198 -0.14352 -0.01111 -0.16296 C -0.01025 -0.18241 -0.00677 -0.19167 -0.00695 -0.20556 C -0.00712 -0.21945 -0.01181 -0.23171 -0.0125 -0.2463 C -0.0132 -0.26088 -0.01233 -0.2787 -0.01111 -0.29259 C -0.0099 -0.30648 -0.00712 -0.31829 -0.00556 -0.32963 C -0.004 -0.34097 -0.00486 -0.35162 -0.00139 -0.36111 C 0.00208 -0.3706 0.00972 -0.37986 0.01527 -0.38704 C 0.02083 -0.39421 0.0283 -0.39607 0.03194 -0.4037 C 0.03559 -0.41134 0.03628 -0.41458 0.0375 -0.43333 C 0.03871 -0.45208 0.03767 -0.48519 0.03889 -0.51667 C 0.0401 -0.54815 0.04184 -0.59097 0.04444 -0.62222 C 0.04705 -0.65347 0.05139 -0.67778 0.05416 -0.7037 C 0.05694 -0.72963 0.05902 -0.7537 0.06111 -0.77778 " pathEditMode="relative" ptsTypes="aaaaaaaaaaaaaaaA">
                                      <p:cBhvr>
                                        <p:cTn id="26" dur="3000" fill="hold"/>
                                        <p:tgtEl>
                                          <p:spTgt spid="83973"/>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2.22222E-6 1.85185E-6 C 0.00486 -0.00186 0.00989 -0.00371 0.0125 -0.01852 C 0.0151 -0.03334 0.01475 -0.0669 0.01528 -0.08889 C 0.0158 -0.11088 0.01458 -0.13241 0.01528 -0.15 C 0.01597 -0.1676 0.01962 -0.17755 0.01944 -0.19445 C 0.01927 -0.21135 0.01441 -0.23403 0.01389 -0.25186 C 0.01337 -0.26968 0.01406 -0.28635 0.01666 -0.30186 C 0.01927 -0.31736 0.02309 -0.33264 0.02916 -0.34445 C 0.03524 -0.35625 0.0467 -0.35996 0.05278 -0.37223 C 0.05885 -0.38449 0.06337 -0.39422 0.06528 -0.41852 C 0.06719 -0.44283 0.06267 -0.48773 0.06389 -0.51852 C 0.0651 -0.54931 0.07031 -0.57686 0.07222 -0.60371 C 0.07413 -0.63056 0.07291 -0.65348 0.075 -0.67963 C 0.07708 -0.70579 0.0809 -0.73357 0.08472 -0.76111 " pathEditMode="relative" ptsTypes="aaaaaaaaaaaaaA">
                                      <p:cBhvr>
                                        <p:cTn id="28" dur="3000" fill="hold"/>
                                        <p:tgtEl>
                                          <p:spTgt spid="83974"/>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1.11111E-6 -4.07407E-6 C -0.00678 0.00023 -0.01337 0.00069 -0.01528 -0.01481 C -0.01719 -0.03032 -0.01164 -0.07222 -0.01112 -0.09259 C -0.01059 -0.11296 -0.01233 -0.12199 -0.0125 -0.13704 C -0.01268 -0.15208 -0.01303 -0.17014 -0.0125 -0.18333 C -0.01198 -0.19653 -0.00973 -0.20556 -0.00973 -0.21667 C -0.00973 -0.22778 -0.01042 -0.23519 -0.0125 -0.25 C -0.01459 -0.26481 -0.02066 -0.28356 -0.02223 -0.30579 C -0.02379 -0.32755 -0.02292 -0.35718 -0.02223 -0.38148 C -0.02153 -0.40579 -0.02153 -0.42523 -0.01806 -0.45185 C -0.01459 -0.47847 -0.02553 -0.50278 -0.00139 -0.54074 C 0.02274 -0.5787 0.07447 -0.62917 0.12638 -0.67963 " pathEditMode="relative" ptsTypes="aaaaaaaaaaaA">
                                      <p:cBhvr>
                                        <p:cTn id="30" dur="3000" fill="hold"/>
                                        <p:tgtEl>
                                          <p:spTgt spid="83975"/>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2.22222E-6 -3.7037E-7 C 0.00521 -0.00116 0.01059 -0.00208 0.01389 -0.01852 C 0.01719 -0.03495 0.01927 -0.07523 0.01944 -0.09815 C 0.01962 -0.12106 0.01597 -0.13958 0.01528 -0.15556 C 0.01458 -0.17153 0.01545 -0.18218 0.01528 -0.19444 C 0.0151 -0.20671 0.0158 -0.21643 0.01389 -0.22963 C 0.01198 -0.24282 0.00555 -0.25648 0.00416 -0.27407 C 0.00278 -0.29167 0.00486 -0.31296 0.00555 -0.33518 C 0.00625 -0.35741 0.00694 -0.38426 0.00833 -0.40741 C 0.00972 -0.43056 0.00833 -0.45185 0.01389 -0.47407 C 0.01944 -0.4963 0.01736 -0.51088 0.04166 -0.54074 C 0.06597 -0.5706 0.11285 -0.61227 0.15972 -0.6537 " pathEditMode="relative" ptsTypes="aaaaaaaaaaaA">
                                      <p:cBhvr>
                                        <p:cTn id="32" dur="3000" fill="hold"/>
                                        <p:tgtEl>
                                          <p:spTgt spid="83976"/>
                                        </p:tgtEl>
                                        <p:attrNameLst>
                                          <p:attrName>ppt_x</p:attrName>
                                          <p:attrName>ppt_y</p:attrName>
                                        </p:attrNameLst>
                                      </p:cBhvr>
                                    </p:animMotion>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83977"/>
                                        </p:tgtEl>
                                        <p:attrNameLst>
                                          <p:attrName>style.visibility</p:attrName>
                                        </p:attrNameLst>
                                      </p:cBhvr>
                                      <p:to>
                                        <p:strVal val="visible"/>
                                      </p:to>
                                    </p:set>
                                    <p:animEffect transition="in" filter="fade">
                                      <p:cBhvr>
                                        <p:cTn id="36" dur="1000"/>
                                        <p:tgtEl>
                                          <p:spTgt spid="83977"/>
                                        </p:tgtEl>
                                      </p:cBhvr>
                                    </p:animEffect>
                                  </p:childTnLst>
                                </p:cTn>
                              </p:par>
                              <p:par>
                                <p:cTn id="37" presetID="10" presetClass="entr" presetSubtype="0" fill="hold" nodeType="withEffect">
                                  <p:stCondLst>
                                    <p:cond delay="0"/>
                                  </p:stCondLst>
                                  <p:childTnLst>
                                    <p:set>
                                      <p:cBhvr>
                                        <p:cTn id="38" dur="1" fill="hold">
                                          <p:stCondLst>
                                            <p:cond delay="0"/>
                                          </p:stCondLst>
                                        </p:cTn>
                                        <p:tgtEl>
                                          <p:spTgt spid="84004"/>
                                        </p:tgtEl>
                                        <p:attrNameLst>
                                          <p:attrName>style.visibility</p:attrName>
                                        </p:attrNameLst>
                                      </p:cBhvr>
                                      <p:to>
                                        <p:strVal val="visible"/>
                                      </p:to>
                                    </p:set>
                                    <p:animEffect transition="in" filter="fade">
                                      <p:cBhvr>
                                        <p:cTn id="39" dur="500"/>
                                        <p:tgtEl>
                                          <p:spTgt spid="8400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0" presetClass="path" presetSubtype="0" accel="50000" decel="50000" fill="hold" grpId="0" nodeType="clickEffect">
                                  <p:stCondLst>
                                    <p:cond delay="0"/>
                                  </p:stCondLst>
                                  <p:childTnLst>
                                    <p:animMotion origin="layout" path="M 0.02431 0.05741 C 0.01962 0.05463 0.0151 0.05186 0.01319 0.03704 C 0.01128 0.02223 0.01319 -0.01273 0.01319 -0.03148 C 0.01319 -0.05023 0.01302 -0.06296 0.01319 -0.07592 C 0.01337 -0.08889 0.01528 -0.09467 0.01458 -0.10926 C 0.01389 -0.12384 0.01198 -0.14282 0.00903 -0.16296 C 0.00608 -0.1831 -0.00208 -0.20949 -0.00347 -0.22963 C -0.00486 -0.25 -0.00069 -0.26852 0.00069 -0.28518 C 0.00208 -0.30185 0.00226 -0.30578 0.00486 -0.32963 C 0.00747 -0.35347 0.00677 -0.40347 0.01597 -0.42777 C 0.02517 -0.45208 0.04983 -0.46319 0.06042 -0.47592 C 0.07101 -0.48865 0.07587 -0.48518 0.07986 -0.5037 C 0.08385 -0.52222 0.08385 -0.55463 0.08403 -0.58703 " pathEditMode="relative" ptsTypes="aaaaaaaaaaaaA">
                                      <p:cBhvr>
                                        <p:cTn id="43" dur="3000" fill="hold"/>
                                        <p:tgtEl>
                                          <p:spTgt spid="83983"/>
                                        </p:tgtEl>
                                        <p:attrNameLst>
                                          <p:attrName>ppt_x</p:attrName>
                                          <p:attrName>ppt_y</p:attrName>
                                        </p:attrNameLst>
                                      </p:cBhvr>
                                    </p:animMotion>
                                  </p:childTnLst>
                                </p:cTn>
                              </p:par>
                              <p:par>
                                <p:cTn id="44" presetID="0" presetClass="path" presetSubtype="0" accel="50000" decel="50000" fill="hold" grpId="0" nodeType="withEffect">
                                  <p:stCondLst>
                                    <p:cond delay="0"/>
                                  </p:stCondLst>
                                  <p:childTnLst>
                                    <p:animMotion origin="layout" path="M 7.77778E-6 1.85185E-6 C -0.0052 -0.0007 -0.01041 -0.00116 -0.01249 -0.01297 C -0.01458 -0.02477 -0.01249 -0.05348 -0.01249 -0.07037 C -0.01249 -0.08727 -0.01249 -0.1007 -0.01249 -0.11482 C -0.01249 -0.12894 -0.01197 -0.14074 -0.01249 -0.15556 C -0.01302 -0.17037 -0.01267 -0.18681 -0.01527 -0.20371 C -0.01788 -0.2206 -0.02569 -0.23681 -0.02777 -0.25764 C -0.02986 -0.27801 -0.02916 -0.30486 -0.02777 -0.32778 C -0.02638 -0.3507 -0.02291 -0.37292 -0.01944 -0.39445 C -0.01597 -0.41598 -0.01232 -0.43959 -0.00694 -0.45741 C -0.00156 -0.47523 0.00469 -0.48866 0.01251 -0.50185 C 0.02032 -0.51505 0.03282 -0.52778 0.04028 -0.53704 C 0.04775 -0.5463 0.05504 -0.54074 0.05695 -0.55741 C 0.05886 -0.57408 0.05504 -0.60556 0.05139 -0.63704 " pathEditMode="relative" ptsTypes="aaaaaaaaaaaaaA">
                                      <p:cBhvr>
                                        <p:cTn id="45" dur="3000" fill="hold"/>
                                        <p:tgtEl>
                                          <p:spTgt spid="83982"/>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4.44444E-6 1.85185E-6 C 0.00434 -0.00463 0.00885 -0.00926 0.01111 -0.01852 C 0.01337 -0.02778 0.01232 -0.0419 0.01389 -0.05556 C 0.01545 -0.06921 0.02066 -0.08403 0.02083 -0.1 C 0.021 -0.11597 0.01597 -0.13403 0.01528 -0.15185 C 0.01458 -0.16968 0.0151 -0.19144 0.01666 -0.20741 C 0.01823 -0.22338 0.02135 -0.23727 0.025 -0.24815 C 0.02864 -0.25903 0.0335 -0.26458 0.03889 -0.27222 C 0.04427 -0.27986 0.05347 -0.28542 0.05694 -0.29444 C 0.06041 -0.30347 0.05816 -0.30394 0.05972 -0.32593 C 0.06128 -0.34792 0.06597 -0.39653 0.06666 -0.42593 C 0.06736 -0.45532 0.06805 -0.47708 0.06389 -0.50185 C 0.05972 -0.52662 0.05 -0.54468 0.04166 -0.57407 C 0.03333 -0.60347 0.02361 -0.64074 0.01389 -0.67778 " pathEditMode="relative" ptsTypes="aaaaaaaaaaaaaA">
                                      <p:cBhvr>
                                        <p:cTn id="47" dur="3000" fill="hold"/>
                                        <p:tgtEl>
                                          <p:spTgt spid="83981"/>
                                        </p:tgtEl>
                                        <p:attrNameLst>
                                          <p:attrName>ppt_x</p:attrName>
                                          <p:attrName>ppt_y</p:attrName>
                                        </p:attrNameLst>
                                      </p:cBhvr>
                                    </p:animMotion>
                                  </p:childTnLst>
                                </p:cTn>
                              </p:par>
                              <p:par>
                                <p:cTn id="48" presetID="0" presetClass="path" presetSubtype="0" accel="50000" decel="50000" fill="hold" grpId="0" nodeType="withEffect">
                                  <p:stCondLst>
                                    <p:cond delay="0"/>
                                  </p:stCondLst>
                                  <p:childTnLst>
                                    <p:animMotion origin="layout" path="M 3.33333E-6 -3.7037E-6 C -0.00625 -0.00694 -0.01233 -0.01389 -0.01528 -0.02963 C -0.01823 -0.04537 -0.01753 -0.07616 -0.01806 -0.09444 C -0.01858 -0.11273 -0.01892 -0.12245 -0.01806 -0.13889 C -0.01719 -0.15532 -0.01806 -0.17685 -0.0125 -0.19259 C -0.00694 -0.20833 0.00833 -0.22014 0.01528 -0.23333 C 0.02222 -0.24653 0.02726 -0.24722 0.02917 -0.27222 C 0.03108 -0.29768 0.02778 -0.3493 0.02639 -0.38518 C 0.025 -0.42106 0.02986 -0.44722 0.02083 -0.48704 C 0.01181 -0.52708 -0.00799 -0.57662 -0.02778 -0.62592 " pathEditMode="relative" ptsTypes="aaaaaaaaaA">
                                      <p:cBhvr>
                                        <p:cTn id="49" dur="3000" fill="hold"/>
                                        <p:tgtEl>
                                          <p:spTgt spid="83980"/>
                                        </p:tgtEl>
                                        <p:attrNameLst>
                                          <p:attrName>ppt_x</p:attrName>
                                          <p:attrName>ppt_y</p:attrName>
                                        </p:attrNameLst>
                                      </p:cBhvr>
                                    </p:animMotion>
                                  </p:childTnLst>
                                </p:cTn>
                              </p:par>
                              <p:par>
                                <p:cTn id="50" presetID="0" presetClass="path" presetSubtype="0" accel="50000" decel="50000" fill="hold" grpId="0" nodeType="withEffect">
                                  <p:stCondLst>
                                    <p:cond delay="0"/>
                                  </p:stCondLst>
                                  <p:childTnLst>
                                    <p:animMotion origin="layout" path="M -3.33333E-6 5.55556E-6 C 0.00799 -0.00925 0.01597 -0.01851 0.01944 -0.03888 C 0.02292 -0.05925 0.0224 -0.10092 0.02083 -0.12221 C 0.01927 -0.14351 0.01476 -0.15346 0.00972 -0.16666 C 0.00469 -0.17985 -0.00608 -0.18032 -0.00972 -0.20184 C -0.01337 -0.22337 -0.01267 -0.26504 -0.0125 -0.29629 C -0.01233 -0.32754 -0.00816 -0.3618 -0.00833 -0.38888 C -0.00851 -0.41596 -0.00365 -0.42522 -0.01389 -0.45925 C -0.02413 -0.49328 -0.04687 -0.54305 -0.06944 -0.59258 " pathEditMode="relative" ptsTypes="aaaaaaaaA">
                                      <p:cBhvr>
                                        <p:cTn id="51" dur="3000" fill="hold"/>
                                        <p:tgtEl>
                                          <p:spTgt spid="83978"/>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7.77778E-6 6.2963E-6 C -0.00694 -0.00925 -0.01371 -0.01851 -0.01527 -0.03703 C -0.01683 -0.05555 -0.01093 -0.08795 -0.00972 -0.1111 C -0.0085 -0.13425 -0.00711 -0.15856 -0.00833 -0.17592 C -0.00954 -0.19328 -0.01267 -0.20277 -0.01666 -0.21481 C -0.02065 -0.22684 -0.0276 -0.23356 -0.03194 -0.24814 C -0.03628 -0.26272 -0.04183 -0.27615 -0.04305 -0.30184 C -0.04426 -0.32754 -0.04027 -0.37106 -0.03888 -0.40184 C -0.03749 -0.43263 -0.02638 -0.44652 -0.03472 -0.48703 C -0.04305 -0.52754 -0.06597 -0.5861 -0.08888 -0.64444 " pathEditMode="relative" ptsTypes="aaaaaaaaaA">
                                      <p:cBhvr>
                                        <p:cTn id="53" dur="3000" fill="hold"/>
                                        <p:tgtEl>
                                          <p:spTgt spid="83979"/>
                                        </p:tgtEl>
                                        <p:attrNameLst>
                                          <p:attrName>ppt_x</p:attrName>
                                          <p:attrName>ppt_y</p:attrName>
                                        </p:attrNameLst>
                                      </p:cBhvr>
                                    </p:animMotion>
                                  </p:childTnLst>
                                </p:cTn>
                              </p:par>
                            </p:childTnLst>
                          </p:cTn>
                        </p:par>
                        <p:par>
                          <p:cTn id="54" fill="hold" nodeType="afterGroup">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83990"/>
                                        </p:tgtEl>
                                        <p:attrNameLst>
                                          <p:attrName>style.visibility</p:attrName>
                                        </p:attrNameLst>
                                      </p:cBhvr>
                                      <p:to>
                                        <p:strVal val="visible"/>
                                      </p:to>
                                    </p:set>
                                    <p:animEffect transition="in" filter="fade">
                                      <p:cBhvr>
                                        <p:cTn id="57" dur="1000"/>
                                        <p:tgtEl>
                                          <p:spTgt spid="83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p:bldP spid="83972" grpId="0" animBg="1"/>
      <p:bldP spid="83973" grpId="0" animBg="1"/>
      <p:bldP spid="83974" grpId="0" animBg="1"/>
      <p:bldP spid="83975" grpId="0" animBg="1"/>
      <p:bldP spid="83976" grpId="0" animBg="1"/>
      <p:bldP spid="83977" grpId="0"/>
      <p:bldP spid="83978" grpId="0" animBg="1"/>
      <p:bldP spid="83979" grpId="0" animBg="1"/>
      <p:bldP spid="83980" grpId="0" animBg="1"/>
      <p:bldP spid="83981" grpId="0" animBg="1"/>
      <p:bldP spid="83982" grpId="0" animBg="1"/>
      <p:bldP spid="83983" grpId="0" animBg="1"/>
      <p:bldP spid="83984" grpId="0" animBg="1"/>
      <p:bldP spid="83985" grpId="0" animBg="1"/>
      <p:bldP spid="83986" grpId="0" animBg="1"/>
      <p:bldP spid="83987" grpId="0" animBg="1"/>
      <p:bldP spid="83988" grpId="0" animBg="1"/>
      <p:bldP spid="83990" grpId="0"/>
      <p:bldP spid="839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37DAE6B9-5AC2-426C-8CD8-104442A114C5}"/>
              </a:ext>
            </a:extLst>
          </p:cNvPr>
          <p:cNvSpPr txBox="1">
            <a:spLocks noChangeArrowheads="1"/>
          </p:cNvSpPr>
          <p:nvPr/>
        </p:nvSpPr>
        <p:spPr bwMode="auto">
          <a:xfrm>
            <a:off x="598488" y="2971800"/>
            <a:ext cx="7802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buFontTx/>
              <a:buNone/>
            </a:pPr>
            <a:r>
              <a:rPr lang="en-US" altLang="en-US">
                <a:solidFill>
                  <a:srgbClr val="FF0000"/>
                </a:solidFill>
              </a:rPr>
              <a:t>Nêu sự biến đổi hóa học ở dạ dày?</a:t>
            </a:r>
          </a:p>
        </p:txBody>
      </p:sp>
      <p:sp>
        <p:nvSpPr>
          <p:cNvPr id="7" name="Rectangle 6">
            <a:extLst>
              <a:ext uri="{FF2B5EF4-FFF2-40B4-BE49-F238E27FC236}">
                <a16:creationId xmlns:a16="http://schemas.microsoft.com/office/drawing/2014/main" id="{62AFCCDA-34F7-487D-B20A-39699FD8DA79}"/>
              </a:ext>
            </a:extLst>
          </p:cNvPr>
          <p:cNvSpPr txBox="1">
            <a:spLocks noChangeArrowheads="1"/>
          </p:cNvSpPr>
          <p:nvPr/>
        </p:nvSpPr>
        <p:spPr>
          <a:xfrm>
            <a:off x="152400" y="3659188"/>
            <a:ext cx="8883650" cy="1446212"/>
          </a:xfrm>
          <a:prstGeom prst="rect">
            <a:avLst/>
          </a:prstGeom>
        </p:spPr>
        <p:style>
          <a:lnRef idx="1">
            <a:schemeClr val="accent1"/>
          </a:lnRef>
          <a:fillRef idx="2">
            <a:schemeClr val="accent1"/>
          </a:fillRef>
          <a:effectRef idx="1">
            <a:schemeClr val="accent1"/>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defRPr/>
            </a:pPr>
            <a:r>
              <a:rPr lang="en-US" altLang="en-US" sz="3000">
                <a:solidFill>
                  <a:srgbClr val="0000FF"/>
                </a:solidFill>
              </a:rPr>
              <a:t>- Hoạt động của enzim pepsin phân cắt một phần thức ăn prôtêin chuổi dài thành các chuổi ngắn gồm 3-10 axit amin.</a:t>
            </a:r>
          </a:p>
        </p:txBody>
      </p:sp>
      <p:sp>
        <p:nvSpPr>
          <p:cNvPr id="17412" name="Text Box 4">
            <a:extLst>
              <a:ext uri="{FF2B5EF4-FFF2-40B4-BE49-F238E27FC236}">
                <a16:creationId xmlns:a16="http://schemas.microsoft.com/office/drawing/2014/main" id="{9D62FE84-52ED-4AA2-8BF9-31906BCB1A4C}"/>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17413" name="Text Box 5">
            <a:extLst>
              <a:ext uri="{FF2B5EF4-FFF2-40B4-BE49-F238E27FC236}">
                <a16:creationId xmlns:a16="http://schemas.microsoft.com/office/drawing/2014/main" id="{21716AC6-D8C2-4054-8AA9-4F90D50FDABB}"/>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17414" name="Text Box 32">
            <a:extLst>
              <a:ext uri="{FF2B5EF4-FFF2-40B4-BE49-F238E27FC236}">
                <a16:creationId xmlns:a16="http://schemas.microsoft.com/office/drawing/2014/main" id="{F0655B17-1E66-4885-A1CC-D387170EA386}"/>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sp>
        <p:nvSpPr>
          <p:cNvPr id="17415" name="Text Box 8">
            <a:extLst>
              <a:ext uri="{FF2B5EF4-FFF2-40B4-BE49-F238E27FC236}">
                <a16:creationId xmlns:a16="http://schemas.microsoft.com/office/drawing/2014/main" id="{BB0AAD52-552E-4AFD-8ABA-5C4AF681E38D}"/>
              </a:ext>
            </a:extLst>
          </p:cNvPr>
          <p:cNvSpPr txBox="1">
            <a:spLocks noChangeArrowheads="1"/>
          </p:cNvSpPr>
          <p:nvPr/>
        </p:nvSpPr>
        <p:spPr bwMode="auto">
          <a:xfrm>
            <a:off x="76200" y="1203325"/>
            <a:ext cx="8915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rPr>
              <a:t> * Thành phần của dịch vị: </a:t>
            </a:r>
          </a:p>
          <a:p>
            <a:pPr algn="just" eaLnBrk="1" hangingPunct="1"/>
            <a:r>
              <a:rPr lang="en-US" altLang="en-US" sz="3000">
                <a:solidFill>
                  <a:srgbClr val="0000FF"/>
                </a:solidFill>
              </a:rPr>
              <a:t>      - Nước: 95%</a:t>
            </a:r>
          </a:p>
          <a:p>
            <a:pPr algn="just" eaLnBrk="1" hangingPunct="1"/>
            <a:r>
              <a:rPr lang="en-US" altLang="en-US" sz="3000">
                <a:solidFill>
                  <a:srgbClr val="0000FF"/>
                </a:solidFill>
              </a:rPr>
              <a:t>      - Enzim pepsin, axit clohidric (HCl), chất nhày (5%)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016948AD-8584-4150-91CD-EA1DB88A9E2B}"/>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18435" name="Text Box 5">
            <a:extLst>
              <a:ext uri="{FF2B5EF4-FFF2-40B4-BE49-F238E27FC236}">
                <a16:creationId xmlns:a16="http://schemas.microsoft.com/office/drawing/2014/main" id="{440C1843-1173-48CC-9287-6215F285293F}"/>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18436" name="Text Box 32">
            <a:extLst>
              <a:ext uri="{FF2B5EF4-FFF2-40B4-BE49-F238E27FC236}">
                <a16:creationId xmlns:a16="http://schemas.microsoft.com/office/drawing/2014/main" id="{34AAA01F-3142-4CF2-A836-7DD9AEF56F9C}"/>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sp>
        <p:nvSpPr>
          <p:cNvPr id="18437" name="Text Box 8">
            <a:extLst>
              <a:ext uri="{FF2B5EF4-FFF2-40B4-BE49-F238E27FC236}">
                <a16:creationId xmlns:a16="http://schemas.microsoft.com/office/drawing/2014/main" id="{DD45FE0C-9066-4F6A-B283-3BA99443CE3D}"/>
              </a:ext>
            </a:extLst>
          </p:cNvPr>
          <p:cNvSpPr txBox="1">
            <a:spLocks noChangeArrowheads="1"/>
          </p:cNvSpPr>
          <p:nvPr/>
        </p:nvSpPr>
        <p:spPr bwMode="auto">
          <a:xfrm>
            <a:off x="76200" y="1203325"/>
            <a:ext cx="8915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rPr>
              <a:t> * Thành phần của dịch vị: </a:t>
            </a:r>
          </a:p>
          <a:p>
            <a:pPr algn="just" eaLnBrk="1" hangingPunct="1"/>
            <a:r>
              <a:rPr lang="en-US" altLang="en-US" sz="3000">
                <a:solidFill>
                  <a:srgbClr val="0000FF"/>
                </a:solidFill>
              </a:rPr>
              <a:t>      - Nước: 95%</a:t>
            </a:r>
          </a:p>
          <a:p>
            <a:pPr algn="just" eaLnBrk="1" hangingPunct="1"/>
            <a:r>
              <a:rPr lang="en-US" altLang="en-US" sz="3000">
                <a:solidFill>
                  <a:srgbClr val="0000FF"/>
                </a:solidFill>
              </a:rPr>
              <a:t>      - Enzim pepsin, axit clohidric (HCl), chất nhày (5%) </a:t>
            </a:r>
          </a:p>
        </p:txBody>
      </p:sp>
      <p:sp>
        <p:nvSpPr>
          <p:cNvPr id="18438" name="AutoShape 9">
            <a:hlinkClick r:id="rId2" highlightClick="1"/>
            <a:extLst>
              <a:ext uri="{FF2B5EF4-FFF2-40B4-BE49-F238E27FC236}">
                <a16:creationId xmlns:a16="http://schemas.microsoft.com/office/drawing/2014/main" id="{41FBADA3-4F8F-4B36-91CB-65434A699E56}"/>
              </a:ext>
            </a:extLst>
          </p:cNvPr>
          <p:cNvSpPr>
            <a:spLocks noChangeArrowheads="1"/>
          </p:cNvSpPr>
          <p:nvPr/>
        </p:nvSpPr>
        <p:spPr bwMode="auto">
          <a:xfrm>
            <a:off x="8458200" y="6477000"/>
            <a:ext cx="685800" cy="381000"/>
          </a:xfrm>
          <a:prstGeom prst="actionButtonMovi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39" name="Text Box 7">
            <a:extLst>
              <a:ext uri="{FF2B5EF4-FFF2-40B4-BE49-F238E27FC236}">
                <a16:creationId xmlns:a16="http://schemas.microsoft.com/office/drawing/2014/main" id="{0027F564-08CF-4936-83E6-E2EA627B5FA9}"/>
              </a:ext>
            </a:extLst>
          </p:cNvPr>
          <p:cNvSpPr txBox="1">
            <a:spLocks noChangeArrowheads="1"/>
          </p:cNvSpPr>
          <p:nvPr/>
        </p:nvSpPr>
        <p:spPr bwMode="auto">
          <a:xfrm>
            <a:off x="3276600" y="52578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en-US" altLang="en-US"/>
          </a:p>
        </p:txBody>
      </p:sp>
      <p:grpSp>
        <p:nvGrpSpPr>
          <p:cNvPr id="2" name="Group 57">
            <a:extLst>
              <a:ext uri="{FF2B5EF4-FFF2-40B4-BE49-F238E27FC236}">
                <a16:creationId xmlns:a16="http://schemas.microsoft.com/office/drawing/2014/main" id="{D5A96E0F-B25D-41DA-972F-B60272717EC1}"/>
              </a:ext>
            </a:extLst>
          </p:cNvPr>
          <p:cNvGrpSpPr>
            <a:grpSpLocks/>
          </p:cNvGrpSpPr>
          <p:nvPr/>
        </p:nvGrpSpPr>
        <p:grpSpPr bwMode="auto">
          <a:xfrm>
            <a:off x="1930400" y="4549775"/>
            <a:ext cx="1016000" cy="463550"/>
            <a:chOff x="1120" y="3048"/>
            <a:chExt cx="640" cy="292"/>
          </a:xfrm>
        </p:grpSpPr>
        <p:sp>
          <p:nvSpPr>
            <p:cNvPr id="18484" name="AutoShape 12">
              <a:extLst>
                <a:ext uri="{FF2B5EF4-FFF2-40B4-BE49-F238E27FC236}">
                  <a16:creationId xmlns:a16="http://schemas.microsoft.com/office/drawing/2014/main" id="{907202C8-A593-4027-8E81-2BB40A1B134C}"/>
                </a:ext>
              </a:extLst>
            </p:cNvPr>
            <p:cNvSpPr>
              <a:spLocks noChangeArrowheads="1"/>
            </p:cNvSpPr>
            <p:nvPr/>
          </p:nvSpPr>
          <p:spPr bwMode="auto">
            <a:xfrm rot="2040358">
              <a:off x="1520" y="3264"/>
              <a:ext cx="240" cy="7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85" name="AutoShape 14">
              <a:extLst>
                <a:ext uri="{FF2B5EF4-FFF2-40B4-BE49-F238E27FC236}">
                  <a16:creationId xmlns:a16="http://schemas.microsoft.com/office/drawing/2014/main" id="{4283AE62-1DDA-415E-BB84-D7D8E0A3FA72}"/>
                </a:ext>
              </a:extLst>
            </p:cNvPr>
            <p:cNvSpPr>
              <a:spLocks noChangeArrowheads="1"/>
            </p:cNvSpPr>
            <p:nvPr/>
          </p:nvSpPr>
          <p:spPr bwMode="auto">
            <a:xfrm rot="803211">
              <a:off x="1120" y="3048"/>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86" name="AutoShape 16">
              <a:extLst>
                <a:ext uri="{FF2B5EF4-FFF2-40B4-BE49-F238E27FC236}">
                  <a16:creationId xmlns:a16="http://schemas.microsoft.com/office/drawing/2014/main" id="{39879F39-C2D5-4B22-A198-8298C1B722AD}"/>
                </a:ext>
              </a:extLst>
            </p:cNvPr>
            <p:cNvSpPr>
              <a:spLocks noChangeArrowheads="1"/>
            </p:cNvSpPr>
            <p:nvPr/>
          </p:nvSpPr>
          <p:spPr bwMode="auto">
            <a:xfrm rot="2240961">
              <a:off x="1328" y="3137"/>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3" name="Group 58">
            <a:extLst>
              <a:ext uri="{FF2B5EF4-FFF2-40B4-BE49-F238E27FC236}">
                <a16:creationId xmlns:a16="http://schemas.microsoft.com/office/drawing/2014/main" id="{BE118752-E0CB-416B-B367-C1E58C0A425A}"/>
              </a:ext>
            </a:extLst>
          </p:cNvPr>
          <p:cNvGrpSpPr>
            <a:grpSpLocks/>
          </p:cNvGrpSpPr>
          <p:nvPr/>
        </p:nvGrpSpPr>
        <p:grpSpPr bwMode="auto">
          <a:xfrm>
            <a:off x="2552700" y="4410075"/>
            <a:ext cx="342900" cy="1165225"/>
            <a:chOff x="1512" y="2960"/>
            <a:chExt cx="216" cy="734"/>
          </a:xfrm>
        </p:grpSpPr>
        <p:sp>
          <p:nvSpPr>
            <p:cNvPr id="18479" name="AutoShape 25">
              <a:extLst>
                <a:ext uri="{FF2B5EF4-FFF2-40B4-BE49-F238E27FC236}">
                  <a16:creationId xmlns:a16="http://schemas.microsoft.com/office/drawing/2014/main" id="{E5F6B720-B152-43C8-BA48-19333328837C}"/>
                </a:ext>
              </a:extLst>
            </p:cNvPr>
            <p:cNvSpPr>
              <a:spLocks noChangeArrowheads="1"/>
            </p:cNvSpPr>
            <p:nvPr/>
          </p:nvSpPr>
          <p:spPr bwMode="auto">
            <a:xfrm rot="-4779198">
              <a:off x="1561" y="3387"/>
              <a:ext cx="189" cy="96"/>
            </a:xfrm>
            <a:prstGeom prst="flowChartTerminator">
              <a:avLst/>
            </a:prstGeom>
            <a:solidFill>
              <a:schemeClr val="accent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nvGrpSpPr>
            <p:cNvPr id="18480" name="Group 55">
              <a:extLst>
                <a:ext uri="{FF2B5EF4-FFF2-40B4-BE49-F238E27FC236}">
                  <a16:creationId xmlns:a16="http://schemas.microsoft.com/office/drawing/2014/main" id="{5A6881DB-C3C2-42FD-8B00-7309A6F5F5F0}"/>
                </a:ext>
              </a:extLst>
            </p:cNvPr>
            <p:cNvGrpSpPr>
              <a:grpSpLocks/>
            </p:cNvGrpSpPr>
            <p:nvPr/>
          </p:nvGrpSpPr>
          <p:grpSpPr bwMode="auto">
            <a:xfrm>
              <a:off x="1512" y="2960"/>
              <a:ext cx="216" cy="734"/>
              <a:chOff x="1512" y="2960"/>
              <a:chExt cx="216" cy="734"/>
            </a:xfrm>
          </p:grpSpPr>
          <p:sp>
            <p:nvSpPr>
              <p:cNvPr id="18481" name="AutoShape 23">
                <a:extLst>
                  <a:ext uri="{FF2B5EF4-FFF2-40B4-BE49-F238E27FC236}">
                    <a16:creationId xmlns:a16="http://schemas.microsoft.com/office/drawing/2014/main" id="{E523F413-9161-43E4-B4BE-AD11E403B50D}"/>
                  </a:ext>
                </a:extLst>
              </p:cNvPr>
              <p:cNvSpPr>
                <a:spLocks noChangeArrowheads="1"/>
              </p:cNvSpPr>
              <p:nvPr/>
            </p:nvSpPr>
            <p:spPr bwMode="auto">
              <a:xfrm rot="-5082161">
                <a:off x="1585" y="3197"/>
                <a:ext cx="190" cy="96"/>
              </a:xfrm>
              <a:prstGeom prst="flowChartTerminator">
                <a:avLst/>
              </a:prstGeom>
              <a:solidFill>
                <a:srgbClr val="9933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82" name="AutoShape 24">
                <a:extLst>
                  <a:ext uri="{FF2B5EF4-FFF2-40B4-BE49-F238E27FC236}">
                    <a16:creationId xmlns:a16="http://schemas.microsoft.com/office/drawing/2014/main" id="{0106E433-81A7-4CEB-9309-965D54E54112}"/>
                  </a:ext>
                </a:extLst>
              </p:cNvPr>
              <p:cNvSpPr>
                <a:spLocks noChangeArrowheads="1"/>
              </p:cNvSpPr>
              <p:nvPr/>
            </p:nvSpPr>
            <p:spPr bwMode="auto">
              <a:xfrm rot="4650583">
                <a:off x="1561" y="3007"/>
                <a:ext cx="190" cy="96"/>
              </a:xfrm>
              <a:prstGeom prst="flowChartTerminator">
                <a:avLst/>
              </a:prstGeom>
              <a:solidFill>
                <a:schemeClr val="tx1"/>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83" name="AutoShape 27">
                <a:extLst>
                  <a:ext uri="{FF2B5EF4-FFF2-40B4-BE49-F238E27FC236}">
                    <a16:creationId xmlns:a16="http://schemas.microsoft.com/office/drawing/2014/main" id="{AD6D25E4-1D3E-413C-BE4D-BB475D8E9991}"/>
                  </a:ext>
                </a:extLst>
              </p:cNvPr>
              <p:cNvSpPr>
                <a:spLocks noChangeArrowheads="1"/>
              </p:cNvSpPr>
              <p:nvPr/>
            </p:nvSpPr>
            <p:spPr bwMode="auto">
              <a:xfrm rot="-3029145">
                <a:off x="1465" y="3551"/>
                <a:ext cx="190" cy="96"/>
              </a:xfrm>
              <a:prstGeom prst="flowChartTerminator">
                <a:avLst/>
              </a:prstGeom>
              <a:solidFill>
                <a:schemeClr val="tx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grpSp>
        <p:nvGrpSpPr>
          <p:cNvPr id="5" name="Group 56">
            <a:extLst>
              <a:ext uri="{FF2B5EF4-FFF2-40B4-BE49-F238E27FC236}">
                <a16:creationId xmlns:a16="http://schemas.microsoft.com/office/drawing/2014/main" id="{3B08BB82-AC5B-492E-B939-580C9673BCBA}"/>
              </a:ext>
            </a:extLst>
          </p:cNvPr>
          <p:cNvGrpSpPr>
            <a:grpSpLocks/>
          </p:cNvGrpSpPr>
          <p:nvPr/>
        </p:nvGrpSpPr>
        <p:grpSpPr bwMode="auto">
          <a:xfrm>
            <a:off x="1066800" y="4549775"/>
            <a:ext cx="1460500" cy="1206500"/>
            <a:chOff x="576" y="3048"/>
            <a:chExt cx="920" cy="760"/>
          </a:xfrm>
        </p:grpSpPr>
        <p:sp>
          <p:nvSpPr>
            <p:cNvPr id="18471" name="AutoShape 13">
              <a:extLst>
                <a:ext uri="{FF2B5EF4-FFF2-40B4-BE49-F238E27FC236}">
                  <a16:creationId xmlns:a16="http://schemas.microsoft.com/office/drawing/2014/main" id="{279A5A21-EC31-4D97-A25D-398624FC20C2}"/>
                </a:ext>
              </a:extLst>
            </p:cNvPr>
            <p:cNvSpPr>
              <a:spLocks noChangeArrowheads="1"/>
            </p:cNvSpPr>
            <p:nvPr/>
          </p:nvSpPr>
          <p:spPr bwMode="auto">
            <a:xfrm rot="-524247">
              <a:off x="888" y="3048"/>
              <a:ext cx="240" cy="76"/>
            </a:xfrm>
            <a:prstGeom prst="flowChartTerminator">
              <a:avLst/>
            </a:prstGeom>
            <a:solidFill>
              <a:srgbClr val="99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72" name="AutoShape 15">
              <a:extLst>
                <a:ext uri="{FF2B5EF4-FFF2-40B4-BE49-F238E27FC236}">
                  <a16:creationId xmlns:a16="http://schemas.microsoft.com/office/drawing/2014/main" id="{36F8523C-15C9-450C-B80A-211E83F50BBF}"/>
                </a:ext>
              </a:extLst>
            </p:cNvPr>
            <p:cNvSpPr>
              <a:spLocks noChangeArrowheads="1"/>
            </p:cNvSpPr>
            <p:nvPr/>
          </p:nvSpPr>
          <p:spPr bwMode="auto">
            <a:xfrm rot="-1685618">
              <a:off x="672" y="3124"/>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73" name="AutoShape 17">
              <a:extLst>
                <a:ext uri="{FF2B5EF4-FFF2-40B4-BE49-F238E27FC236}">
                  <a16:creationId xmlns:a16="http://schemas.microsoft.com/office/drawing/2014/main" id="{815D4F21-0B52-4DE8-8CA3-0F81ABC5474B}"/>
                </a:ext>
              </a:extLst>
            </p:cNvPr>
            <p:cNvSpPr>
              <a:spLocks noChangeArrowheads="1"/>
            </p:cNvSpPr>
            <p:nvPr/>
          </p:nvSpPr>
          <p:spPr bwMode="auto">
            <a:xfrm rot="2240961">
              <a:off x="584" y="3624"/>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74" name="AutoShape 18">
              <a:extLst>
                <a:ext uri="{FF2B5EF4-FFF2-40B4-BE49-F238E27FC236}">
                  <a16:creationId xmlns:a16="http://schemas.microsoft.com/office/drawing/2014/main" id="{170C9E15-6170-4902-AFE2-292BFC774A05}"/>
                </a:ext>
              </a:extLst>
            </p:cNvPr>
            <p:cNvSpPr>
              <a:spLocks noChangeArrowheads="1"/>
            </p:cNvSpPr>
            <p:nvPr/>
          </p:nvSpPr>
          <p:spPr bwMode="auto">
            <a:xfrm rot="803211">
              <a:off x="792" y="3713"/>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75" name="AutoShape 19">
              <a:extLst>
                <a:ext uri="{FF2B5EF4-FFF2-40B4-BE49-F238E27FC236}">
                  <a16:creationId xmlns:a16="http://schemas.microsoft.com/office/drawing/2014/main" id="{6FC8FAFC-C04D-4F2E-AD33-7A3CAD07A8EF}"/>
                </a:ext>
              </a:extLst>
            </p:cNvPr>
            <p:cNvSpPr>
              <a:spLocks noChangeArrowheads="1"/>
            </p:cNvSpPr>
            <p:nvPr/>
          </p:nvSpPr>
          <p:spPr bwMode="auto">
            <a:xfrm rot="-4290476">
              <a:off x="561" y="3266"/>
              <a:ext cx="190" cy="96"/>
            </a:xfrm>
            <a:prstGeom prst="flowChartTerminator">
              <a:avLst/>
            </a:prstGeom>
            <a:solidFill>
              <a:srgbClr val="9933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76" name="AutoShape 20">
              <a:extLst>
                <a:ext uri="{FF2B5EF4-FFF2-40B4-BE49-F238E27FC236}">
                  <a16:creationId xmlns:a16="http://schemas.microsoft.com/office/drawing/2014/main" id="{CF970A2A-77B4-43E8-B64C-6981283C4343}"/>
                </a:ext>
              </a:extLst>
            </p:cNvPr>
            <p:cNvSpPr>
              <a:spLocks noChangeArrowheads="1"/>
            </p:cNvSpPr>
            <p:nvPr/>
          </p:nvSpPr>
          <p:spPr bwMode="auto">
            <a:xfrm rot="-5771177">
              <a:off x="529" y="3450"/>
              <a:ext cx="190" cy="96"/>
            </a:xfrm>
            <a:prstGeom prst="flowChartTerminator">
              <a:avLst/>
            </a:prstGeom>
            <a:solidFill>
              <a:schemeClr val="tx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77" name="AutoShape 28">
              <a:extLst>
                <a:ext uri="{FF2B5EF4-FFF2-40B4-BE49-F238E27FC236}">
                  <a16:creationId xmlns:a16="http://schemas.microsoft.com/office/drawing/2014/main" id="{120174A5-C7F6-4BD1-9A21-C63645C249A1}"/>
                </a:ext>
              </a:extLst>
            </p:cNvPr>
            <p:cNvSpPr>
              <a:spLocks noChangeArrowheads="1"/>
            </p:cNvSpPr>
            <p:nvPr/>
          </p:nvSpPr>
          <p:spPr bwMode="auto">
            <a:xfrm rot="10513205">
              <a:off x="1032" y="3732"/>
              <a:ext cx="240" cy="76"/>
            </a:xfrm>
            <a:prstGeom prst="flowChartTerminator">
              <a:avLst/>
            </a:prstGeom>
            <a:solidFill>
              <a:srgbClr val="FFFF00"/>
            </a:solidFill>
            <a:ln w="9525">
              <a:solidFill>
                <a:srgbClr val="FFFF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78" name="AutoShape 29">
              <a:extLst>
                <a:ext uri="{FF2B5EF4-FFF2-40B4-BE49-F238E27FC236}">
                  <a16:creationId xmlns:a16="http://schemas.microsoft.com/office/drawing/2014/main" id="{50EEE7B7-AD26-4D28-B7E5-89889FE1D54C}"/>
                </a:ext>
              </a:extLst>
            </p:cNvPr>
            <p:cNvSpPr>
              <a:spLocks noChangeArrowheads="1"/>
            </p:cNvSpPr>
            <p:nvPr/>
          </p:nvSpPr>
          <p:spPr bwMode="auto">
            <a:xfrm rot="9018449">
              <a:off x="1256" y="3681"/>
              <a:ext cx="240" cy="76"/>
            </a:xfrm>
            <a:prstGeom prst="flowChartTerminator">
              <a:avLst/>
            </a:prstGeom>
            <a:solidFill>
              <a:srgbClr val="FF0000"/>
            </a:solidFill>
            <a:ln w="9525">
              <a:solidFill>
                <a:srgbClr val="FF00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6" name="Group 52">
            <a:extLst>
              <a:ext uri="{FF2B5EF4-FFF2-40B4-BE49-F238E27FC236}">
                <a16:creationId xmlns:a16="http://schemas.microsoft.com/office/drawing/2014/main" id="{A3CFE5E3-8416-41ED-9B05-8616A0EF25D9}"/>
              </a:ext>
            </a:extLst>
          </p:cNvPr>
          <p:cNvGrpSpPr>
            <a:grpSpLocks/>
          </p:cNvGrpSpPr>
          <p:nvPr/>
        </p:nvGrpSpPr>
        <p:grpSpPr bwMode="auto">
          <a:xfrm>
            <a:off x="1765300" y="5222875"/>
            <a:ext cx="1435100" cy="512763"/>
            <a:chOff x="1016" y="3472"/>
            <a:chExt cx="904" cy="323"/>
          </a:xfrm>
        </p:grpSpPr>
        <p:sp>
          <p:nvSpPr>
            <p:cNvPr id="18467" name="AutoShape 30">
              <a:extLst>
                <a:ext uri="{FF2B5EF4-FFF2-40B4-BE49-F238E27FC236}">
                  <a16:creationId xmlns:a16="http://schemas.microsoft.com/office/drawing/2014/main" id="{3D9DC0E8-3424-45E3-B5DA-A7A0A5A71100}"/>
                </a:ext>
              </a:extLst>
            </p:cNvPr>
            <p:cNvSpPr>
              <a:spLocks noChangeArrowheads="1"/>
            </p:cNvSpPr>
            <p:nvPr/>
          </p:nvSpPr>
          <p:spPr bwMode="auto">
            <a:xfrm rot="2352807">
              <a:off x="1680" y="3719"/>
              <a:ext cx="240" cy="7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68" name="AutoShape 31">
              <a:extLst>
                <a:ext uri="{FF2B5EF4-FFF2-40B4-BE49-F238E27FC236}">
                  <a16:creationId xmlns:a16="http://schemas.microsoft.com/office/drawing/2014/main" id="{209664D3-059E-4564-ADE0-F2225B4AF826}"/>
                </a:ext>
              </a:extLst>
            </p:cNvPr>
            <p:cNvSpPr>
              <a:spLocks noChangeArrowheads="1"/>
            </p:cNvSpPr>
            <p:nvPr/>
          </p:nvSpPr>
          <p:spPr bwMode="auto">
            <a:xfrm rot="1346181">
              <a:off x="1016" y="3472"/>
              <a:ext cx="240" cy="7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69" name="AutoShape 32">
              <a:extLst>
                <a:ext uri="{FF2B5EF4-FFF2-40B4-BE49-F238E27FC236}">
                  <a16:creationId xmlns:a16="http://schemas.microsoft.com/office/drawing/2014/main" id="{6568F904-EBDD-4690-B414-8D4ACAEDD55B}"/>
                </a:ext>
              </a:extLst>
            </p:cNvPr>
            <p:cNvSpPr>
              <a:spLocks noChangeArrowheads="1"/>
            </p:cNvSpPr>
            <p:nvPr/>
          </p:nvSpPr>
          <p:spPr bwMode="auto">
            <a:xfrm rot="803211">
              <a:off x="1256" y="3529"/>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70" name="AutoShape 37">
              <a:extLst>
                <a:ext uri="{FF2B5EF4-FFF2-40B4-BE49-F238E27FC236}">
                  <a16:creationId xmlns:a16="http://schemas.microsoft.com/office/drawing/2014/main" id="{2F440CA8-AFBE-4107-AD49-7FDD565844D6}"/>
                </a:ext>
              </a:extLst>
            </p:cNvPr>
            <p:cNvSpPr>
              <a:spLocks noChangeArrowheads="1"/>
            </p:cNvSpPr>
            <p:nvPr/>
          </p:nvSpPr>
          <p:spPr bwMode="auto">
            <a:xfrm rot="1722357">
              <a:off x="1480" y="3605"/>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7" name="Group 54">
            <a:extLst>
              <a:ext uri="{FF2B5EF4-FFF2-40B4-BE49-F238E27FC236}">
                <a16:creationId xmlns:a16="http://schemas.microsoft.com/office/drawing/2014/main" id="{3EBE490B-3007-47BA-B223-30181AAF4E94}"/>
              </a:ext>
            </a:extLst>
          </p:cNvPr>
          <p:cNvGrpSpPr>
            <a:grpSpLocks/>
          </p:cNvGrpSpPr>
          <p:nvPr/>
        </p:nvGrpSpPr>
        <p:grpSpPr bwMode="auto">
          <a:xfrm>
            <a:off x="1079500" y="3444875"/>
            <a:ext cx="1663700" cy="974725"/>
            <a:chOff x="584" y="2352"/>
            <a:chExt cx="1048" cy="614"/>
          </a:xfrm>
        </p:grpSpPr>
        <p:sp>
          <p:nvSpPr>
            <p:cNvPr id="18461" name="AutoShape 21">
              <a:extLst>
                <a:ext uri="{FF2B5EF4-FFF2-40B4-BE49-F238E27FC236}">
                  <a16:creationId xmlns:a16="http://schemas.microsoft.com/office/drawing/2014/main" id="{7B3EFA3B-510E-4B5F-BDDF-358E481C9B2E}"/>
                </a:ext>
              </a:extLst>
            </p:cNvPr>
            <p:cNvSpPr>
              <a:spLocks noChangeArrowheads="1"/>
            </p:cNvSpPr>
            <p:nvPr/>
          </p:nvSpPr>
          <p:spPr bwMode="auto">
            <a:xfrm rot="3139886">
              <a:off x="1273" y="2475"/>
              <a:ext cx="190" cy="96"/>
            </a:xfrm>
            <a:prstGeom prst="flowChartTerminator">
              <a:avLst/>
            </a:prstGeom>
            <a:solidFill>
              <a:srgbClr val="FFFF00"/>
            </a:solidFill>
            <a:ln w="9525">
              <a:solidFill>
                <a:srgbClr val="FFFF00"/>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62" name="AutoShape 22">
              <a:extLst>
                <a:ext uri="{FF2B5EF4-FFF2-40B4-BE49-F238E27FC236}">
                  <a16:creationId xmlns:a16="http://schemas.microsoft.com/office/drawing/2014/main" id="{442C4876-FCE0-4B1A-B14A-DFBAA461E3C1}"/>
                </a:ext>
              </a:extLst>
            </p:cNvPr>
            <p:cNvSpPr>
              <a:spLocks noChangeArrowheads="1"/>
            </p:cNvSpPr>
            <p:nvPr/>
          </p:nvSpPr>
          <p:spPr bwMode="auto">
            <a:xfrm rot="3802484">
              <a:off x="1385" y="2652"/>
              <a:ext cx="190" cy="96"/>
            </a:xfrm>
            <a:prstGeom prst="flowChartTerminator">
              <a:avLst/>
            </a:prstGeom>
            <a:solidFill>
              <a:srgbClr val="FF0000"/>
            </a:solidFill>
            <a:ln w="9525">
              <a:solidFill>
                <a:srgbClr val="FF0000"/>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63" name="AutoShape 26">
              <a:extLst>
                <a:ext uri="{FF2B5EF4-FFF2-40B4-BE49-F238E27FC236}">
                  <a16:creationId xmlns:a16="http://schemas.microsoft.com/office/drawing/2014/main" id="{F4066537-6EFD-4290-88DE-B72098923CD3}"/>
                </a:ext>
              </a:extLst>
            </p:cNvPr>
            <p:cNvSpPr>
              <a:spLocks noChangeArrowheads="1"/>
            </p:cNvSpPr>
            <p:nvPr/>
          </p:nvSpPr>
          <p:spPr bwMode="auto">
            <a:xfrm rot="4025654">
              <a:off x="1489" y="2823"/>
              <a:ext cx="190" cy="96"/>
            </a:xfrm>
            <a:prstGeom prst="flowChartTerminator">
              <a:avLst/>
            </a:prstGeom>
            <a:solidFill>
              <a:schemeClr val="accent1"/>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64" name="AutoShape 33">
              <a:extLst>
                <a:ext uri="{FF2B5EF4-FFF2-40B4-BE49-F238E27FC236}">
                  <a16:creationId xmlns:a16="http://schemas.microsoft.com/office/drawing/2014/main" id="{0F8AB917-9A67-4E8C-B76C-53ADDBC84C5E}"/>
                </a:ext>
              </a:extLst>
            </p:cNvPr>
            <p:cNvSpPr>
              <a:spLocks noChangeArrowheads="1"/>
            </p:cNvSpPr>
            <p:nvPr/>
          </p:nvSpPr>
          <p:spPr bwMode="auto">
            <a:xfrm rot="-1411865">
              <a:off x="584" y="2384"/>
              <a:ext cx="240" cy="7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65" name="AutoShape 36">
              <a:extLst>
                <a:ext uri="{FF2B5EF4-FFF2-40B4-BE49-F238E27FC236}">
                  <a16:creationId xmlns:a16="http://schemas.microsoft.com/office/drawing/2014/main" id="{F37210CE-1F24-468E-8C83-FC8C2B7640B4}"/>
                </a:ext>
              </a:extLst>
            </p:cNvPr>
            <p:cNvSpPr>
              <a:spLocks noChangeArrowheads="1"/>
            </p:cNvSpPr>
            <p:nvPr/>
          </p:nvSpPr>
          <p:spPr bwMode="auto">
            <a:xfrm>
              <a:off x="824" y="2352"/>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66" name="AutoShape 38">
              <a:extLst>
                <a:ext uri="{FF2B5EF4-FFF2-40B4-BE49-F238E27FC236}">
                  <a16:creationId xmlns:a16="http://schemas.microsoft.com/office/drawing/2014/main" id="{0F7EB2F8-7CA4-448D-888A-DA1C5301491D}"/>
                </a:ext>
              </a:extLst>
            </p:cNvPr>
            <p:cNvSpPr>
              <a:spLocks noChangeArrowheads="1"/>
            </p:cNvSpPr>
            <p:nvPr/>
          </p:nvSpPr>
          <p:spPr bwMode="auto">
            <a:xfrm rot="739855">
              <a:off x="1048" y="2371"/>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8" name="Group 53">
            <a:extLst>
              <a:ext uri="{FF2B5EF4-FFF2-40B4-BE49-F238E27FC236}">
                <a16:creationId xmlns:a16="http://schemas.microsoft.com/office/drawing/2014/main" id="{1CC17E76-3F42-4CA3-B89F-1D9C6AD207C4}"/>
              </a:ext>
            </a:extLst>
          </p:cNvPr>
          <p:cNvGrpSpPr>
            <a:grpSpLocks/>
          </p:cNvGrpSpPr>
          <p:nvPr/>
        </p:nvGrpSpPr>
        <p:grpSpPr bwMode="auto">
          <a:xfrm>
            <a:off x="889000" y="3595688"/>
            <a:ext cx="838200" cy="1647825"/>
            <a:chOff x="464" y="2447"/>
            <a:chExt cx="528" cy="1038"/>
          </a:xfrm>
        </p:grpSpPr>
        <p:sp>
          <p:nvSpPr>
            <p:cNvPr id="18455" name="AutoShape 11">
              <a:extLst>
                <a:ext uri="{FF2B5EF4-FFF2-40B4-BE49-F238E27FC236}">
                  <a16:creationId xmlns:a16="http://schemas.microsoft.com/office/drawing/2014/main" id="{9BF956DE-B6BF-4003-85A5-D141E739B47D}"/>
                </a:ext>
              </a:extLst>
            </p:cNvPr>
            <p:cNvSpPr>
              <a:spLocks noChangeArrowheads="1"/>
            </p:cNvSpPr>
            <p:nvPr/>
          </p:nvSpPr>
          <p:spPr bwMode="auto">
            <a:xfrm rot="3983947">
              <a:off x="489" y="2836"/>
              <a:ext cx="190" cy="96"/>
            </a:xfrm>
            <a:prstGeom prst="flowChartTerminator">
              <a:avLst/>
            </a:prstGeom>
            <a:solidFill>
              <a:srgbClr val="FFFF00"/>
            </a:solidFill>
            <a:ln w="9525">
              <a:solidFill>
                <a:srgbClr val="FFFF00"/>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56" name="AutoShape 34">
              <a:extLst>
                <a:ext uri="{FF2B5EF4-FFF2-40B4-BE49-F238E27FC236}">
                  <a16:creationId xmlns:a16="http://schemas.microsoft.com/office/drawing/2014/main" id="{8BEE69EB-4391-4E4F-841B-C8A4E43CA231}"/>
                </a:ext>
              </a:extLst>
            </p:cNvPr>
            <p:cNvSpPr>
              <a:spLocks noChangeArrowheads="1"/>
            </p:cNvSpPr>
            <p:nvPr/>
          </p:nvSpPr>
          <p:spPr bwMode="auto">
            <a:xfrm rot="3856571">
              <a:off x="601" y="3019"/>
              <a:ext cx="190" cy="96"/>
            </a:xfrm>
            <a:prstGeom prst="flowChartTerminator">
              <a:avLst/>
            </a:prstGeom>
            <a:solidFill>
              <a:srgbClr val="FF0000"/>
            </a:solidFill>
            <a:ln w="9525">
              <a:solidFill>
                <a:srgbClr val="FF0000"/>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57" name="AutoShape 35">
              <a:extLst>
                <a:ext uri="{FF2B5EF4-FFF2-40B4-BE49-F238E27FC236}">
                  <a16:creationId xmlns:a16="http://schemas.microsoft.com/office/drawing/2014/main" id="{A2FC749F-2EB9-40A1-8A76-46644E863731}"/>
                </a:ext>
              </a:extLst>
            </p:cNvPr>
            <p:cNvSpPr>
              <a:spLocks noChangeArrowheads="1"/>
            </p:cNvSpPr>
            <p:nvPr/>
          </p:nvSpPr>
          <p:spPr bwMode="auto">
            <a:xfrm rot="-5959034">
              <a:off x="417" y="2665"/>
              <a:ext cx="190" cy="96"/>
            </a:xfrm>
            <a:prstGeom prst="flowChartTerminator">
              <a:avLst/>
            </a:prstGeom>
            <a:solidFill>
              <a:srgbClr val="9933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58" name="AutoShape 39">
              <a:extLst>
                <a:ext uri="{FF2B5EF4-FFF2-40B4-BE49-F238E27FC236}">
                  <a16:creationId xmlns:a16="http://schemas.microsoft.com/office/drawing/2014/main" id="{5E52A0A4-C57C-420F-803C-3B224DF363B1}"/>
                </a:ext>
              </a:extLst>
            </p:cNvPr>
            <p:cNvSpPr>
              <a:spLocks noChangeArrowheads="1"/>
            </p:cNvSpPr>
            <p:nvPr/>
          </p:nvSpPr>
          <p:spPr bwMode="auto">
            <a:xfrm rot="-4296724">
              <a:off x="441" y="2494"/>
              <a:ext cx="190" cy="96"/>
            </a:xfrm>
            <a:prstGeom prst="flowChartTerminator">
              <a:avLst/>
            </a:prstGeom>
            <a:solidFill>
              <a:schemeClr val="tx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59" name="AutoShape 40">
              <a:extLst>
                <a:ext uri="{FF2B5EF4-FFF2-40B4-BE49-F238E27FC236}">
                  <a16:creationId xmlns:a16="http://schemas.microsoft.com/office/drawing/2014/main" id="{BD804D0A-E8B4-4F1C-89E6-F8AF1003498A}"/>
                </a:ext>
              </a:extLst>
            </p:cNvPr>
            <p:cNvSpPr>
              <a:spLocks noChangeArrowheads="1"/>
            </p:cNvSpPr>
            <p:nvPr/>
          </p:nvSpPr>
          <p:spPr bwMode="auto">
            <a:xfrm rot="3850116">
              <a:off x="713" y="3178"/>
              <a:ext cx="190" cy="96"/>
            </a:xfrm>
            <a:prstGeom prst="flowChartTerminator">
              <a:avLst/>
            </a:prstGeom>
            <a:solidFill>
              <a:srgbClr val="CC00FF"/>
            </a:solidFill>
            <a:ln w="9525">
              <a:solidFill>
                <a:srgbClr val="CC00FF"/>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18460" name="AutoShape 41">
              <a:extLst>
                <a:ext uri="{FF2B5EF4-FFF2-40B4-BE49-F238E27FC236}">
                  <a16:creationId xmlns:a16="http://schemas.microsoft.com/office/drawing/2014/main" id="{958FBC3A-CEBA-4798-8F86-454E8F235649}"/>
                </a:ext>
              </a:extLst>
            </p:cNvPr>
            <p:cNvSpPr>
              <a:spLocks noChangeArrowheads="1"/>
            </p:cNvSpPr>
            <p:nvPr/>
          </p:nvSpPr>
          <p:spPr bwMode="auto">
            <a:xfrm rot="3151576">
              <a:off x="849" y="3342"/>
              <a:ext cx="190" cy="96"/>
            </a:xfrm>
            <a:prstGeom prst="flowChartTerminator">
              <a:avLst/>
            </a:prstGeom>
            <a:solidFill>
              <a:srgbClr val="FF0000"/>
            </a:solidFill>
            <a:ln w="9525">
              <a:solidFill>
                <a:srgbClr val="FF0000"/>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sp>
        <p:nvSpPr>
          <p:cNvPr id="18446" name="Text Box 42">
            <a:extLst>
              <a:ext uri="{FF2B5EF4-FFF2-40B4-BE49-F238E27FC236}">
                <a16:creationId xmlns:a16="http://schemas.microsoft.com/office/drawing/2014/main" id="{AC1BE5D7-644C-406F-A604-8877A064E363}"/>
              </a:ext>
            </a:extLst>
          </p:cNvPr>
          <p:cNvSpPr txBox="1">
            <a:spLocks noChangeArrowheads="1"/>
          </p:cNvSpPr>
          <p:nvPr/>
        </p:nvSpPr>
        <p:spPr bwMode="auto">
          <a:xfrm>
            <a:off x="457200" y="2895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a:solidFill>
                  <a:srgbClr val="0000FF"/>
                </a:solidFill>
              </a:rPr>
              <a:t>Pepsinôgen</a:t>
            </a:r>
          </a:p>
        </p:txBody>
      </p:sp>
      <p:sp>
        <p:nvSpPr>
          <p:cNvPr id="18447" name="Line 43">
            <a:extLst>
              <a:ext uri="{FF2B5EF4-FFF2-40B4-BE49-F238E27FC236}">
                <a16:creationId xmlns:a16="http://schemas.microsoft.com/office/drawing/2014/main" id="{000D500F-BB53-42E1-AB36-DD80CE6F266B}"/>
              </a:ext>
            </a:extLst>
          </p:cNvPr>
          <p:cNvSpPr>
            <a:spLocks noChangeShapeType="1"/>
          </p:cNvSpPr>
          <p:nvPr/>
        </p:nvSpPr>
        <p:spPr bwMode="auto">
          <a:xfrm>
            <a:off x="2286000" y="3152775"/>
            <a:ext cx="1600200" cy="0"/>
          </a:xfrm>
          <a:prstGeom prst="line">
            <a:avLst/>
          </a:prstGeom>
          <a:noFill/>
          <a:ln w="25400" algn="ctr">
            <a:solidFill>
              <a:srgbClr val="0000FF"/>
            </a:solidFill>
            <a:round/>
            <a:headE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endParaRPr lang="en-US"/>
          </a:p>
        </p:txBody>
      </p:sp>
      <p:sp>
        <p:nvSpPr>
          <p:cNvPr id="18448" name="Text Box 44">
            <a:extLst>
              <a:ext uri="{FF2B5EF4-FFF2-40B4-BE49-F238E27FC236}">
                <a16:creationId xmlns:a16="http://schemas.microsoft.com/office/drawing/2014/main" id="{6E4B560A-4B5E-4F05-8E97-EB2562CA3B42}"/>
              </a:ext>
            </a:extLst>
          </p:cNvPr>
          <p:cNvSpPr txBox="1">
            <a:spLocks noChangeArrowheads="1"/>
          </p:cNvSpPr>
          <p:nvPr/>
        </p:nvSpPr>
        <p:spPr bwMode="auto">
          <a:xfrm>
            <a:off x="4025900" y="29241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400">
                <a:solidFill>
                  <a:srgbClr val="0000FF"/>
                </a:solidFill>
              </a:rPr>
              <a:t>Pepsin</a:t>
            </a:r>
          </a:p>
        </p:txBody>
      </p:sp>
      <p:sp>
        <p:nvSpPr>
          <p:cNvPr id="18449" name="Text Box 45">
            <a:extLst>
              <a:ext uri="{FF2B5EF4-FFF2-40B4-BE49-F238E27FC236}">
                <a16:creationId xmlns:a16="http://schemas.microsoft.com/office/drawing/2014/main" id="{BE7F5614-1CAE-415A-B9B9-3092BCCDA9D6}"/>
              </a:ext>
            </a:extLst>
          </p:cNvPr>
          <p:cNvSpPr txBox="1">
            <a:spLocks noChangeArrowheads="1"/>
          </p:cNvSpPr>
          <p:nvPr/>
        </p:nvSpPr>
        <p:spPr bwMode="auto">
          <a:xfrm>
            <a:off x="2590800" y="2667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400">
                <a:solidFill>
                  <a:srgbClr val="0000FF"/>
                </a:solidFill>
              </a:rPr>
              <a:t>HCl</a:t>
            </a:r>
          </a:p>
        </p:txBody>
      </p:sp>
      <p:sp>
        <p:nvSpPr>
          <p:cNvPr id="18450" name="Line 46">
            <a:extLst>
              <a:ext uri="{FF2B5EF4-FFF2-40B4-BE49-F238E27FC236}">
                <a16:creationId xmlns:a16="http://schemas.microsoft.com/office/drawing/2014/main" id="{96C2851F-94E7-47A8-BC0E-F19D64967204}"/>
              </a:ext>
            </a:extLst>
          </p:cNvPr>
          <p:cNvSpPr>
            <a:spLocks noChangeShapeType="1"/>
          </p:cNvSpPr>
          <p:nvPr/>
        </p:nvSpPr>
        <p:spPr bwMode="auto">
          <a:xfrm>
            <a:off x="4495800" y="3305175"/>
            <a:ext cx="0" cy="1828800"/>
          </a:xfrm>
          <a:prstGeom prst="line">
            <a:avLst/>
          </a:prstGeom>
          <a:noFill/>
          <a:ln w="25400" algn="ctr">
            <a:solidFill>
              <a:srgbClr val="0000FF"/>
            </a:solidFill>
            <a:round/>
            <a:headEn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endParaRPr lang="en-US"/>
          </a:p>
        </p:txBody>
      </p:sp>
      <p:sp>
        <p:nvSpPr>
          <p:cNvPr id="18451" name="Line 47">
            <a:extLst>
              <a:ext uri="{FF2B5EF4-FFF2-40B4-BE49-F238E27FC236}">
                <a16:creationId xmlns:a16="http://schemas.microsoft.com/office/drawing/2014/main" id="{84F6B58D-8298-4FE5-8B22-40E87A2936E0}"/>
              </a:ext>
            </a:extLst>
          </p:cNvPr>
          <p:cNvSpPr>
            <a:spLocks noChangeShapeType="1"/>
          </p:cNvSpPr>
          <p:nvPr/>
        </p:nvSpPr>
        <p:spPr bwMode="auto">
          <a:xfrm flipV="1">
            <a:off x="3657600" y="5257800"/>
            <a:ext cx="1600200" cy="0"/>
          </a:xfrm>
          <a:prstGeom prst="line">
            <a:avLst/>
          </a:prstGeom>
          <a:noFill/>
          <a:ln w="1016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2" name="Text Box 48">
            <a:extLst>
              <a:ext uri="{FF2B5EF4-FFF2-40B4-BE49-F238E27FC236}">
                <a16:creationId xmlns:a16="http://schemas.microsoft.com/office/drawing/2014/main" id="{4DE619CE-79ED-4E40-846A-B5527981BBA0}"/>
              </a:ext>
            </a:extLst>
          </p:cNvPr>
          <p:cNvSpPr txBox="1">
            <a:spLocks noChangeArrowheads="1"/>
          </p:cNvSpPr>
          <p:nvPr/>
        </p:nvSpPr>
        <p:spPr bwMode="auto">
          <a:xfrm>
            <a:off x="3429000" y="5334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400">
                <a:solidFill>
                  <a:srgbClr val="0000FF"/>
                </a:solidFill>
              </a:rPr>
              <a:t>HCl (pH = 2-3)</a:t>
            </a:r>
          </a:p>
        </p:txBody>
      </p:sp>
      <p:sp>
        <p:nvSpPr>
          <p:cNvPr id="18453" name="Text Box 49">
            <a:extLst>
              <a:ext uri="{FF2B5EF4-FFF2-40B4-BE49-F238E27FC236}">
                <a16:creationId xmlns:a16="http://schemas.microsoft.com/office/drawing/2014/main" id="{85E09D4D-84F8-4E77-A8AD-96C3539245D9}"/>
              </a:ext>
            </a:extLst>
          </p:cNvPr>
          <p:cNvSpPr txBox="1">
            <a:spLocks noChangeArrowheads="1"/>
          </p:cNvSpPr>
          <p:nvPr/>
        </p:nvSpPr>
        <p:spPr bwMode="auto">
          <a:xfrm>
            <a:off x="76200" y="5883275"/>
            <a:ext cx="419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rPr>
              <a:t>                  Prôtêin</a:t>
            </a:r>
          </a:p>
          <a:p>
            <a:pPr algn="just" eaLnBrk="1" hangingPunct="1"/>
            <a:r>
              <a:rPr lang="en-US" altLang="en-US" sz="2400">
                <a:solidFill>
                  <a:srgbClr val="0000FF"/>
                </a:solidFill>
              </a:rPr>
              <a:t>(Chuỗi dài gồm nhiều axit amin)</a:t>
            </a:r>
          </a:p>
        </p:txBody>
      </p:sp>
      <p:sp>
        <p:nvSpPr>
          <p:cNvPr id="9237" name="Text Box 50">
            <a:extLst>
              <a:ext uri="{FF2B5EF4-FFF2-40B4-BE49-F238E27FC236}">
                <a16:creationId xmlns:a16="http://schemas.microsoft.com/office/drawing/2014/main" id="{A4CB7354-43AC-456F-97A3-AC7A17CD8C57}"/>
              </a:ext>
            </a:extLst>
          </p:cNvPr>
          <p:cNvSpPr txBox="1">
            <a:spLocks noChangeArrowheads="1"/>
          </p:cNvSpPr>
          <p:nvPr/>
        </p:nvSpPr>
        <p:spPr bwMode="auto">
          <a:xfrm>
            <a:off x="4724400" y="5883275"/>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400">
                <a:solidFill>
                  <a:srgbClr val="0000FF"/>
                </a:solidFill>
              </a:rPr>
              <a:t>Prôtêin chuỗi ngắn</a:t>
            </a:r>
          </a:p>
          <a:p>
            <a:pPr algn="just" eaLnBrk="1" hangingPunct="1"/>
            <a:r>
              <a:rPr lang="en-US" altLang="en-US" sz="2400">
                <a:solidFill>
                  <a:srgbClr val="0000FF"/>
                </a:solidFill>
              </a:rPr>
              <a:t>(Chuỗi ngắn gồm 3-10 axit amin)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2986 -4.26457E-6 L 0.64861 -0.00763 " pathEditMode="relative" rAng="0" ptsTypes="AA">
                                      <p:cBhvr>
                                        <p:cTn id="6" dur="2000" fill="hold"/>
                                        <p:tgtEl>
                                          <p:spTgt spid="6"/>
                                        </p:tgtEl>
                                        <p:attrNameLst>
                                          <p:attrName>ppt_x</p:attrName>
                                          <p:attrName>ppt_y</p:attrName>
                                        </p:attrNameLst>
                                      </p:cBhvr>
                                      <p:rCtr x="33924" y="-39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1.11111E-6 1.05458E-6 L 0.60694 0.00231 " pathEditMode="relative" rAng="0" ptsTypes="AA">
                                      <p:cBhvr>
                                        <p:cTn id="10" dur="2000" fill="hold"/>
                                        <p:tgtEl>
                                          <p:spTgt spid="8"/>
                                        </p:tgtEl>
                                        <p:attrNameLst>
                                          <p:attrName>ppt_x</p:attrName>
                                          <p:attrName>ppt_y</p:attrName>
                                        </p:attrNameLst>
                                      </p:cBhvr>
                                      <p:rCtr x="30347" y="11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path" presetSubtype="0" accel="50000" decel="50000" fill="hold" nodeType="clickEffect">
                                  <p:stCondLst>
                                    <p:cond delay="0"/>
                                  </p:stCondLst>
                                  <p:childTnLst>
                                    <p:animMotion origin="layout" path="M -1.11111E-6 1.2951E-7 L 0.63264 -0.0377 " pathEditMode="relative" rAng="0" ptsTypes="AA">
                                      <p:cBhvr>
                                        <p:cTn id="14" dur="2000" fill="hold"/>
                                        <p:tgtEl>
                                          <p:spTgt spid="7"/>
                                        </p:tgtEl>
                                        <p:attrNameLst>
                                          <p:attrName>ppt_x</p:attrName>
                                          <p:attrName>ppt_y</p:attrName>
                                        </p:attrNameLst>
                                      </p:cBhvr>
                                      <p:rCtr x="31632" y="-1896"/>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0 3.54302E-6 L 0.49375 -0.02567 " pathEditMode="relative" rAng="0" ptsTypes="AA">
                                      <p:cBhvr>
                                        <p:cTn id="18" dur="2000" fill="hold"/>
                                        <p:tgtEl>
                                          <p:spTgt spid="3"/>
                                        </p:tgtEl>
                                        <p:attrNameLst>
                                          <p:attrName>ppt_x</p:attrName>
                                          <p:attrName>ppt_y</p:attrName>
                                        </p:attrNameLst>
                                      </p:cBhvr>
                                      <p:rCtr x="24688" y="-1295"/>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ccel="50000" decel="50000" fill="hold" nodeType="clickEffect">
                                  <p:stCondLst>
                                    <p:cond delay="0"/>
                                  </p:stCondLst>
                                  <p:childTnLst>
                                    <p:animMotion origin="layout" path="M -1.11111E-6 -4.45883E-6 L 0.47014 -0.01572 " pathEditMode="relative" rAng="0" ptsTypes="AA">
                                      <p:cBhvr>
                                        <p:cTn id="22" dur="2000" fill="hold"/>
                                        <p:tgtEl>
                                          <p:spTgt spid="5"/>
                                        </p:tgtEl>
                                        <p:attrNameLst>
                                          <p:attrName>ppt_x</p:attrName>
                                          <p:attrName>ppt_y</p:attrName>
                                        </p:attrNameLst>
                                      </p:cBhvr>
                                      <p:rCtr x="23507" y="-786"/>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0.06667 2.09991E-6 L 0.69167 -0.02822 " pathEditMode="relative" rAng="0" ptsTypes="AA">
                                      <p:cBhvr>
                                        <p:cTn id="26" dur="2000" fill="hold"/>
                                        <p:tgtEl>
                                          <p:spTgt spid="2"/>
                                        </p:tgtEl>
                                        <p:attrNameLst>
                                          <p:attrName>ppt_x</p:attrName>
                                          <p:attrName>ppt_y</p:attrName>
                                        </p:attrNameLst>
                                      </p:cBhvr>
                                      <p:rCtr x="31250" y="-1411"/>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9237"/>
                                        </p:tgtEl>
                                        <p:attrNameLst>
                                          <p:attrName>style.visibility</p:attrName>
                                        </p:attrNameLst>
                                      </p:cBhvr>
                                      <p:to>
                                        <p:strVal val="visible"/>
                                      </p:to>
                                    </p:set>
                                    <p:animEffect transition="in" filter="diamond(in)">
                                      <p:cBhvr>
                                        <p:cTn id="31" dur="20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EEC35DF9-ECE3-4D13-AAEE-FD8E3C30CAB0}"/>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19459" name="Text Box 5">
            <a:extLst>
              <a:ext uri="{FF2B5EF4-FFF2-40B4-BE49-F238E27FC236}">
                <a16:creationId xmlns:a16="http://schemas.microsoft.com/office/drawing/2014/main" id="{89ADC97C-4ED1-4D0B-BEEE-3CCA4BC4BA78}"/>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19460" name="Text Box 32">
            <a:extLst>
              <a:ext uri="{FF2B5EF4-FFF2-40B4-BE49-F238E27FC236}">
                <a16:creationId xmlns:a16="http://schemas.microsoft.com/office/drawing/2014/main" id="{11A9B7D2-85BE-4977-A7BE-17958D1A6BAB}"/>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graphicFrame>
        <p:nvGraphicFramePr>
          <p:cNvPr id="49273" name="Group 121">
            <a:extLst>
              <a:ext uri="{FF2B5EF4-FFF2-40B4-BE49-F238E27FC236}">
                <a16:creationId xmlns:a16="http://schemas.microsoft.com/office/drawing/2014/main" id="{F57387C7-DDC0-4FFA-819A-8F7D88694376}"/>
              </a:ext>
            </a:extLst>
          </p:cNvPr>
          <p:cNvGraphicFramePr>
            <a:graphicFrameLocks noGrp="1"/>
          </p:cNvGraphicFramePr>
          <p:nvPr/>
        </p:nvGraphicFramePr>
        <p:xfrm>
          <a:off x="76200" y="1752600"/>
          <a:ext cx="8991600" cy="4189593"/>
        </p:xfrm>
        <a:graphic>
          <a:graphicData uri="http://schemas.openxmlformats.org/drawingml/2006/table">
            <a:tbl>
              <a:tblPr/>
              <a:tblGrid>
                <a:gridCol w="1676400">
                  <a:extLst>
                    <a:ext uri="{9D8B030D-6E8A-4147-A177-3AD203B41FA5}">
                      <a16:colId xmlns:a16="http://schemas.microsoft.com/office/drawing/2014/main" val="2279153711"/>
                    </a:ext>
                  </a:extLst>
                </a:gridCol>
                <a:gridCol w="2590800">
                  <a:extLst>
                    <a:ext uri="{9D8B030D-6E8A-4147-A177-3AD203B41FA5}">
                      <a16:colId xmlns:a16="http://schemas.microsoft.com/office/drawing/2014/main" val="1826551626"/>
                    </a:ext>
                  </a:extLst>
                </a:gridCol>
                <a:gridCol w="1981200">
                  <a:extLst>
                    <a:ext uri="{9D8B030D-6E8A-4147-A177-3AD203B41FA5}">
                      <a16:colId xmlns:a16="http://schemas.microsoft.com/office/drawing/2014/main" val="2180612039"/>
                    </a:ext>
                  </a:extLst>
                </a:gridCol>
                <a:gridCol w="2743200">
                  <a:extLst>
                    <a:ext uri="{9D8B030D-6E8A-4147-A177-3AD203B41FA5}">
                      <a16:colId xmlns:a16="http://schemas.microsoft.com/office/drawing/2014/main" val="1123044321"/>
                    </a:ext>
                  </a:extLst>
                </a:gridCol>
              </a:tblGrid>
              <a:tr h="1279966">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Biến đổi thức ăn ở dạ dày</a:t>
                      </a:r>
                    </a:p>
                  </a:txBody>
                  <a:tcPr marT="45713" marB="45713" anchor="ctr" horzOverflow="overflow">
                    <a:lnL w="28575"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Các hoạt động  tham gia</a:t>
                      </a:r>
                    </a:p>
                  </a:txBody>
                  <a:tcPr marT="45713" marB="45713" anchor="ct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Các thành phần tham gia hoạt động </a:t>
                      </a:r>
                    </a:p>
                  </a:txBody>
                  <a:tcPr marT="45713" marB="45713" anchor="ct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Tác dụng của   hoạt động</a:t>
                      </a:r>
                    </a:p>
                  </a:txBody>
                  <a:tcPr marT="45713" marB="45713" anchor="ctr" horzOverflow="overflow">
                    <a:lnL w="19050"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0734786"/>
                  </a:ext>
                </a:extLst>
              </a:tr>
              <a:tr h="1461866">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Biến đổi   lí học</a:t>
                      </a:r>
                    </a:p>
                  </a:txBody>
                  <a:tcPr marT="45713" marB="45713" anchor="ctr" horzOverflow="overflow">
                    <a:lnL w="28575"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13" marB="45713"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13" marB="45713"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13" marB="45713" horzOverflow="overflow">
                    <a:lnL w="19050"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929277"/>
                  </a:ext>
                </a:extLst>
              </a:tr>
              <a:tr h="1447581">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Biến đổi hoá học</a:t>
                      </a:r>
                    </a:p>
                  </a:txBody>
                  <a:tcPr marT="45713" marB="45713" anchor="ctr" horzOverflow="overflow">
                    <a:lnL w="28575"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13" marB="45713"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13" marB="45713"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T="45713" marB="45713" horzOverflow="overflow">
                    <a:lnL w="19050"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7897384"/>
                  </a:ext>
                </a:extLst>
              </a:tr>
            </a:tbl>
          </a:graphicData>
        </a:graphic>
      </p:graphicFrame>
      <p:sp>
        <p:nvSpPr>
          <p:cNvPr id="12320" name="Text Box 32">
            <a:extLst>
              <a:ext uri="{FF2B5EF4-FFF2-40B4-BE49-F238E27FC236}">
                <a16:creationId xmlns:a16="http://schemas.microsoft.com/office/drawing/2014/main" id="{4DF2E732-ABF2-4E43-890C-331B449C1376}"/>
              </a:ext>
            </a:extLst>
          </p:cNvPr>
          <p:cNvSpPr txBox="1">
            <a:spLocks noChangeArrowheads="1"/>
          </p:cNvSpPr>
          <p:nvPr/>
        </p:nvSpPr>
        <p:spPr bwMode="auto">
          <a:xfrm>
            <a:off x="1752600" y="3155950"/>
            <a:ext cx="251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solidFill>
                  <a:srgbClr val="0000FF"/>
                </a:solidFill>
              </a:rPr>
              <a:t>- Sự tiết dịch vị</a:t>
            </a:r>
          </a:p>
          <a:p>
            <a:pPr algn="just" eaLnBrk="1" hangingPunct="1"/>
            <a:r>
              <a:rPr lang="en-US" altLang="en-US" sz="2400">
                <a:solidFill>
                  <a:srgbClr val="0000FF"/>
                </a:solidFill>
              </a:rPr>
              <a:t>- Sự co bóp của thức ăn của dạ dày</a:t>
            </a:r>
          </a:p>
        </p:txBody>
      </p:sp>
      <p:sp>
        <p:nvSpPr>
          <p:cNvPr id="12321" name="Text Box 33">
            <a:extLst>
              <a:ext uri="{FF2B5EF4-FFF2-40B4-BE49-F238E27FC236}">
                <a16:creationId xmlns:a16="http://schemas.microsoft.com/office/drawing/2014/main" id="{D4176F30-186C-453B-B01F-D758C24DA79E}"/>
              </a:ext>
            </a:extLst>
          </p:cNvPr>
          <p:cNvSpPr txBox="1">
            <a:spLocks noChangeArrowheads="1"/>
          </p:cNvSpPr>
          <p:nvPr/>
        </p:nvSpPr>
        <p:spPr bwMode="auto">
          <a:xfrm>
            <a:off x="1752600" y="4740275"/>
            <a:ext cx="2514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solidFill>
                  <a:srgbClr val="0000FF"/>
                </a:solidFill>
              </a:rPr>
              <a:t>- Hoạt động của enzim pepsin</a:t>
            </a:r>
          </a:p>
        </p:txBody>
      </p:sp>
      <p:sp>
        <p:nvSpPr>
          <p:cNvPr id="12322" name="Text Box 34">
            <a:extLst>
              <a:ext uri="{FF2B5EF4-FFF2-40B4-BE49-F238E27FC236}">
                <a16:creationId xmlns:a16="http://schemas.microsoft.com/office/drawing/2014/main" id="{A830F58C-2000-4A54-BC72-38BFBE5A58B6}"/>
              </a:ext>
            </a:extLst>
          </p:cNvPr>
          <p:cNvSpPr txBox="1">
            <a:spLocks noChangeArrowheads="1"/>
          </p:cNvSpPr>
          <p:nvPr/>
        </p:nvSpPr>
        <p:spPr bwMode="auto">
          <a:xfrm>
            <a:off x="4343400" y="3140075"/>
            <a:ext cx="1981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solidFill>
                  <a:srgbClr val="0000FF"/>
                </a:solidFill>
              </a:rPr>
              <a:t>- Tuyến vị</a:t>
            </a:r>
          </a:p>
          <a:p>
            <a:pPr algn="just" eaLnBrk="1" hangingPunct="1"/>
            <a:r>
              <a:rPr lang="en-US" altLang="en-US" sz="2400">
                <a:solidFill>
                  <a:srgbClr val="0000FF"/>
                </a:solidFill>
              </a:rPr>
              <a:t>- Các lớp cơ của dạ dày</a:t>
            </a:r>
          </a:p>
        </p:txBody>
      </p:sp>
      <p:sp>
        <p:nvSpPr>
          <p:cNvPr id="12323" name="Text Box 35">
            <a:extLst>
              <a:ext uri="{FF2B5EF4-FFF2-40B4-BE49-F238E27FC236}">
                <a16:creationId xmlns:a16="http://schemas.microsoft.com/office/drawing/2014/main" id="{7538F671-9BE4-4BDF-8C81-E6E28C5F8F6E}"/>
              </a:ext>
            </a:extLst>
          </p:cNvPr>
          <p:cNvSpPr txBox="1">
            <a:spLocks noChangeArrowheads="1"/>
          </p:cNvSpPr>
          <p:nvPr/>
        </p:nvSpPr>
        <p:spPr bwMode="auto">
          <a:xfrm>
            <a:off x="4343400" y="4953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rPr>
              <a:t>- Enzim pepsin</a:t>
            </a:r>
          </a:p>
        </p:txBody>
      </p:sp>
      <p:sp>
        <p:nvSpPr>
          <p:cNvPr id="12324" name="Text Box 36">
            <a:extLst>
              <a:ext uri="{FF2B5EF4-FFF2-40B4-BE49-F238E27FC236}">
                <a16:creationId xmlns:a16="http://schemas.microsoft.com/office/drawing/2014/main" id="{E6530404-31FD-4341-A72D-612AAE88CAA4}"/>
              </a:ext>
            </a:extLst>
          </p:cNvPr>
          <p:cNvSpPr txBox="1">
            <a:spLocks noChangeArrowheads="1"/>
          </p:cNvSpPr>
          <p:nvPr/>
        </p:nvSpPr>
        <p:spPr bwMode="auto">
          <a:xfrm>
            <a:off x="6324600" y="2971800"/>
            <a:ext cx="26479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solidFill>
                  <a:srgbClr val="0000FF"/>
                </a:solidFill>
              </a:rPr>
              <a:t>- Hoà loãng thức ăn</a:t>
            </a:r>
          </a:p>
          <a:p>
            <a:pPr algn="just" eaLnBrk="1" hangingPunct="1"/>
            <a:r>
              <a:rPr lang="en-US" altLang="en-US" sz="2400">
                <a:solidFill>
                  <a:srgbClr val="0000FF"/>
                </a:solidFill>
              </a:rPr>
              <a:t>- Đảo trộn thức ăn cho thấm đều dịch vị.</a:t>
            </a:r>
          </a:p>
        </p:txBody>
      </p:sp>
      <p:sp>
        <p:nvSpPr>
          <p:cNvPr id="12325" name="Text Box 37">
            <a:extLst>
              <a:ext uri="{FF2B5EF4-FFF2-40B4-BE49-F238E27FC236}">
                <a16:creationId xmlns:a16="http://schemas.microsoft.com/office/drawing/2014/main" id="{FA5358F1-237B-4994-ADB4-ECE1436B0D69}"/>
              </a:ext>
            </a:extLst>
          </p:cNvPr>
          <p:cNvSpPr txBox="1">
            <a:spLocks noChangeArrowheads="1"/>
          </p:cNvSpPr>
          <p:nvPr/>
        </p:nvSpPr>
        <p:spPr bwMode="auto">
          <a:xfrm>
            <a:off x="6324600" y="4432300"/>
            <a:ext cx="266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solidFill>
                  <a:srgbClr val="0000FF"/>
                </a:solidFill>
              </a:rPr>
              <a:t>- Phân cắt prôtêin chuỗi dài thành các chuỗi ngắn gồm 3 đến 10 axit amin.</a:t>
            </a:r>
          </a:p>
        </p:txBody>
      </p:sp>
      <p:sp>
        <p:nvSpPr>
          <p:cNvPr id="19489" name="Text Box 39">
            <a:extLst>
              <a:ext uri="{FF2B5EF4-FFF2-40B4-BE49-F238E27FC236}">
                <a16:creationId xmlns:a16="http://schemas.microsoft.com/office/drawing/2014/main" id="{DAA3FEF8-A611-4047-9C98-1EDB4CC7CBDE}"/>
              </a:ext>
            </a:extLst>
          </p:cNvPr>
          <p:cNvSpPr txBox="1">
            <a:spLocks noChangeArrowheads="1"/>
          </p:cNvSpPr>
          <p:nvPr/>
        </p:nvSpPr>
        <p:spPr bwMode="auto">
          <a:xfrm>
            <a:off x="838200" y="12192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a:solidFill>
                  <a:srgbClr val="0000FF"/>
                </a:solidFill>
              </a:rPr>
              <a:t>Bảng 27. Các hoạt động biến đổi thức ăn ở dạ  dày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320"/>
                                        </p:tgtEl>
                                        <p:attrNameLst>
                                          <p:attrName>style.visibility</p:attrName>
                                        </p:attrNameLst>
                                      </p:cBhvr>
                                      <p:to>
                                        <p:strVal val="visible"/>
                                      </p:to>
                                    </p:set>
                                    <p:anim calcmode="lin" valueType="num">
                                      <p:cBhvr>
                                        <p:cTn id="7" dur="500" fill="hold"/>
                                        <p:tgtEl>
                                          <p:spTgt spid="12320"/>
                                        </p:tgtEl>
                                        <p:attrNameLst>
                                          <p:attrName>ppt_w</p:attrName>
                                        </p:attrNameLst>
                                      </p:cBhvr>
                                      <p:tavLst>
                                        <p:tav tm="0">
                                          <p:val>
                                            <p:fltVal val="0"/>
                                          </p:val>
                                        </p:tav>
                                        <p:tav tm="100000">
                                          <p:val>
                                            <p:strVal val="#ppt_w"/>
                                          </p:val>
                                        </p:tav>
                                      </p:tavLst>
                                    </p:anim>
                                    <p:anim calcmode="lin" valueType="num">
                                      <p:cBhvr>
                                        <p:cTn id="8" dur="500" fill="hold"/>
                                        <p:tgtEl>
                                          <p:spTgt spid="12320"/>
                                        </p:tgtEl>
                                        <p:attrNameLst>
                                          <p:attrName>ppt_h</p:attrName>
                                        </p:attrNameLst>
                                      </p:cBhvr>
                                      <p:tavLst>
                                        <p:tav tm="0">
                                          <p:val>
                                            <p:fltVal val="0"/>
                                          </p:val>
                                        </p:tav>
                                        <p:tav tm="100000">
                                          <p:val>
                                            <p:strVal val="#ppt_h"/>
                                          </p:val>
                                        </p:tav>
                                      </p:tavLst>
                                    </p:anim>
                                    <p:anim calcmode="lin" valueType="num">
                                      <p:cBhvr>
                                        <p:cTn id="9" dur="500" fill="hold"/>
                                        <p:tgtEl>
                                          <p:spTgt spid="12320"/>
                                        </p:tgtEl>
                                        <p:attrNameLst>
                                          <p:attrName>style.rotation</p:attrName>
                                        </p:attrNameLst>
                                      </p:cBhvr>
                                      <p:tavLst>
                                        <p:tav tm="0">
                                          <p:val>
                                            <p:fltVal val="90"/>
                                          </p:val>
                                        </p:tav>
                                        <p:tav tm="100000">
                                          <p:val>
                                            <p:fltVal val="0"/>
                                          </p:val>
                                        </p:tav>
                                      </p:tavLst>
                                    </p:anim>
                                    <p:animEffect transition="in" filter="fade">
                                      <p:cBhvr>
                                        <p:cTn id="10" dur="500"/>
                                        <p:tgtEl>
                                          <p:spTgt spid="123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2322"/>
                                        </p:tgtEl>
                                        <p:attrNameLst>
                                          <p:attrName>style.visibility</p:attrName>
                                        </p:attrNameLst>
                                      </p:cBhvr>
                                      <p:to>
                                        <p:strVal val="visible"/>
                                      </p:to>
                                    </p:set>
                                    <p:anim calcmode="discrete" valueType="clr">
                                      <p:cBhvr override="childStyle">
                                        <p:cTn id="15" dur="80"/>
                                        <p:tgtEl>
                                          <p:spTgt spid="1232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2322"/>
                                        </p:tgtEl>
                                        <p:attrNameLst>
                                          <p:attrName>fillcolor</p:attrName>
                                        </p:attrNameLst>
                                      </p:cBhvr>
                                      <p:tavLst>
                                        <p:tav tm="0">
                                          <p:val>
                                            <p:clrVal>
                                              <a:schemeClr val="accent2"/>
                                            </p:clrVal>
                                          </p:val>
                                        </p:tav>
                                        <p:tav tm="50000">
                                          <p:val>
                                            <p:clrVal>
                                              <a:schemeClr val="hlink"/>
                                            </p:clrVal>
                                          </p:val>
                                        </p:tav>
                                      </p:tavLst>
                                    </p:anim>
                                    <p:set>
                                      <p:cBhvr>
                                        <p:cTn id="17" dur="80"/>
                                        <p:tgtEl>
                                          <p:spTgt spid="12322"/>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iterate type="lt">
                                    <p:tmPct val="0"/>
                                  </p:iterate>
                                  <p:childTnLst>
                                    <p:set>
                                      <p:cBhvr>
                                        <p:cTn id="21" dur="1" fill="hold">
                                          <p:stCondLst>
                                            <p:cond delay="0"/>
                                          </p:stCondLst>
                                        </p:cTn>
                                        <p:tgtEl>
                                          <p:spTgt spid="12324"/>
                                        </p:tgtEl>
                                        <p:attrNameLst>
                                          <p:attrName>style.visibility</p:attrName>
                                        </p:attrNameLst>
                                      </p:cBhvr>
                                      <p:to>
                                        <p:strVal val="visible"/>
                                      </p:to>
                                    </p:set>
                                    <p:animEffect transition="in" filter="wipe(down)">
                                      <p:cBhvr>
                                        <p:cTn id="22" dur="500"/>
                                        <p:tgtEl>
                                          <p:spTgt spid="12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2321"/>
                                        </p:tgtEl>
                                        <p:attrNameLst>
                                          <p:attrName>style.visibility</p:attrName>
                                        </p:attrNameLst>
                                      </p:cBhvr>
                                      <p:to>
                                        <p:strVal val="visible"/>
                                      </p:to>
                                    </p:set>
                                    <p:animEffect transition="in" filter="fade">
                                      <p:cBhvr>
                                        <p:cTn id="27" dur="800" decel="100000"/>
                                        <p:tgtEl>
                                          <p:spTgt spid="12321"/>
                                        </p:tgtEl>
                                      </p:cBhvr>
                                    </p:animEffect>
                                    <p:anim calcmode="lin" valueType="num">
                                      <p:cBhvr>
                                        <p:cTn id="28" dur="800" decel="100000" fill="hold"/>
                                        <p:tgtEl>
                                          <p:spTgt spid="12321"/>
                                        </p:tgtEl>
                                        <p:attrNameLst>
                                          <p:attrName>style.rotation</p:attrName>
                                        </p:attrNameLst>
                                      </p:cBhvr>
                                      <p:tavLst>
                                        <p:tav tm="0">
                                          <p:val>
                                            <p:fltVal val="-90"/>
                                          </p:val>
                                        </p:tav>
                                        <p:tav tm="100000">
                                          <p:val>
                                            <p:fltVal val="0"/>
                                          </p:val>
                                        </p:tav>
                                      </p:tavLst>
                                    </p:anim>
                                    <p:anim calcmode="lin" valueType="num">
                                      <p:cBhvr>
                                        <p:cTn id="29" dur="800" decel="100000" fill="hold"/>
                                        <p:tgtEl>
                                          <p:spTgt spid="12321"/>
                                        </p:tgtEl>
                                        <p:attrNameLst>
                                          <p:attrName>ppt_x</p:attrName>
                                        </p:attrNameLst>
                                      </p:cBhvr>
                                      <p:tavLst>
                                        <p:tav tm="0">
                                          <p:val>
                                            <p:strVal val="#ppt_x+0.4"/>
                                          </p:val>
                                        </p:tav>
                                        <p:tav tm="100000">
                                          <p:val>
                                            <p:strVal val="#ppt_x-0.05"/>
                                          </p:val>
                                        </p:tav>
                                      </p:tavLst>
                                    </p:anim>
                                    <p:anim calcmode="lin" valueType="num">
                                      <p:cBhvr>
                                        <p:cTn id="30" dur="800" decel="100000" fill="hold"/>
                                        <p:tgtEl>
                                          <p:spTgt spid="1232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32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321"/>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323"/>
                                        </p:tgtEl>
                                        <p:attrNameLst>
                                          <p:attrName>style.visibility</p:attrName>
                                        </p:attrNameLst>
                                      </p:cBhvr>
                                      <p:to>
                                        <p:strVal val="visible"/>
                                      </p:to>
                                    </p:set>
                                    <p:animEffect transition="in" filter="randombar(horizontal)">
                                      <p:cBhvr>
                                        <p:cTn id="37" dur="500"/>
                                        <p:tgtEl>
                                          <p:spTgt spid="123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325"/>
                                        </p:tgtEl>
                                        <p:attrNameLst>
                                          <p:attrName>style.visibility</p:attrName>
                                        </p:attrNameLst>
                                      </p:cBhvr>
                                      <p:to>
                                        <p:strVal val="visible"/>
                                      </p:to>
                                    </p:set>
                                    <p:animEffect transition="in" filter="fade">
                                      <p:cBhvr>
                                        <p:cTn id="42" dur="2000"/>
                                        <p:tgtEl>
                                          <p:spTgt spid="1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0" grpId="0"/>
      <p:bldP spid="12321" grpId="0"/>
      <p:bldP spid="12322" grpId="0"/>
      <p:bldP spid="12323" grpId="0"/>
      <p:bldP spid="12324" grpId="0"/>
      <p:bldP spid="123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92202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228601"/>
            <a:ext cx="8839201" cy="7478970"/>
          </a:xfrm>
          <a:prstGeom prst="rect">
            <a:avLst/>
          </a:prstGeom>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3000" b="0" i="0" u="none" strike="noStrike" kern="0" cap="none" spc="0" normalizeH="0" baseline="0" noProof="0" dirty="0" smtClean="0">
                <a:ln>
                  <a:noFill/>
                </a:ln>
                <a:solidFill>
                  <a:schemeClr val="bg1"/>
                </a:solidFill>
                <a:effectLst/>
                <a:uLnTx/>
                <a:uFillTx/>
              </a:rPr>
              <a:t>II. </a:t>
            </a:r>
            <a:r>
              <a:rPr kumimoji="0" lang="en-US" altLang="en-US" sz="3000" b="0" i="0" u="sng" strike="noStrike" kern="0" cap="none" spc="0" normalizeH="0" baseline="0" noProof="0" dirty="0" err="1" smtClean="0">
                <a:ln>
                  <a:noFill/>
                </a:ln>
                <a:solidFill>
                  <a:schemeClr val="bg1"/>
                </a:solidFill>
                <a:effectLst/>
                <a:uLnTx/>
                <a:uFillTx/>
              </a:rPr>
              <a:t>Tiêu</a:t>
            </a:r>
            <a:r>
              <a:rPr kumimoji="0" lang="en-US" altLang="en-US" sz="3000" b="0" i="0" u="sng" strike="noStrike" kern="0" cap="none" spc="0" normalizeH="0" baseline="0" noProof="0" dirty="0" smtClean="0">
                <a:ln>
                  <a:noFill/>
                </a:ln>
                <a:solidFill>
                  <a:schemeClr val="bg1"/>
                </a:solidFill>
                <a:effectLst/>
                <a:uLnTx/>
                <a:uFillTx/>
              </a:rPr>
              <a:t> </a:t>
            </a:r>
            <a:r>
              <a:rPr kumimoji="0" lang="en-US" altLang="en-US" sz="3000" b="0" i="0" u="sng" strike="noStrike" kern="0" cap="none" spc="0" normalizeH="0" baseline="0" noProof="0" dirty="0" err="1" smtClean="0">
                <a:ln>
                  <a:noFill/>
                </a:ln>
                <a:solidFill>
                  <a:schemeClr val="bg1"/>
                </a:solidFill>
                <a:effectLst/>
                <a:uLnTx/>
                <a:uFillTx/>
              </a:rPr>
              <a:t>hoá</a:t>
            </a:r>
            <a:r>
              <a:rPr kumimoji="0" lang="en-US" altLang="en-US" sz="3000" b="0" i="0" u="sng" strike="noStrike" kern="0" cap="none" spc="0" normalizeH="0" baseline="0" noProof="0" dirty="0" smtClean="0">
                <a:ln>
                  <a:noFill/>
                </a:ln>
                <a:solidFill>
                  <a:schemeClr val="bg1"/>
                </a:solidFill>
                <a:effectLst/>
                <a:uLnTx/>
                <a:uFillTx/>
              </a:rPr>
              <a:t> ở </a:t>
            </a:r>
            <a:r>
              <a:rPr kumimoji="0" lang="en-US" altLang="en-US" sz="3000" b="0" i="0" u="sng" strike="noStrike" kern="0" cap="none" spc="0" normalizeH="0" baseline="0" noProof="0" dirty="0" err="1" smtClean="0">
                <a:ln>
                  <a:noFill/>
                </a:ln>
                <a:solidFill>
                  <a:schemeClr val="bg1"/>
                </a:solidFill>
                <a:effectLst/>
                <a:uLnTx/>
                <a:uFillTx/>
              </a:rPr>
              <a:t>dạ</a:t>
            </a:r>
            <a:r>
              <a:rPr kumimoji="0" lang="en-US" altLang="en-US" sz="3000" b="0" i="0" u="sng" strike="noStrike" kern="0" cap="none" spc="0" normalizeH="0" baseline="0" noProof="0" dirty="0" smtClean="0">
                <a:ln>
                  <a:noFill/>
                </a:ln>
                <a:solidFill>
                  <a:schemeClr val="bg1"/>
                </a:solidFill>
                <a:effectLst/>
                <a:uLnTx/>
                <a:uFillTx/>
              </a:rPr>
              <a:t> </a:t>
            </a:r>
            <a:r>
              <a:rPr kumimoji="0" lang="en-US" altLang="en-US" sz="3000" b="0" i="0" u="sng" strike="noStrike" kern="0" cap="none" spc="0" normalizeH="0" baseline="0" noProof="0" dirty="0" err="1" smtClean="0">
                <a:ln>
                  <a:noFill/>
                </a:ln>
                <a:solidFill>
                  <a:schemeClr val="bg1"/>
                </a:solidFill>
                <a:effectLst/>
                <a:uLnTx/>
                <a:uFillTx/>
              </a:rPr>
              <a:t>dày</a:t>
            </a:r>
            <a:r>
              <a:rPr kumimoji="0" lang="en-US" altLang="en-US" sz="3000" b="0" i="0" u="none" strike="noStrike" kern="0" cap="none" spc="0" normalizeH="0" baseline="0" noProof="0" dirty="0" smtClean="0">
                <a:ln>
                  <a:noFill/>
                </a:ln>
                <a:solidFill>
                  <a:schemeClr val="bg1"/>
                </a:solidFill>
                <a:effectLst/>
                <a:uLnTx/>
                <a:uFillTx/>
              </a:rPr>
              <a:t>:</a:t>
            </a:r>
            <a:r>
              <a:rPr kumimoji="0" lang="en-US" altLang="en-US" sz="3000" b="0" i="0" u="sng" strike="noStrike" kern="0" cap="none" spc="0" normalizeH="0" baseline="0" noProof="0" dirty="0" smtClean="0">
                <a:ln>
                  <a:noFill/>
                </a:ln>
                <a:solidFill>
                  <a:schemeClr val="bg1"/>
                </a:solidFill>
                <a:effectLst/>
                <a:uLnTx/>
                <a:uFillTx/>
              </a:rPr>
              <a:t> </a:t>
            </a:r>
          </a:p>
          <a:p>
            <a:pPr lvl="0" algn="just" eaLnBrk="1" hangingPunct="1"/>
            <a:r>
              <a:rPr lang="en-US" altLang="en-US" sz="3000" dirty="0">
                <a:solidFill>
                  <a:schemeClr val="bg1"/>
                </a:solidFill>
              </a:rPr>
              <a:t>* </a:t>
            </a:r>
            <a:r>
              <a:rPr lang="en-US" altLang="en-US" sz="3000" dirty="0" err="1">
                <a:solidFill>
                  <a:schemeClr val="bg1"/>
                </a:solidFill>
              </a:rPr>
              <a:t>Thành</a:t>
            </a:r>
            <a:r>
              <a:rPr lang="en-US" altLang="en-US" sz="3000" dirty="0">
                <a:solidFill>
                  <a:schemeClr val="bg1"/>
                </a:solidFill>
              </a:rPr>
              <a:t> </a:t>
            </a:r>
            <a:r>
              <a:rPr lang="en-US" altLang="en-US" sz="3000" dirty="0" err="1">
                <a:solidFill>
                  <a:schemeClr val="bg1"/>
                </a:solidFill>
              </a:rPr>
              <a:t>phần</a:t>
            </a:r>
            <a:r>
              <a:rPr lang="en-US" altLang="en-US" sz="3000" dirty="0">
                <a:solidFill>
                  <a:schemeClr val="bg1"/>
                </a:solidFill>
              </a:rPr>
              <a:t> </a:t>
            </a:r>
            <a:r>
              <a:rPr lang="en-US" altLang="en-US" sz="3000" dirty="0" err="1">
                <a:solidFill>
                  <a:schemeClr val="bg1"/>
                </a:solidFill>
              </a:rPr>
              <a:t>của</a:t>
            </a:r>
            <a:r>
              <a:rPr lang="en-US" altLang="en-US" sz="3000" dirty="0">
                <a:solidFill>
                  <a:schemeClr val="bg1"/>
                </a:solidFill>
              </a:rPr>
              <a:t> </a:t>
            </a:r>
            <a:r>
              <a:rPr lang="en-US" altLang="en-US" sz="3000" dirty="0" err="1">
                <a:solidFill>
                  <a:schemeClr val="bg1"/>
                </a:solidFill>
              </a:rPr>
              <a:t>dịch</a:t>
            </a:r>
            <a:r>
              <a:rPr lang="en-US" altLang="en-US" sz="3000" dirty="0">
                <a:solidFill>
                  <a:schemeClr val="bg1"/>
                </a:solidFill>
              </a:rPr>
              <a:t> </a:t>
            </a:r>
            <a:r>
              <a:rPr lang="en-US" altLang="en-US" sz="3000" dirty="0" err="1">
                <a:solidFill>
                  <a:schemeClr val="bg1"/>
                </a:solidFill>
              </a:rPr>
              <a:t>vị</a:t>
            </a:r>
            <a:r>
              <a:rPr lang="en-US" altLang="en-US" sz="3000" dirty="0">
                <a:solidFill>
                  <a:schemeClr val="bg1"/>
                </a:solidFill>
              </a:rPr>
              <a:t>: </a:t>
            </a:r>
          </a:p>
          <a:p>
            <a:pPr lvl="0" algn="just" eaLnBrk="1" hangingPunct="1"/>
            <a:r>
              <a:rPr lang="en-US" altLang="en-US" sz="3000" dirty="0">
                <a:solidFill>
                  <a:schemeClr val="bg1"/>
                </a:solidFill>
              </a:rPr>
              <a:t>      - </a:t>
            </a:r>
            <a:r>
              <a:rPr lang="en-US" altLang="en-US" sz="3000" dirty="0" err="1">
                <a:solidFill>
                  <a:schemeClr val="bg1"/>
                </a:solidFill>
              </a:rPr>
              <a:t>Nước</a:t>
            </a:r>
            <a:r>
              <a:rPr lang="en-US" altLang="en-US" sz="3000" dirty="0">
                <a:solidFill>
                  <a:schemeClr val="bg1"/>
                </a:solidFill>
              </a:rPr>
              <a:t>: 95%</a:t>
            </a:r>
          </a:p>
          <a:p>
            <a:pPr lvl="0" algn="just" eaLnBrk="1" hangingPunct="1"/>
            <a:r>
              <a:rPr lang="en-US" altLang="en-US" sz="3000" dirty="0">
                <a:solidFill>
                  <a:schemeClr val="bg1"/>
                </a:solidFill>
              </a:rPr>
              <a:t>      - </a:t>
            </a:r>
            <a:r>
              <a:rPr lang="en-US" altLang="en-US" sz="3000" dirty="0" err="1">
                <a:solidFill>
                  <a:schemeClr val="bg1"/>
                </a:solidFill>
              </a:rPr>
              <a:t>Enzim</a:t>
            </a:r>
            <a:r>
              <a:rPr lang="en-US" altLang="en-US" sz="3000" dirty="0">
                <a:solidFill>
                  <a:schemeClr val="bg1"/>
                </a:solidFill>
              </a:rPr>
              <a:t> pepsin, </a:t>
            </a:r>
            <a:r>
              <a:rPr lang="en-US" altLang="en-US" sz="3000" dirty="0" err="1">
                <a:solidFill>
                  <a:schemeClr val="bg1"/>
                </a:solidFill>
              </a:rPr>
              <a:t>axit</a:t>
            </a:r>
            <a:r>
              <a:rPr lang="en-US" altLang="en-US" sz="3000" dirty="0">
                <a:solidFill>
                  <a:schemeClr val="bg1"/>
                </a:solidFill>
              </a:rPr>
              <a:t> </a:t>
            </a:r>
            <a:r>
              <a:rPr lang="en-US" altLang="en-US" sz="3000" smtClean="0">
                <a:solidFill>
                  <a:schemeClr val="bg1"/>
                </a:solidFill>
              </a:rPr>
              <a:t>clohidric(</a:t>
            </a:r>
            <a:r>
              <a:rPr lang="en-US" altLang="en-US" sz="3000" dirty="0" err="1" smtClean="0">
                <a:solidFill>
                  <a:schemeClr val="bg1"/>
                </a:solidFill>
              </a:rPr>
              <a:t>HCl</a:t>
            </a:r>
            <a:r>
              <a:rPr lang="en-US" altLang="en-US" sz="3000" dirty="0">
                <a:solidFill>
                  <a:schemeClr val="bg1"/>
                </a:solidFill>
              </a:rPr>
              <a:t>), </a:t>
            </a:r>
            <a:r>
              <a:rPr lang="en-US" altLang="en-US" sz="3000" dirty="0" err="1">
                <a:solidFill>
                  <a:schemeClr val="bg1"/>
                </a:solidFill>
              </a:rPr>
              <a:t>chất</a:t>
            </a:r>
            <a:r>
              <a:rPr lang="en-US" altLang="en-US" sz="3000" dirty="0">
                <a:solidFill>
                  <a:schemeClr val="bg1"/>
                </a:solidFill>
              </a:rPr>
              <a:t> </a:t>
            </a:r>
            <a:r>
              <a:rPr lang="en-US" altLang="en-US" sz="3000" dirty="0" err="1" smtClean="0">
                <a:solidFill>
                  <a:schemeClr val="bg1"/>
                </a:solidFill>
              </a:rPr>
              <a:t>nhày</a:t>
            </a:r>
            <a:r>
              <a:rPr lang="en-US" altLang="en-US" sz="3000" dirty="0" smtClean="0">
                <a:solidFill>
                  <a:schemeClr val="bg1"/>
                </a:solidFill>
              </a:rPr>
              <a:t>: </a:t>
            </a:r>
            <a:r>
              <a:rPr lang="en-US" altLang="en-US" sz="3000" dirty="0">
                <a:solidFill>
                  <a:schemeClr val="bg1"/>
                </a:solidFill>
              </a:rPr>
              <a:t>(5%) </a:t>
            </a:r>
            <a:endParaRPr lang="en-US" altLang="en-US" sz="3000" dirty="0" smtClean="0">
              <a:solidFill>
                <a:schemeClr val="bg1"/>
              </a:solidFill>
            </a:endParaRPr>
          </a:p>
          <a:p>
            <a:pPr lvl="0" algn="just" eaLnBrk="1" hangingPunct="1"/>
            <a:r>
              <a:rPr lang="en-US" altLang="en-US" sz="3000" dirty="0">
                <a:solidFill>
                  <a:schemeClr val="bg1"/>
                </a:solidFill>
              </a:rPr>
              <a:t>* </a:t>
            </a:r>
            <a:r>
              <a:rPr lang="en-US" altLang="en-US" sz="3000" dirty="0" err="1">
                <a:solidFill>
                  <a:schemeClr val="bg1"/>
                </a:solidFill>
              </a:rPr>
              <a:t>Các</a:t>
            </a:r>
            <a:r>
              <a:rPr lang="en-US" altLang="en-US" sz="3000" dirty="0">
                <a:solidFill>
                  <a:schemeClr val="bg1"/>
                </a:solidFill>
              </a:rPr>
              <a:t> </a:t>
            </a:r>
            <a:r>
              <a:rPr lang="en-US" altLang="en-US" sz="3000" dirty="0" err="1">
                <a:solidFill>
                  <a:schemeClr val="bg1"/>
                </a:solidFill>
              </a:rPr>
              <a:t>hoạt</a:t>
            </a:r>
            <a:r>
              <a:rPr lang="en-US" altLang="en-US" sz="3000" dirty="0">
                <a:solidFill>
                  <a:schemeClr val="bg1"/>
                </a:solidFill>
              </a:rPr>
              <a:t> </a:t>
            </a:r>
            <a:r>
              <a:rPr lang="en-US" altLang="en-US" sz="3000" dirty="0" err="1">
                <a:solidFill>
                  <a:schemeClr val="bg1"/>
                </a:solidFill>
              </a:rPr>
              <a:t>động</a:t>
            </a:r>
            <a:r>
              <a:rPr lang="en-US" altLang="en-US" sz="3000" dirty="0">
                <a:solidFill>
                  <a:schemeClr val="bg1"/>
                </a:solidFill>
              </a:rPr>
              <a:t> </a:t>
            </a:r>
            <a:r>
              <a:rPr lang="en-US" altLang="en-US" sz="3000" dirty="0" err="1">
                <a:solidFill>
                  <a:schemeClr val="bg1"/>
                </a:solidFill>
              </a:rPr>
              <a:t>biến</a:t>
            </a:r>
            <a:r>
              <a:rPr lang="en-US" altLang="en-US" sz="3000" dirty="0">
                <a:solidFill>
                  <a:schemeClr val="bg1"/>
                </a:solidFill>
              </a:rPr>
              <a:t> </a:t>
            </a:r>
            <a:r>
              <a:rPr lang="en-US" altLang="en-US" sz="3000" dirty="0" err="1">
                <a:solidFill>
                  <a:schemeClr val="bg1"/>
                </a:solidFill>
              </a:rPr>
              <a:t>đổi</a:t>
            </a:r>
            <a:r>
              <a:rPr lang="en-US" altLang="en-US" sz="3000" dirty="0">
                <a:solidFill>
                  <a:schemeClr val="bg1"/>
                </a:solidFill>
              </a:rPr>
              <a:t> </a:t>
            </a:r>
            <a:r>
              <a:rPr lang="en-US" altLang="en-US" sz="3000" dirty="0" err="1">
                <a:solidFill>
                  <a:schemeClr val="bg1"/>
                </a:solidFill>
              </a:rPr>
              <a:t>thức</a:t>
            </a:r>
            <a:r>
              <a:rPr lang="en-US" altLang="en-US" sz="3000" dirty="0">
                <a:solidFill>
                  <a:schemeClr val="bg1"/>
                </a:solidFill>
              </a:rPr>
              <a:t> </a:t>
            </a:r>
            <a:r>
              <a:rPr lang="en-US" altLang="en-US" sz="3000" dirty="0" err="1">
                <a:solidFill>
                  <a:schemeClr val="bg1"/>
                </a:solidFill>
              </a:rPr>
              <a:t>ăn</a:t>
            </a:r>
            <a:r>
              <a:rPr lang="en-US" altLang="en-US" sz="3000" dirty="0">
                <a:solidFill>
                  <a:schemeClr val="bg1"/>
                </a:solidFill>
              </a:rPr>
              <a:t> ở </a:t>
            </a:r>
            <a:r>
              <a:rPr lang="en-US" altLang="en-US" sz="3000" dirty="0" err="1">
                <a:solidFill>
                  <a:schemeClr val="bg1"/>
                </a:solidFill>
              </a:rPr>
              <a:t>dạ</a:t>
            </a:r>
            <a:r>
              <a:rPr lang="en-US" altLang="en-US" sz="3000" dirty="0">
                <a:solidFill>
                  <a:schemeClr val="bg1"/>
                </a:solidFill>
              </a:rPr>
              <a:t> </a:t>
            </a:r>
            <a:r>
              <a:rPr lang="en-US" altLang="en-US" sz="3000" dirty="0" err="1">
                <a:solidFill>
                  <a:schemeClr val="bg1"/>
                </a:solidFill>
              </a:rPr>
              <a:t>dày</a:t>
            </a:r>
            <a:r>
              <a:rPr lang="en-US" altLang="en-US" sz="3000" dirty="0">
                <a:solidFill>
                  <a:schemeClr val="bg1"/>
                </a:solidFill>
              </a:rPr>
              <a:t>:</a:t>
            </a:r>
          </a:p>
          <a:p>
            <a:pPr lvl="0" algn="just" eaLnBrk="1" hangingPunct="1"/>
            <a:r>
              <a:rPr lang="en-US" altLang="en-US" sz="3000" dirty="0">
                <a:solidFill>
                  <a:schemeClr val="bg1"/>
                </a:solidFill>
              </a:rPr>
              <a:t>  -  </a:t>
            </a:r>
            <a:r>
              <a:rPr lang="en-US" altLang="en-US" sz="3000" dirty="0" err="1">
                <a:solidFill>
                  <a:schemeClr val="bg1"/>
                </a:solidFill>
              </a:rPr>
              <a:t>Biến</a:t>
            </a:r>
            <a:r>
              <a:rPr lang="en-US" altLang="en-US" sz="3000" dirty="0">
                <a:solidFill>
                  <a:schemeClr val="bg1"/>
                </a:solidFill>
              </a:rPr>
              <a:t> </a:t>
            </a:r>
            <a:r>
              <a:rPr lang="en-US" altLang="en-US" sz="3000" dirty="0" err="1">
                <a:solidFill>
                  <a:schemeClr val="bg1"/>
                </a:solidFill>
              </a:rPr>
              <a:t>đổi</a:t>
            </a:r>
            <a:r>
              <a:rPr lang="en-US" altLang="en-US" sz="3000" dirty="0">
                <a:solidFill>
                  <a:schemeClr val="bg1"/>
                </a:solidFill>
              </a:rPr>
              <a:t> </a:t>
            </a:r>
            <a:r>
              <a:rPr lang="en-US" altLang="en-US" sz="3000" dirty="0" err="1">
                <a:solidFill>
                  <a:schemeClr val="bg1"/>
                </a:solidFill>
              </a:rPr>
              <a:t>lí</a:t>
            </a:r>
            <a:r>
              <a:rPr lang="en-US" altLang="en-US" sz="3000" dirty="0">
                <a:solidFill>
                  <a:schemeClr val="bg1"/>
                </a:solidFill>
              </a:rPr>
              <a:t> </a:t>
            </a:r>
            <a:r>
              <a:rPr lang="en-US" altLang="en-US" sz="3000" dirty="0" err="1">
                <a:solidFill>
                  <a:schemeClr val="bg1"/>
                </a:solidFill>
              </a:rPr>
              <a:t>học</a:t>
            </a:r>
            <a:r>
              <a:rPr lang="en-US" altLang="en-US" sz="3000" dirty="0">
                <a:solidFill>
                  <a:schemeClr val="bg1"/>
                </a:solidFill>
              </a:rPr>
              <a:t> </a:t>
            </a:r>
            <a:r>
              <a:rPr lang="en-US" altLang="en-US" sz="3000" dirty="0" err="1">
                <a:solidFill>
                  <a:schemeClr val="bg1"/>
                </a:solidFill>
              </a:rPr>
              <a:t>gồm</a:t>
            </a:r>
            <a:r>
              <a:rPr lang="en-US" altLang="en-US" sz="3000" dirty="0">
                <a:solidFill>
                  <a:schemeClr val="bg1"/>
                </a:solidFill>
              </a:rPr>
              <a:t>: </a:t>
            </a:r>
          </a:p>
          <a:p>
            <a:pPr lvl="0" algn="just" eaLnBrk="1" hangingPunct="1"/>
            <a:r>
              <a:rPr lang="en-US" altLang="en-US" sz="3000" dirty="0">
                <a:solidFill>
                  <a:schemeClr val="bg1"/>
                </a:solidFill>
              </a:rPr>
              <a:t>      + </a:t>
            </a:r>
            <a:r>
              <a:rPr lang="en-US" altLang="en-US" sz="3000" dirty="0" err="1">
                <a:solidFill>
                  <a:schemeClr val="bg1"/>
                </a:solidFill>
              </a:rPr>
              <a:t>Sự</a:t>
            </a:r>
            <a:r>
              <a:rPr lang="en-US" altLang="en-US" sz="3000" dirty="0">
                <a:solidFill>
                  <a:schemeClr val="bg1"/>
                </a:solidFill>
              </a:rPr>
              <a:t> </a:t>
            </a:r>
            <a:r>
              <a:rPr lang="en-US" altLang="en-US" sz="3000" dirty="0" err="1">
                <a:solidFill>
                  <a:schemeClr val="bg1"/>
                </a:solidFill>
              </a:rPr>
              <a:t>tiết</a:t>
            </a:r>
            <a:r>
              <a:rPr lang="en-US" altLang="en-US" sz="3000" dirty="0">
                <a:solidFill>
                  <a:schemeClr val="bg1"/>
                </a:solidFill>
              </a:rPr>
              <a:t> </a:t>
            </a:r>
            <a:r>
              <a:rPr lang="en-US" altLang="en-US" sz="3000" dirty="0" err="1">
                <a:solidFill>
                  <a:schemeClr val="bg1"/>
                </a:solidFill>
              </a:rPr>
              <a:t>dịch</a:t>
            </a:r>
            <a:r>
              <a:rPr lang="en-US" altLang="en-US" sz="3000" dirty="0">
                <a:solidFill>
                  <a:schemeClr val="bg1"/>
                </a:solidFill>
              </a:rPr>
              <a:t> </a:t>
            </a:r>
            <a:r>
              <a:rPr lang="en-US" altLang="en-US" sz="3000" dirty="0" err="1">
                <a:solidFill>
                  <a:schemeClr val="bg1"/>
                </a:solidFill>
              </a:rPr>
              <a:t>vị</a:t>
            </a:r>
            <a:r>
              <a:rPr lang="en-US" altLang="en-US" sz="3000" dirty="0">
                <a:solidFill>
                  <a:schemeClr val="bg1"/>
                </a:solidFill>
              </a:rPr>
              <a:t> </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Hoà</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loãng</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thức</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ăn</a:t>
            </a:r>
            <a:r>
              <a:rPr lang="en-US" altLang="en-US" sz="3000" dirty="0">
                <a:solidFill>
                  <a:schemeClr val="bg1"/>
                </a:solidFill>
                <a:sym typeface="Wingdings" panose="05000000000000000000" pitchFamily="2" charset="2"/>
              </a:rPr>
              <a:t>. </a:t>
            </a:r>
            <a:endParaRPr lang="en-US" altLang="en-US" sz="3000" dirty="0">
              <a:solidFill>
                <a:schemeClr val="bg1"/>
              </a:solidFill>
            </a:endParaRPr>
          </a:p>
          <a:p>
            <a:pPr lvl="0" algn="just" eaLnBrk="1" hangingPunct="1"/>
            <a:r>
              <a:rPr lang="en-US" altLang="en-US" sz="3000" dirty="0">
                <a:solidFill>
                  <a:schemeClr val="bg1"/>
                </a:solidFill>
              </a:rPr>
              <a:t>      + </a:t>
            </a:r>
            <a:r>
              <a:rPr lang="en-US" altLang="en-US" sz="3000" dirty="0" err="1">
                <a:solidFill>
                  <a:schemeClr val="bg1"/>
                </a:solidFill>
              </a:rPr>
              <a:t>Sự</a:t>
            </a:r>
            <a:r>
              <a:rPr lang="en-US" altLang="en-US" sz="3000" dirty="0">
                <a:solidFill>
                  <a:schemeClr val="bg1"/>
                </a:solidFill>
              </a:rPr>
              <a:t> co </a:t>
            </a:r>
            <a:r>
              <a:rPr lang="en-US" altLang="en-US" sz="3000" dirty="0" err="1">
                <a:solidFill>
                  <a:schemeClr val="bg1"/>
                </a:solidFill>
              </a:rPr>
              <a:t>bóp</a:t>
            </a:r>
            <a:r>
              <a:rPr lang="en-US" altLang="en-US" sz="3000" dirty="0">
                <a:solidFill>
                  <a:schemeClr val="bg1"/>
                </a:solidFill>
              </a:rPr>
              <a:t> </a:t>
            </a:r>
            <a:r>
              <a:rPr lang="en-US" altLang="en-US" sz="3000" dirty="0" err="1">
                <a:solidFill>
                  <a:schemeClr val="bg1"/>
                </a:solidFill>
              </a:rPr>
              <a:t>của</a:t>
            </a:r>
            <a:r>
              <a:rPr lang="en-US" altLang="en-US" sz="3000" dirty="0">
                <a:solidFill>
                  <a:schemeClr val="bg1"/>
                </a:solidFill>
              </a:rPr>
              <a:t> </a:t>
            </a:r>
            <a:r>
              <a:rPr lang="en-US" altLang="en-US" sz="3000" dirty="0" err="1">
                <a:solidFill>
                  <a:schemeClr val="bg1"/>
                </a:solidFill>
              </a:rPr>
              <a:t>dạ</a:t>
            </a:r>
            <a:r>
              <a:rPr lang="en-US" altLang="en-US" sz="3000" dirty="0">
                <a:solidFill>
                  <a:schemeClr val="bg1"/>
                </a:solidFill>
              </a:rPr>
              <a:t> </a:t>
            </a:r>
            <a:r>
              <a:rPr lang="en-US" altLang="en-US" sz="3000" dirty="0" err="1">
                <a:solidFill>
                  <a:schemeClr val="bg1"/>
                </a:solidFill>
              </a:rPr>
              <a:t>dày</a:t>
            </a:r>
            <a:r>
              <a:rPr lang="en-US" altLang="en-US" sz="3000" dirty="0">
                <a:solidFill>
                  <a:schemeClr val="bg1"/>
                </a:solidFill>
              </a:rPr>
              <a:t> </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Đảo</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trộn</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thức</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ăn</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cho</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thấm</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đều</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dịch</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vị</a:t>
            </a:r>
            <a:r>
              <a:rPr lang="en-US" altLang="en-US" sz="3000" dirty="0">
                <a:solidFill>
                  <a:schemeClr val="bg1"/>
                </a:solidFill>
                <a:sym typeface="Wingdings" panose="05000000000000000000" pitchFamily="2" charset="2"/>
              </a:rPr>
              <a:t>. </a:t>
            </a:r>
          </a:p>
          <a:p>
            <a:pPr lvl="0" algn="just" eaLnBrk="1" hangingPunct="1"/>
            <a:r>
              <a:rPr lang="en-US" altLang="en-US" sz="3000" dirty="0">
                <a:solidFill>
                  <a:schemeClr val="bg1"/>
                </a:solidFill>
                <a:sym typeface="Wingdings" panose="05000000000000000000" pitchFamily="2" charset="2"/>
              </a:rPr>
              <a:t>  - </a:t>
            </a:r>
            <a:r>
              <a:rPr lang="en-US" altLang="en-US" sz="3000" dirty="0" err="1">
                <a:solidFill>
                  <a:schemeClr val="bg1"/>
                </a:solidFill>
                <a:sym typeface="Wingdings" panose="05000000000000000000" pitchFamily="2" charset="2"/>
              </a:rPr>
              <a:t>Biến</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đổi</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hoá</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học</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Hoạt</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động</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của</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enzim</a:t>
            </a:r>
            <a:r>
              <a:rPr lang="en-US" altLang="en-US" sz="3000" dirty="0">
                <a:solidFill>
                  <a:schemeClr val="bg1"/>
                </a:solidFill>
                <a:sym typeface="Wingdings" panose="05000000000000000000" pitchFamily="2" charset="2"/>
              </a:rPr>
              <a:t> pepsin  </a:t>
            </a:r>
            <a:r>
              <a:rPr lang="en-US" altLang="en-US" sz="3000" dirty="0" err="1">
                <a:solidFill>
                  <a:schemeClr val="bg1"/>
                </a:solidFill>
                <a:sym typeface="Wingdings" panose="05000000000000000000" pitchFamily="2" charset="2"/>
              </a:rPr>
              <a:t>Phân</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cắt</a:t>
            </a:r>
            <a:r>
              <a:rPr lang="en-US" altLang="en-US" sz="3000" dirty="0">
                <a:solidFill>
                  <a:schemeClr val="bg1"/>
                </a:solidFill>
                <a:sym typeface="Wingdings" panose="05000000000000000000" pitchFamily="2" charset="2"/>
              </a:rPr>
              <a:t> protein </a:t>
            </a:r>
            <a:r>
              <a:rPr lang="en-US" altLang="en-US" sz="3000" dirty="0" err="1">
                <a:solidFill>
                  <a:schemeClr val="bg1"/>
                </a:solidFill>
                <a:sym typeface="Wingdings" panose="05000000000000000000" pitchFamily="2" charset="2"/>
              </a:rPr>
              <a:t>chuỗi</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dài</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thành</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các</a:t>
            </a:r>
            <a:r>
              <a:rPr lang="en-US" altLang="en-US" sz="3000" dirty="0">
                <a:solidFill>
                  <a:schemeClr val="bg1"/>
                </a:solidFill>
                <a:sym typeface="Wingdings" panose="05000000000000000000" pitchFamily="2" charset="2"/>
              </a:rPr>
              <a:t> protein </a:t>
            </a:r>
            <a:r>
              <a:rPr lang="en-US" altLang="en-US" sz="3000" dirty="0" err="1">
                <a:solidFill>
                  <a:schemeClr val="bg1"/>
                </a:solidFill>
                <a:sym typeface="Wingdings" panose="05000000000000000000" pitchFamily="2" charset="2"/>
              </a:rPr>
              <a:t>chuỗi</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ngắn</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gồm</a:t>
            </a:r>
            <a:r>
              <a:rPr lang="en-US" altLang="en-US" sz="3000" dirty="0">
                <a:solidFill>
                  <a:schemeClr val="bg1"/>
                </a:solidFill>
                <a:sym typeface="Wingdings" panose="05000000000000000000" pitchFamily="2" charset="2"/>
              </a:rPr>
              <a:t> 3 - 10 </a:t>
            </a:r>
            <a:r>
              <a:rPr lang="en-US" altLang="en-US" sz="3000" dirty="0" err="1">
                <a:solidFill>
                  <a:schemeClr val="bg1"/>
                </a:solidFill>
                <a:sym typeface="Wingdings" panose="05000000000000000000" pitchFamily="2" charset="2"/>
              </a:rPr>
              <a:t>axit</a:t>
            </a:r>
            <a:r>
              <a:rPr lang="en-US" altLang="en-US" sz="3000" dirty="0">
                <a:solidFill>
                  <a:schemeClr val="bg1"/>
                </a:solidFill>
                <a:sym typeface="Wingdings" panose="05000000000000000000" pitchFamily="2" charset="2"/>
              </a:rPr>
              <a:t> </a:t>
            </a:r>
            <a:r>
              <a:rPr lang="en-US" altLang="en-US" sz="3000" dirty="0" err="1">
                <a:solidFill>
                  <a:schemeClr val="bg1"/>
                </a:solidFill>
                <a:sym typeface="Wingdings" panose="05000000000000000000" pitchFamily="2" charset="2"/>
              </a:rPr>
              <a:t>amin</a:t>
            </a:r>
            <a:r>
              <a:rPr lang="en-US" altLang="en-US" sz="3000" dirty="0">
                <a:solidFill>
                  <a:schemeClr val="bg1"/>
                </a:solidFill>
                <a:sym typeface="Wingdings" panose="05000000000000000000" pitchFamily="2" charset="2"/>
              </a:rPr>
              <a:t> .</a:t>
            </a:r>
          </a:p>
          <a:p>
            <a:pPr lvl="0" algn="just" eaLnBrk="1" hangingPunct="1"/>
            <a:endParaRPr lang="en-US" altLang="en-US" sz="3000" dirty="0">
              <a:solidFill>
                <a:srgbClr val="0000FF"/>
              </a:solidFill>
            </a:endParaRPr>
          </a:p>
          <a:p>
            <a:pPr marL="0" marR="0" lvl="0" indent="0" defTabSz="914400" eaLnBrk="1" fontAlgn="auto" latinLnBrk="0" hangingPunct="1">
              <a:lnSpc>
                <a:spcPct val="100000"/>
              </a:lnSpc>
              <a:spcBef>
                <a:spcPct val="50000"/>
              </a:spcBef>
              <a:spcAft>
                <a:spcPts val="0"/>
              </a:spcAft>
              <a:buClrTx/>
              <a:buSzTx/>
              <a:buFontTx/>
              <a:buNone/>
              <a:tabLst/>
              <a:defRPr/>
            </a:pPr>
            <a:endParaRPr lang="en-US" altLang="en-US" sz="3000" u="sng" kern="0" dirty="0">
              <a:solidFill>
                <a:srgbClr val="0000FF"/>
              </a:solidFill>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3000" b="0" i="0" u="sng" strike="noStrike" kern="0" cap="none" spc="0" normalizeH="0" baseline="0" noProof="0" dirty="0" smtClean="0">
                <a:ln>
                  <a:noFill/>
                </a:ln>
                <a:solidFill>
                  <a:srgbClr val="0000FF"/>
                </a:solidFill>
                <a:effectLst/>
                <a:uLnTx/>
                <a:uFillTx/>
              </a:rPr>
              <a:t> </a:t>
            </a:r>
            <a:endParaRPr kumimoji="0" lang="en-US" altLang="en-US" sz="3000" b="0" i="0" u="sng"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162832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3C47D196-D20B-4C16-BDF1-57C961C7BB32}"/>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21507" name="Text Box 5">
            <a:extLst>
              <a:ext uri="{FF2B5EF4-FFF2-40B4-BE49-F238E27FC236}">
                <a16:creationId xmlns:a16="http://schemas.microsoft.com/office/drawing/2014/main" id="{69A46819-8D69-40F0-BE74-847B1D843C6C}"/>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21508" name="Text Box 32">
            <a:extLst>
              <a:ext uri="{FF2B5EF4-FFF2-40B4-BE49-F238E27FC236}">
                <a16:creationId xmlns:a16="http://schemas.microsoft.com/office/drawing/2014/main" id="{EB640C64-CF84-4657-9D5D-F0E22930FD37}"/>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sp>
        <p:nvSpPr>
          <p:cNvPr id="51207" name="Rectangle 6">
            <a:extLst>
              <a:ext uri="{FF2B5EF4-FFF2-40B4-BE49-F238E27FC236}">
                <a16:creationId xmlns:a16="http://schemas.microsoft.com/office/drawing/2014/main" id="{85BBDB91-829F-4028-A690-4FEE75F53711}"/>
              </a:ext>
            </a:extLst>
          </p:cNvPr>
          <p:cNvSpPr>
            <a:spLocks noChangeArrowheads="1"/>
          </p:cNvSpPr>
          <p:nvPr/>
        </p:nvSpPr>
        <p:spPr bwMode="auto">
          <a:xfrm>
            <a:off x="90488" y="1203325"/>
            <a:ext cx="89154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FF0000"/>
                </a:solidFill>
              </a:rPr>
              <a:t>1. Sự đẩy thức ăn xuống ruột nhờ hoạt động của các cơ quan bộ phận nào?</a:t>
            </a:r>
          </a:p>
          <a:p>
            <a:pPr algn="just" eaLnBrk="1" hangingPunct="1"/>
            <a:r>
              <a:rPr lang="en-US" altLang="en-US" sz="3000">
                <a:solidFill>
                  <a:srgbClr val="FF0000"/>
                </a:solidFill>
              </a:rPr>
              <a:t>2. Loại thức ăn gluxit và lipit  được tiêu hoá trong dạ dày như thế nào?</a:t>
            </a:r>
          </a:p>
          <a:p>
            <a:pPr algn="just" eaLnBrk="1" hangingPunct="1"/>
            <a:r>
              <a:rPr lang="en-US" altLang="en-US" sz="3000">
                <a:solidFill>
                  <a:srgbClr val="FF0000"/>
                </a:solidFill>
              </a:rPr>
              <a:t>3. Thử giải thích vì sao prôtêin trong thức ăn bị dịch vị phân huỷ nhưng prôtêin của lớp niêm mạc dạ dày lại được bảo vệ và không bị phân huỷ?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box(in)">
                                      <p:cBhvr>
                                        <p:cTn id="7" dur="5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6907116D-1C32-48E0-A6A2-6A93D31D79FA}"/>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22531" name="Text Box 5">
            <a:extLst>
              <a:ext uri="{FF2B5EF4-FFF2-40B4-BE49-F238E27FC236}">
                <a16:creationId xmlns:a16="http://schemas.microsoft.com/office/drawing/2014/main" id="{324E6977-1343-4AC5-B784-D9BC1100655F}"/>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22532" name="Text Box 32">
            <a:extLst>
              <a:ext uri="{FF2B5EF4-FFF2-40B4-BE49-F238E27FC236}">
                <a16:creationId xmlns:a16="http://schemas.microsoft.com/office/drawing/2014/main" id="{B1D9D99A-E29F-43BE-AAB3-0E33D4194B56}"/>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sp>
        <p:nvSpPr>
          <p:cNvPr id="22533" name="Rectangle 6">
            <a:extLst>
              <a:ext uri="{FF2B5EF4-FFF2-40B4-BE49-F238E27FC236}">
                <a16:creationId xmlns:a16="http://schemas.microsoft.com/office/drawing/2014/main" id="{1FBC5912-C4A3-45F9-9242-40AD104033CC}"/>
              </a:ext>
            </a:extLst>
          </p:cNvPr>
          <p:cNvSpPr>
            <a:spLocks noChangeArrowheads="1"/>
          </p:cNvSpPr>
          <p:nvPr/>
        </p:nvSpPr>
        <p:spPr bwMode="auto">
          <a:xfrm>
            <a:off x="90488" y="1203325"/>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FF0000"/>
                </a:solidFill>
              </a:rPr>
              <a:t>1. Sự đẩy thức ăn xuống ruột nhờ hoạt động của các cơ quan bộ phận nào?</a:t>
            </a:r>
          </a:p>
        </p:txBody>
      </p:sp>
      <p:sp>
        <p:nvSpPr>
          <p:cNvPr id="22534" name="Rectangle 6">
            <a:extLst>
              <a:ext uri="{FF2B5EF4-FFF2-40B4-BE49-F238E27FC236}">
                <a16:creationId xmlns:a16="http://schemas.microsoft.com/office/drawing/2014/main" id="{D2A1C574-818F-48D0-B996-54A7E887D135}"/>
              </a:ext>
            </a:extLst>
          </p:cNvPr>
          <p:cNvSpPr>
            <a:spLocks noChangeArrowheads="1"/>
          </p:cNvSpPr>
          <p:nvPr/>
        </p:nvSpPr>
        <p:spPr bwMode="auto">
          <a:xfrm>
            <a:off x="104775" y="3173413"/>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FF0000"/>
                </a:solidFill>
              </a:rPr>
              <a:t>2. Loại thức ăn gluxit và lipit  được tiêu hoá trong dạ dày như thế nào?</a:t>
            </a:r>
          </a:p>
        </p:txBody>
      </p:sp>
      <p:sp>
        <p:nvSpPr>
          <p:cNvPr id="14343" name="Rectangle 7">
            <a:extLst>
              <a:ext uri="{FF2B5EF4-FFF2-40B4-BE49-F238E27FC236}">
                <a16:creationId xmlns:a16="http://schemas.microsoft.com/office/drawing/2014/main" id="{8D8CA326-074C-47B5-911A-33D3C2222646}"/>
              </a:ext>
            </a:extLst>
          </p:cNvPr>
          <p:cNvSpPr>
            <a:spLocks noChangeArrowheads="1"/>
          </p:cNvSpPr>
          <p:nvPr/>
        </p:nvSpPr>
        <p:spPr bwMode="auto">
          <a:xfrm>
            <a:off x="123825" y="4027488"/>
            <a:ext cx="8915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sym typeface="Wingdings" panose="05000000000000000000" pitchFamily="2" charset="2"/>
              </a:rPr>
              <a:t> </a:t>
            </a:r>
            <a:r>
              <a:rPr lang="en-US" altLang="en-US" sz="3000">
                <a:solidFill>
                  <a:srgbClr val="0000FF"/>
                </a:solidFill>
              </a:rPr>
              <a:t>+ Một phần nhỏ tinh bột được phân giải nhờ enzim amilaza (trộn đều ở khoang miệng) tạo thành đường mantôzơ ở giai đoạn đầu khi thức ăn chưa trộn đều với dịch vị.</a:t>
            </a:r>
          </a:p>
          <a:p>
            <a:pPr algn="just" eaLnBrk="1" hangingPunct="1"/>
            <a:r>
              <a:rPr lang="en-US" altLang="en-US" sz="3000">
                <a:solidFill>
                  <a:srgbClr val="0000FF"/>
                </a:solidFill>
              </a:rPr>
              <a:t>    + Gluxit, lipit không tiêu hoá trong dạ dày, chỉ biến đỗi về mặt lí học.</a:t>
            </a:r>
          </a:p>
        </p:txBody>
      </p:sp>
      <p:sp>
        <p:nvSpPr>
          <p:cNvPr id="2" name="Rectangle 7">
            <a:extLst>
              <a:ext uri="{FF2B5EF4-FFF2-40B4-BE49-F238E27FC236}">
                <a16:creationId xmlns:a16="http://schemas.microsoft.com/office/drawing/2014/main" id="{D626474D-B450-4520-BB47-494A76D20BC8}"/>
              </a:ext>
            </a:extLst>
          </p:cNvPr>
          <p:cNvSpPr>
            <a:spLocks noChangeArrowheads="1"/>
          </p:cNvSpPr>
          <p:nvPr/>
        </p:nvSpPr>
        <p:spPr bwMode="auto">
          <a:xfrm>
            <a:off x="76200" y="2117725"/>
            <a:ext cx="906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sym typeface="Wingdings" panose="05000000000000000000" pitchFamily="2" charset="2"/>
              </a:rPr>
              <a:t> </a:t>
            </a:r>
            <a:r>
              <a:rPr lang="en-US" altLang="en-US" sz="3000">
                <a:solidFill>
                  <a:srgbClr val="0000FF"/>
                </a:solidFill>
              </a:rPr>
              <a:t>Nhờ hoạt động co của các cơ dạ dày và sự co cơ vòng ở môn vị.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4343">
                                            <p:txEl>
                                              <p:pRg st="0" end="0"/>
                                            </p:txEl>
                                          </p:spTgt>
                                        </p:tgtEl>
                                        <p:attrNameLst>
                                          <p:attrName>style.visibility</p:attrName>
                                        </p:attrNameLst>
                                      </p:cBhvr>
                                      <p:to>
                                        <p:strVal val="visible"/>
                                      </p:to>
                                    </p:set>
                                    <p:anim calcmode="lin" valueType="num">
                                      <p:cBhvr additive="base">
                                        <p:cTn id="14" dur="500" fill="hold"/>
                                        <p:tgtEl>
                                          <p:spTgt spid="1434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34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343">
                                            <p:txEl>
                                              <p:pRg st="1" end="1"/>
                                            </p:txEl>
                                          </p:spTgt>
                                        </p:tgtEl>
                                        <p:attrNameLst>
                                          <p:attrName>style.visibility</p:attrName>
                                        </p:attrNameLst>
                                      </p:cBhvr>
                                      <p:to>
                                        <p:strVal val="visible"/>
                                      </p:to>
                                    </p:set>
                                    <p:anim calcmode="lin" valueType="num">
                                      <p:cBhvr additive="base">
                                        <p:cTn id="18" dur="500" fill="hold"/>
                                        <p:tgtEl>
                                          <p:spTgt spid="143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a:extLst>
              <a:ext uri="{FF2B5EF4-FFF2-40B4-BE49-F238E27FC236}">
                <a16:creationId xmlns:a16="http://schemas.microsoft.com/office/drawing/2014/main" id="{C08C002D-BCE0-482D-9FB3-0706923B8EA9}"/>
              </a:ext>
            </a:extLst>
          </p:cNvPr>
          <p:cNvSpPr txBox="1">
            <a:spLocks noChangeArrowheads="1"/>
          </p:cNvSpPr>
          <p:nvPr/>
        </p:nvSpPr>
        <p:spPr bwMode="auto">
          <a:xfrm>
            <a:off x="152400" y="17526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en-US" sz="3200">
                <a:solidFill>
                  <a:srgbClr val="FF0000"/>
                </a:solidFill>
              </a:rPr>
              <a:t>1. Quá trình tiêu hóa thức ăn ở khoang miệng diễn ra như thế nào?</a:t>
            </a:r>
          </a:p>
        </p:txBody>
      </p:sp>
      <p:sp>
        <p:nvSpPr>
          <p:cNvPr id="41992" name="Text Box 8">
            <a:extLst>
              <a:ext uri="{FF2B5EF4-FFF2-40B4-BE49-F238E27FC236}">
                <a16:creationId xmlns:a16="http://schemas.microsoft.com/office/drawing/2014/main" id="{B4339E64-520D-439A-A631-9D4C501C5AC8}"/>
              </a:ext>
            </a:extLst>
          </p:cNvPr>
          <p:cNvSpPr txBox="1">
            <a:spLocks noChangeArrowheads="1"/>
          </p:cNvSpPr>
          <p:nvPr/>
        </p:nvSpPr>
        <p:spPr bwMode="auto">
          <a:xfrm>
            <a:off x="152400" y="27432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en-US" sz="3200">
                <a:solidFill>
                  <a:srgbClr val="FF0000"/>
                </a:solidFill>
              </a:rPr>
              <a:t>2. Khi thức ăn xuống đến dạ dày còn những loại chất nào cần được tiêu hóa tiếp?</a:t>
            </a:r>
          </a:p>
        </p:txBody>
      </p:sp>
      <p:sp>
        <p:nvSpPr>
          <p:cNvPr id="41994" name="Text Box 4">
            <a:extLst>
              <a:ext uri="{FF2B5EF4-FFF2-40B4-BE49-F238E27FC236}">
                <a16:creationId xmlns:a16="http://schemas.microsoft.com/office/drawing/2014/main" id="{BE0181D3-921A-4B62-858E-51F213368EB5}"/>
              </a:ext>
            </a:extLst>
          </p:cNvPr>
          <p:cNvSpPr txBox="1">
            <a:spLocks noChangeArrowheads="1"/>
          </p:cNvSpPr>
          <p:nvPr/>
        </p:nvSpPr>
        <p:spPr bwMode="auto">
          <a:xfrm>
            <a:off x="76200" y="547688"/>
            <a:ext cx="8991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b="1">
                <a:solidFill>
                  <a:srgbClr val="FF3300"/>
                </a:solidFill>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blinds(horizontal)">
                                      <p:cBhvr>
                                        <p:cTn id="7" dur="500"/>
                                        <p:tgtEl>
                                          <p:spTgt spid="41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blinds(horizontal)">
                                      <p:cBhvr>
                                        <p:cTn id="12" dur="500"/>
                                        <p:tgtEl>
                                          <p:spTgt spid="41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992"/>
                                        </p:tgtEl>
                                        <p:attrNameLst>
                                          <p:attrName>style.visibility</p:attrName>
                                        </p:attrNameLst>
                                      </p:cBhvr>
                                      <p:to>
                                        <p:strVal val="visible"/>
                                      </p:to>
                                    </p:set>
                                    <p:animEffect transition="in" filter="blinds(horizontal)">
                                      <p:cBhvr>
                                        <p:cTn id="1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2" grpId="0"/>
      <p:bldP spid="419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2D0713B6-90CF-4050-87FD-C8F88F89BE74}"/>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23555" name="Text Box 5">
            <a:extLst>
              <a:ext uri="{FF2B5EF4-FFF2-40B4-BE49-F238E27FC236}">
                <a16:creationId xmlns:a16="http://schemas.microsoft.com/office/drawing/2014/main" id="{EC377232-EE5A-4F07-87AC-8B7EC30E65FB}"/>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23556" name="Text Box 32">
            <a:extLst>
              <a:ext uri="{FF2B5EF4-FFF2-40B4-BE49-F238E27FC236}">
                <a16:creationId xmlns:a16="http://schemas.microsoft.com/office/drawing/2014/main" id="{688FDCE1-C6B3-48F1-89D9-03B280870662}"/>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sp>
        <p:nvSpPr>
          <p:cNvPr id="23557" name="Rectangle 6">
            <a:extLst>
              <a:ext uri="{FF2B5EF4-FFF2-40B4-BE49-F238E27FC236}">
                <a16:creationId xmlns:a16="http://schemas.microsoft.com/office/drawing/2014/main" id="{1421DE8E-260A-4920-B4CB-AC55F27F3480}"/>
              </a:ext>
            </a:extLst>
          </p:cNvPr>
          <p:cNvSpPr>
            <a:spLocks noChangeArrowheads="1"/>
          </p:cNvSpPr>
          <p:nvPr/>
        </p:nvSpPr>
        <p:spPr bwMode="auto">
          <a:xfrm>
            <a:off x="123825" y="1143000"/>
            <a:ext cx="8915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FF0000"/>
                </a:solidFill>
              </a:rPr>
              <a:t>3. Thử giải thích vì sao prôtêin trong thức ăn bị dịch vị phân huỷ nhưng prôtêin của lớp niêm mạc dạ dày lại được bảo vệ và không bị phân huỷ?</a:t>
            </a:r>
          </a:p>
        </p:txBody>
      </p:sp>
      <p:sp>
        <p:nvSpPr>
          <p:cNvPr id="14343" name="Rectangle 7">
            <a:extLst>
              <a:ext uri="{FF2B5EF4-FFF2-40B4-BE49-F238E27FC236}">
                <a16:creationId xmlns:a16="http://schemas.microsoft.com/office/drawing/2014/main" id="{BA0AD7CB-209C-469F-8FBC-282A39DB0DDD}"/>
              </a:ext>
            </a:extLst>
          </p:cNvPr>
          <p:cNvSpPr>
            <a:spLocks noChangeArrowheads="1"/>
          </p:cNvSpPr>
          <p:nvPr/>
        </p:nvSpPr>
        <p:spPr bwMode="auto">
          <a:xfrm>
            <a:off x="104775" y="2514600"/>
            <a:ext cx="8915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sym typeface="Wingdings" panose="05000000000000000000" pitchFamily="2" charset="2"/>
              </a:rPr>
              <a:t> </a:t>
            </a:r>
            <a:r>
              <a:rPr lang="en-US" altLang="en-US" sz="3000">
                <a:solidFill>
                  <a:srgbClr val="0000FF"/>
                </a:solidFill>
              </a:rPr>
              <a:t>Nhờ chất nhày được tiết ra từ các tế bào tiết chất nhày ở cổ tuyến vị. Các chất nhày phủ lên bề mặt lớp niêm mạc, ngăn cách các tế bào niêm mạc với pepsin và HCl.</a:t>
            </a:r>
          </a:p>
        </p:txBody>
      </p:sp>
      <p:sp>
        <p:nvSpPr>
          <p:cNvPr id="221186" name="Rectangle 2">
            <a:extLst>
              <a:ext uri="{FF2B5EF4-FFF2-40B4-BE49-F238E27FC236}">
                <a16:creationId xmlns:a16="http://schemas.microsoft.com/office/drawing/2014/main" id="{D39E85B4-4EEC-4424-8DBA-524C32F76F16}"/>
              </a:ext>
            </a:extLst>
          </p:cNvPr>
          <p:cNvSpPr>
            <a:spLocks noChangeArrowheads="1"/>
          </p:cNvSpPr>
          <p:nvPr/>
        </p:nvSpPr>
        <p:spPr bwMode="auto">
          <a:xfrm>
            <a:off x="90488" y="3917950"/>
            <a:ext cx="8229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US" altLang="en-US" sz="3000">
                <a:solidFill>
                  <a:srgbClr val="FF0000"/>
                </a:solidFill>
              </a:rPr>
              <a:t>- Thức ăn lưu lại ở dạ dày khoảng bao lâu?</a:t>
            </a:r>
          </a:p>
        </p:txBody>
      </p:sp>
      <p:sp>
        <p:nvSpPr>
          <p:cNvPr id="221187" name="Rectangle 3">
            <a:extLst>
              <a:ext uri="{FF2B5EF4-FFF2-40B4-BE49-F238E27FC236}">
                <a16:creationId xmlns:a16="http://schemas.microsoft.com/office/drawing/2014/main" id="{3A223FF5-71AB-4274-8C4D-9E7F0D5A5066}"/>
              </a:ext>
            </a:extLst>
          </p:cNvPr>
          <p:cNvSpPr>
            <a:spLocks noChangeArrowheads="1"/>
          </p:cNvSpPr>
          <p:nvPr/>
        </p:nvSpPr>
        <p:spPr bwMode="auto">
          <a:xfrm>
            <a:off x="104775" y="4284663"/>
            <a:ext cx="8915400" cy="97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en-US" altLang="en-US" sz="3000">
                <a:solidFill>
                  <a:srgbClr val="0000FF"/>
                </a:solidFill>
              </a:rPr>
              <a:t>- Thời gian lưu lại thức ăn trong dạ dày từ 3 – 6 giờ, tùy loại thức ăn.</a:t>
            </a:r>
          </a:p>
        </p:txBody>
      </p:sp>
      <p:sp>
        <p:nvSpPr>
          <p:cNvPr id="5" name="Rectangle 2">
            <a:extLst>
              <a:ext uri="{FF2B5EF4-FFF2-40B4-BE49-F238E27FC236}">
                <a16:creationId xmlns:a16="http://schemas.microsoft.com/office/drawing/2014/main" id="{0DC3FA94-28DF-42E0-B918-CABEA1F0C87A}"/>
              </a:ext>
            </a:extLst>
          </p:cNvPr>
          <p:cNvSpPr txBox="1">
            <a:spLocks noChangeArrowheads="1"/>
          </p:cNvSpPr>
          <p:nvPr/>
        </p:nvSpPr>
        <p:spPr bwMode="auto">
          <a:xfrm>
            <a:off x="146050" y="5014913"/>
            <a:ext cx="8845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US" altLang="en-US" sz="3000">
                <a:solidFill>
                  <a:srgbClr val="FF0000"/>
                </a:solidFill>
              </a:rPr>
              <a:t>- Với khẩu phần ăn đầy đủ các chất sau khi tiêu hoá ở dạ dày thì còn những chất nào cần được tiêu hoá tiếp?</a:t>
            </a:r>
          </a:p>
        </p:txBody>
      </p:sp>
      <p:sp>
        <p:nvSpPr>
          <p:cNvPr id="6" name="Rectangle 3">
            <a:extLst>
              <a:ext uri="{FF2B5EF4-FFF2-40B4-BE49-F238E27FC236}">
                <a16:creationId xmlns:a16="http://schemas.microsoft.com/office/drawing/2014/main" id="{F5B28747-35C3-4512-8E65-A1FD0368D95A}"/>
              </a:ext>
            </a:extLst>
          </p:cNvPr>
          <p:cNvSpPr txBox="1">
            <a:spLocks noChangeArrowheads="1"/>
          </p:cNvSpPr>
          <p:nvPr/>
        </p:nvSpPr>
        <p:spPr bwMode="auto">
          <a:xfrm>
            <a:off x="76200" y="5922963"/>
            <a:ext cx="89154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en-US" altLang="en-US" sz="3000">
                <a:solidFill>
                  <a:srgbClr val="0000FF"/>
                </a:solidFill>
              </a:rPr>
              <a:t>- Các thức ăn cần được tiêu hoá tiếp là: prôtêin, gluxit, lipit.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to="" calcmode="lin" valueType="num">
                                      <p:cBhvr>
                                        <p:cTn id="7" dur="1" fill="hold"/>
                                        <p:tgtEl>
                                          <p:spTgt spid="143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1186"/>
                                        </p:tgtEl>
                                        <p:attrNameLst>
                                          <p:attrName>style.visibility</p:attrName>
                                        </p:attrNameLst>
                                      </p:cBhvr>
                                      <p:to>
                                        <p:strVal val="visible"/>
                                      </p:to>
                                    </p:set>
                                    <p:anim calcmode="lin" valueType="num">
                                      <p:cBhvr additive="base">
                                        <p:cTn id="12" dur="500" fill="hold"/>
                                        <p:tgtEl>
                                          <p:spTgt spid="221186"/>
                                        </p:tgtEl>
                                        <p:attrNameLst>
                                          <p:attrName>ppt_x</p:attrName>
                                        </p:attrNameLst>
                                      </p:cBhvr>
                                      <p:tavLst>
                                        <p:tav tm="0">
                                          <p:val>
                                            <p:strVal val="#ppt_x"/>
                                          </p:val>
                                        </p:tav>
                                        <p:tav tm="100000">
                                          <p:val>
                                            <p:strVal val="#ppt_x"/>
                                          </p:val>
                                        </p:tav>
                                      </p:tavLst>
                                    </p:anim>
                                    <p:anim calcmode="lin" valueType="num">
                                      <p:cBhvr additive="base">
                                        <p:cTn id="13" dur="500" fill="hold"/>
                                        <p:tgtEl>
                                          <p:spTgt spid="22118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221187">
                                            <p:txEl>
                                              <p:pRg st="0" end="0"/>
                                            </p:txEl>
                                          </p:spTgt>
                                        </p:tgtEl>
                                        <p:attrNameLst>
                                          <p:attrName>style.visibility</p:attrName>
                                        </p:attrNameLst>
                                      </p:cBhvr>
                                      <p:to>
                                        <p:strVal val="visible"/>
                                      </p:to>
                                    </p:set>
                                    <p:anim to="" calcmode="lin" valueType="num">
                                      <p:cBhvr>
                                        <p:cTn id="18" dur="1" fill="hold"/>
                                        <p:tgtEl>
                                          <p:spTgt spid="221187">
                                            <p:txEl>
                                              <p:pRg st="0" end="0"/>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to="" calcmode="lin" valueType="num">
                                      <p:cBhvr>
                                        <p:cTn id="29"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504EC436-B50C-4DDD-BBE7-5C065762A338}"/>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24579" name="Text Box 5">
            <a:extLst>
              <a:ext uri="{FF2B5EF4-FFF2-40B4-BE49-F238E27FC236}">
                <a16:creationId xmlns:a16="http://schemas.microsoft.com/office/drawing/2014/main" id="{D21E1438-5221-471D-AC48-3C0493BF6A7E}"/>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
        <p:nvSpPr>
          <p:cNvPr id="24580" name="Text Box 32">
            <a:extLst>
              <a:ext uri="{FF2B5EF4-FFF2-40B4-BE49-F238E27FC236}">
                <a16:creationId xmlns:a16="http://schemas.microsoft.com/office/drawing/2014/main" id="{5669B319-986F-4FC3-B54C-A1E11960D821}"/>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sp>
        <p:nvSpPr>
          <p:cNvPr id="54279" name="Text Box 7">
            <a:extLst>
              <a:ext uri="{FF2B5EF4-FFF2-40B4-BE49-F238E27FC236}">
                <a16:creationId xmlns:a16="http://schemas.microsoft.com/office/drawing/2014/main" id="{0221C47E-5B8C-4F9D-99C6-B07E02EEFA61}"/>
              </a:ext>
            </a:extLst>
          </p:cNvPr>
          <p:cNvSpPr txBox="1">
            <a:spLocks noChangeArrowheads="1"/>
          </p:cNvSpPr>
          <p:nvPr/>
        </p:nvSpPr>
        <p:spPr bwMode="auto">
          <a:xfrm>
            <a:off x="152400" y="1528763"/>
            <a:ext cx="8915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FF0000"/>
                </a:solidFill>
              </a:rPr>
              <a:t>Liên hệ:  1. Vì sao khi đầy bụng, ta hay ợ ra nước chua?</a:t>
            </a:r>
          </a:p>
          <a:p>
            <a:pPr algn="just" eaLnBrk="1" hangingPunct="1"/>
            <a:r>
              <a:rPr lang="en-US" altLang="en-US" sz="3000">
                <a:solidFill>
                  <a:srgbClr val="FF0000"/>
                </a:solidFill>
              </a:rPr>
              <a:t>               2. Vì sao lúc đói bụng lại sôi ùng ục ?</a:t>
            </a:r>
          </a:p>
          <a:p>
            <a:pPr algn="just" eaLnBrk="1" hangingPunct="1"/>
            <a:r>
              <a:rPr lang="en-US" altLang="en-US" sz="3000">
                <a:solidFill>
                  <a:srgbClr val="0000FF"/>
                </a:solidFill>
              </a:rPr>
              <a:t>- Khi đói dịch vị vẫn tiếp tục tiết ra. Do trống rỗng, dạ dày co mạnh làm cho các dịch trong đó bị đẩy lên, dồn xuống, sủi bọt và cho ta có cảm giác vừa thấy đói bụng vừa sôi lên ùng ục …</a:t>
            </a:r>
          </a:p>
        </p:txBody>
      </p:sp>
      <p:sp>
        <p:nvSpPr>
          <p:cNvPr id="54280" name="Text Box 8">
            <a:extLst>
              <a:ext uri="{FF2B5EF4-FFF2-40B4-BE49-F238E27FC236}">
                <a16:creationId xmlns:a16="http://schemas.microsoft.com/office/drawing/2014/main" id="{9F8DFA1F-B325-4BF3-83A7-D5B0A7D694E6}"/>
              </a:ext>
            </a:extLst>
          </p:cNvPr>
          <p:cNvSpPr txBox="1">
            <a:spLocks noChangeArrowheads="1"/>
          </p:cNvSpPr>
          <p:nvPr/>
        </p:nvSpPr>
        <p:spPr bwMode="auto">
          <a:xfrm>
            <a:off x="123825" y="441960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FF0000"/>
                </a:solidFill>
              </a:rPr>
              <a:t>Vận dụng: Hàng ngày em đã có những thói quen nào để bảo vệ hệ tiêu hóa, đặc biệt là dạ 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9">
                                            <p:txEl>
                                              <p:pRg st="0" end="0"/>
                                            </p:txEl>
                                          </p:spTgt>
                                        </p:tgtEl>
                                        <p:attrNameLst>
                                          <p:attrName>style.visibility</p:attrName>
                                        </p:attrNameLst>
                                      </p:cBhvr>
                                      <p:to>
                                        <p:strVal val="visible"/>
                                      </p:to>
                                    </p:set>
                                    <p:animEffect transition="in" filter="blinds(horizontal)">
                                      <p:cBhvr>
                                        <p:cTn id="7" dur="500"/>
                                        <p:tgtEl>
                                          <p:spTgt spid="542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54279">
                                            <p:txEl>
                                              <p:pRg st="0" end="0"/>
                                            </p:txEl>
                                          </p:spTgt>
                                        </p:tgtEl>
                                      </p:cBhvr>
                                    </p:animEffect>
                                    <p:set>
                                      <p:cBhvr>
                                        <p:cTn id="12" dur="1" fill="hold">
                                          <p:stCondLst>
                                            <p:cond delay="499"/>
                                          </p:stCondLst>
                                        </p:cTn>
                                        <p:tgtEl>
                                          <p:spTgt spid="54279">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79">
                                            <p:txEl>
                                              <p:pRg st="1" end="1"/>
                                            </p:txEl>
                                          </p:spTgt>
                                        </p:tgtEl>
                                        <p:attrNameLst>
                                          <p:attrName>style.visibility</p:attrName>
                                        </p:attrNameLst>
                                      </p:cBhvr>
                                      <p:to>
                                        <p:strVal val="visible"/>
                                      </p:to>
                                    </p:set>
                                    <p:animEffect transition="in" filter="blinds(horizontal)">
                                      <p:cBhvr>
                                        <p:cTn id="17" dur="500"/>
                                        <p:tgtEl>
                                          <p:spTgt spid="542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4279">
                                            <p:txEl>
                                              <p:pRg st="2" end="2"/>
                                            </p:txEl>
                                          </p:spTgt>
                                        </p:tgtEl>
                                        <p:attrNameLst>
                                          <p:attrName>style.visibility</p:attrName>
                                        </p:attrNameLst>
                                      </p:cBhvr>
                                      <p:to>
                                        <p:strVal val="visible"/>
                                      </p:to>
                                    </p:set>
                                    <p:animEffect transition="in" filter="blinds(horizontal)">
                                      <p:cBhvr>
                                        <p:cTn id="22" dur="500"/>
                                        <p:tgtEl>
                                          <p:spTgt spid="542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nodeType="clickEffect">
                                  <p:stCondLst>
                                    <p:cond delay="0"/>
                                  </p:stCondLst>
                                  <p:childTnLst>
                                    <p:animEffect transition="out" filter="blinds(horizontal)">
                                      <p:cBhvr>
                                        <p:cTn id="26" dur="500"/>
                                        <p:tgtEl>
                                          <p:spTgt spid="54279">
                                            <p:txEl>
                                              <p:pRg st="1" end="1"/>
                                            </p:txEl>
                                          </p:spTgt>
                                        </p:tgtEl>
                                      </p:cBhvr>
                                    </p:animEffect>
                                    <p:set>
                                      <p:cBhvr>
                                        <p:cTn id="27" dur="1" fill="hold">
                                          <p:stCondLst>
                                            <p:cond delay="499"/>
                                          </p:stCondLst>
                                        </p:cTn>
                                        <p:tgtEl>
                                          <p:spTgt spid="54279">
                                            <p:txEl>
                                              <p:pRg st="1" end="1"/>
                                            </p:txEl>
                                          </p:spTgt>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54279">
                                            <p:txEl>
                                              <p:pRg st="2" end="2"/>
                                            </p:txEl>
                                          </p:spTgt>
                                        </p:tgtEl>
                                      </p:cBhvr>
                                    </p:animEffect>
                                    <p:set>
                                      <p:cBhvr>
                                        <p:cTn id="30" dur="1" fill="hold">
                                          <p:stCondLst>
                                            <p:cond delay="499"/>
                                          </p:stCondLst>
                                        </p:cTn>
                                        <p:tgtEl>
                                          <p:spTgt spid="54279">
                                            <p:txEl>
                                              <p:pRg st="2" end="2"/>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54280">
                                            <p:txEl>
                                              <p:pRg st="0" end="0"/>
                                            </p:txEl>
                                          </p:spTgt>
                                        </p:tgtEl>
                                        <p:attrNameLst>
                                          <p:attrName>style.visibility</p:attrName>
                                        </p:attrNameLst>
                                      </p:cBhvr>
                                      <p:to>
                                        <p:strVal val="visible"/>
                                      </p:to>
                                    </p:set>
                                    <p:animEffect transition="in" filter="blinds(horizontal)">
                                      <p:cBhvr>
                                        <p:cTn id="35" dur="500"/>
                                        <p:tgtEl>
                                          <p:spTgt spid="542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So do cac co quan trong he tieu hoa cua co the nguoi">
            <a:extLst>
              <a:ext uri="{FF2B5EF4-FFF2-40B4-BE49-F238E27FC236}">
                <a16:creationId xmlns:a16="http://schemas.microsoft.com/office/drawing/2014/main" id="{28FF663D-FBE1-47F1-8B0D-46C80FFCA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2" name="Object 6">
            <a:extLst>
              <a:ext uri="{FF2B5EF4-FFF2-40B4-BE49-F238E27FC236}">
                <a16:creationId xmlns:a16="http://schemas.microsoft.com/office/drawing/2014/main" id="{1D1CA72C-7FB5-4B93-8B47-3B9BFF4F0D4D}"/>
              </a:ext>
            </a:extLst>
          </p:cNvPr>
          <p:cNvGraphicFramePr>
            <a:graphicFrameLocks noChangeAspect="1"/>
          </p:cNvGraphicFramePr>
          <p:nvPr/>
        </p:nvGraphicFramePr>
        <p:xfrm>
          <a:off x="4191000" y="1600200"/>
          <a:ext cx="1066800" cy="838200"/>
        </p:xfrm>
        <a:graphic>
          <a:graphicData uri="http://schemas.openxmlformats.org/presentationml/2006/ole">
            <mc:AlternateContent xmlns:mc="http://schemas.openxmlformats.org/markup-compatibility/2006">
              <mc:Choice xmlns:v="urn:schemas-microsoft-com:vml" Requires="v">
                <p:oleObj spid="_x0000_s25711" name="Photo Editor Photo" r:id="rId4" imgW="2742857" imgH="1476190" progId="MSPhotoEd.3">
                  <p:embed/>
                </p:oleObj>
              </mc:Choice>
              <mc:Fallback>
                <p:oleObj name="Photo Editor Photo" r:id="rId4" imgW="2742857" imgH="1476190"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00200"/>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Line 7">
            <a:extLst>
              <a:ext uri="{FF2B5EF4-FFF2-40B4-BE49-F238E27FC236}">
                <a16:creationId xmlns:a16="http://schemas.microsoft.com/office/drawing/2014/main" id="{C0939A32-22CC-4BBD-ABB8-89CC668C40E9}"/>
              </a:ext>
            </a:extLst>
          </p:cNvPr>
          <p:cNvSpPr>
            <a:spLocks noChangeShapeType="1"/>
          </p:cNvSpPr>
          <p:nvPr/>
        </p:nvSpPr>
        <p:spPr bwMode="auto">
          <a:xfrm>
            <a:off x="5486400" y="2057400"/>
            <a:ext cx="9906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Text Box 8">
            <a:extLst>
              <a:ext uri="{FF2B5EF4-FFF2-40B4-BE49-F238E27FC236}">
                <a16:creationId xmlns:a16="http://schemas.microsoft.com/office/drawing/2014/main" id="{0CAEB5FA-C547-4E1C-AD4D-4920894CC0FF}"/>
              </a:ext>
            </a:extLst>
          </p:cNvPr>
          <p:cNvSpPr txBox="1">
            <a:spLocks noChangeArrowheads="1"/>
          </p:cNvSpPr>
          <p:nvPr/>
        </p:nvSpPr>
        <p:spPr bwMode="auto">
          <a:xfrm>
            <a:off x="5410200" y="21336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000" b="1">
                <a:solidFill>
                  <a:srgbClr val="0000FF"/>
                </a:solidFill>
                <a:latin typeface="Arial" panose="020B0604020202020204" pitchFamily="34" charset="0"/>
                <a:cs typeface="Arial" panose="020B0604020202020204" pitchFamily="34" charset="0"/>
              </a:rPr>
              <a:t>Amilaza</a:t>
            </a:r>
          </a:p>
        </p:txBody>
      </p:sp>
      <p:graphicFrame>
        <p:nvGraphicFramePr>
          <p:cNvPr id="4105" name="Object 9">
            <a:extLst>
              <a:ext uri="{FF2B5EF4-FFF2-40B4-BE49-F238E27FC236}">
                <a16:creationId xmlns:a16="http://schemas.microsoft.com/office/drawing/2014/main" id="{75F5DE61-B242-4994-8B89-B10871883ADB}"/>
              </a:ext>
            </a:extLst>
          </p:cNvPr>
          <p:cNvGraphicFramePr>
            <a:graphicFrameLocks noChangeAspect="1"/>
          </p:cNvGraphicFramePr>
          <p:nvPr/>
        </p:nvGraphicFramePr>
        <p:xfrm>
          <a:off x="6705600" y="1752600"/>
          <a:ext cx="1219200" cy="639763"/>
        </p:xfrm>
        <a:graphic>
          <a:graphicData uri="http://schemas.openxmlformats.org/presentationml/2006/ole">
            <mc:AlternateContent xmlns:mc="http://schemas.openxmlformats.org/markup-compatibility/2006">
              <mc:Choice xmlns:v="urn:schemas-microsoft-com:vml" Requires="v">
                <p:oleObj spid="_x0000_s25712" name="Photo Editor Photo" r:id="rId6" imgW="2715004" imgH="990738" progId="MSPhotoEd.3">
                  <p:embed/>
                </p:oleObj>
              </mc:Choice>
              <mc:Fallback>
                <p:oleObj name="Photo Editor Photo" r:id="rId6" imgW="2715004" imgH="990738" progId="MSPhotoEd.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752600"/>
                        <a:ext cx="1219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Text Box 10">
            <a:extLst>
              <a:ext uri="{FF2B5EF4-FFF2-40B4-BE49-F238E27FC236}">
                <a16:creationId xmlns:a16="http://schemas.microsoft.com/office/drawing/2014/main" id="{5F8399E7-007E-471F-8C08-3018819FA624}"/>
              </a:ext>
            </a:extLst>
          </p:cNvPr>
          <p:cNvSpPr txBox="1">
            <a:spLocks noChangeArrowheads="1"/>
          </p:cNvSpPr>
          <p:nvPr/>
        </p:nvSpPr>
        <p:spPr bwMode="auto">
          <a:xfrm>
            <a:off x="4114800" y="2362200"/>
            <a:ext cx="118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000" b="1">
                <a:solidFill>
                  <a:srgbClr val="CC0000"/>
                </a:solidFill>
                <a:latin typeface="Arial" panose="020B0604020202020204" pitchFamily="34" charset="0"/>
                <a:cs typeface="Arial" panose="020B0604020202020204" pitchFamily="34" charset="0"/>
              </a:rPr>
              <a:t>Tinh bột</a:t>
            </a:r>
          </a:p>
        </p:txBody>
      </p:sp>
      <p:sp>
        <p:nvSpPr>
          <p:cNvPr id="4107" name="Text Box 11">
            <a:extLst>
              <a:ext uri="{FF2B5EF4-FFF2-40B4-BE49-F238E27FC236}">
                <a16:creationId xmlns:a16="http://schemas.microsoft.com/office/drawing/2014/main" id="{DC907936-54FC-4E65-A1A7-DB3D59BEB94A}"/>
              </a:ext>
            </a:extLst>
          </p:cNvPr>
          <p:cNvSpPr txBox="1">
            <a:spLocks noChangeArrowheads="1"/>
          </p:cNvSpPr>
          <p:nvPr/>
        </p:nvSpPr>
        <p:spPr bwMode="auto">
          <a:xfrm>
            <a:off x="7848600" y="1752600"/>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000" b="1">
                <a:solidFill>
                  <a:srgbClr val="CC0000"/>
                </a:solidFill>
                <a:latin typeface="Arial" panose="020B0604020202020204" pitchFamily="34" charset="0"/>
                <a:cs typeface="Arial" panose="020B0604020202020204" pitchFamily="34" charset="0"/>
              </a:rPr>
              <a:t>Đường mantôzơ</a:t>
            </a:r>
          </a:p>
        </p:txBody>
      </p:sp>
      <p:sp>
        <p:nvSpPr>
          <p:cNvPr id="4108" name="Text Box 12">
            <a:extLst>
              <a:ext uri="{FF2B5EF4-FFF2-40B4-BE49-F238E27FC236}">
                <a16:creationId xmlns:a16="http://schemas.microsoft.com/office/drawing/2014/main" id="{CF05DE2B-0155-4F65-A6EF-21CFE90D9EF5}"/>
              </a:ext>
            </a:extLst>
          </p:cNvPr>
          <p:cNvSpPr txBox="1">
            <a:spLocks noChangeArrowheads="1"/>
          </p:cNvSpPr>
          <p:nvPr/>
        </p:nvSpPr>
        <p:spPr bwMode="auto">
          <a:xfrm>
            <a:off x="4114800" y="29559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b="1" i="1">
                <a:latin typeface="Arial" panose="020B0604020202020204" pitchFamily="34" charset="0"/>
                <a:cs typeface="Arial" panose="020B0604020202020204" pitchFamily="34" charset="0"/>
              </a:rPr>
              <a:t>Không đáng kể</a:t>
            </a:r>
          </a:p>
        </p:txBody>
      </p:sp>
      <p:grpSp>
        <p:nvGrpSpPr>
          <p:cNvPr id="4109" name="Group 13">
            <a:extLst>
              <a:ext uri="{FF2B5EF4-FFF2-40B4-BE49-F238E27FC236}">
                <a16:creationId xmlns:a16="http://schemas.microsoft.com/office/drawing/2014/main" id="{1B12360E-0193-4054-96E3-6E9E7971B1B7}"/>
              </a:ext>
            </a:extLst>
          </p:cNvPr>
          <p:cNvGrpSpPr>
            <a:grpSpLocks/>
          </p:cNvGrpSpPr>
          <p:nvPr/>
        </p:nvGrpSpPr>
        <p:grpSpPr bwMode="auto">
          <a:xfrm>
            <a:off x="7239000" y="3733800"/>
            <a:ext cx="1752600" cy="838200"/>
            <a:chOff x="1680" y="2784"/>
            <a:chExt cx="2030" cy="960"/>
          </a:xfrm>
        </p:grpSpPr>
        <p:grpSp>
          <p:nvGrpSpPr>
            <p:cNvPr id="25659" name="Group 57">
              <a:extLst>
                <a:ext uri="{FF2B5EF4-FFF2-40B4-BE49-F238E27FC236}">
                  <a16:creationId xmlns:a16="http://schemas.microsoft.com/office/drawing/2014/main" id="{5530F2E0-6736-4954-B75B-07B037F26ED2}"/>
                </a:ext>
              </a:extLst>
            </p:cNvPr>
            <p:cNvGrpSpPr>
              <a:grpSpLocks/>
            </p:cNvGrpSpPr>
            <p:nvPr/>
          </p:nvGrpSpPr>
          <p:grpSpPr bwMode="auto">
            <a:xfrm rot="9436569">
              <a:off x="2784" y="2784"/>
              <a:ext cx="640" cy="292"/>
              <a:chOff x="1120" y="3048"/>
              <a:chExt cx="640" cy="292"/>
            </a:xfrm>
          </p:grpSpPr>
          <p:sp>
            <p:nvSpPr>
              <p:cNvPr id="25694" name="AutoShape 12">
                <a:extLst>
                  <a:ext uri="{FF2B5EF4-FFF2-40B4-BE49-F238E27FC236}">
                    <a16:creationId xmlns:a16="http://schemas.microsoft.com/office/drawing/2014/main" id="{9E5A038F-B71E-4211-9399-DA69BB6B15FB}"/>
                  </a:ext>
                </a:extLst>
              </p:cNvPr>
              <p:cNvSpPr>
                <a:spLocks noChangeArrowheads="1"/>
              </p:cNvSpPr>
              <p:nvPr/>
            </p:nvSpPr>
            <p:spPr bwMode="auto">
              <a:xfrm rot="2040358">
                <a:off x="1520" y="3264"/>
                <a:ext cx="240" cy="76"/>
              </a:xfrm>
              <a:prstGeom prst="flowChartTerminator">
                <a:avLst/>
              </a:prstGeom>
              <a:solidFill>
                <a:srgbClr val="FF0000"/>
              </a:solidFill>
              <a:ln w="9525">
                <a:solidFill>
                  <a:srgbClr val="FF00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95" name="AutoShape 14">
                <a:extLst>
                  <a:ext uri="{FF2B5EF4-FFF2-40B4-BE49-F238E27FC236}">
                    <a16:creationId xmlns:a16="http://schemas.microsoft.com/office/drawing/2014/main" id="{8B183B75-73FB-498B-974F-CE7BA532BE49}"/>
                  </a:ext>
                </a:extLst>
              </p:cNvPr>
              <p:cNvSpPr>
                <a:spLocks noChangeArrowheads="1"/>
              </p:cNvSpPr>
              <p:nvPr/>
            </p:nvSpPr>
            <p:spPr bwMode="auto">
              <a:xfrm rot="803211">
                <a:off x="1120" y="3048"/>
                <a:ext cx="240" cy="76"/>
              </a:xfrm>
              <a:prstGeom prst="flowChartTerminator">
                <a:avLst/>
              </a:prstGeom>
              <a:solidFill>
                <a:schemeClr val="tx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96" name="AutoShape 16">
                <a:extLst>
                  <a:ext uri="{FF2B5EF4-FFF2-40B4-BE49-F238E27FC236}">
                    <a16:creationId xmlns:a16="http://schemas.microsoft.com/office/drawing/2014/main" id="{C9BF7166-E1CA-48F9-A8C9-47D366AFF8A6}"/>
                  </a:ext>
                </a:extLst>
              </p:cNvPr>
              <p:cNvSpPr>
                <a:spLocks noChangeArrowheads="1"/>
              </p:cNvSpPr>
              <p:nvPr/>
            </p:nvSpPr>
            <p:spPr bwMode="auto">
              <a:xfrm rot="2240961">
                <a:off x="1328" y="3137"/>
                <a:ext cx="240" cy="76"/>
              </a:xfrm>
              <a:prstGeom prst="flowChartTerminator">
                <a:avLst/>
              </a:prstGeom>
              <a:solidFill>
                <a:schemeClr val="accent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25660" name="Group 58">
              <a:extLst>
                <a:ext uri="{FF2B5EF4-FFF2-40B4-BE49-F238E27FC236}">
                  <a16:creationId xmlns:a16="http://schemas.microsoft.com/office/drawing/2014/main" id="{120DF973-A1CF-49C7-8F27-3DD8FFB9EFEF}"/>
                </a:ext>
              </a:extLst>
            </p:cNvPr>
            <p:cNvGrpSpPr>
              <a:grpSpLocks/>
            </p:cNvGrpSpPr>
            <p:nvPr/>
          </p:nvGrpSpPr>
          <p:grpSpPr bwMode="auto">
            <a:xfrm rot="-5756618">
              <a:off x="3235" y="2813"/>
              <a:ext cx="216" cy="734"/>
              <a:chOff x="1512" y="2960"/>
              <a:chExt cx="216" cy="734"/>
            </a:xfrm>
          </p:grpSpPr>
          <p:sp>
            <p:nvSpPr>
              <p:cNvPr id="25689" name="AutoShape 25">
                <a:extLst>
                  <a:ext uri="{FF2B5EF4-FFF2-40B4-BE49-F238E27FC236}">
                    <a16:creationId xmlns:a16="http://schemas.microsoft.com/office/drawing/2014/main" id="{30CFE42D-2BC9-4CF1-AD3F-F1982A5E7427}"/>
                  </a:ext>
                </a:extLst>
              </p:cNvPr>
              <p:cNvSpPr>
                <a:spLocks noChangeArrowheads="1"/>
              </p:cNvSpPr>
              <p:nvPr/>
            </p:nvSpPr>
            <p:spPr bwMode="auto">
              <a:xfrm rot="-4779198">
                <a:off x="1561" y="3387"/>
                <a:ext cx="189" cy="96"/>
              </a:xfrm>
              <a:prstGeom prst="flowChartTerminator">
                <a:avLst/>
              </a:prstGeom>
              <a:solidFill>
                <a:schemeClr val="accent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nvGrpSpPr>
              <p:cNvPr id="25690" name="Group 55">
                <a:extLst>
                  <a:ext uri="{FF2B5EF4-FFF2-40B4-BE49-F238E27FC236}">
                    <a16:creationId xmlns:a16="http://schemas.microsoft.com/office/drawing/2014/main" id="{041021FE-A926-4129-9981-1D94C12BB252}"/>
                  </a:ext>
                </a:extLst>
              </p:cNvPr>
              <p:cNvGrpSpPr>
                <a:grpSpLocks/>
              </p:cNvGrpSpPr>
              <p:nvPr/>
            </p:nvGrpSpPr>
            <p:grpSpPr bwMode="auto">
              <a:xfrm>
                <a:off x="1512" y="2960"/>
                <a:ext cx="216" cy="734"/>
                <a:chOff x="1512" y="2960"/>
                <a:chExt cx="216" cy="734"/>
              </a:xfrm>
            </p:grpSpPr>
            <p:sp>
              <p:nvSpPr>
                <p:cNvPr id="25691" name="AutoShape 23">
                  <a:extLst>
                    <a:ext uri="{FF2B5EF4-FFF2-40B4-BE49-F238E27FC236}">
                      <a16:creationId xmlns:a16="http://schemas.microsoft.com/office/drawing/2014/main" id="{0328DC39-D721-4900-9FF6-952100114A20}"/>
                    </a:ext>
                  </a:extLst>
                </p:cNvPr>
                <p:cNvSpPr>
                  <a:spLocks noChangeArrowheads="1"/>
                </p:cNvSpPr>
                <p:nvPr/>
              </p:nvSpPr>
              <p:spPr bwMode="auto">
                <a:xfrm rot="-5082161">
                  <a:off x="1585" y="3197"/>
                  <a:ext cx="190" cy="96"/>
                </a:xfrm>
                <a:prstGeom prst="flowChartTerminator">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92" name="AutoShape 24">
                  <a:extLst>
                    <a:ext uri="{FF2B5EF4-FFF2-40B4-BE49-F238E27FC236}">
                      <a16:creationId xmlns:a16="http://schemas.microsoft.com/office/drawing/2014/main" id="{CA2DFA02-C487-4D3B-8DDF-51ED3153C309}"/>
                    </a:ext>
                  </a:extLst>
                </p:cNvPr>
                <p:cNvSpPr>
                  <a:spLocks noChangeArrowheads="1"/>
                </p:cNvSpPr>
                <p:nvPr/>
              </p:nvSpPr>
              <p:spPr bwMode="auto">
                <a:xfrm rot="4650583">
                  <a:off x="1561" y="3007"/>
                  <a:ext cx="190" cy="9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93" name="AutoShape 27">
                  <a:extLst>
                    <a:ext uri="{FF2B5EF4-FFF2-40B4-BE49-F238E27FC236}">
                      <a16:creationId xmlns:a16="http://schemas.microsoft.com/office/drawing/2014/main" id="{C04D8C62-B7A1-440F-BFC4-F663F1DFCB17}"/>
                    </a:ext>
                  </a:extLst>
                </p:cNvPr>
                <p:cNvSpPr>
                  <a:spLocks noChangeArrowheads="1"/>
                </p:cNvSpPr>
                <p:nvPr/>
              </p:nvSpPr>
              <p:spPr bwMode="auto">
                <a:xfrm rot="-3029145">
                  <a:off x="1465" y="3551"/>
                  <a:ext cx="190" cy="96"/>
                </a:xfrm>
                <a:prstGeom prst="flowChartTerminator">
                  <a:avLst/>
                </a:prstGeom>
                <a:solidFill>
                  <a:schemeClr val="tx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grpSp>
          <p:nvGrpSpPr>
            <p:cNvPr id="25661" name="Group 56">
              <a:extLst>
                <a:ext uri="{FF2B5EF4-FFF2-40B4-BE49-F238E27FC236}">
                  <a16:creationId xmlns:a16="http://schemas.microsoft.com/office/drawing/2014/main" id="{C906C72B-566B-49D2-80F3-863C892552E6}"/>
                </a:ext>
              </a:extLst>
            </p:cNvPr>
            <p:cNvGrpSpPr>
              <a:grpSpLocks/>
            </p:cNvGrpSpPr>
            <p:nvPr/>
          </p:nvGrpSpPr>
          <p:grpSpPr bwMode="auto">
            <a:xfrm>
              <a:off x="1680" y="2928"/>
              <a:ext cx="920" cy="760"/>
              <a:chOff x="576" y="3048"/>
              <a:chExt cx="920" cy="760"/>
            </a:xfrm>
          </p:grpSpPr>
          <p:sp>
            <p:nvSpPr>
              <p:cNvPr id="25681" name="AutoShape 13">
                <a:extLst>
                  <a:ext uri="{FF2B5EF4-FFF2-40B4-BE49-F238E27FC236}">
                    <a16:creationId xmlns:a16="http://schemas.microsoft.com/office/drawing/2014/main" id="{D15EAEF3-6A1B-4B64-915F-77ADE54C8043}"/>
                  </a:ext>
                </a:extLst>
              </p:cNvPr>
              <p:cNvSpPr>
                <a:spLocks noChangeArrowheads="1"/>
              </p:cNvSpPr>
              <p:nvPr/>
            </p:nvSpPr>
            <p:spPr bwMode="auto">
              <a:xfrm rot="-524247">
                <a:off x="888" y="3048"/>
                <a:ext cx="240" cy="76"/>
              </a:xfrm>
              <a:prstGeom prst="flowChartTerminator">
                <a:avLst/>
              </a:prstGeom>
              <a:solidFill>
                <a:srgbClr val="99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82" name="AutoShape 15">
                <a:extLst>
                  <a:ext uri="{FF2B5EF4-FFF2-40B4-BE49-F238E27FC236}">
                    <a16:creationId xmlns:a16="http://schemas.microsoft.com/office/drawing/2014/main" id="{53B158F4-F22E-44E5-A69F-B63EB7ED3B76}"/>
                  </a:ext>
                </a:extLst>
              </p:cNvPr>
              <p:cNvSpPr>
                <a:spLocks noChangeArrowheads="1"/>
              </p:cNvSpPr>
              <p:nvPr/>
            </p:nvSpPr>
            <p:spPr bwMode="auto">
              <a:xfrm rot="-1685618">
                <a:off x="672" y="3124"/>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83" name="AutoShape 17">
                <a:extLst>
                  <a:ext uri="{FF2B5EF4-FFF2-40B4-BE49-F238E27FC236}">
                    <a16:creationId xmlns:a16="http://schemas.microsoft.com/office/drawing/2014/main" id="{66EEF071-D21C-4024-A5C1-D4401F0C5FB9}"/>
                  </a:ext>
                </a:extLst>
              </p:cNvPr>
              <p:cNvSpPr>
                <a:spLocks noChangeArrowheads="1"/>
              </p:cNvSpPr>
              <p:nvPr/>
            </p:nvSpPr>
            <p:spPr bwMode="auto">
              <a:xfrm rot="2240961">
                <a:off x="584" y="3624"/>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84" name="AutoShape 18">
                <a:extLst>
                  <a:ext uri="{FF2B5EF4-FFF2-40B4-BE49-F238E27FC236}">
                    <a16:creationId xmlns:a16="http://schemas.microsoft.com/office/drawing/2014/main" id="{4A33EAED-CA00-4DD3-A1DF-FB51045AE144}"/>
                  </a:ext>
                </a:extLst>
              </p:cNvPr>
              <p:cNvSpPr>
                <a:spLocks noChangeArrowheads="1"/>
              </p:cNvSpPr>
              <p:nvPr/>
            </p:nvSpPr>
            <p:spPr bwMode="auto">
              <a:xfrm rot="803211">
                <a:off x="792" y="3713"/>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85" name="AutoShape 19">
                <a:extLst>
                  <a:ext uri="{FF2B5EF4-FFF2-40B4-BE49-F238E27FC236}">
                    <a16:creationId xmlns:a16="http://schemas.microsoft.com/office/drawing/2014/main" id="{FEDBB5CF-125C-4EBF-B035-4A3970176E0D}"/>
                  </a:ext>
                </a:extLst>
              </p:cNvPr>
              <p:cNvSpPr>
                <a:spLocks noChangeArrowheads="1"/>
              </p:cNvSpPr>
              <p:nvPr/>
            </p:nvSpPr>
            <p:spPr bwMode="auto">
              <a:xfrm rot="-4290476">
                <a:off x="561" y="3266"/>
                <a:ext cx="190" cy="96"/>
              </a:xfrm>
              <a:prstGeom prst="flowChartTerminator">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86" name="AutoShape 20">
                <a:extLst>
                  <a:ext uri="{FF2B5EF4-FFF2-40B4-BE49-F238E27FC236}">
                    <a16:creationId xmlns:a16="http://schemas.microsoft.com/office/drawing/2014/main" id="{30C8BC58-56CD-453A-A174-3EFA29270AF1}"/>
                  </a:ext>
                </a:extLst>
              </p:cNvPr>
              <p:cNvSpPr>
                <a:spLocks noChangeArrowheads="1"/>
              </p:cNvSpPr>
              <p:nvPr/>
            </p:nvSpPr>
            <p:spPr bwMode="auto">
              <a:xfrm rot="-5771177">
                <a:off x="529" y="3450"/>
                <a:ext cx="190" cy="96"/>
              </a:xfrm>
              <a:prstGeom prst="flowChartTerminator">
                <a:avLst/>
              </a:prstGeom>
              <a:solidFill>
                <a:schemeClr val="tx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87" name="AutoShape 28">
                <a:extLst>
                  <a:ext uri="{FF2B5EF4-FFF2-40B4-BE49-F238E27FC236}">
                    <a16:creationId xmlns:a16="http://schemas.microsoft.com/office/drawing/2014/main" id="{F7B20769-DD59-4F50-B068-5A02FA89E4BB}"/>
                  </a:ext>
                </a:extLst>
              </p:cNvPr>
              <p:cNvSpPr>
                <a:spLocks noChangeArrowheads="1"/>
              </p:cNvSpPr>
              <p:nvPr/>
            </p:nvSpPr>
            <p:spPr bwMode="auto">
              <a:xfrm rot="10513205">
                <a:off x="1032" y="3732"/>
                <a:ext cx="240" cy="76"/>
              </a:xfrm>
              <a:prstGeom prst="flowChartTerminator">
                <a:avLst/>
              </a:prstGeom>
              <a:solidFill>
                <a:srgbClr val="FFFF00"/>
              </a:solidFill>
              <a:ln w="9525">
                <a:solidFill>
                  <a:srgbClr val="FFFF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88" name="AutoShape 29">
                <a:extLst>
                  <a:ext uri="{FF2B5EF4-FFF2-40B4-BE49-F238E27FC236}">
                    <a16:creationId xmlns:a16="http://schemas.microsoft.com/office/drawing/2014/main" id="{D6C82FF7-2715-40C0-B90F-BEE8F5BD71F6}"/>
                  </a:ext>
                </a:extLst>
              </p:cNvPr>
              <p:cNvSpPr>
                <a:spLocks noChangeArrowheads="1"/>
              </p:cNvSpPr>
              <p:nvPr/>
            </p:nvSpPr>
            <p:spPr bwMode="auto">
              <a:xfrm rot="9018449">
                <a:off x="1256" y="3681"/>
                <a:ext cx="240" cy="76"/>
              </a:xfrm>
              <a:prstGeom prst="flowChartTerminator">
                <a:avLst/>
              </a:prstGeom>
              <a:solidFill>
                <a:srgbClr val="FF0000"/>
              </a:solidFill>
              <a:ln w="9525">
                <a:solidFill>
                  <a:srgbClr val="FF00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25662" name="Group 52">
              <a:extLst>
                <a:ext uri="{FF2B5EF4-FFF2-40B4-BE49-F238E27FC236}">
                  <a16:creationId xmlns:a16="http://schemas.microsoft.com/office/drawing/2014/main" id="{EE05250B-0FBA-4B23-9FF6-9CEF90101431}"/>
                </a:ext>
              </a:extLst>
            </p:cNvPr>
            <p:cNvGrpSpPr>
              <a:grpSpLocks/>
            </p:cNvGrpSpPr>
            <p:nvPr/>
          </p:nvGrpSpPr>
          <p:grpSpPr bwMode="auto">
            <a:xfrm>
              <a:off x="2304" y="2928"/>
              <a:ext cx="904" cy="323"/>
              <a:chOff x="1016" y="3472"/>
              <a:chExt cx="904" cy="323"/>
            </a:xfrm>
          </p:grpSpPr>
          <p:sp>
            <p:nvSpPr>
              <p:cNvPr id="25677" name="AutoShape 30">
                <a:extLst>
                  <a:ext uri="{FF2B5EF4-FFF2-40B4-BE49-F238E27FC236}">
                    <a16:creationId xmlns:a16="http://schemas.microsoft.com/office/drawing/2014/main" id="{419334D3-9FF0-405B-8222-432C89D1ADA4}"/>
                  </a:ext>
                </a:extLst>
              </p:cNvPr>
              <p:cNvSpPr>
                <a:spLocks noChangeArrowheads="1"/>
              </p:cNvSpPr>
              <p:nvPr/>
            </p:nvSpPr>
            <p:spPr bwMode="auto">
              <a:xfrm rot="2352807">
                <a:off x="1680" y="3719"/>
                <a:ext cx="240" cy="7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78" name="AutoShape 31">
                <a:extLst>
                  <a:ext uri="{FF2B5EF4-FFF2-40B4-BE49-F238E27FC236}">
                    <a16:creationId xmlns:a16="http://schemas.microsoft.com/office/drawing/2014/main" id="{AF15F11A-A1FF-4BE4-B6D8-7D22F8A9942B}"/>
                  </a:ext>
                </a:extLst>
              </p:cNvPr>
              <p:cNvSpPr>
                <a:spLocks noChangeArrowheads="1"/>
              </p:cNvSpPr>
              <p:nvPr/>
            </p:nvSpPr>
            <p:spPr bwMode="auto">
              <a:xfrm rot="1346181">
                <a:off x="1016" y="3472"/>
                <a:ext cx="240" cy="7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79" name="AutoShape 32">
                <a:extLst>
                  <a:ext uri="{FF2B5EF4-FFF2-40B4-BE49-F238E27FC236}">
                    <a16:creationId xmlns:a16="http://schemas.microsoft.com/office/drawing/2014/main" id="{CCCE41C3-691D-4B8B-A5FF-27A56B2D3BF6}"/>
                  </a:ext>
                </a:extLst>
              </p:cNvPr>
              <p:cNvSpPr>
                <a:spLocks noChangeArrowheads="1"/>
              </p:cNvSpPr>
              <p:nvPr/>
            </p:nvSpPr>
            <p:spPr bwMode="auto">
              <a:xfrm rot="803211">
                <a:off x="1256" y="3529"/>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80" name="AutoShape 37">
                <a:extLst>
                  <a:ext uri="{FF2B5EF4-FFF2-40B4-BE49-F238E27FC236}">
                    <a16:creationId xmlns:a16="http://schemas.microsoft.com/office/drawing/2014/main" id="{80AC3A2F-EBC4-48DA-87BA-E67128B9BB46}"/>
                  </a:ext>
                </a:extLst>
              </p:cNvPr>
              <p:cNvSpPr>
                <a:spLocks noChangeArrowheads="1"/>
              </p:cNvSpPr>
              <p:nvPr/>
            </p:nvSpPr>
            <p:spPr bwMode="auto">
              <a:xfrm rot="1722357">
                <a:off x="1480" y="3605"/>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25663" name="Group 54">
              <a:extLst>
                <a:ext uri="{FF2B5EF4-FFF2-40B4-BE49-F238E27FC236}">
                  <a16:creationId xmlns:a16="http://schemas.microsoft.com/office/drawing/2014/main" id="{9C417439-702A-4521-A81E-A0A9B58C981C}"/>
                </a:ext>
              </a:extLst>
            </p:cNvPr>
            <p:cNvGrpSpPr>
              <a:grpSpLocks/>
            </p:cNvGrpSpPr>
            <p:nvPr/>
          </p:nvGrpSpPr>
          <p:grpSpPr bwMode="auto">
            <a:xfrm>
              <a:off x="1968" y="3120"/>
              <a:ext cx="1048" cy="614"/>
              <a:chOff x="584" y="2352"/>
              <a:chExt cx="1048" cy="614"/>
            </a:xfrm>
          </p:grpSpPr>
          <p:sp>
            <p:nvSpPr>
              <p:cNvPr id="25671" name="AutoShape 21">
                <a:extLst>
                  <a:ext uri="{FF2B5EF4-FFF2-40B4-BE49-F238E27FC236}">
                    <a16:creationId xmlns:a16="http://schemas.microsoft.com/office/drawing/2014/main" id="{28567CA9-7E1D-450A-9C87-C3AE899F3045}"/>
                  </a:ext>
                </a:extLst>
              </p:cNvPr>
              <p:cNvSpPr>
                <a:spLocks noChangeArrowheads="1"/>
              </p:cNvSpPr>
              <p:nvPr/>
            </p:nvSpPr>
            <p:spPr bwMode="auto">
              <a:xfrm rot="3139886">
                <a:off x="1273" y="2475"/>
                <a:ext cx="190" cy="9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72" name="AutoShape 22">
                <a:extLst>
                  <a:ext uri="{FF2B5EF4-FFF2-40B4-BE49-F238E27FC236}">
                    <a16:creationId xmlns:a16="http://schemas.microsoft.com/office/drawing/2014/main" id="{BD047206-9A98-433D-A6E8-755079EE65C2}"/>
                  </a:ext>
                </a:extLst>
              </p:cNvPr>
              <p:cNvSpPr>
                <a:spLocks noChangeArrowheads="1"/>
              </p:cNvSpPr>
              <p:nvPr/>
            </p:nvSpPr>
            <p:spPr bwMode="auto">
              <a:xfrm rot="3802484">
                <a:off x="1385" y="2652"/>
                <a:ext cx="190" cy="9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73" name="AutoShape 26">
                <a:extLst>
                  <a:ext uri="{FF2B5EF4-FFF2-40B4-BE49-F238E27FC236}">
                    <a16:creationId xmlns:a16="http://schemas.microsoft.com/office/drawing/2014/main" id="{A72E12CB-FD68-4A25-B33E-53677A77D992}"/>
                  </a:ext>
                </a:extLst>
              </p:cNvPr>
              <p:cNvSpPr>
                <a:spLocks noChangeArrowheads="1"/>
              </p:cNvSpPr>
              <p:nvPr/>
            </p:nvSpPr>
            <p:spPr bwMode="auto">
              <a:xfrm rot="4025654">
                <a:off x="1489" y="2823"/>
                <a:ext cx="190" cy="9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74" name="AutoShape 33">
                <a:extLst>
                  <a:ext uri="{FF2B5EF4-FFF2-40B4-BE49-F238E27FC236}">
                    <a16:creationId xmlns:a16="http://schemas.microsoft.com/office/drawing/2014/main" id="{7590D97D-A6CF-4F5B-8119-1B0564E13927}"/>
                  </a:ext>
                </a:extLst>
              </p:cNvPr>
              <p:cNvSpPr>
                <a:spLocks noChangeArrowheads="1"/>
              </p:cNvSpPr>
              <p:nvPr/>
            </p:nvSpPr>
            <p:spPr bwMode="auto">
              <a:xfrm rot="-1411865">
                <a:off x="584" y="2384"/>
                <a:ext cx="240" cy="7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75" name="AutoShape 36">
                <a:extLst>
                  <a:ext uri="{FF2B5EF4-FFF2-40B4-BE49-F238E27FC236}">
                    <a16:creationId xmlns:a16="http://schemas.microsoft.com/office/drawing/2014/main" id="{5E020F24-161C-433C-A9BA-D4845F873E8B}"/>
                  </a:ext>
                </a:extLst>
              </p:cNvPr>
              <p:cNvSpPr>
                <a:spLocks noChangeArrowheads="1"/>
              </p:cNvSpPr>
              <p:nvPr/>
            </p:nvSpPr>
            <p:spPr bwMode="auto">
              <a:xfrm>
                <a:off x="824" y="2352"/>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76" name="AutoShape 38">
                <a:extLst>
                  <a:ext uri="{FF2B5EF4-FFF2-40B4-BE49-F238E27FC236}">
                    <a16:creationId xmlns:a16="http://schemas.microsoft.com/office/drawing/2014/main" id="{89CAC530-127F-4D82-A189-ABD209AAB910}"/>
                  </a:ext>
                </a:extLst>
              </p:cNvPr>
              <p:cNvSpPr>
                <a:spLocks noChangeArrowheads="1"/>
              </p:cNvSpPr>
              <p:nvPr/>
            </p:nvSpPr>
            <p:spPr bwMode="auto">
              <a:xfrm rot="739855">
                <a:off x="1048" y="2371"/>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25664" name="Group 53">
              <a:extLst>
                <a:ext uri="{FF2B5EF4-FFF2-40B4-BE49-F238E27FC236}">
                  <a16:creationId xmlns:a16="http://schemas.microsoft.com/office/drawing/2014/main" id="{FF182479-F8F5-4BBB-9F02-828E71BA1C06}"/>
                </a:ext>
              </a:extLst>
            </p:cNvPr>
            <p:cNvGrpSpPr>
              <a:grpSpLocks/>
            </p:cNvGrpSpPr>
            <p:nvPr/>
          </p:nvGrpSpPr>
          <p:grpSpPr bwMode="auto">
            <a:xfrm rot="-3853430">
              <a:off x="2415" y="2961"/>
              <a:ext cx="528" cy="1038"/>
              <a:chOff x="464" y="2447"/>
              <a:chExt cx="528" cy="1038"/>
            </a:xfrm>
          </p:grpSpPr>
          <p:sp>
            <p:nvSpPr>
              <p:cNvPr id="25665" name="AutoShape 11">
                <a:extLst>
                  <a:ext uri="{FF2B5EF4-FFF2-40B4-BE49-F238E27FC236}">
                    <a16:creationId xmlns:a16="http://schemas.microsoft.com/office/drawing/2014/main" id="{2D7D851B-79EE-4305-B6CF-73E0F2001D89}"/>
                  </a:ext>
                </a:extLst>
              </p:cNvPr>
              <p:cNvSpPr>
                <a:spLocks noChangeArrowheads="1"/>
              </p:cNvSpPr>
              <p:nvPr/>
            </p:nvSpPr>
            <p:spPr bwMode="auto">
              <a:xfrm rot="3983947">
                <a:off x="489" y="2836"/>
                <a:ext cx="190" cy="9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66" name="AutoShape 34">
                <a:extLst>
                  <a:ext uri="{FF2B5EF4-FFF2-40B4-BE49-F238E27FC236}">
                    <a16:creationId xmlns:a16="http://schemas.microsoft.com/office/drawing/2014/main" id="{B72C3405-8688-452A-AFDC-FBD9458676E7}"/>
                  </a:ext>
                </a:extLst>
              </p:cNvPr>
              <p:cNvSpPr>
                <a:spLocks noChangeArrowheads="1"/>
              </p:cNvSpPr>
              <p:nvPr/>
            </p:nvSpPr>
            <p:spPr bwMode="auto">
              <a:xfrm rot="3856571">
                <a:off x="601" y="3019"/>
                <a:ext cx="190" cy="9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67" name="AutoShape 35">
                <a:extLst>
                  <a:ext uri="{FF2B5EF4-FFF2-40B4-BE49-F238E27FC236}">
                    <a16:creationId xmlns:a16="http://schemas.microsoft.com/office/drawing/2014/main" id="{EBC8EA41-F5C3-4DB9-8A8F-6CBBD0770C48}"/>
                  </a:ext>
                </a:extLst>
              </p:cNvPr>
              <p:cNvSpPr>
                <a:spLocks noChangeArrowheads="1"/>
              </p:cNvSpPr>
              <p:nvPr/>
            </p:nvSpPr>
            <p:spPr bwMode="auto">
              <a:xfrm rot="-5959034">
                <a:off x="417" y="2665"/>
                <a:ext cx="190" cy="96"/>
              </a:xfrm>
              <a:prstGeom prst="flowChartTerminator">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68" name="AutoShape 39">
                <a:extLst>
                  <a:ext uri="{FF2B5EF4-FFF2-40B4-BE49-F238E27FC236}">
                    <a16:creationId xmlns:a16="http://schemas.microsoft.com/office/drawing/2014/main" id="{1BCF6555-D8E6-42AF-8348-EFEE08B048D0}"/>
                  </a:ext>
                </a:extLst>
              </p:cNvPr>
              <p:cNvSpPr>
                <a:spLocks noChangeArrowheads="1"/>
              </p:cNvSpPr>
              <p:nvPr/>
            </p:nvSpPr>
            <p:spPr bwMode="auto">
              <a:xfrm rot="-4296724">
                <a:off x="441" y="2494"/>
                <a:ext cx="190" cy="96"/>
              </a:xfrm>
              <a:prstGeom prst="flowChartTerminator">
                <a:avLst/>
              </a:prstGeom>
              <a:solidFill>
                <a:schemeClr val="tx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69" name="AutoShape 40">
                <a:extLst>
                  <a:ext uri="{FF2B5EF4-FFF2-40B4-BE49-F238E27FC236}">
                    <a16:creationId xmlns:a16="http://schemas.microsoft.com/office/drawing/2014/main" id="{A80EC7D2-4969-47B4-9049-FBFECA49614A}"/>
                  </a:ext>
                </a:extLst>
              </p:cNvPr>
              <p:cNvSpPr>
                <a:spLocks noChangeArrowheads="1"/>
              </p:cNvSpPr>
              <p:nvPr/>
            </p:nvSpPr>
            <p:spPr bwMode="auto">
              <a:xfrm rot="3850116">
                <a:off x="713" y="3178"/>
                <a:ext cx="190" cy="96"/>
              </a:xfrm>
              <a:prstGeom prst="flowChartTerminator">
                <a:avLst/>
              </a:prstGeom>
              <a:solidFill>
                <a:srgbClr val="CC00FF"/>
              </a:solidFill>
              <a:ln w="9525">
                <a:solidFill>
                  <a:srgbClr val="CC00FF"/>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70" name="AutoShape 41">
                <a:extLst>
                  <a:ext uri="{FF2B5EF4-FFF2-40B4-BE49-F238E27FC236}">
                    <a16:creationId xmlns:a16="http://schemas.microsoft.com/office/drawing/2014/main" id="{EB84A65C-C2A1-422A-8BC3-D92A26E41084}"/>
                  </a:ext>
                </a:extLst>
              </p:cNvPr>
              <p:cNvSpPr>
                <a:spLocks noChangeArrowheads="1"/>
              </p:cNvSpPr>
              <p:nvPr/>
            </p:nvSpPr>
            <p:spPr bwMode="auto">
              <a:xfrm rot="3151576">
                <a:off x="849" y="3342"/>
                <a:ext cx="190" cy="9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sp>
        <p:nvSpPr>
          <p:cNvPr id="4149" name="Text Box 44">
            <a:extLst>
              <a:ext uri="{FF2B5EF4-FFF2-40B4-BE49-F238E27FC236}">
                <a16:creationId xmlns:a16="http://schemas.microsoft.com/office/drawing/2014/main" id="{2E7587D2-BA4E-448F-B09D-15BC7F734290}"/>
              </a:ext>
            </a:extLst>
          </p:cNvPr>
          <p:cNvSpPr txBox="1">
            <a:spLocks noChangeArrowheads="1"/>
          </p:cNvSpPr>
          <p:nvPr/>
        </p:nvSpPr>
        <p:spPr bwMode="auto">
          <a:xfrm>
            <a:off x="6096000" y="37338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b="1" i="1">
                <a:solidFill>
                  <a:srgbClr val="FF0066"/>
                </a:solidFill>
              </a:rPr>
              <a:t>Pepsin</a:t>
            </a:r>
          </a:p>
        </p:txBody>
      </p:sp>
      <p:sp>
        <p:nvSpPr>
          <p:cNvPr id="4150" name="Text Box 45">
            <a:extLst>
              <a:ext uri="{FF2B5EF4-FFF2-40B4-BE49-F238E27FC236}">
                <a16:creationId xmlns:a16="http://schemas.microsoft.com/office/drawing/2014/main" id="{36A8A0AC-E8AC-425F-92A5-52AB44756A11}"/>
              </a:ext>
            </a:extLst>
          </p:cNvPr>
          <p:cNvSpPr txBox="1">
            <a:spLocks noChangeArrowheads="1"/>
          </p:cNvSpPr>
          <p:nvPr/>
        </p:nvSpPr>
        <p:spPr bwMode="auto">
          <a:xfrm>
            <a:off x="5638800" y="41910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000"/>
              <a:t>HCl</a:t>
            </a:r>
          </a:p>
        </p:txBody>
      </p:sp>
      <p:grpSp>
        <p:nvGrpSpPr>
          <p:cNvPr id="4153" name="Group 57">
            <a:extLst>
              <a:ext uri="{FF2B5EF4-FFF2-40B4-BE49-F238E27FC236}">
                <a16:creationId xmlns:a16="http://schemas.microsoft.com/office/drawing/2014/main" id="{E2E51061-6F89-4F48-9F30-FE609AE96E6B}"/>
              </a:ext>
            </a:extLst>
          </p:cNvPr>
          <p:cNvGrpSpPr>
            <a:grpSpLocks/>
          </p:cNvGrpSpPr>
          <p:nvPr/>
        </p:nvGrpSpPr>
        <p:grpSpPr bwMode="auto">
          <a:xfrm>
            <a:off x="3962400" y="3708400"/>
            <a:ext cx="1981200" cy="787400"/>
            <a:chOff x="3680" y="2448"/>
            <a:chExt cx="1456" cy="1456"/>
          </a:xfrm>
        </p:grpSpPr>
        <p:grpSp>
          <p:nvGrpSpPr>
            <p:cNvPr id="25621" name="Group 57">
              <a:extLst>
                <a:ext uri="{FF2B5EF4-FFF2-40B4-BE49-F238E27FC236}">
                  <a16:creationId xmlns:a16="http://schemas.microsoft.com/office/drawing/2014/main" id="{9E4F7114-39AD-45AE-9044-FEC48E1CE747}"/>
                </a:ext>
              </a:extLst>
            </p:cNvPr>
            <p:cNvGrpSpPr>
              <a:grpSpLocks/>
            </p:cNvGrpSpPr>
            <p:nvPr/>
          </p:nvGrpSpPr>
          <p:grpSpPr bwMode="auto">
            <a:xfrm>
              <a:off x="4336" y="3144"/>
              <a:ext cx="640" cy="292"/>
              <a:chOff x="1120" y="3048"/>
              <a:chExt cx="640" cy="292"/>
            </a:xfrm>
          </p:grpSpPr>
          <p:sp>
            <p:nvSpPr>
              <p:cNvPr id="25656" name="AutoShape 12">
                <a:extLst>
                  <a:ext uri="{FF2B5EF4-FFF2-40B4-BE49-F238E27FC236}">
                    <a16:creationId xmlns:a16="http://schemas.microsoft.com/office/drawing/2014/main" id="{34FED3C3-CC70-4FEA-A297-527E50A1123F}"/>
                  </a:ext>
                </a:extLst>
              </p:cNvPr>
              <p:cNvSpPr>
                <a:spLocks noChangeArrowheads="1"/>
              </p:cNvSpPr>
              <p:nvPr/>
            </p:nvSpPr>
            <p:spPr bwMode="auto">
              <a:xfrm rot="2040358">
                <a:off x="1520" y="3264"/>
                <a:ext cx="240" cy="7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57" name="AutoShape 14">
                <a:extLst>
                  <a:ext uri="{FF2B5EF4-FFF2-40B4-BE49-F238E27FC236}">
                    <a16:creationId xmlns:a16="http://schemas.microsoft.com/office/drawing/2014/main" id="{8A026A1E-73F1-436D-8378-99C2195E56EF}"/>
                  </a:ext>
                </a:extLst>
              </p:cNvPr>
              <p:cNvSpPr>
                <a:spLocks noChangeArrowheads="1"/>
              </p:cNvSpPr>
              <p:nvPr/>
            </p:nvSpPr>
            <p:spPr bwMode="auto">
              <a:xfrm rot="803211">
                <a:off x="1120" y="3048"/>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58" name="AutoShape 16">
                <a:extLst>
                  <a:ext uri="{FF2B5EF4-FFF2-40B4-BE49-F238E27FC236}">
                    <a16:creationId xmlns:a16="http://schemas.microsoft.com/office/drawing/2014/main" id="{05BF234A-F9AC-4565-A4BA-CE230186FD87}"/>
                  </a:ext>
                </a:extLst>
              </p:cNvPr>
              <p:cNvSpPr>
                <a:spLocks noChangeArrowheads="1"/>
              </p:cNvSpPr>
              <p:nvPr/>
            </p:nvSpPr>
            <p:spPr bwMode="auto">
              <a:xfrm rot="2240961">
                <a:off x="1328" y="3137"/>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25622" name="Group 58">
              <a:extLst>
                <a:ext uri="{FF2B5EF4-FFF2-40B4-BE49-F238E27FC236}">
                  <a16:creationId xmlns:a16="http://schemas.microsoft.com/office/drawing/2014/main" id="{76697943-8BC4-4C22-84B0-A73C0DBFD316}"/>
                </a:ext>
              </a:extLst>
            </p:cNvPr>
            <p:cNvGrpSpPr>
              <a:grpSpLocks/>
            </p:cNvGrpSpPr>
            <p:nvPr/>
          </p:nvGrpSpPr>
          <p:grpSpPr bwMode="auto">
            <a:xfrm>
              <a:off x="4728" y="3056"/>
              <a:ext cx="216" cy="734"/>
              <a:chOff x="1512" y="2960"/>
              <a:chExt cx="216" cy="734"/>
            </a:xfrm>
          </p:grpSpPr>
          <p:sp>
            <p:nvSpPr>
              <p:cNvPr id="25651" name="AutoShape 25">
                <a:extLst>
                  <a:ext uri="{FF2B5EF4-FFF2-40B4-BE49-F238E27FC236}">
                    <a16:creationId xmlns:a16="http://schemas.microsoft.com/office/drawing/2014/main" id="{A7693207-01A8-4E34-9B85-8962BBE9FA54}"/>
                  </a:ext>
                </a:extLst>
              </p:cNvPr>
              <p:cNvSpPr>
                <a:spLocks noChangeArrowheads="1"/>
              </p:cNvSpPr>
              <p:nvPr/>
            </p:nvSpPr>
            <p:spPr bwMode="auto">
              <a:xfrm rot="-4779198">
                <a:off x="1561" y="3387"/>
                <a:ext cx="189" cy="96"/>
              </a:xfrm>
              <a:prstGeom prst="flowChartTerminator">
                <a:avLst/>
              </a:prstGeom>
              <a:solidFill>
                <a:schemeClr val="accent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nvGrpSpPr>
              <p:cNvPr id="25652" name="Group 55">
                <a:extLst>
                  <a:ext uri="{FF2B5EF4-FFF2-40B4-BE49-F238E27FC236}">
                    <a16:creationId xmlns:a16="http://schemas.microsoft.com/office/drawing/2014/main" id="{0EB599CC-8257-46BD-ACE4-4A4B4819DA44}"/>
                  </a:ext>
                </a:extLst>
              </p:cNvPr>
              <p:cNvGrpSpPr>
                <a:grpSpLocks/>
              </p:cNvGrpSpPr>
              <p:nvPr/>
            </p:nvGrpSpPr>
            <p:grpSpPr bwMode="auto">
              <a:xfrm>
                <a:off x="1512" y="2960"/>
                <a:ext cx="216" cy="734"/>
                <a:chOff x="1512" y="2960"/>
                <a:chExt cx="216" cy="734"/>
              </a:xfrm>
            </p:grpSpPr>
            <p:sp>
              <p:nvSpPr>
                <p:cNvPr id="25653" name="AutoShape 23">
                  <a:extLst>
                    <a:ext uri="{FF2B5EF4-FFF2-40B4-BE49-F238E27FC236}">
                      <a16:creationId xmlns:a16="http://schemas.microsoft.com/office/drawing/2014/main" id="{ABDECE95-A094-48EF-B9FE-6E99AAB4ECF5}"/>
                    </a:ext>
                  </a:extLst>
                </p:cNvPr>
                <p:cNvSpPr>
                  <a:spLocks noChangeArrowheads="1"/>
                </p:cNvSpPr>
                <p:nvPr/>
              </p:nvSpPr>
              <p:spPr bwMode="auto">
                <a:xfrm rot="-5082161">
                  <a:off x="1585" y="3197"/>
                  <a:ext cx="190" cy="96"/>
                </a:xfrm>
                <a:prstGeom prst="flowChartTerminator">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54" name="AutoShape 24">
                  <a:extLst>
                    <a:ext uri="{FF2B5EF4-FFF2-40B4-BE49-F238E27FC236}">
                      <a16:creationId xmlns:a16="http://schemas.microsoft.com/office/drawing/2014/main" id="{677DF232-A4EA-4048-ABFE-AA33F29D84D6}"/>
                    </a:ext>
                  </a:extLst>
                </p:cNvPr>
                <p:cNvSpPr>
                  <a:spLocks noChangeArrowheads="1"/>
                </p:cNvSpPr>
                <p:nvPr/>
              </p:nvSpPr>
              <p:spPr bwMode="auto">
                <a:xfrm rot="4650583">
                  <a:off x="1561" y="3007"/>
                  <a:ext cx="190" cy="9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55" name="AutoShape 27">
                  <a:extLst>
                    <a:ext uri="{FF2B5EF4-FFF2-40B4-BE49-F238E27FC236}">
                      <a16:creationId xmlns:a16="http://schemas.microsoft.com/office/drawing/2014/main" id="{EF37759A-3DB8-4D8E-A31A-2086F3AD1C90}"/>
                    </a:ext>
                  </a:extLst>
                </p:cNvPr>
                <p:cNvSpPr>
                  <a:spLocks noChangeArrowheads="1"/>
                </p:cNvSpPr>
                <p:nvPr/>
              </p:nvSpPr>
              <p:spPr bwMode="auto">
                <a:xfrm rot="-3029145">
                  <a:off x="1465" y="3551"/>
                  <a:ext cx="190" cy="96"/>
                </a:xfrm>
                <a:prstGeom prst="flowChartTerminator">
                  <a:avLst/>
                </a:prstGeom>
                <a:solidFill>
                  <a:schemeClr val="tx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grpSp>
          <p:nvGrpSpPr>
            <p:cNvPr id="25623" name="Group 56">
              <a:extLst>
                <a:ext uri="{FF2B5EF4-FFF2-40B4-BE49-F238E27FC236}">
                  <a16:creationId xmlns:a16="http://schemas.microsoft.com/office/drawing/2014/main" id="{C1525C7E-58CC-49D5-B0F9-1287B7107C30}"/>
                </a:ext>
              </a:extLst>
            </p:cNvPr>
            <p:cNvGrpSpPr>
              <a:grpSpLocks/>
            </p:cNvGrpSpPr>
            <p:nvPr/>
          </p:nvGrpSpPr>
          <p:grpSpPr bwMode="auto">
            <a:xfrm>
              <a:off x="3792" y="3144"/>
              <a:ext cx="920" cy="760"/>
              <a:chOff x="576" y="3048"/>
              <a:chExt cx="920" cy="760"/>
            </a:xfrm>
          </p:grpSpPr>
          <p:sp>
            <p:nvSpPr>
              <p:cNvPr id="25643" name="AutoShape 13">
                <a:extLst>
                  <a:ext uri="{FF2B5EF4-FFF2-40B4-BE49-F238E27FC236}">
                    <a16:creationId xmlns:a16="http://schemas.microsoft.com/office/drawing/2014/main" id="{186EE0F9-EFBC-45DA-8599-B7333F05E532}"/>
                  </a:ext>
                </a:extLst>
              </p:cNvPr>
              <p:cNvSpPr>
                <a:spLocks noChangeArrowheads="1"/>
              </p:cNvSpPr>
              <p:nvPr/>
            </p:nvSpPr>
            <p:spPr bwMode="auto">
              <a:xfrm rot="-524247">
                <a:off x="888" y="3048"/>
                <a:ext cx="240" cy="76"/>
              </a:xfrm>
              <a:prstGeom prst="flowChartTerminator">
                <a:avLst/>
              </a:prstGeom>
              <a:solidFill>
                <a:srgbClr val="99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44" name="AutoShape 15">
                <a:extLst>
                  <a:ext uri="{FF2B5EF4-FFF2-40B4-BE49-F238E27FC236}">
                    <a16:creationId xmlns:a16="http://schemas.microsoft.com/office/drawing/2014/main" id="{804E4D53-5FBD-4503-B6F9-BBAB94D7C3C3}"/>
                  </a:ext>
                </a:extLst>
              </p:cNvPr>
              <p:cNvSpPr>
                <a:spLocks noChangeArrowheads="1"/>
              </p:cNvSpPr>
              <p:nvPr/>
            </p:nvSpPr>
            <p:spPr bwMode="auto">
              <a:xfrm rot="-1685618">
                <a:off x="672" y="3124"/>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45" name="AutoShape 17">
                <a:extLst>
                  <a:ext uri="{FF2B5EF4-FFF2-40B4-BE49-F238E27FC236}">
                    <a16:creationId xmlns:a16="http://schemas.microsoft.com/office/drawing/2014/main" id="{4BB5D5E0-322A-4CE7-AC6E-C88908F11C6A}"/>
                  </a:ext>
                </a:extLst>
              </p:cNvPr>
              <p:cNvSpPr>
                <a:spLocks noChangeArrowheads="1"/>
              </p:cNvSpPr>
              <p:nvPr/>
            </p:nvSpPr>
            <p:spPr bwMode="auto">
              <a:xfrm rot="2240961">
                <a:off x="584" y="3624"/>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46" name="AutoShape 18">
                <a:extLst>
                  <a:ext uri="{FF2B5EF4-FFF2-40B4-BE49-F238E27FC236}">
                    <a16:creationId xmlns:a16="http://schemas.microsoft.com/office/drawing/2014/main" id="{FB4CE276-A5E3-451F-BD93-EC7B6F3FD197}"/>
                  </a:ext>
                </a:extLst>
              </p:cNvPr>
              <p:cNvSpPr>
                <a:spLocks noChangeArrowheads="1"/>
              </p:cNvSpPr>
              <p:nvPr/>
            </p:nvSpPr>
            <p:spPr bwMode="auto">
              <a:xfrm rot="803211">
                <a:off x="792" y="3713"/>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47" name="AutoShape 19">
                <a:extLst>
                  <a:ext uri="{FF2B5EF4-FFF2-40B4-BE49-F238E27FC236}">
                    <a16:creationId xmlns:a16="http://schemas.microsoft.com/office/drawing/2014/main" id="{33391C1C-7D68-47C3-9F52-5E4B53EB849F}"/>
                  </a:ext>
                </a:extLst>
              </p:cNvPr>
              <p:cNvSpPr>
                <a:spLocks noChangeArrowheads="1"/>
              </p:cNvSpPr>
              <p:nvPr/>
            </p:nvSpPr>
            <p:spPr bwMode="auto">
              <a:xfrm rot="-4290476">
                <a:off x="561" y="3266"/>
                <a:ext cx="190" cy="96"/>
              </a:xfrm>
              <a:prstGeom prst="flowChartTerminator">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48" name="AutoShape 20">
                <a:extLst>
                  <a:ext uri="{FF2B5EF4-FFF2-40B4-BE49-F238E27FC236}">
                    <a16:creationId xmlns:a16="http://schemas.microsoft.com/office/drawing/2014/main" id="{0189F310-2B43-4A15-BB6E-2E880A0AD25A}"/>
                  </a:ext>
                </a:extLst>
              </p:cNvPr>
              <p:cNvSpPr>
                <a:spLocks noChangeArrowheads="1"/>
              </p:cNvSpPr>
              <p:nvPr/>
            </p:nvSpPr>
            <p:spPr bwMode="auto">
              <a:xfrm rot="-5771177">
                <a:off x="529" y="3450"/>
                <a:ext cx="190" cy="96"/>
              </a:xfrm>
              <a:prstGeom prst="flowChartTerminator">
                <a:avLst/>
              </a:prstGeom>
              <a:solidFill>
                <a:schemeClr val="tx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49" name="AutoShape 28">
                <a:extLst>
                  <a:ext uri="{FF2B5EF4-FFF2-40B4-BE49-F238E27FC236}">
                    <a16:creationId xmlns:a16="http://schemas.microsoft.com/office/drawing/2014/main" id="{254F4BFD-9FEF-48C8-9851-F6649BC1E2FB}"/>
                  </a:ext>
                </a:extLst>
              </p:cNvPr>
              <p:cNvSpPr>
                <a:spLocks noChangeArrowheads="1"/>
              </p:cNvSpPr>
              <p:nvPr/>
            </p:nvSpPr>
            <p:spPr bwMode="auto">
              <a:xfrm rot="10513205">
                <a:off x="1032" y="3732"/>
                <a:ext cx="240" cy="76"/>
              </a:xfrm>
              <a:prstGeom prst="flowChartTerminator">
                <a:avLst/>
              </a:prstGeom>
              <a:solidFill>
                <a:srgbClr val="FFFF00"/>
              </a:solidFill>
              <a:ln w="9525">
                <a:solidFill>
                  <a:srgbClr val="FFFF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50" name="AutoShape 29">
                <a:extLst>
                  <a:ext uri="{FF2B5EF4-FFF2-40B4-BE49-F238E27FC236}">
                    <a16:creationId xmlns:a16="http://schemas.microsoft.com/office/drawing/2014/main" id="{4300FAF1-E345-4FAD-9A69-118CE68AC4D1}"/>
                  </a:ext>
                </a:extLst>
              </p:cNvPr>
              <p:cNvSpPr>
                <a:spLocks noChangeArrowheads="1"/>
              </p:cNvSpPr>
              <p:nvPr/>
            </p:nvSpPr>
            <p:spPr bwMode="auto">
              <a:xfrm rot="9018449">
                <a:off x="1256" y="3681"/>
                <a:ext cx="240" cy="76"/>
              </a:xfrm>
              <a:prstGeom prst="flowChartTerminator">
                <a:avLst/>
              </a:prstGeom>
              <a:solidFill>
                <a:srgbClr val="FF0000"/>
              </a:solidFill>
              <a:ln w="9525">
                <a:solidFill>
                  <a:srgbClr val="FF00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25624" name="Group 52">
              <a:extLst>
                <a:ext uri="{FF2B5EF4-FFF2-40B4-BE49-F238E27FC236}">
                  <a16:creationId xmlns:a16="http://schemas.microsoft.com/office/drawing/2014/main" id="{C4CB1401-4E8F-4ACA-8A5F-44CF98A3C9C5}"/>
                </a:ext>
              </a:extLst>
            </p:cNvPr>
            <p:cNvGrpSpPr>
              <a:grpSpLocks/>
            </p:cNvGrpSpPr>
            <p:nvPr/>
          </p:nvGrpSpPr>
          <p:grpSpPr bwMode="auto">
            <a:xfrm>
              <a:off x="4232" y="3568"/>
              <a:ext cx="904" cy="323"/>
              <a:chOff x="1016" y="3472"/>
              <a:chExt cx="904" cy="323"/>
            </a:xfrm>
          </p:grpSpPr>
          <p:sp>
            <p:nvSpPr>
              <p:cNvPr id="25639" name="AutoShape 30">
                <a:extLst>
                  <a:ext uri="{FF2B5EF4-FFF2-40B4-BE49-F238E27FC236}">
                    <a16:creationId xmlns:a16="http://schemas.microsoft.com/office/drawing/2014/main" id="{33105315-F9E7-41A7-B18D-449F3ECB5AE7}"/>
                  </a:ext>
                </a:extLst>
              </p:cNvPr>
              <p:cNvSpPr>
                <a:spLocks noChangeArrowheads="1"/>
              </p:cNvSpPr>
              <p:nvPr/>
            </p:nvSpPr>
            <p:spPr bwMode="auto">
              <a:xfrm rot="2352807">
                <a:off x="1680" y="3719"/>
                <a:ext cx="240" cy="7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40" name="AutoShape 31">
                <a:extLst>
                  <a:ext uri="{FF2B5EF4-FFF2-40B4-BE49-F238E27FC236}">
                    <a16:creationId xmlns:a16="http://schemas.microsoft.com/office/drawing/2014/main" id="{0AF26DB6-5B58-4CFD-B8E4-C4A303482C0D}"/>
                  </a:ext>
                </a:extLst>
              </p:cNvPr>
              <p:cNvSpPr>
                <a:spLocks noChangeArrowheads="1"/>
              </p:cNvSpPr>
              <p:nvPr/>
            </p:nvSpPr>
            <p:spPr bwMode="auto">
              <a:xfrm rot="1346181">
                <a:off x="1016" y="3472"/>
                <a:ext cx="240" cy="7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41" name="AutoShape 32">
                <a:extLst>
                  <a:ext uri="{FF2B5EF4-FFF2-40B4-BE49-F238E27FC236}">
                    <a16:creationId xmlns:a16="http://schemas.microsoft.com/office/drawing/2014/main" id="{EB1B039E-E928-48E9-90D1-BB686DD134A2}"/>
                  </a:ext>
                </a:extLst>
              </p:cNvPr>
              <p:cNvSpPr>
                <a:spLocks noChangeArrowheads="1"/>
              </p:cNvSpPr>
              <p:nvPr/>
            </p:nvSpPr>
            <p:spPr bwMode="auto">
              <a:xfrm rot="803211">
                <a:off x="1256" y="3529"/>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42" name="AutoShape 37">
                <a:extLst>
                  <a:ext uri="{FF2B5EF4-FFF2-40B4-BE49-F238E27FC236}">
                    <a16:creationId xmlns:a16="http://schemas.microsoft.com/office/drawing/2014/main" id="{C56FC699-71C7-4E3C-99F7-785742F78DDC}"/>
                  </a:ext>
                </a:extLst>
              </p:cNvPr>
              <p:cNvSpPr>
                <a:spLocks noChangeArrowheads="1"/>
              </p:cNvSpPr>
              <p:nvPr/>
            </p:nvSpPr>
            <p:spPr bwMode="auto">
              <a:xfrm rot="1722357">
                <a:off x="1480" y="3605"/>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25625" name="Group 54">
              <a:extLst>
                <a:ext uri="{FF2B5EF4-FFF2-40B4-BE49-F238E27FC236}">
                  <a16:creationId xmlns:a16="http://schemas.microsoft.com/office/drawing/2014/main" id="{1C862CAF-9C64-4280-89F4-0A55646104C6}"/>
                </a:ext>
              </a:extLst>
            </p:cNvPr>
            <p:cNvGrpSpPr>
              <a:grpSpLocks/>
            </p:cNvGrpSpPr>
            <p:nvPr/>
          </p:nvGrpSpPr>
          <p:grpSpPr bwMode="auto">
            <a:xfrm>
              <a:off x="3800" y="2448"/>
              <a:ext cx="1048" cy="614"/>
              <a:chOff x="584" y="2352"/>
              <a:chExt cx="1048" cy="614"/>
            </a:xfrm>
          </p:grpSpPr>
          <p:sp>
            <p:nvSpPr>
              <p:cNvPr id="25633" name="AutoShape 21">
                <a:extLst>
                  <a:ext uri="{FF2B5EF4-FFF2-40B4-BE49-F238E27FC236}">
                    <a16:creationId xmlns:a16="http://schemas.microsoft.com/office/drawing/2014/main" id="{884C075A-BEFA-4C91-BCC0-A952DD7E73D2}"/>
                  </a:ext>
                </a:extLst>
              </p:cNvPr>
              <p:cNvSpPr>
                <a:spLocks noChangeArrowheads="1"/>
              </p:cNvSpPr>
              <p:nvPr/>
            </p:nvSpPr>
            <p:spPr bwMode="auto">
              <a:xfrm rot="3139886">
                <a:off x="1273" y="2475"/>
                <a:ext cx="190" cy="9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34" name="AutoShape 22">
                <a:extLst>
                  <a:ext uri="{FF2B5EF4-FFF2-40B4-BE49-F238E27FC236}">
                    <a16:creationId xmlns:a16="http://schemas.microsoft.com/office/drawing/2014/main" id="{3ABF9616-F68F-45AE-A34D-59E4A2526D42}"/>
                  </a:ext>
                </a:extLst>
              </p:cNvPr>
              <p:cNvSpPr>
                <a:spLocks noChangeArrowheads="1"/>
              </p:cNvSpPr>
              <p:nvPr/>
            </p:nvSpPr>
            <p:spPr bwMode="auto">
              <a:xfrm rot="3802484">
                <a:off x="1385" y="2652"/>
                <a:ext cx="190" cy="9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35" name="AutoShape 26">
                <a:extLst>
                  <a:ext uri="{FF2B5EF4-FFF2-40B4-BE49-F238E27FC236}">
                    <a16:creationId xmlns:a16="http://schemas.microsoft.com/office/drawing/2014/main" id="{2C9D711E-DDB7-484D-9945-26DCF9FB574A}"/>
                  </a:ext>
                </a:extLst>
              </p:cNvPr>
              <p:cNvSpPr>
                <a:spLocks noChangeArrowheads="1"/>
              </p:cNvSpPr>
              <p:nvPr/>
            </p:nvSpPr>
            <p:spPr bwMode="auto">
              <a:xfrm rot="4025654">
                <a:off x="1489" y="2823"/>
                <a:ext cx="190" cy="9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36" name="AutoShape 33">
                <a:extLst>
                  <a:ext uri="{FF2B5EF4-FFF2-40B4-BE49-F238E27FC236}">
                    <a16:creationId xmlns:a16="http://schemas.microsoft.com/office/drawing/2014/main" id="{00EB8796-7823-49E4-A284-249ABBED75A5}"/>
                  </a:ext>
                </a:extLst>
              </p:cNvPr>
              <p:cNvSpPr>
                <a:spLocks noChangeArrowheads="1"/>
              </p:cNvSpPr>
              <p:nvPr/>
            </p:nvSpPr>
            <p:spPr bwMode="auto">
              <a:xfrm rot="-1411865">
                <a:off x="584" y="2384"/>
                <a:ext cx="240" cy="7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37" name="AutoShape 36">
                <a:extLst>
                  <a:ext uri="{FF2B5EF4-FFF2-40B4-BE49-F238E27FC236}">
                    <a16:creationId xmlns:a16="http://schemas.microsoft.com/office/drawing/2014/main" id="{984C47C6-5DBA-4E70-BE1B-C7E933E49DD4}"/>
                  </a:ext>
                </a:extLst>
              </p:cNvPr>
              <p:cNvSpPr>
                <a:spLocks noChangeArrowheads="1"/>
              </p:cNvSpPr>
              <p:nvPr/>
            </p:nvSpPr>
            <p:spPr bwMode="auto">
              <a:xfrm>
                <a:off x="824" y="2352"/>
                <a:ext cx="240" cy="76"/>
              </a:xfrm>
              <a:prstGeom prst="flowChartTerminator">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38" name="AutoShape 38">
                <a:extLst>
                  <a:ext uri="{FF2B5EF4-FFF2-40B4-BE49-F238E27FC236}">
                    <a16:creationId xmlns:a16="http://schemas.microsoft.com/office/drawing/2014/main" id="{D49F9A1A-3D1E-43BE-A2AE-1280DA6F9E91}"/>
                  </a:ext>
                </a:extLst>
              </p:cNvPr>
              <p:cNvSpPr>
                <a:spLocks noChangeArrowheads="1"/>
              </p:cNvSpPr>
              <p:nvPr/>
            </p:nvSpPr>
            <p:spPr bwMode="auto">
              <a:xfrm rot="739855">
                <a:off x="1048" y="2371"/>
                <a:ext cx="240" cy="76"/>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nvGrpSpPr>
            <p:cNvPr id="25626" name="Group 53">
              <a:extLst>
                <a:ext uri="{FF2B5EF4-FFF2-40B4-BE49-F238E27FC236}">
                  <a16:creationId xmlns:a16="http://schemas.microsoft.com/office/drawing/2014/main" id="{F1C1A561-B281-4943-86C0-0CDB2CB604BF}"/>
                </a:ext>
              </a:extLst>
            </p:cNvPr>
            <p:cNvGrpSpPr>
              <a:grpSpLocks/>
            </p:cNvGrpSpPr>
            <p:nvPr/>
          </p:nvGrpSpPr>
          <p:grpSpPr bwMode="auto">
            <a:xfrm>
              <a:off x="3680" y="2543"/>
              <a:ext cx="528" cy="1038"/>
              <a:chOff x="464" y="2447"/>
              <a:chExt cx="528" cy="1038"/>
            </a:xfrm>
          </p:grpSpPr>
          <p:sp>
            <p:nvSpPr>
              <p:cNvPr id="25627" name="AutoShape 11">
                <a:extLst>
                  <a:ext uri="{FF2B5EF4-FFF2-40B4-BE49-F238E27FC236}">
                    <a16:creationId xmlns:a16="http://schemas.microsoft.com/office/drawing/2014/main" id="{08537A39-3C7F-4318-BC97-30919EEE8004}"/>
                  </a:ext>
                </a:extLst>
              </p:cNvPr>
              <p:cNvSpPr>
                <a:spLocks noChangeArrowheads="1"/>
              </p:cNvSpPr>
              <p:nvPr/>
            </p:nvSpPr>
            <p:spPr bwMode="auto">
              <a:xfrm rot="3983947">
                <a:off x="489" y="2836"/>
                <a:ext cx="190" cy="96"/>
              </a:xfrm>
              <a:prstGeom prst="flowChartTerminator">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28" name="AutoShape 34">
                <a:extLst>
                  <a:ext uri="{FF2B5EF4-FFF2-40B4-BE49-F238E27FC236}">
                    <a16:creationId xmlns:a16="http://schemas.microsoft.com/office/drawing/2014/main" id="{FF1A63FD-72C5-48F2-9AA9-3F56D4C84C93}"/>
                  </a:ext>
                </a:extLst>
              </p:cNvPr>
              <p:cNvSpPr>
                <a:spLocks noChangeArrowheads="1"/>
              </p:cNvSpPr>
              <p:nvPr/>
            </p:nvSpPr>
            <p:spPr bwMode="auto">
              <a:xfrm rot="3856571">
                <a:off x="601" y="3019"/>
                <a:ext cx="190" cy="9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29" name="AutoShape 35">
                <a:extLst>
                  <a:ext uri="{FF2B5EF4-FFF2-40B4-BE49-F238E27FC236}">
                    <a16:creationId xmlns:a16="http://schemas.microsoft.com/office/drawing/2014/main" id="{CF945E1B-FE2D-4B89-BAEC-6AB29B51BA96}"/>
                  </a:ext>
                </a:extLst>
              </p:cNvPr>
              <p:cNvSpPr>
                <a:spLocks noChangeArrowheads="1"/>
              </p:cNvSpPr>
              <p:nvPr/>
            </p:nvSpPr>
            <p:spPr bwMode="auto">
              <a:xfrm rot="-5959034">
                <a:off x="417" y="2665"/>
                <a:ext cx="190" cy="96"/>
              </a:xfrm>
              <a:prstGeom prst="flowChartTerminator">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30" name="AutoShape 39">
                <a:extLst>
                  <a:ext uri="{FF2B5EF4-FFF2-40B4-BE49-F238E27FC236}">
                    <a16:creationId xmlns:a16="http://schemas.microsoft.com/office/drawing/2014/main" id="{18D78B36-E2AD-4D37-9B41-639219292F16}"/>
                  </a:ext>
                </a:extLst>
              </p:cNvPr>
              <p:cNvSpPr>
                <a:spLocks noChangeArrowheads="1"/>
              </p:cNvSpPr>
              <p:nvPr/>
            </p:nvSpPr>
            <p:spPr bwMode="auto">
              <a:xfrm rot="-4296724">
                <a:off x="441" y="2494"/>
                <a:ext cx="190" cy="96"/>
              </a:xfrm>
              <a:prstGeom prst="flowChartTerminator">
                <a:avLst/>
              </a:prstGeom>
              <a:solidFill>
                <a:schemeClr val="tx1"/>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31" name="AutoShape 40">
                <a:extLst>
                  <a:ext uri="{FF2B5EF4-FFF2-40B4-BE49-F238E27FC236}">
                    <a16:creationId xmlns:a16="http://schemas.microsoft.com/office/drawing/2014/main" id="{BC011780-E3A8-477A-95FD-94A83BF347F2}"/>
                  </a:ext>
                </a:extLst>
              </p:cNvPr>
              <p:cNvSpPr>
                <a:spLocks noChangeArrowheads="1"/>
              </p:cNvSpPr>
              <p:nvPr/>
            </p:nvSpPr>
            <p:spPr bwMode="auto">
              <a:xfrm rot="3850116">
                <a:off x="713" y="3178"/>
                <a:ext cx="190" cy="96"/>
              </a:xfrm>
              <a:prstGeom prst="flowChartTerminator">
                <a:avLst/>
              </a:prstGeom>
              <a:solidFill>
                <a:srgbClr val="CC00FF"/>
              </a:solidFill>
              <a:ln w="9525">
                <a:solidFill>
                  <a:srgbClr val="CC00FF"/>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32" name="AutoShape 41">
                <a:extLst>
                  <a:ext uri="{FF2B5EF4-FFF2-40B4-BE49-F238E27FC236}">
                    <a16:creationId xmlns:a16="http://schemas.microsoft.com/office/drawing/2014/main" id="{B46757E3-887F-4270-9275-A1E2EE0BA195}"/>
                  </a:ext>
                </a:extLst>
              </p:cNvPr>
              <p:cNvSpPr>
                <a:spLocks noChangeArrowheads="1"/>
              </p:cNvSpPr>
              <p:nvPr/>
            </p:nvSpPr>
            <p:spPr bwMode="auto">
              <a:xfrm rot="3151576">
                <a:off x="849" y="3342"/>
                <a:ext cx="190" cy="96"/>
              </a:xfrm>
              <a:prstGeom prst="flowChartTerminator">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grpSp>
      </p:grpSp>
      <p:sp>
        <p:nvSpPr>
          <p:cNvPr id="4192" name="Text Box 49">
            <a:extLst>
              <a:ext uri="{FF2B5EF4-FFF2-40B4-BE49-F238E27FC236}">
                <a16:creationId xmlns:a16="http://schemas.microsoft.com/office/drawing/2014/main" id="{3504DE29-A5A9-4B63-8640-8D96518B7455}"/>
              </a:ext>
            </a:extLst>
          </p:cNvPr>
          <p:cNvSpPr txBox="1">
            <a:spLocks noChangeArrowheads="1"/>
          </p:cNvSpPr>
          <p:nvPr/>
        </p:nvSpPr>
        <p:spPr bwMode="auto">
          <a:xfrm>
            <a:off x="3733800" y="44958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b="1">
                <a:solidFill>
                  <a:srgbClr val="0066FF"/>
                </a:solidFill>
              </a:rPr>
              <a:t>(Chu</a:t>
            </a:r>
            <a:r>
              <a:rPr lang="en-US" altLang="en-US" sz="1800" b="1">
                <a:solidFill>
                  <a:srgbClr val="0066FF"/>
                </a:solidFill>
              </a:rPr>
              <a:t>ỗi dài nhiều aa)</a:t>
            </a:r>
          </a:p>
        </p:txBody>
      </p:sp>
      <p:sp>
        <p:nvSpPr>
          <p:cNvPr id="9237" name="Text Box 50">
            <a:extLst>
              <a:ext uri="{FF2B5EF4-FFF2-40B4-BE49-F238E27FC236}">
                <a16:creationId xmlns:a16="http://schemas.microsoft.com/office/drawing/2014/main" id="{2703C368-E345-4833-861E-F68C896DFC9A}"/>
              </a:ext>
            </a:extLst>
          </p:cNvPr>
          <p:cNvSpPr txBox="1">
            <a:spLocks noChangeArrowheads="1"/>
          </p:cNvSpPr>
          <p:nvPr/>
        </p:nvSpPr>
        <p:spPr bwMode="auto">
          <a:xfrm>
            <a:off x="6705600" y="44958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000">
                <a:solidFill>
                  <a:srgbClr val="0066FF"/>
                </a:solidFill>
              </a:rPr>
              <a:t>(</a:t>
            </a:r>
            <a:r>
              <a:rPr lang="en-US" altLang="en-US" sz="1800" b="1">
                <a:solidFill>
                  <a:srgbClr val="0066FF"/>
                </a:solidFill>
              </a:rPr>
              <a:t>Chuỗi ngắn 3-10 aa)</a:t>
            </a:r>
          </a:p>
        </p:txBody>
      </p:sp>
      <p:sp>
        <p:nvSpPr>
          <p:cNvPr id="4194" name="Line 98">
            <a:extLst>
              <a:ext uri="{FF2B5EF4-FFF2-40B4-BE49-F238E27FC236}">
                <a16:creationId xmlns:a16="http://schemas.microsoft.com/office/drawing/2014/main" id="{5DC5A402-76A2-49C3-A457-9A15197DABB5}"/>
              </a:ext>
            </a:extLst>
          </p:cNvPr>
          <p:cNvSpPr>
            <a:spLocks noChangeShapeType="1"/>
          </p:cNvSpPr>
          <p:nvPr/>
        </p:nvSpPr>
        <p:spPr bwMode="auto">
          <a:xfrm>
            <a:off x="1600200" y="2133600"/>
            <a:ext cx="2590800" cy="76200"/>
          </a:xfrm>
          <a:prstGeom prst="line">
            <a:avLst/>
          </a:prstGeom>
          <a:noFill/>
          <a:ln w="571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5" name="Oval 99">
            <a:extLst>
              <a:ext uri="{FF2B5EF4-FFF2-40B4-BE49-F238E27FC236}">
                <a16:creationId xmlns:a16="http://schemas.microsoft.com/office/drawing/2014/main" id="{9261F823-EEC6-4651-97B0-A67FB7C5293B}"/>
              </a:ext>
            </a:extLst>
          </p:cNvPr>
          <p:cNvSpPr>
            <a:spLocks noChangeArrowheads="1"/>
          </p:cNvSpPr>
          <p:nvPr/>
        </p:nvSpPr>
        <p:spPr bwMode="auto">
          <a:xfrm>
            <a:off x="1066800" y="1981200"/>
            <a:ext cx="609600" cy="381000"/>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196" name="Line 100">
            <a:extLst>
              <a:ext uri="{FF2B5EF4-FFF2-40B4-BE49-F238E27FC236}">
                <a16:creationId xmlns:a16="http://schemas.microsoft.com/office/drawing/2014/main" id="{5A7328B7-50F5-44BD-BC26-C54BF0F32993}"/>
              </a:ext>
            </a:extLst>
          </p:cNvPr>
          <p:cNvSpPr>
            <a:spLocks noChangeShapeType="1"/>
          </p:cNvSpPr>
          <p:nvPr/>
        </p:nvSpPr>
        <p:spPr bwMode="auto">
          <a:xfrm>
            <a:off x="1828800" y="3048000"/>
            <a:ext cx="2286000" cy="76200"/>
          </a:xfrm>
          <a:prstGeom prst="line">
            <a:avLst/>
          </a:prstGeom>
          <a:noFill/>
          <a:ln w="571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7" name="Line 101">
            <a:extLst>
              <a:ext uri="{FF2B5EF4-FFF2-40B4-BE49-F238E27FC236}">
                <a16:creationId xmlns:a16="http://schemas.microsoft.com/office/drawing/2014/main" id="{3957B5C5-28AD-4FE2-8CF4-F8A5F1A8AB7C}"/>
              </a:ext>
            </a:extLst>
          </p:cNvPr>
          <p:cNvSpPr>
            <a:spLocks noChangeShapeType="1"/>
          </p:cNvSpPr>
          <p:nvPr/>
        </p:nvSpPr>
        <p:spPr bwMode="auto">
          <a:xfrm>
            <a:off x="2133600" y="3886200"/>
            <a:ext cx="1828800" cy="304800"/>
          </a:xfrm>
          <a:prstGeom prst="line">
            <a:avLst/>
          </a:prstGeom>
          <a:noFill/>
          <a:ln w="571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8" name="Line 102">
            <a:extLst>
              <a:ext uri="{FF2B5EF4-FFF2-40B4-BE49-F238E27FC236}">
                <a16:creationId xmlns:a16="http://schemas.microsoft.com/office/drawing/2014/main" id="{22151CAD-563A-4944-848C-B453345A86F8}"/>
              </a:ext>
            </a:extLst>
          </p:cNvPr>
          <p:cNvSpPr>
            <a:spLocks noChangeShapeType="1"/>
          </p:cNvSpPr>
          <p:nvPr/>
        </p:nvSpPr>
        <p:spPr bwMode="auto">
          <a:xfrm>
            <a:off x="6019800" y="4191000"/>
            <a:ext cx="1066800" cy="0"/>
          </a:xfrm>
          <a:prstGeom prst="line">
            <a:avLst/>
          </a:prstGeom>
          <a:noFill/>
          <a:ln w="3810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Effect transition="in" filter="box(in)">
                                      <p:cBhvr>
                                        <p:cTn id="7" dur="500"/>
                                        <p:tgtEl>
                                          <p:spTgt spid="4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94"/>
                                        </p:tgtEl>
                                        <p:attrNameLst>
                                          <p:attrName>style.visibility</p:attrName>
                                        </p:attrNameLst>
                                      </p:cBhvr>
                                      <p:to>
                                        <p:strVal val="visible"/>
                                      </p:to>
                                    </p:set>
                                    <p:animEffect transition="in" filter="box(in)">
                                      <p:cBhvr>
                                        <p:cTn id="12" dur="500"/>
                                        <p:tgtEl>
                                          <p:spTgt spid="4194"/>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checkerboard(across)">
                                      <p:cBhvr>
                                        <p:cTn id="16" dur="500"/>
                                        <p:tgtEl>
                                          <p:spTgt spid="4102"/>
                                        </p:tgtEl>
                                      </p:cBhvr>
                                    </p:animEffect>
                                  </p:childTnLst>
                                </p:cTn>
                              </p:par>
                            </p:childTnLst>
                          </p:cTn>
                        </p:par>
                        <p:par>
                          <p:cTn id="17" fill="hold" nodeType="afterGroup">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4106"/>
                                        </p:tgtEl>
                                        <p:attrNameLst>
                                          <p:attrName>style.visibility</p:attrName>
                                        </p:attrNameLst>
                                      </p:cBhvr>
                                      <p:to>
                                        <p:strVal val="visible"/>
                                      </p:to>
                                    </p:set>
                                    <p:animEffect transition="in" filter="checkerboard(across)">
                                      <p:cBhvr>
                                        <p:cTn id="20" dur="500"/>
                                        <p:tgtEl>
                                          <p:spTgt spid="4106"/>
                                        </p:tgtEl>
                                      </p:cBhvr>
                                    </p:animEffect>
                                  </p:childTnLst>
                                </p:cTn>
                              </p:par>
                            </p:childTnLst>
                          </p:cTn>
                        </p:par>
                        <p:par>
                          <p:cTn id="21" fill="hold" nodeType="afterGroup">
                            <p:stCondLst>
                              <p:cond delay="1500"/>
                            </p:stCondLst>
                            <p:childTnLst>
                              <p:par>
                                <p:cTn id="22" presetID="5" presetClass="entr" presetSubtype="10" fill="hold" nodeType="afterEffect">
                                  <p:stCondLst>
                                    <p:cond delay="0"/>
                                  </p:stCondLst>
                                  <p:childTnLst>
                                    <p:set>
                                      <p:cBhvr>
                                        <p:cTn id="23" dur="1" fill="hold">
                                          <p:stCondLst>
                                            <p:cond delay="0"/>
                                          </p:stCondLst>
                                        </p:cTn>
                                        <p:tgtEl>
                                          <p:spTgt spid="4103"/>
                                        </p:tgtEl>
                                        <p:attrNameLst>
                                          <p:attrName>style.visibility</p:attrName>
                                        </p:attrNameLst>
                                      </p:cBhvr>
                                      <p:to>
                                        <p:strVal val="visible"/>
                                      </p:to>
                                    </p:set>
                                    <p:animEffect transition="in" filter="checkerboard(across)">
                                      <p:cBhvr>
                                        <p:cTn id="24" dur="500"/>
                                        <p:tgtEl>
                                          <p:spTgt spid="4103"/>
                                        </p:tgtEl>
                                      </p:cBhvr>
                                    </p:animEffect>
                                  </p:childTnLst>
                                </p:cTn>
                              </p:par>
                            </p:childTnLst>
                          </p:cTn>
                        </p:par>
                        <p:par>
                          <p:cTn id="25" fill="hold" nodeType="afterGroup">
                            <p:stCondLst>
                              <p:cond delay="2000"/>
                            </p:stCondLst>
                            <p:childTnLst>
                              <p:par>
                                <p:cTn id="26" presetID="5" presetClass="entr" presetSubtype="10" fill="hold" grpId="0" nodeType="afterEffect">
                                  <p:stCondLst>
                                    <p:cond delay="0"/>
                                  </p:stCondLst>
                                  <p:childTnLst>
                                    <p:set>
                                      <p:cBhvr>
                                        <p:cTn id="27" dur="1" fill="hold">
                                          <p:stCondLst>
                                            <p:cond delay="0"/>
                                          </p:stCondLst>
                                        </p:cTn>
                                        <p:tgtEl>
                                          <p:spTgt spid="4104"/>
                                        </p:tgtEl>
                                        <p:attrNameLst>
                                          <p:attrName>style.visibility</p:attrName>
                                        </p:attrNameLst>
                                      </p:cBhvr>
                                      <p:to>
                                        <p:strVal val="visible"/>
                                      </p:to>
                                    </p:set>
                                    <p:animEffect transition="in" filter="checkerboard(across)">
                                      <p:cBhvr>
                                        <p:cTn id="28" dur="500"/>
                                        <p:tgtEl>
                                          <p:spTgt spid="4104"/>
                                        </p:tgtEl>
                                      </p:cBhvr>
                                    </p:animEffect>
                                  </p:childTnLst>
                                </p:cTn>
                              </p:par>
                            </p:childTnLst>
                          </p:cTn>
                        </p:par>
                        <p:par>
                          <p:cTn id="29" fill="hold" nodeType="afterGroup">
                            <p:stCondLst>
                              <p:cond delay="2500"/>
                            </p:stCondLst>
                            <p:childTnLst>
                              <p:par>
                                <p:cTn id="30" presetID="5" presetClass="entr" presetSubtype="10" fill="hold" nodeType="afterEffect">
                                  <p:stCondLst>
                                    <p:cond delay="0"/>
                                  </p:stCondLst>
                                  <p:childTnLst>
                                    <p:set>
                                      <p:cBhvr>
                                        <p:cTn id="31" dur="1" fill="hold">
                                          <p:stCondLst>
                                            <p:cond delay="0"/>
                                          </p:stCondLst>
                                        </p:cTn>
                                        <p:tgtEl>
                                          <p:spTgt spid="4105"/>
                                        </p:tgtEl>
                                        <p:attrNameLst>
                                          <p:attrName>style.visibility</p:attrName>
                                        </p:attrNameLst>
                                      </p:cBhvr>
                                      <p:to>
                                        <p:strVal val="visible"/>
                                      </p:to>
                                    </p:set>
                                    <p:animEffect transition="in" filter="checkerboard(across)">
                                      <p:cBhvr>
                                        <p:cTn id="32" dur="500"/>
                                        <p:tgtEl>
                                          <p:spTgt spid="4105"/>
                                        </p:tgtEl>
                                      </p:cBhvr>
                                    </p:animEffect>
                                  </p:childTnLst>
                                </p:cTn>
                              </p:par>
                            </p:childTnLst>
                          </p:cTn>
                        </p:par>
                        <p:par>
                          <p:cTn id="33" fill="hold" nodeType="afterGroup">
                            <p:stCondLst>
                              <p:cond delay="3000"/>
                            </p:stCondLst>
                            <p:childTnLst>
                              <p:par>
                                <p:cTn id="34" presetID="5" presetClass="entr" presetSubtype="10" fill="hold" grpId="0" nodeType="afterEffect">
                                  <p:stCondLst>
                                    <p:cond delay="0"/>
                                  </p:stCondLst>
                                  <p:childTnLst>
                                    <p:set>
                                      <p:cBhvr>
                                        <p:cTn id="35" dur="1" fill="hold">
                                          <p:stCondLst>
                                            <p:cond delay="0"/>
                                          </p:stCondLst>
                                        </p:cTn>
                                        <p:tgtEl>
                                          <p:spTgt spid="4107"/>
                                        </p:tgtEl>
                                        <p:attrNameLst>
                                          <p:attrName>style.visibility</p:attrName>
                                        </p:attrNameLst>
                                      </p:cBhvr>
                                      <p:to>
                                        <p:strVal val="visible"/>
                                      </p:to>
                                    </p:set>
                                    <p:animEffect transition="in" filter="checkerboard(across)">
                                      <p:cBhvr>
                                        <p:cTn id="36" dur="500"/>
                                        <p:tgtEl>
                                          <p:spTgt spid="410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196"/>
                                        </p:tgtEl>
                                        <p:attrNameLst>
                                          <p:attrName>style.visibility</p:attrName>
                                        </p:attrNameLst>
                                      </p:cBhvr>
                                      <p:to>
                                        <p:strVal val="visible"/>
                                      </p:to>
                                    </p:set>
                                    <p:animEffect transition="in" filter="wipe(left)">
                                      <p:cBhvr>
                                        <p:cTn id="41" dur="500"/>
                                        <p:tgtEl>
                                          <p:spTgt spid="4196"/>
                                        </p:tgtEl>
                                      </p:cBhvr>
                                    </p:animEffect>
                                  </p:childTnLst>
                                </p:cTn>
                              </p:par>
                            </p:childTnLst>
                          </p:cTn>
                        </p:par>
                        <p:par>
                          <p:cTn id="42" fill="hold" nodeType="afterGroup">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4108"/>
                                        </p:tgtEl>
                                        <p:attrNameLst>
                                          <p:attrName>style.visibility</p:attrName>
                                        </p:attrNameLst>
                                      </p:cBhvr>
                                      <p:to>
                                        <p:strVal val="visible"/>
                                      </p:to>
                                    </p:set>
                                    <p:animEffect transition="in" filter="checkerboard(across)">
                                      <p:cBhvr>
                                        <p:cTn id="45" dur="500"/>
                                        <p:tgtEl>
                                          <p:spTgt spid="410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4197"/>
                                        </p:tgtEl>
                                        <p:attrNameLst>
                                          <p:attrName>style.visibility</p:attrName>
                                        </p:attrNameLst>
                                      </p:cBhvr>
                                      <p:to>
                                        <p:strVal val="visible"/>
                                      </p:to>
                                    </p:set>
                                    <p:animEffect transition="in" filter="wipe(left)">
                                      <p:cBhvr>
                                        <p:cTn id="50" dur="500"/>
                                        <p:tgtEl>
                                          <p:spTgt spid="4197"/>
                                        </p:tgtEl>
                                      </p:cBhvr>
                                    </p:animEffect>
                                  </p:childTnLst>
                                </p:cTn>
                              </p:par>
                            </p:childTnLst>
                          </p:cTn>
                        </p:par>
                        <p:par>
                          <p:cTn id="51" fill="hold" nodeType="afterGroup">
                            <p:stCondLst>
                              <p:cond delay="1000"/>
                            </p:stCondLst>
                            <p:childTnLst>
                              <p:par>
                                <p:cTn id="52" presetID="30" presetClass="entr" presetSubtype="0" fill="hold" nodeType="afterEffect">
                                  <p:stCondLst>
                                    <p:cond delay="0"/>
                                  </p:stCondLst>
                                  <p:childTnLst>
                                    <p:set>
                                      <p:cBhvr>
                                        <p:cTn id="53" dur="1" fill="hold">
                                          <p:stCondLst>
                                            <p:cond delay="0"/>
                                          </p:stCondLst>
                                        </p:cTn>
                                        <p:tgtEl>
                                          <p:spTgt spid="4153"/>
                                        </p:tgtEl>
                                        <p:attrNameLst>
                                          <p:attrName>style.visibility</p:attrName>
                                        </p:attrNameLst>
                                      </p:cBhvr>
                                      <p:to>
                                        <p:strVal val="visible"/>
                                      </p:to>
                                    </p:set>
                                    <p:animEffect transition="in" filter="fade">
                                      <p:cBhvr>
                                        <p:cTn id="54" dur="800" decel="100000"/>
                                        <p:tgtEl>
                                          <p:spTgt spid="4153"/>
                                        </p:tgtEl>
                                      </p:cBhvr>
                                    </p:animEffect>
                                    <p:anim calcmode="lin" valueType="num">
                                      <p:cBhvr>
                                        <p:cTn id="55" dur="800" decel="100000" fill="hold"/>
                                        <p:tgtEl>
                                          <p:spTgt spid="4153"/>
                                        </p:tgtEl>
                                        <p:attrNameLst>
                                          <p:attrName>style.rotation</p:attrName>
                                        </p:attrNameLst>
                                      </p:cBhvr>
                                      <p:tavLst>
                                        <p:tav tm="0">
                                          <p:val>
                                            <p:fltVal val="-90"/>
                                          </p:val>
                                        </p:tav>
                                        <p:tav tm="100000">
                                          <p:val>
                                            <p:fltVal val="0"/>
                                          </p:val>
                                        </p:tav>
                                      </p:tavLst>
                                    </p:anim>
                                    <p:anim calcmode="lin" valueType="num">
                                      <p:cBhvr>
                                        <p:cTn id="56" dur="800" decel="100000" fill="hold"/>
                                        <p:tgtEl>
                                          <p:spTgt spid="4153"/>
                                        </p:tgtEl>
                                        <p:attrNameLst>
                                          <p:attrName>ppt_x</p:attrName>
                                        </p:attrNameLst>
                                      </p:cBhvr>
                                      <p:tavLst>
                                        <p:tav tm="0">
                                          <p:val>
                                            <p:strVal val="#ppt_x+0.4"/>
                                          </p:val>
                                        </p:tav>
                                        <p:tav tm="100000">
                                          <p:val>
                                            <p:strVal val="#ppt_x-0.05"/>
                                          </p:val>
                                        </p:tav>
                                      </p:tavLst>
                                    </p:anim>
                                    <p:anim calcmode="lin" valueType="num">
                                      <p:cBhvr>
                                        <p:cTn id="57" dur="800" decel="100000" fill="hold"/>
                                        <p:tgtEl>
                                          <p:spTgt spid="4153"/>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4153"/>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4153"/>
                                        </p:tgtEl>
                                        <p:attrNameLst>
                                          <p:attrName>ppt_y</p:attrName>
                                        </p:attrNameLst>
                                      </p:cBhvr>
                                      <p:tavLst>
                                        <p:tav tm="0">
                                          <p:val>
                                            <p:strVal val="#ppt_y+0.1"/>
                                          </p:val>
                                        </p:tav>
                                        <p:tav tm="100000">
                                          <p:val>
                                            <p:strVal val="#ppt_y"/>
                                          </p:val>
                                        </p:tav>
                                      </p:tavLst>
                                    </p:anim>
                                  </p:childTnLst>
                                </p:cTn>
                              </p:par>
                            </p:childTnLst>
                          </p:cTn>
                        </p:par>
                        <p:par>
                          <p:cTn id="60" fill="hold" nodeType="afterGroup">
                            <p:stCondLst>
                              <p:cond delay="2000"/>
                            </p:stCondLst>
                            <p:childTnLst>
                              <p:par>
                                <p:cTn id="61" presetID="30" presetClass="entr" presetSubtype="0" fill="hold" grpId="0" nodeType="afterEffect">
                                  <p:stCondLst>
                                    <p:cond delay="0"/>
                                  </p:stCondLst>
                                  <p:childTnLst>
                                    <p:set>
                                      <p:cBhvr>
                                        <p:cTn id="62" dur="1" fill="hold">
                                          <p:stCondLst>
                                            <p:cond delay="0"/>
                                          </p:stCondLst>
                                        </p:cTn>
                                        <p:tgtEl>
                                          <p:spTgt spid="4192"/>
                                        </p:tgtEl>
                                        <p:attrNameLst>
                                          <p:attrName>style.visibility</p:attrName>
                                        </p:attrNameLst>
                                      </p:cBhvr>
                                      <p:to>
                                        <p:strVal val="visible"/>
                                      </p:to>
                                    </p:set>
                                    <p:animEffect transition="in" filter="fade">
                                      <p:cBhvr>
                                        <p:cTn id="63" dur="800" decel="100000"/>
                                        <p:tgtEl>
                                          <p:spTgt spid="4192"/>
                                        </p:tgtEl>
                                      </p:cBhvr>
                                    </p:animEffect>
                                    <p:anim calcmode="lin" valueType="num">
                                      <p:cBhvr>
                                        <p:cTn id="64" dur="800" decel="100000" fill="hold"/>
                                        <p:tgtEl>
                                          <p:spTgt spid="4192"/>
                                        </p:tgtEl>
                                        <p:attrNameLst>
                                          <p:attrName>style.rotation</p:attrName>
                                        </p:attrNameLst>
                                      </p:cBhvr>
                                      <p:tavLst>
                                        <p:tav tm="0">
                                          <p:val>
                                            <p:fltVal val="-90"/>
                                          </p:val>
                                        </p:tav>
                                        <p:tav tm="100000">
                                          <p:val>
                                            <p:fltVal val="0"/>
                                          </p:val>
                                        </p:tav>
                                      </p:tavLst>
                                    </p:anim>
                                    <p:anim calcmode="lin" valueType="num">
                                      <p:cBhvr>
                                        <p:cTn id="65" dur="800" decel="100000" fill="hold"/>
                                        <p:tgtEl>
                                          <p:spTgt spid="4192"/>
                                        </p:tgtEl>
                                        <p:attrNameLst>
                                          <p:attrName>ppt_x</p:attrName>
                                        </p:attrNameLst>
                                      </p:cBhvr>
                                      <p:tavLst>
                                        <p:tav tm="0">
                                          <p:val>
                                            <p:strVal val="#ppt_x+0.4"/>
                                          </p:val>
                                        </p:tav>
                                        <p:tav tm="100000">
                                          <p:val>
                                            <p:strVal val="#ppt_x-0.05"/>
                                          </p:val>
                                        </p:tav>
                                      </p:tavLst>
                                    </p:anim>
                                    <p:anim calcmode="lin" valueType="num">
                                      <p:cBhvr>
                                        <p:cTn id="66" dur="800" decel="100000" fill="hold"/>
                                        <p:tgtEl>
                                          <p:spTgt spid="4192"/>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4192"/>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4192"/>
                                        </p:tgtEl>
                                        <p:attrNameLst>
                                          <p:attrName>ppt_y</p:attrName>
                                        </p:attrNameLst>
                                      </p:cBhvr>
                                      <p:tavLst>
                                        <p:tav tm="0">
                                          <p:val>
                                            <p:strVal val="#ppt_y+0.1"/>
                                          </p:val>
                                        </p:tav>
                                        <p:tav tm="100000">
                                          <p:val>
                                            <p:strVal val="#ppt_y"/>
                                          </p:val>
                                        </p:tav>
                                      </p:tavLst>
                                    </p:anim>
                                  </p:childTnLst>
                                </p:cTn>
                              </p:par>
                            </p:childTnLst>
                          </p:cTn>
                        </p:par>
                        <p:par>
                          <p:cTn id="69" fill="hold" nodeType="afterGroup">
                            <p:stCondLst>
                              <p:cond delay="3000"/>
                            </p:stCondLst>
                            <p:childTnLst>
                              <p:par>
                                <p:cTn id="70" presetID="30" presetClass="entr" presetSubtype="0" fill="hold" nodeType="afterEffect">
                                  <p:stCondLst>
                                    <p:cond delay="0"/>
                                  </p:stCondLst>
                                  <p:childTnLst>
                                    <p:set>
                                      <p:cBhvr>
                                        <p:cTn id="71" dur="1" fill="hold">
                                          <p:stCondLst>
                                            <p:cond delay="0"/>
                                          </p:stCondLst>
                                        </p:cTn>
                                        <p:tgtEl>
                                          <p:spTgt spid="4198"/>
                                        </p:tgtEl>
                                        <p:attrNameLst>
                                          <p:attrName>style.visibility</p:attrName>
                                        </p:attrNameLst>
                                      </p:cBhvr>
                                      <p:to>
                                        <p:strVal val="visible"/>
                                      </p:to>
                                    </p:set>
                                    <p:animEffect transition="in" filter="fade">
                                      <p:cBhvr>
                                        <p:cTn id="72" dur="800" decel="100000"/>
                                        <p:tgtEl>
                                          <p:spTgt spid="4198"/>
                                        </p:tgtEl>
                                      </p:cBhvr>
                                    </p:animEffect>
                                    <p:anim calcmode="lin" valueType="num">
                                      <p:cBhvr>
                                        <p:cTn id="73" dur="800" decel="100000" fill="hold"/>
                                        <p:tgtEl>
                                          <p:spTgt spid="4198"/>
                                        </p:tgtEl>
                                        <p:attrNameLst>
                                          <p:attrName>style.rotation</p:attrName>
                                        </p:attrNameLst>
                                      </p:cBhvr>
                                      <p:tavLst>
                                        <p:tav tm="0">
                                          <p:val>
                                            <p:fltVal val="-90"/>
                                          </p:val>
                                        </p:tav>
                                        <p:tav tm="100000">
                                          <p:val>
                                            <p:fltVal val="0"/>
                                          </p:val>
                                        </p:tav>
                                      </p:tavLst>
                                    </p:anim>
                                    <p:anim calcmode="lin" valueType="num">
                                      <p:cBhvr>
                                        <p:cTn id="74" dur="800" decel="100000" fill="hold"/>
                                        <p:tgtEl>
                                          <p:spTgt spid="4198"/>
                                        </p:tgtEl>
                                        <p:attrNameLst>
                                          <p:attrName>ppt_x</p:attrName>
                                        </p:attrNameLst>
                                      </p:cBhvr>
                                      <p:tavLst>
                                        <p:tav tm="0">
                                          <p:val>
                                            <p:strVal val="#ppt_x+0.4"/>
                                          </p:val>
                                        </p:tav>
                                        <p:tav tm="100000">
                                          <p:val>
                                            <p:strVal val="#ppt_x-0.05"/>
                                          </p:val>
                                        </p:tav>
                                      </p:tavLst>
                                    </p:anim>
                                    <p:anim calcmode="lin" valueType="num">
                                      <p:cBhvr>
                                        <p:cTn id="75" dur="800" decel="100000" fill="hold"/>
                                        <p:tgtEl>
                                          <p:spTgt spid="4198"/>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4198"/>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4198"/>
                                        </p:tgtEl>
                                        <p:attrNameLst>
                                          <p:attrName>ppt_y</p:attrName>
                                        </p:attrNameLst>
                                      </p:cBhvr>
                                      <p:tavLst>
                                        <p:tav tm="0">
                                          <p:val>
                                            <p:strVal val="#ppt_y+0.1"/>
                                          </p:val>
                                        </p:tav>
                                        <p:tav tm="100000">
                                          <p:val>
                                            <p:strVal val="#ppt_y"/>
                                          </p:val>
                                        </p:tav>
                                      </p:tavLst>
                                    </p:anim>
                                  </p:childTnLst>
                                </p:cTn>
                              </p:par>
                            </p:childTnLst>
                          </p:cTn>
                        </p:par>
                        <p:par>
                          <p:cTn id="78" fill="hold" nodeType="afterGroup">
                            <p:stCondLst>
                              <p:cond delay="4000"/>
                            </p:stCondLst>
                            <p:childTnLst>
                              <p:par>
                                <p:cTn id="79" presetID="30" presetClass="entr" presetSubtype="0" fill="hold" grpId="0" nodeType="afterEffect">
                                  <p:stCondLst>
                                    <p:cond delay="0"/>
                                  </p:stCondLst>
                                  <p:childTnLst>
                                    <p:set>
                                      <p:cBhvr>
                                        <p:cTn id="80" dur="1" fill="hold">
                                          <p:stCondLst>
                                            <p:cond delay="0"/>
                                          </p:stCondLst>
                                        </p:cTn>
                                        <p:tgtEl>
                                          <p:spTgt spid="4149"/>
                                        </p:tgtEl>
                                        <p:attrNameLst>
                                          <p:attrName>style.visibility</p:attrName>
                                        </p:attrNameLst>
                                      </p:cBhvr>
                                      <p:to>
                                        <p:strVal val="visible"/>
                                      </p:to>
                                    </p:set>
                                    <p:animEffect transition="in" filter="fade">
                                      <p:cBhvr>
                                        <p:cTn id="81" dur="800" decel="100000"/>
                                        <p:tgtEl>
                                          <p:spTgt spid="4149"/>
                                        </p:tgtEl>
                                      </p:cBhvr>
                                    </p:animEffect>
                                    <p:anim calcmode="lin" valueType="num">
                                      <p:cBhvr>
                                        <p:cTn id="82" dur="800" decel="100000" fill="hold"/>
                                        <p:tgtEl>
                                          <p:spTgt spid="4149"/>
                                        </p:tgtEl>
                                        <p:attrNameLst>
                                          <p:attrName>style.rotation</p:attrName>
                                        </p:attrNameLst>
                                      </p:cBhvr>
                                      <p:tavLst>
                                        <p:tav tm="0">
                                          <p:val>
                                            <p:fltVal val="-90"/>
                                          </p:val>
                                        </p:tav>
                                        <p:tav tm="100000">
                                          <p:val>
                                            <p:fltVal val="0"/>
                                          </p:val>
                                        </p:tav>
                                      </p:tavLst>
                                    </p:anim>
                                    <p:anim calcmode="lin" valueType="num">
                                      <p:cBhvr>
                                        <p:cTn id="83" dur="800" decel="100000" fill="hold"/>
                                        <p:tgtEl>
                                          <p:spTgt spid="4149"/>
                                        </p:tgtEl>
                                        <p:attrNameLst>
                                          <p:attrName>ppt_x</p:attrName>
                                        </p:attrNameLst>
                                      </p:cBhvr>
                                      <p:tavLst>
                                        <p:tav tm="0">
                                          <p:val>
                                            <p:strVal val="#ppt_x+0.4"/>
                                          </p:val>
                                        </p:tav>
                                        <p:tav tm="100000">
                                          <p:val>
                                            <p:strVal val="#ppt_x-0.05"/>
                                          </p:val>
                                        </p:tav>
                                      </p:tavLst>
                                    </p:anim>
                                    <p:anim calcmode="lin" valueType="num">
                                      <p:cBhvr>
                                        <p:cTn id="84" dur="800" decel="100000" fill="hold"/>
                                        <p:tgtEl>
                                          <p:spTgt spid="4149"/>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4149"/>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4149"/>
                                        </p:tgtEl>
                                        <p:attrNameLst>
                                          <p:attrName>ppt_y</p:attrName>
                                        </p:attrNameLst>
                                      </p:cBhvr>
                                      <p:tavLst>
                                        <p:tav tm="0">
                                          <p:val>
                                            <p:strVal val="#ppt_y+0.1"/>
                                          </p:val>
                                        </p:tav>
                                        <p:tav tm="100000">
                                          <p:val>
                                            <p:strVal val="#ppt_y"/>
                                          </p:val>
                                        </p:tav>
                                      </p:tavLst>
                                    </p:anim>
                                  </p:childTnLst>
                                </p:cTn>
                              </p:par>
                            </p:childTnLst>
                          </p:cTn>
                        </p:par>
                        <p:par>
                          <p:cTn id="87" fill="hold" nodeType="afterGroup">
                            <p:stCondLst>
                              <p:cond delay="5000"/>
                            </p:stCondLst>
                            <p:childTnLst>
                              <p:par>
                                <p:cTn id="88" presetID="30" presetClass="entr" presetSubtype="0" fill="hold" grpId="0" nodeType="afterEffect">
                                  <p:stCondLst>
                                    <p:cond delay="0"/>
                                  </p:stCondLst>
                                  <p:childTnLst>
                                    <p:set>
                                      <p:cBhvr>
                                        <p:cTn id="89" dur="1" fill="hold">
                                          <p:stCondLst>
                                            <p:cond delay="0"/>
                                          </p:stCondLst>
                                        </p:cTn>
                                        <p:tgtEl>
                                          <p:spTgt spid="4150"/>
                                        </p:tgtEl>
                                        <p:attrNameLst>
                                          <p:attrName>style.visibility</p:attrName>
                                        </p:attrNameLst>
                                      </p:cBhvr>
                                      <p:to>
                                        <p:strVal val="visible"/>
                                      </p:to>
                                    </p:set>
                                    <p:animEffect transition="in" filter="fade">
                                      <p:cBhvr>
                                        <p:cTn id="90" dur="800" decel="100000"/>
                                        <p:tgtEl>
                                          <p:spTgt spid="4150"/>
                                        </p:tgtEl>
                                      </p:cBhvr>
                                    </p:animEffect>
                                    <p:anim calcmode="lin" valueType="num">
                                      <p:cBhvr>
                                        <p:cTn id="91" dur="800" decel="100000" fill="hold"/>
                                        <p:tgtEl>
                                          <p:spTgt spid="4150"/>
                                        </p:tgtEl>
                                        <p:attrNameLst>
                                          <p:attrName>style.rotation</p:attrName>
                                        </p:attrNameLst>
                                      </p:cBhvr>
                                      <p:tavLst>
                                        <p:tav tm="0">
                                          <p:val>
                                            <p:fltVal val="-90"/>
                                          </p:val>
                                        </p:tav>
                                        <p:tav tm="100000">
                                          <p:val>
                                            <p:fltVal val="0"/>
                                          </p:val>
                                        </p:tav>
                                      </p:tavLst>
                                    </p:anim>
                                    <p:anim calcmode="lin" valueType="num">
                                      <p:cBhvr>
                                        <p:cTn id="92" dur="800" decel="100000" fill="hold"/>
                                        <p:tgtEl>
                                          <p:spTgt spid="4150"/>
                                        </p:tgtEl>
                                        <p:attrNameLst>
                                          <p:attrName>ppt_x</p:attrName>
                                        </p:attrNameLst>
                                      </p:cBhvr>
                                      <p:tavLst>
                                        <p:tav tm="0">
                                          <p:val>
                                            <p:strVal val="#ppt_x+0.4"/>
                                          </p:val>
                                        </p:tav>
                                        <p:tav tm="100000">
                                          <p:val>
                                            <p:strVal val="#ppt_x-0.05"/>
                                          </p:val>
                                        </p:tav>
                                      </p:tavLst>
                                    </p:anim>
                                    <p:anim calcmode="lin" valueType="num">
                                      <p:cBhvr>
                                        <p:cTn id="93" dur="800" decel="100000" fill="hold"/>
                                        <p:tgtEl>
                                          <p:spTgt spid="4150"/>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4150"/>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4150"/>
                                        </p:tgtEl>
                                        <p:attrNameLst>
                                          <p:attrName>ppt_y</p:attrName>
                                        </p:attrNameLst>
                                      </p:cBhvr>
                                      <p:tavLst>
                                        <p:tav tm="0">
                                          <p:val>
                                            <p:strVal val="#ppt_y+0.1"/>
                                          </p:val>
                                        </p:tav>
                                        <p:tav tm="100000">
                                          <p:val>
                                            <p:strVal val="#ppt_y"/>
                                          </p:val>
                                        </p:tav>
                                      </p:tavLst>
                                    </p:anim>
                                  </p:childTnLst>
                                </p:cTn>
                              </p:par>
                            </p:childTnLst>
                          </p:cTn>
                        </p:par>
                        <p:par>
                          <p:cTn id="96" fill="hold" nodeType="afterGroup">
                            <p:stCondLst>
                              <p:cond delay="6000"/>
                            </p:stCondLst>
                            <p:childTnLst>
                              <p:par>
                                <p:cTn id="97" presetID="30" presetClass="entr" presetSubtype="0" fill="hold" nodeType="afterEffect">
                                  <p:stCondLst>
                                    <p:cond delay="0"/>
                                  </p:stCondLst>
                                  <p:childTnLst>
                                    <p:set>
                                      <p:cBhvr>
                                        <p:cTn id="98" dur="1" fill="hold">
                                          <p:stCondLst>
                                            <p:cond delay="0"/>
                                          </p:stCondLst>
                                        </p:cTn>
                                        <p:tgtEl>
                                          <p:spTgt spid="4109"/>
                                        </p:tgtEl>
                                        <p:attrNameLst>
                                          <p:attrName>style.visibility</p:attrName>
                                        </p:attrNameLst>
                                      </p:cBhvr>
                                      <p:to>
                                        <p:strVal val="visible"/>
                                      </p:to>
                                    </p:set>
                                    <p:animEffect transition="in" filter="fade">
                                      <p:cBhvr>
                                        <p:cTn id="99" dur="800" decel="100000"/>
                                        <p:tgtEl>
                                          <p:spTgt spid="4109"/>
                                        </p:tgtEl>
                                      </p:cBhvr>
                                    </p:animEffect>
                                    <p:anim calcmode="lin" valueType="num">
                                      <p:cBhvr>
                                        <p:cTn id="100" dur="800" decel="100000" fill="hold"/>
                                        <p:tgtEl>
                                          <p:spTgt spid="4109"/>
                                        </p:tgtEl>
                                        <p:attrNameLst>
                                          <p:attrName>style.rotation</p:attrName>
                                        </p:attrNameLst>
                                      </p:cBhvr>
                                      <p:tavLst>
                                        <p:tav tm="0">
                                          <p:val>
                                            <p:fltVal val="-90"/>
                                          </p:val>
                                        </p:tav>
                                        <p:tav tm="100000">
                                          <p:val>
                                            <p:fltVal val="0"/>
                                          </p:val>
                                        </p:tav>
                                      </p:tavLst>
                                    </p:anim>
                                    <p:anim calcmode="lin" valueType="num">
                                      <p:cBhvr>
                                        <p:cTn id="101" dur="800" decel="100000" fill="hold"/>
                                        <p:tgtEl>
                                          <p:spTgt spid="4109"/>
                                        </p:tgtEl>
                                        <p:attrNameLst>
                                          <p:attrName>ppt_x</p:attrName>
                                        </p:attrNameLst>
                                      </p:cBhvr>
                                      <p:tavLst>
                                        <p:tav tm="0">
                                          <p:val>
                                            <p:strVal val="#ppt_x+0.4"/>
                                          </p:val>
                                        </p:tav>
                                        <p:tav tm="100000">
                                          <p:val>
                                            <p:strVal val="#ppt_x-0.05"/>
                                          </p:val>
                                        </p:tav>
                                      </p:tavLst>
                                    </p:anim>
                                    <p:anim calcmode="lin" valueType="num">
                                      <p:cBhvr>
                                        <p:cTn id="102" dur="800" decel="100000" fill="hold"/>
                                        <p:tgtEl>
                                          <p:spTgt spid="4109"/>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4109"/>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4109"/>
                                        </p:tgtEl>
                                        <p:attrNameLst>
                                          <p:attrName>ppt_y</p:attrName>
                                        </p:attrNameLst>
                                      </p:cBhvr>
                                      <p:tavLst>
                                        <p:tav tm="0">
                                          <p:val>
                                            <p:strVal val="#ppt_y+0.1"/>
                                          </p:val>
                                        </p:tav>
                                        <p:tav tm="100000">
                                          <p:val>
                                            <p:strVal val="#ppt_y"/>
                                          </p:val>
                                        </p:tav>
                                      </p:tavLst>
                                    </p:anim>
                                  </p:childTnLst>
                                </p:cTn>
                              </p:par>
                            </p:childTnLst>
                          </p:cTn>
                        </p:par>
                        <p:par>
                          <p:cTn id="105" fill="hold" nodeType="afterGroup">
                            <p:stCondLst>
                              <p:cond delay="7000"/>
                            </p:stCondLst>
                            <p:childTnLst>
                              <p:par>
                                <p:cTn id="106" presetID="30" presetClass="entr" presetSubtype="0" fill="hold" grpId="0" nodeType="afterEffect">
                                  <p:stCondLst>
                                    <p:cond delay="0"/>
                                  </p:stCondLst>
                                  <p:childTnLst>
                                    <p:set>
                                      <p:cBhvr>
                                        <p:cTn id="107" dur="1" fill="hold">
                                          <p:stCondLst>
                                            <p:cond delay="0"/>
                                          </p:stCondLst>
                                        </p:cTn>
                                        <p:tgtEl>
                                          <p:spTgt spid="9237"/>
                                        </p:tgtEl>
                                        <p:attrNameLst>
                                          <p:attrName>style.visibility</p:attrName>
                                        </p:attrNameLst>
                                      </p:cBhvr>
                                      <p:to>
                                        <p:strVal val="visible"/>
                                      </p:to>
                                    </p:set>
                                    <p:animEffect transition="in" filter="fade">
                                      <p:cBhvr>
                                        <p:cTn id="108" dur="800" decel="100000"/>
                                        <p:tgtEl>
                                          <p:spTgt spid="9237"/>
                                        </p:tgtEl>
                                      </p:cBhvr>
                                    </p:animEffect>
                                    <p:anim calcmode="lin" valueType="num">
                                      <p:cBhvr>
                                        <p:cTn id="109" dur="800" decel="100000" fill="hold"/>
                                        <p:tgtEl>
                                          <p:spTgt spid="9237"/>
                                        </p:tgtEl>
                                        <p:attrNameLst>
                                          <p:attrName>style.rotation</p:attrName>
                                        </p:attrNameLst>
                                      </p:cBhvr>
                                      <p:tavLst>
                                        <p:tav tm="0">
                                          <p:val>
                                            <p:fltVal val="-90"/>
                                          </p:val>
                                        </p:tav>
                                        <p:tav tm="100000">
                                          <p:val>
                                            <p:fltVal val="0"/>
                                          </p:val>
                                        </p:tav>
                                      </p:tavLst>
                                    </p:anim>
                                    <p:anim calcmode="lin" valueType="num">
                                      <p:cBhvr>
                                        <p:cTn id="110" dur="800" decel="100000" fill="hold"/>
                                        <p:tgtEl>
                                          <p:spTgt spid="9237"/>
                                        </p:tgtEl>
                                        <p:attrNameLst>
                                          <p:attrName>ppt_x</p:attrName>
                                        </p:attrNameLst>
                                      </p:cBhvr>
                                      <p:tavLst>
                                        <p:tav tm="0">
                                          <p:val>
                                            <p:strVal val="#ppt_x+0.4"/>
                                          </p:val>
                                        </p:tav>
                                        <p:tav tm="100000">
                                          <p:val>
                                            <p:strVal val="#ppt_x-0.05"/>
                                          </p:val>
                                        </p:tav>
                                      </p:tavLst>
                                    </p:anim>
                                    <p:anim calcmode="lin" valueType="num">
                                      <p:cBhvr>
                                        <p:cTn id="111" dur="800" decel="100000" fill="hold"/>
                                        <p:tgtEl>
                                          <p:spTgt spid="9237"/>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9237"/>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92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6" grpId="0"/>
      <p:bldP spid="4107" grpId="0"/>
      <p:bldP spid="4108" grpId="0"/>
      <p:bldP spid="4149" grpId="0"/>
      <p:bldP spid="4150" grpId="0"/>
      <p:bldP spid="4192" grpId="0"/>
      <p:bldP spid="9237" grpId="0"/>
      <p:bldP spid="41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Oval 9">
            <a:extLst>
              <a:ext uri="{FF2B5EF4-FFF2-40B4-BE49-F238E27FC236}">
                <a16:creationId xmlns:a16="http://schemas.microsoft.com/office/drawing/2014/main" id="{437BAE86-CF05-4BC2-ABAD-9A0CC8849700}"/>
              </a:ext>
            </a:extLst>
          </p:cNvPr>
          <p:cNvSpPr>
            <a:spLocks noChangeArrowheads="1"/>
          </p:cNvSpPr>
          <p:nvPr/>
        </p:nvSpPr>
        <p:spPr bwMode="auto">
          <a:xfrm>
            <a:off x="5486400" y="5514975"/>
            <a:ext cx="609600" cy="533400"/>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08" name="Oval 8">
            <a:extLst>
              <a:ext uri="{FF2B5EF4-FFF2-40B4-BE49-F238E27FC236}">
                <a16:creationId xmlns:a16="http://schemas.microsoft.com/office/drawing/2014/main" id="{CE902725-FBDC-479A-B5A0-14AC1FE925E7}"/>
              </a:ext>
            </a:extLst>
          </p:cNvPr>
          <p:cNvSpPr>
            <a:spLocks noChangeArrowheads="1"/>
          </p:cNvSpPr>
          <p:nvPr/>
        </p:nvSpPr>
        <p:spPr bwMode="auto">
          <a:xfrm>
            <a:off x="2333625" y="3671888"/>
            <a:ext cx="609600" cy="533400"/>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07" name="Oval 7">
            <a:extLst>
              <a:ext uri="{FF2B5EF4-FFF2-40B4-BE49-F238E27FC236}">
                <a16:creationId xmlns:a16="http://schemas.microsoft.com/office/drawing/2014/main" id="{47EE0147-BBB3-4361-A806-54716A015742}"/>
              </a:ext>
            </a:extLst>
          </p:cNvPr>
          <p:cNvSpPr>
            <a:spLocks noChangeArrowheads="1"/>
          </p:cNvSpPr>
          <p:nvPr/>
        </p:nvSpPr>
        <p:spPr bwMode="auto">
          <a:xfrm>
            <a:off x="5105400" y="2314575"/>
            <a:ext cx="609600" cy="533400"/>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05" name="Text Box 5">
            <a:extLst>
              <a:ext uri="{FF2B5EF4-FFF2-40B4-BE49-F238E27FC236}">
                <a16:creationId xmlns:a16="http://schemas.microsoft.com/office/drawing/2014/main" id="{473268F2-2B83-45F8-A0C7-EC48E7E1D2BC}"/>
              </a:ext>
            </a:extLst>
          </p:cNvPr>
          <p:cNvSpPr txBox="1">
            <a:spLocks noChangeArrowheads="1"/>
          </p:cNvSpPr>
          <p:nvPr/>
        </p:nvSpPr>
        <p:spPr bwMode="auto">
          <a:xfrm>
            <a:off x="76200" y="914400"/>
            <a:ext cx="89916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000">
                <a:solidFill>
                  <a:srgbClr val="FF0000"/>
                </a:solidFill>
              </a:rPr>
              <a:t>Hãy chọn ý đúng nhất</a:t>
            </a:r>
            <a:r>
              <a:rPr lang="en-US" altLang="en-US" sz="3000">
                <a:solidFill>
                  <a:srgbClr val="0000FF"/>
                </a:solidFill>
              </a:rPr>
              <a:t> </a:t>
            </a:r>
          </a:p>
          <a:p>
            <a:pPr algn="just" eaLnBrk="1" hangingPunct="1"/>
            <a:r>
              <a:rPr lang="en-US" altLang="en-US" sz="3000">
                <a:solidFill>
                  <a:srgbClr val="FF0000"/>
                </a:solidFill>
              </a:rPr>
              <a:t>Câu 1: Cơ cấu tạo thành dạ dày thuộc loại:</a:t>
            </a:r>
          </a:p>
          <a:p>
            <a:pPr algn="just" eaLnBrk="1" hangingPunct="1"/>
            <a:r>
              <a:rPr lang="en-US" altLang="en-US" sz="3000">
                <a:solidFill>
                  <a:srgbClr val="0000FF"/>
                </a:solidFill>
              </a:rPr>
              <a:t>  	A.  Cơ vòng                        B.  Cơ dọc</a:t>
            </a:r>
          </a:p>
          <a:p>
            <a:pPr algn="just" eaLnBrk="1" hangingPunct="1"/>
            <a:r>
              <a:rPr lang="en-US" altLang="en-US" sz="3000">
                <a:solidFill>
                  <a:srgbClr val="0000FF"/>
                </a:solidFill>
              </a:rPr>
              <a:t>  	C.  Cơ chéo                         D.  Cả 3 loại cơ trên </a:t>
            </a:r>
          </a:p>
          <a:p>
            <a:pPr algn="just" eaLnBrk="1" hangingPunct="1"/>
            <a:endParaRPr lang="en-US" altLang="en-US" sz="3000">
              <a:solidFill>
                <a:srgbClr val="0000FF"/>
              </a:solidFill>
            </a:endParaRPr>
          </a:p>
          <a:p>
            <a:pPr algn="just" eaLnBrk="1" hangingPunct="1"/>
            <a:r>
              <a:rPr lang="en-US" altLang="en-US" sz="3000">
                <a:solidFill>
                  <a:srgbClr val="FF0000"/>
                </a:solidFill>
              </a:rPr>
              <a:t>Câu 2: Chỗ thông giữa dạ dày với thực quản được gọi là:</a:t>
            </a:r>
          </a:p>
          <a:p>
            <a:pPr algn="just" eaLnBrk="1" hangingPunct="1"/>
            <a:r>
              <a:rPr lang="en-US" altLang="en-US" sz="3000">
                <a:solidFill>
                  <a:srgbClr val="0000FF"/>
                </a:solidFill>
              </a:rPr>
              <a:t>  A. Hầu           B.  Tâm vị        C. Môn vị         D. Thân vị</a:t>
            </a:r>
          </a:p>
          <a:p>
            <a:pPr algn="just" eaLnBrk="1" hangingPunct="1"/>
            <a:endParaRPr lang="en-US" altLang="en-US" sz="3000">
              <a:solidFill>
                <a:srgbClr val="0000FF"/>
              </a:solidFill>
            </a:endParaRPr>
          </a:p>
          <a:p>
            <a:pPr algn="just" eaLnBrk="1" hangingPunct="1"/>
            <a:r>
              <a:rPr lang="en-US" altLang="en-US" sz="3000">
                <a:solidFill>
                  <a:srgbClr val="FF0000"/>
                </a:solidFill>
              </a:rPr>
              <a:t>Câu 3: Chất nào dưới đây không có trong dịch vị?</a:t>
            </a:r>
          </a:p>
          <a:p>
            <a:pPr algn="just" eaLnBrk="1" hangingPunct="1"/>
            <a:r>
              <a:rPr lang="en-US" altLang="en-US" sz="3000">
                <a:solidFill>
                  <a:srgbClr val="0000FF"/>
                </a:solidFill>
              </a:rPr>
              <a:t>    	A. HCl                              	B.  Chất nhày       </a:t>
            </a:r>
          </a:p>
          <a:p>
            <a:pPr algn="just" eaLnBrk="1" hangingPunct="1"/>
            <a:r>
              <a:rPr lang="en-US" altLang="en-US" sz="3000">
                <a:solidFill>
                  <a:srgbClr val="0000FF"/>
                </a:solidFill>
              </a:rPr>
              <a:t>    	C. Enzim pepsin            	D.  Enzim amylaza</a:t>
            </a:r>
          </a:p>
        </p:txBody>
      </p:sp>
      <p:sp>
        <p:nvSpPr>
          <p:cNvPr id="26630" name="Text Box 4">
            <a:extLst>
              <a:ext uri="{FF2B5EF4-FFF2-40B4-BE49-F238E27FC236}">
                <a16:creationId xmlns:a16="http://schemas.microsoft.com/office/drawing/2014/main" id="{731D4DFE-BAC7-4E9B-83B5-E23F04185332}"/>
              </a:ext>
            </a:extLst>
          </p:cNvPr>
          <p:cNvSpPr txBox="1">
            <a:spLocks noChangeArrowheads="1"/>
          </p:cNvSpPr>
          <p:nvPr/>
        </p:nvSpPr>
        <p:spPr bwMode="auto">
          <a:xfrm>
            <a:off x="609600" y="603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4000" b="1" u="sng">
                <a:solidFill>
                  <a:srgbClr val="0000FF"/>
                </a:solidFill>
              </a:rPr>
              <a:t>Bài tập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ox(in)">
                                      <p:cBhvr>
                                        <p:cTn id="7" dur="5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5">
                                            <p:txEl>
                                              <p:pRg st="5" end="5"/>
                                            </p:txEl>
                                          </p:spTgt>
                                        </p:tgtEl>
                                        <p:attrNameLst>
                                          <p:attrName>style.visibility</p:attrName>
                                        </p:attrNameLst>
                                      </p:cBhvr>
                                      <p:to>
                                        <p:strVal val="visible"/>
                                      </p:to>
                                    </p:set>
                                    <p:animEffect transition="in" filter="blinds(horizontal)">
                                      <p:cBhvr>
                                        <p:cTn id="12" dur="500"/>
                                        <p:tgtEl>
                                          <p:spTgt spid="25605">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5">
                                            <p:txEl>
                                              <p:pRg st="6" end="6"/>
                                            </p:txEl>
                                          </p:spTgt>
                                        </p:tgtEl>
                                        <p:attrNameLst>
                                          <p:attrName>style.visibility</p:attrName>
                                        </p:attrNameLst>
                                      </p:cBhvr>
                                      <p:to>
                                        <p:strVal val="visible"/>
                                      </p:to>
                                    </p:set>
                                    <p:animEffect transition="in" filter="blinds(horizontal)">
                                      <p:cBhvr>
                                        <p:cTn id="15" dur="500"/>
                                        <p:tgtEl>
                                          <p:spTgt spid="25605">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5608"/>
                                        </p:tgtEl>
                                        <p:attrNameLst>
                                          <p:attrName>style.visibility</p:attrName>
                                        </p:attrNameLst>
                                      </p:cBhvr>
                                      <p:to>
                                        <p:strVal val="visible"/>
                                      </p:to>
                                    </p:set>
                                    <p:animEffect transition="in" filter="box(in)">
                                      <p:cBhvr>
                                        <p:cTn id="20" dur="500"/>
                                        <p:tgtEl>
                                          <p:spTgt spid="256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5605">
                                            <p:txEl>
                                              <p:pRg st="8" end="8"/>
                                            </p:txEl>
                                          </p:spTgt>
                                        </p:tgtEl>
                                        <p:attrNameLst>
                                          <p:attrName>style.visibility</p:attrName>
                                        </p:attrNameLst>
                                      </p:cBhvr>
                                      <p:to>
                                        <p:strVal val="visible"/>
                                      </p:to>
                                    </p:set>
                                    <p:animEffect transition="in" filter="diamond(in)">
                                      <p:cBhvr>
                                        <p:cTn id="25" dur="2000"/>
                                        <p:tgtEl>
                                          <p:spTgt spid="25605">
                                            <p:txEl>
                                              <p:pRg st="8" end="8"/>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25605">
                                            <p:txEl>
                                              <p:pRg st="9" end="9"/>
                                            </p:txEl>
                                          </p:spTgt>
                                        </p:tgtEl>
                                        <p:attrNameLst>
                                          <p:attrName>style.visibility</p:attrName>
                                        </p:attrNameLst>
                                      </p:cBhvr>
                                      <p:to>
                                        <p:strVal val="visible"/>
                                      </p:to>
                                    </p:set>
                                    <p:animEffect transition="in" filter="diamond(in)">
                                      <p:cBhvr>
                                        <p:cTn id="28" dur="2000"/>
                                        <p:tgtEl>
                                          <p:spTgt spid="25605">
                                            <p:txEl>
                                              <p:pRg st="9" end="9"/>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25605">
                                            <p:txEl>
                                              <p:pRg st="10" end="10"/>
                                            </p:txEl>
                                          </p:spTgt>
                                        </p:tgtEl>
                                        <p:attrNameLst>
                                          <p:attrName>style.visibility</p:attrName>
                                        </p:attrNameLst>
                                      </p:cBhvr>
                                      <p:to>
                                        <p:strVal val="visible"/>
                                      </p:to>
                                    </p:set>
                                    <p:animEffect transition="in" filter="diamond(in)">
                                      <p:cBhvr>
                                        <p:cTn id="31" dur="2000"/>
                                        <p:tgtEl>
                                          <p:spTgt spid="25605">
                                            <p:txEl>
                                              <p:pRg st="10" end="1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5609"/>
                                        </p:tgtEl>
                                        <p:attrNameLst>
                                          <p:attrName>style.visibility</p:attrName>
                                        </p:attrNameLst>
                                      </p:cBhvr>
                                      <p:to>
                                        <p:strVal val="visible"/>
                                      </p:to>
                                    </p:set>
                                    <p:animEffect transition="in" filter="box(in)">
                                      <p:cBhvr>
                                        <p:cTn id="36"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08" grpId="0" animBg="1"/>
      <p:bldP spid="256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Oval 8">
            <a:extLst>
              <a:ext uri="{FF2B5EF4-FFF2-40B4-BE49-F238E27FC236}">
                <a16:creationId xmlns:a16="http://schemas.microsoft.com/office/drawing/2014/main" id="{078CE730-D75B-4EF1-843D-2246978104EA}"/>
              </a:ext>
            </a:extLst>
          </p:cNvPr>
          <p:cNvSpPr>
            <a:spLocks noChangeArrowheads="1"/>
          </p:cNvSpPr>
          <p:nvPr/>
        </p:nvSpPr>
        <p:spPr bwMode="auto">
          <a:xfrm>
            <a:off x="357188" y="5486400"/>
            <a:ext cx="609600" cy="533400"/>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5607" name="Oval 7">
            <a:extLst>
              <a:ext uri="{FF2B5EF4-FFF2-40B4-BE49-F238E27FC236}">
                <a16:creationId xmlns:a16="http://schemas.microsoft.com/office/drawing/2014/main" id="{6A578FA5-7A1D-4D15-A837-01EDCC0C7278}"/>
              </a:ext>
            </a:extLst>
          </p:cNvPr>
          <p:cNvSpPr>
            <a:spLocks noChangeArrowheads="1"/>
          </p:cNvSpPr>
          <p:nvPr/>
        </p:nvSpPr>
        <p:spPr bwMode="auto">
          <a:xfrm>
            <a:off x="452438" y="3200400"/>
            <a:ext cx="609600" cy="533400"/>
          </a:xfrm>
          <a:prstGeom prst="ellipse">
            <a:avLst/>
          </a:prstGeom>
          <a:solidFill>
            <a:schemeClr val="accent1"/>
          </a:solidFill>
          <a:ln w="28575">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27652" name="Text Box 5">
            <a:extLst>
              <a:ext uri="{FF2B5EF4-FFF2-40B4-BE49-F238E27FC236}">
                <a16:creationId xmlns:a16="http://schemas.microsoft.com/office/drawing/2014/main" id="{77CD3A92-7AD8-4E92-BC8B-D1A4613B5F90}"/>
              </a:ext>
            </a:extLst>
          </p:cNvPr>
          <p:cNvSpPr txBox="1">
            <a:spLocks noChangeArrowheads="1"/>
          </p:cNvSpPr>
          <p:nvPr/>
        </p:nvSpPr>
        <p:spPr bwMode="auto">
          <a:xfrm>
            <a:off x="76200" y="914400"/>
            <a:ext cx="8991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000">
                <a:solidFill>
                  <a:srgbClr val="FF0000"/>
                </a:solidFill>
              </a:rPr>
              <a:t>Hãy chọn ý đúng nhất</a:t>
            </a:r>
            <a:r>
              <a:rPr lang="en-US" altLang="en-US" sz="3000">
                <a:solidFill>
                  <a:srgbClr val="0000FF"/>
                </a:solidFill>
              </a:rPr>
              <a:t> </a:t>
            </a:r>
          </a:p>
        </p:txBody>
      </p:sp>
      <p:sp>
        <p:nvSpPr>
          <p:cNvPr id="27653" name="Text Box 4">
            <a:extLst>
              <a:ext uri="{FF2B5EF4-FFF2-40B4-BE49-F238E27FC236}">
                <a16:creationId xmlns:a16="http://schemas.microsoft.com/office/drawing/2014/main" id="{CF971AB0-5043-4EFA-BAF0-82E6EBD3FF3D}"/>
              </a:ext>
            </a:extLst>
          </p:cNvPr>
          <p:cNvSpPr txBox="1">
            <a:spLocks noChangeArrowheads="1"/>
          </p:cNvSpPr>
          <p:nvPr/>
        </p:nvSpPr>
        <p:spPr bwMode="auto">
          <a:xfrm>
            <a:off x="609600" y="-762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4000" b="1" u="sng">
                <a:solidFill>
                  <a:srgbClr val="0000FF"/>
                </a:solidFill>
              </a:rPr>
              <a:t>Bài tập </a:t>
            </a:r>
          </a:p>
        </p:txBody>
      </p:sp>
      <p:sp>
        <p:nvSpPr>
          <p:cNvPr id="26628" name="Text Box 4">
            <a:extLst>
              <a:ext uri="{FF2B5EF4-FFF2-40B4-BE49-F238E27FC236}">
                <a16:creationId xmlns:a16="http://schemas.microsoft.com/office/drawing/2014/main" id="{3B699785-BDCD-4412-9E8C-7100120DEB01}"/>
              </a:ext>
            </a:extLst>
          </p:cNvPr>
          <p:cNvSpPr txBox="1">
            <a:spLocks noChangeArrowheads="1"/>
          </p:cNvSpPr>
          <p:nvPr/>
        </p:nvSpPr>
        <p:spPr bwMode="auto">
          <a:xfrm>
            <a:off x="152400" y="1355725"/>
            <a:ext cx="883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a:solidFill>
                  <a:srgbClr val="0000FF"/>
                </a:solidFill>
              </a:rPr>
              <a:t>Câu 4: Tác dụng của HCl trong dịch vị là:</a:t>
            </a:r>
          </a:p>
          <a:p>
            <a:pPr algn="just" eaLnBrk="1" hangingPunct="1"/>
            <a:r>
              <a:rPr lang="en-US" altLang="en-US" sz="3000">
                <a:solidFill>
                  <a:srgbClr val="0000FF"/>
                </a:solidFill>
              </a:rPr>
              <a:t>    A. Hoạt hóa biến đổi enzim pepsinogen thành enzim pepsin</a:t>
            </a:r>
          </a:p>
          <a:p>
            <a:pPr algn="just" eaLnBrk="1" hangingPunct="1"/>
            <a:r>
              <a:rPr lang="en-US" altLang="en-US" sz="3000">
                <a:solidFill>
                  <a:srgbClr val="0000FF"/>
                </a:solidFill>
              </a:rPr>
              <a:t>    B.  Tạo môi trường axit cho enzim hoạt động </a:t>
            </a:r>
          </a:p>
          <a:p>
            <a:pPr algn="just" eaLnBrk="1" hangingPunct="1"/>
            <a:r>
              <a:rPr lang="en-US" altLang="en-US" sz="3000">
                <a:solidFill>
                  <a:srgbClr val="0000FF"/>
                </a:solidFill>
              </a:rPr>
              <a:t>    C.  Cả A và B đều đúng</a:t>
            </a:r>
          </a:p>
          <a:p>
            <a:pPr algn="just" eaLnBrk="1" hangingPunct="1"/>
            <a:r>
              <a:rPr lang="en-US" altLang="en-US" sz="3000">
                <a:solidFill>
                  <a:srgbClr val="0000FF"/>
                </a:solidFill>
              </a:rPr>
              <a:t>    D.  Tất cả A, B, C đều sai</a:t>
            </a:r>
          </a:p>
          <a:p>
            <a:pPr algn="just" eaLnBrk="1" hangingPunct="1"/>
            <a:endParaRPr lang="en-US" altLang="en-US" sz="3000">
              <a:solidFill>
                <a:srgbClr val="0000FF"/>
              </a:solidFill>
            </a:endParaRPr>
          </a:p>
          <a:p>
            <a:pPr algn="just" eaLnBrk="1" hangingPunct="1"/>
            <a:r>
              <a:rPr lang="en-US" altLang="en-US" sz="3000">
                <a:solidFill>
                  <a:srgbClr val="0000FF"/>
                </a:solidFill>
              </a:rPr>
              <a:t>Câu 5: Sản phẩm của sự biến đổi hóa học ở dạ dày là: </a:t>
            </a:r>
          </a:p>
          <a:p>
            <a:pPr algn="just" eaLnBrk="1" hangingPunct="1"/>
            <a:r>
              <a:rPr lang="en-US" altLang="en-US" sz="3000">
                <a:solidFill>
                  <a:srgbClr val="0000FF"/>
                </a:solidFill>
              </a:rPr>
              <a:t>   A.  Đường mantozo                             B. Vitamin</a:t>
            </a:r>
          </a:p>
          <a:p>
            <a:pPr algn="just" eaLnBrk="1" hangingPunct="1"/>
            <a:r>
              <a:rPr lang="en-US" altLang="en-US" sz="3000">
                <a:solidFill>
                  <a:srgbClr val="0000FF"/>
                </a:solidFill>
              </a:rPr>
              <a:t>   C.  Protein chuỗi ngắn                         D. Axít amin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diamond(in)">
                                      <p:cBhvr>
                                        <p:cTn id="7" dur="2000"/>
                                        <p:tgtEl>
                                          <p:spTgt spid="26628">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6628">
                                            <p:txEl>
                                              <p:pRg st="1" end="1"/>
                                            </p:txEl>
                                          </p:spTgt>
                                        </p:tgtEl>
                                        <p:attrNameLst>
                                          <p:attrName>style.visibility</p:attrName>
                                        </p:attrNameLst>
                                      </p:cBhvr>
                                      <p:to>
                                        <p:strVal val="visible"/>
                                      </p:to>
                                    </p:set>
                                    <p:animEffect transition="in" filter="diamond(in)">
                                      <p:cBhvr>
                                        <p:cTn id="10" dur="2000"/>
                                        <p:tgtEl>
                                          <p:spTgt spid="26628">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6628">
                                            <p:txEl>
                                              <p:pRg st="2" end="2"/>
                                            </p:txEl>
                                          </p:spTgt>
                                        </p:tgtEl>
                                        <p:attrNameLst>
                                          <p:attrName>style.visibility</p:attrName>
                                        </p:attrNameLst>
                                      </p:cBhvr>
                                      <p:to>
                                        <p:strVal val="visible"/>
                                      </p:to>
                                    </p:set>
                                    <p:animEffect transition="in" filter="diamond(in)">
                                      <p:cBhvr>
                                        <p:cTn id="13" dur="2000"/>
                                        <p:tgtEl>
                                          <p:spTgt spid="26628">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26628">
                                            <p:txEl>
                                              <p:pRg st="3" end="3"/>
                                            </p:txEl>
                                          </p:spTgt>
                                        </p:tgtEl>
                                        <p:attrNameLst>
                                          <p:attrName>style.visibility</p:attrName>
                                        </p:attrNameLst>
                                      </p:cBhvr>
                                      <p:to>
                                        <p:strVal val="visible"/>
                                      </p:to>
                                    </p:set>
                                    <p:animEffect transition="in" filter="diamond(in)">
                                      <p:cBhvr>
                                        <p:cTn id="16" dur="2000"/>
                                        <p:tgtEl>
                                          <p:spTgt spid="26628">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animEffect transition="in" filter="diamond(in)">
                                      <p:cBhvr>
                                        <p:cTn id="19" dur="2000"/>
                                        <p:tgtEl>
                                          <p:spTgt spid="26628">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5607"/>
                                        </p:tgtEl>
                                        <p:attrNameLst>
                                          <p:attrName>style.visibility</p:attrName>
                                        </p:attrNameLst>
                                      </p:cBhvr>
                                      <p:to>
                                        <p:strVal val="visible"/>
                                      </p:to>
                                    </p:set>
                                    <p:animEffect transition="in" filter="box(in)">
                                      <p:cBhvr>
                                        <p:cTn id="24" dur="500"/>
                                        <p:tgtEl>
                                          <p:spTgt spid="2560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6628">
                                            <p:txEl>
                                              <p:pRg st="6" end="6"/>
                                            </p:txEl>
                                          </p:spTgt>
                                        </p:tgtEl>
                                        <p:attrNameLst>
                                          <p:attrName>style.visibility</p:attrName>
                                        </p:attrNameLst>
                                      </p:cBhvr>
                                      <p:to>
                                        <p:strVal val="visible"/>
                                      </p:to>
                                    </p:set>
                                    <p:anim calcmode="lin" valueType="num">
                                      <p:cBhvr additive="base">
                                        <p:cTn id="29" dur="500" fill="hold"/>
                                        <p:tgtEl>
                                          <p:spTgt spid="2662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28">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628">
                                            <p:txEl>
                                              <p:pRg st="7" end="7"/>
                                            </p:txEl>
                                          </p:spTgt>
                                        </p:tgtEl>
                                        <p:attrNameLst>
                                          <p:attrName>style.visibility</p:attrName>
                                        </p:attrNameLst>
                                      </p:cBhvr>
                                      <p:to>
                                        <p:strVal val="visible"/>
                                      </p:to>
                                    </p:set>
                                    <p:anim calcmode="lin" valueType="num">
                                      <p:cBhvr additive="base">
                                        <p:cTn id="33" dur="500" fill="hold"/>
                                        <p:tgtEl>
                                          <p:spTgt spid="26628">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8">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6628">
                                            <p:txEl>
                                              <p:pRg st="8" end="8"/>
                                            </p:txEl>
                                          </p:spTgt>
                                        </p:tgtEl>
                                        <p:attrNameLst>
                                          <p:attrName>style.visibility</p:attrName>
                                        </p:attrNameLst>
                                      </p:cBhvr>
                                      <p:to>
                                        <p:strVal val="visible"/>
                                      </p:to>
                                    </p:set>
                                    <p:anim calcmode="lin" valueType="num">
                                      <p:cBhvr additive="base">
                                        <p:cTn id="37" dur="500" fill="hold"/>
                                        <p:tgtEl>
                                          <p:spTgt spid="2662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5608"/>
                                        </p:tgtEl>
                                        <p:attrNameLst>
                                          <p:attrName>style.visibility</p:attrName>
                                        </p:attrNameLst>
                                      </p:cBhvr>
                                      <p:to>
                                        <p:strVal val="visible"/>
                                      </p:to>
                                    </p:set>
                                    <p:animEffect transition="in" filter="box(in)">
                                      <p:cBhvr>
                                        <p:cTn id="43"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256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1A9ABE73-84D0-4A43-B5EC-621FF7EF2638}"/>
              </a:ext>
            </a:extLst>
          </p:cNvPr>
          <p:cNvSpPr txBox="1">
            <a:spLocks noChangeArrowheads="1"/>
          </p:cNvSpPr>
          <p:nvPr/>
        </p:nvSpPr>
        <p:spPr bwMode="auto">
          <a:xfrm>
            <a:off x="1508125" y="319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2800">
              <a:latin typeface="Arial" panose="020B0604020202020204" pitchFamily="34" charset="0"/>
            </a:endParaRPr>
          </a:p>
        </p:txBody>
      </p:sp>
      <p:sp>
        <p:nvSpPr>
          <p:cNvPr id="61443" name="Text Box 3">
            <a:extLst>
              <a:ext uri="{FF2B5EF4-FFF2-40B4-BE49-F238E27FC236}">
                <a16:creationId xmlns:a16="http://schemas.microsoft.com/office/drawing/2014/main" id="{AFDC924F-2077-4CD4-A8B0-4838007C9E99}"/>
              </a:ext>
            </a:extLst>
          </p:cNvPr>
          <p:cNvSpPr txBox="1">
            <a:spLocks noChangeArrowheads="1"/>
          </p:cNvSpPr>
          <p:nvPr/>
        </p:nvSpPr>
        <p:spPr bwMode="auto">
          <a:xfrm>
            <a:off x="304800" y="1612900"/>
            <a:ext cx="866775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257300" indent="-3429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714500" indent="-3429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171700" indent="-3429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628900" indent="-3429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3086100" indent="-3429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543300" indent="-3429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4000500" indent="-3429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800">
                <a:solidFill>
                  <a:srgbClr val="0000FF"/>
                </a:solidFill>
                <a:latin typeface="Arial" panose="020B0604020202020204" pitchFamily="34" charset="0"/>
              </a:rPr>
              <a:t>6. Dịch vị được tiết ra khi</a:t>
            </a:r>
          </a:p>
          <a:p>
            <a:pPr eaLnBrk="1" hangingPunct="1">
              <a:spcBef>
                <a:spcPct val="0"/>
              </a:spcBef>
              <a:buFontTx/>
              <a:buNone/>
            </a:pPr>
            <a:r>
              <a:rPr lang="en-US" altLang="en-US" sz="2800">
                <a:solidFill>
                  <a:srgbClr val="0000FF"/>
                </a:solidFill>
                <a:latin typeface="Arial" panose="020B0604020202020204" pitchFamily="34" charset="0"/>
              </a:rPr>
              <a:t>a.  Khi nhìn thấy thức ăn</a:t>
            </a:r>
          </a:p>
          <a:p>
            <a:pPr eaLnBrk="1" hangingPunct="1">
              <a:spcBef>
                <a:spcPct val="0"/>
              </a:spcBef>
              <a:buFontTx/>
              <a:buNone/>
            </a:pPr>
            <a:r>
              <a:rPr lang="en-US" altLang="en-US" sz="2800">
                <a:solidFill>
                  <a:srgbClr val="0000FF"/>
                </a:solidFill>
                <a:latin typeface="Arial" panose="020B0604020202020204" pitchFamily="34" charset="0"/>
              </a:rPr>
              <a:t>b. Thức ăn chạm vào lưỡi</a:t>
            </a:r>
          </a:p>
          <a:p>
            <a:pPr eaLnBrk="1" hangingPunct="1">
              <a:spcBef>
                <a:spcPct val="0"/>
              </a:spcBef>
              <a:buFontTx/>
              <a:buNone/>
            </a:pPr>
            <a:r>
              <a:rPr lang="en-US" altLang="en-US" sz="2800">
                <a:solidFill>
                  <a:srgbClr val="0000FF"/>
                </a:solidFill>
                <a:latin typeface="Arial" panose="020B0604020202020204" pitchFamily="34" charset="0"/>
              </a:rPr>
              <a:t>c. Thức ăn chạm vào lớp niêm mạc dạ dày</a:t>
            </a:r>
          </a:p>
          <a:p>
            <a:pPr eaLnBrk="1" hangingPunct="1">
              <a:spcBef>
                <a:spcPct val="0"/>
              </a:spcBef>
              <a:buFontTx/>
              <a:buNone/>
            </a:pPr>
            <a:r>
              <a:rPr lang="en-US" altLang="en-US" sz="2800">
                <a:solidFill>
                  <a:srgbClr val="0000FF"/>
                </a:solidFill>
                <a:latin typeface="Arial" panose="020B0604020202020204" pitchFamily="34" charset="0"/>
              </a:rPr>
              <a:t>d. Khi thức ăn chạm vào lưỡi và lớp niêm mạc dạ dày</a:t>
            </a:r>
          </a:p>
          <a:p>
            <a:pPr eaLnBrk="1" hangingPunct="1">
              <a:spcBef>
                <a:spcPct val="0"/>
              </a:spcBef>
              <a:buFontTx/>
              <a:buNone/>
            </a:pPr>
            <a:endParaRPr lang="en-US" altLang="en-US" sz="2800">
              <a:solidFill>
                <a:srgbClr val="0000FF"/>
              </a:solidFill>
              <a:latin typeface="Arial" panose="020B0604020202020204" pitchFamily="34" charset="0"/>
            </a:endParaRPr>
          </a:p>
        </p:txBody>
      </p:sp>
      <p:sp>
        <p:nvSpPr>
          <p:cNvPr id="61444" name="Oval 4">
            <a:extLst>
              <a:ext uri="{FF2B5EF4-FFF2-40B4-BE49-F238E27FC236}">
                <a16:creationId xmlns:a16="http://schemas.microsoft.com/office/drawing/2014/main" id="{D0CA3298-053B-4479-95F5-9BE8EDBC8870}"/>
              </a:ext>
            </a:extLst>
          </p:cNvPr>
          <p:cNvSpPr>
            <a:spLocks noChangeArrowheads="1"/>
          </p:cNvSpPr>
          <p:nvPr/>
        </p:nvSpPr>
        <p:spPr bwMode="auto">
          <a:xfrm>
            <a:off x="190500" y="3352800"/>
            <a:ext cx="6096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FF"/>
                </a:solidFill>
                <a:latin typeface="Arial" panose="020B0604020202020204" pitchFamily="34" charset="0"/>
              </a:rPr>
              <a:t>d</a:t>
            </a:r>
          </a:p>
        </p:txBody>
      </p:sp>
      <p:sp>
        <p:nvSpPr>
          <p:cNvPr id="28677" name="Text Box 5">
            <a:extLst>
              <a:ext uri="{FF2B5EF4-FFF2-40B4-BE49-F238E27FC236}">
                <a16:creationId xmlns:a16="http://schemas.microsoft.com/office/drawing/2014/main" id="{A545137D-9D49-455B-AF90-860EAAACC85C}"/>
              </a:ext>
            </a:extLst>
          </p:cNvPr>
          <p:cNvSpPr txBox="1">
            <a:spLocks noChangeArrowheads="1"/>
          </p:cNvSpPr>
          <p:nvPr/>
        </p:nvSpPr>
        <p:spPr bwMode="auto">
          <a:xfrm>
            <a:off x="76200" y="914400"/>
            <a:ext cx="8991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000">
                <a:solidFill>
                  <a:srgbClr val="FF0000"/>
                </a:solidFill>
              </a:rPr>
              <a:t>Hãy chọn ý đúng nhất</a:t>
            </a:r>
            <a:r>
              <a:rPr lang="en-US" altLang="en-US" sz="3000">
                <a:solidFill>
                  <a:srgbClr val="0000FF"/>
                </a:solidFill>
              </a:rPr>
              <a:t> </a:t>
            </a:r>
          </a:p>
        </p:txBody>
      </p:sp>
      <p:sp>
        <p:nvSpPr>
          <p:cNvPr id="28678" name="Text Box 4">
            <a:extLst>
              <a:ext uri="{FF2B5EF4-FFF2-40B4-BE49-F238E27FC236}">
                <a16:creationId xmlns:a16="http://schemas.microsoft.com/office/drawing/2014/main" id="{C83A43F3-7492-44F6-A0D7-CA7145627FD1}"/>
              </a:ext>
            </a:extLst>
          </p:cNvPr>
          <p:cNvSpPr txBox="1">
            <a:spLocks noChangeArrowheads="1"/>
          </p:cNvSpPr>
          <p:nvPr/>
        </p:nvSpPr>
        <p:spPr bwMode="auto">
          <a:xfrm>
            <a:off x="609600" y="-762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4000" b="1" u="sng">
                <a:solidFill>
                  <a:srgbClr val="0000FF"/>
                </a:solidFill>
              </a:rPr>
              <a:t>Bài tập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up)">
                                      <p:cBhvr>
                                        <p:cTn id="7" dur="2000"/>
                                        <p:tgtEl>
                                          <p:spTgt spid="61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wheel(4)">
                                      <p:cBhvr>
                                        <p:cTn id="12" dur="2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
            <a:extLst>
              <a:ext uri="{FF2B5EF4-FFF2-40B4-BE49-F238E27FC236}">
                <a16:creationId xmlns:a16="http://schemas.microsoft.com/office/drawing/2014/main" id="{CD9A5A78-BDEC-491D-8A9C-5CE00B820D76}"/>
              </a:ext>
            </a:extLst>
          </p:cNvPr>
          <p:cNvSpPr txBox="1">
            <a:spLocks noChangeArrowheads="1"/>
          </p:cNvSpPr>
          <p:nvPr/>
        </p:nvSpPr>
        <p:spPr bwMode="auto">
          <a:xfrm>
            <a:off x="533400" y="2362200"/>
            <a:ext cx="206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en-US" altLang="en-US" sz="1800"/>
          </a:p>
        </p:txBody>
      </p:sp>
      <p:sp>
        <p:nvSpPr>
          <p:cNvPr id="29699" name="Rectangle 9">
            <a:extLst>
              <a:ext uri="{FF2B5EF4-FFF2-40B4-BE49-F238E27FC236}">
                <a16:creationId xmlns:a16="http://schemas.microsoft.com/office/drawing/2014/main" id="{A2212BFF-2555-43BA-AFBC-4EC3729C3E8E}"/>
              </a:ext>
            </a:extLst>
          </p:cNvPr>
          <p:cNvSpPr>
            <a:spLocks noChangeArrowheads="1"/>
          </p:cNvSpPr>
          <p:nvPr/>
        </p:nvSpPr>
        <p:spPr bwMode="auto">
          <a:xfrm>
            <a:off x="1905000" y="152400"/>
            <a:ext cx="5105400" cy="685800"/>
          </a:xfrm>
          <a:prstGeom prst="rect">
            <a:avLst/>
          </a:prstGeom>
          <a:solidFill>
            <a:schemeClr val="accent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800">
                <a:solidFill>
                  <a:srgbClr val="FF0000"/>
                </a:solidFill>
              </a:rPr>
              <a:t>Hãy chọn những câu trả lời đúng</a:t>
            </a:r>
          </a:p>
        </p:txBody>
      </p:sp>
      <p:sp>
        <p:nvSpPr>
          <p:cNvPr id="29700" name="Oval 11">
            <a:extLst>
              <a:ext uri="{FF2B5EF4-FFF2-40B4-BE49-F238E27FC236}">
                <a16:creationId xmlns:a16="http://schemas.microsoft.com/office/drawing/2014/main" id="{5CF32100-43E7-403A-8A59-7B8E1F87BB28}"/>
              </a:ext>
            </a:extLst>
          </p:cNvPr>
          <p:cNvSpPr>
            <a:spLocks noChangeArrowheads="1"/>
          </p:cNvSpPr>
          <p:nvPr/>
        </p:nvSpPr>
        <p:spPr bwMode="auto">
          <a:xfrm>
            <a:off x="152400" y="838200"/>
            <a:ext cx="8991600" cy="914400"/>
          </a:xfrm>
          <a:prstGeom prst="ellipse">
            <a:avLst/>
          </a:prstGeom>
          <a:solidFill>
            <a:srgbClr val="F8F8A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800">
                <a:solidFill>
                  <a:srgbClr val="FF0000"/>
                </a:solidFill>
              </a:rPr>
              <a:t> Ở dạ dày diễn ra các hoạt động tiêu hóa nào sau đây ?</a:t>
            </a:r>
          </a:p>
        </p:txBody>
      </p:sp>
      <p:sp>
        <p:nvSpPr>
          <p:cNvPr id="29701" name="Cloud">
            <a:extLst>
              <a:ext uri="{FF2B5EF4-FFF2-40B4-BE49-F238E27FC236}">
                <a16:creationId xmlns:a16="http://schemas.microsoft.com/office/drawing/2014/main" id="{6C693783-3BFF-4BE4-A826-F5F0BBF0E656}"/>
              </a:ext>
            </a:extLst>
          </p:cNvPr>
          <p:cNvSpPr>
            <a:spLocks noChangeAspect="1" noEditPoints="1" noChangeArrowheads="1"/>
          </p:cNvSpPr>
          <p:nvPr/>
        </p:nvSpPr>
        <p:spPr bwMode="auto">
          <a:xfrm>
            <a:off x="228600" y="1981200"/>
            <a:ext cx="2819400" cy="9953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600">
                <a:solidFill>
                  <a:srgbClr val="0000FF"/>
                </a:solidFill>
              </a:rPr>
              <a:t>Tiết dịch vị</a:t>
            </a:r>
          </a:p>
        </p:txBody>
      </p:sp>
      <p:sp>
        <p:nvSpPr>
          <p:cNvPr id="143376" name="computr1">
            <a:extLst>
              <a:ext uri="{FF2B5EF4-FFF2-40B4-BE49-F238E27FC236}">
                <a16:creationId xmlns:a16="http://schemas.microsoft.com/office/drawing/2014/main" id="{14F02740-A642-425D-A1C0-66A1B32022B7}"/>
              </a:ext>
            </a:extLst>
          </p:cNvPr>
          <p:cNvSpPr>
            <a:spLocks noEditPoints="1" noChangeArrowheads="1"/>
          </p:cNvSpPr>
          <p:nvPr/>
        </p:nvSpPr>
        <p:spPr bwMode="auto">
          <a:xfrm>
            <a:off x="304800" y="3200400"/>
            <a:ext cx="3048000" cy="1905000"/>
          </a:xfrm>
          <a:custGeom>
            <a:avLst/>
            <a:gdLst>
              <a:gd name="T0" fmla="*/ 2147483646 w 21600"/>
              <a:gd name="T1" fmla="*/ 0 h 21600"/>
              <a:gd name="T2" fmla="*/ 2147483646 w 21600"/>
              <a:gd name="T3" fmla="*/ 0 h 21600"/>
              <a:gd name="T4" fmla="*/ 2147483646 w 21600"/>
              <a:gd name="T5" fmla="*/ 0 h 21600"/>
              <a:gd name="T6" fmla="*/ 0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w 21600"/>
              <a:gd name="T25" fmla="*/ 2147483646 h 21600"/>
              <a:gd name="T26" fmla="*/ 2147483646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600">
                <a:solidFill>
                  <a:srgbClr val="0000FF"/>
                </a:solidFill>
              </a:rPr>
              <a:t> Tiết nước bọt</a:t>
            </a:r>
          </a:p>
        </p:txBody>
      </p:sp>
      <p:sp>
        <p:nvSpPr>
          <p:cNvPr id="29703" name="desk1">
            <a:extLst>
              <a:ext uri="{FF2B5EF4-FFF2-40B4-BE49-F238E27FC236}">
                <a16:creationId xmlns:a16="http://schemas.microsoft.com/office/drawing/2014/main" id="{D3157A9F-D37E-459B-AE86-122A74EB0B50}"/>
              </a:ext>
            </a:extLst>
          </p:cNvPr>
          <p:cNvSpPr>
            <a:spLocks noEditPoints="1" noChangeArrowheads="1"/>
          </p:cNvSpPr>
          <p:nvPr/>
        </p:nvSpPr>
        <p:spPr bwMode="auto">
          <a:xfrm>
            <a:off x="533400" y="5486400"/>
            <a:ext cx="2438400" cy="9906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2147483646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600">
                <a:solidFill>
                  <a:srgbClr val="0000FF"/>
                </a:solidFill>
              </a:rPr>
              <a:t>Biến đổi lí học của thức ăn </a:t>
            </a:r>
          </a:p>
        </p:txBody>
      </p:sp>
      <p:sp>
        <p:nvSpPr>
          <p:cNvPr id="29704" name="Litebulb">
            <a:extLst>
              <a:ext uri="{FF2B5EF4-FFF2-40B4-BE49-F238E27FC236}">
                <a16:creationId xmlns:a16="http://schemas.microsoft.com/office/drawing/2014/main" id="{C78464C5-F4E8-4312-B29A-31C09E1687AB}"/>
              </a:ext>
            </a:extLst>
          </p:cNvPr>
          <p:cNvSpPr>
            <a:spLocks noEditPoints="1" noChangeArrowheads="1"/>
          </p:cNvSpPr>
          <p:nvPr/>
        </p:nvSpPr>
        <p:spPr bwMode="auto">
          <a:xfrm>
            <a:off x="6462713" y="1828800"/>
            <a:ext cx="2452687" cy="3581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600">
                <a:solidFill>
                  <a:srgbClr val="0000FF"/>
                </a:solidFill>
              </a:rPr>
              <a:t>  Biến đổi hóa học của thức ăn</a:t>
            </a:r>
          </a:p>
        </p:txBody>
      </p:sp>
      <p:sp>
        <p:nvSpPr>
          <p:cNvPr id="143381" name="laptop">
            <a:extLst>
              <a:ext uri="{FF2B5EF4-FFF2-40B4-BE49-F238E27FC236}">
                <a16:creationId xmlns:a16="http://schemas.microsoft.com/office/drawing/2014/main" id="{B89E70EE-309B-4719-ACE8-CF2B4CAD69E3}"/>
              </a:ext>
            </a:extLst>
          </p:cNvPr>
          <p:cNvSpPr>
            <a:spLocks noEditPoints="1" noChangeArrowheads="1"/>
          </p:cNvSpPr>
          <p:nvPr/>
        </p:nvSpPr>
        <p:spPr bwMode="auto">
          <a:xfrm>
            <a:off x="3276600" y="4724400"/>
            <a:ext cx="3962400" cy="2133600"/>
          </a:xfrm>
          <a:custGeom>
            <a:avLst/>
            <a:gdLst>
              <a:gd name="T0" fmla="*/ 2147483646 w 21600"/>
              <a:gd name="T1" fmla="*/ 0 h 21600"/>
              <a:gd name="T2" fmla="*/ 2147483646 w 21600"/>
              <a:gd name="T3" fmla="*/ 2147483646 h 21600"/>
              <a:gd name="T4" fmla="*/ 2147483646 w 21600"/>
              <a:gd name="T5" fmla="*/ 0 h 21600"/>
              <a:gd name="T6" fmla="*/ 2147483646 w 21600"/>
              <a:gd name="T7" fmla="*/ 2147483646 h 21600"/>
              <a:gd name="T8" fmla="*/ 2147483646 w 21600"/>
              <a:gd name="T9" fmla="*/ 0 h 21600"/>
              <a:gd name="T10" fmla="*/ 2147483646 w 21600"/>
              <a:gd name="T11" fmla="*/ 2147483646 h 21600"/>
              <a:gd name="T12" fmla="*/ 0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600">
                <a:solidFill>
                  <a:srgbClr val="0000FF"/>
                </a:solidFill>
              </a:rPr>
              <a:t>Đảo trộn thức ăn thấm nước bọt      </a:t>
            </a:r>
          </a:p>
          <a:p>
            <a:pPr algn="ctr" eaLnBrk="1" hangingPunct="1">
              <a:spcBef>
                <a:spcPct val="0"/>
              </a:spcBef>
              <a:buFontTx/>
              <a:buNone/>
            </a:pPr>
            <a:endParaRPr lang="en-US" altLang="en-US" sz="2600">
              <a:solidFill>
                <a:srgbClr val="0000FF"/>
              </a:solidFill>
            </a:endParaRPr>
          </a:p>
        </p:txBody>
      </p:sp>
      <p:sp>
        <p:nvSpPr>
          <p:cNvPr id="29706" name="Document">
            <a:extLst>
              <a:ext uri="{FF2B5EF4-FFF2-40B4-BE49-F238E27FC236}">
                <a16:creationId xmlns:a16="http://schemas.microsoft.com/office/drawing/2014/main" id="{B5C78ADF-940B-489B-B46F-589D1B4EFE34}"/>
              </a:ext>
            </a:extLst>
          </p:cNvPr>
          <p:cNvSpPr>
            <a:spLocks noEditPoints="1" noChangeArrowheads="1"/>
          </p:cNvSpPr>
          <p:nvPr/>
        </p:nvSpPr>
        <p:spPr bwMode="auto">
          <a:xfrm>
            <a:off x="3962400" y="1905000"/>
            <a:ext cx="1524000" cy="2667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600">
                <a:solidFill>
                  <a:srgbClr val="0000FF"/>
                </a:solidFill>
              </a:rPr>
              <a:t>Đẩy thức ăn từ dạ dày xuống ruột</a:t>
            </a:r>
          </a:p>
        </p:txBody>
      </p:sp>
    </p:spTree>
  </p:cSld>
  <p:clrMapOvr>
    <a:masterClrMapping/>
  </p:clrMapOvr>
  <p:transition spd="med">
    <p:newsflash/>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16" fill="hold" grpId="0" nodeType="clickEffect">
                                  <p:stCondLst>
                                    <p:cond delay="100"/>
                                  </p:stCondLst>
                                  <p:childTnLst>
                                    <p:animEffect transition="out" filter="circle(in)">
                                      <p:cBhvr>
                                        <p:cTn id="6" dur="2000"/>
                                        <p:tgtEl>
                                          <p:spTgt spid="143376"/>
                                        </p:tgtEl>
                                      </p:cBhvr>
                                    </p:animEffect>
                                    <p:set>
                                      <p:cBhvr>
                                        <p:cTn id="7" dur="1" fill="hold">
                                          <p:stCondLst>
                                            <p:cond delay="1999"/>
                                          </p:stCondLst>
                                        </p:cTn>
                                        <p:tgtEl>
                                          <p:spTgt spid="143376"/>
                                        </p:tgtEl>
                                        <p:attrNameLst>
                                          <p:attrName>style.visibility</p:attrName>
                                        </p:attrNameLst>
                                      </p:cBhvr>
                                      <p:to>
                                        <p:strVal val="hidden"/>
                                      </p:to>
                                    </p:set>
                                  </p:childTnLst>
                                </p:cTn>
                              </p:par>
                            </p:childTnLst>
                          </p:cTn>
                        </p:par>
                        <p:par>
                          <p:cTn id="8" fill="hold" nodeType="afterGroup">
                            <p:stCondLst>
                              <p:cond delay="2100"/>
                            </p:stCondLst>
                            <p:childTnLst>
                              <p:par>
                                <p:cTn id="9" presetID="9" presetClass="exit" presetSubtype="0" fill="hold" grpId="0" nodeType="afterEffect">
                                  <p:stCondLst>
                                    <p:cond delay="400"/>
                                  </p:stCondLst>
                                  <p:childTnLst>
                                    <p:animEffect transition="out" filter="dissolve">
                                      <p:cBhvr>
                                        <p:cTn id="10" dur="500"/>
                                        <p:tgtEl>
                                          <p:spTgt spid="143381"/>
                                        </p:tgtEl>
                                      </p:cBhvr>
                                    </p:animEffect>
                                    <p:set>
                                      <p:cBhvr>
                                        <p:cTn id="11" dur="1" fill="hold">
                                          <p:stCondLst>
                                            <p:cond delay="499"/>
                                          </p:stCondLst>
                                        </p:cTn>
                                        <p:tgtEl>
                                          <p:spTgt spid="143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6" grpId="0" animBg="1"/>
      <p:bldP spid="14338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6AD42898-81F3-4ADC-A1D9-1515A58F0907}"/>
              </a:ext>
            </a:extLst>
          </p:cNvPr>
          <p:cNvSpPr txBox="1">
            <a:spLocks noChangeArrowheads="1"/>
          </p:cNvSpPr>
          <p:nvPr/>
        </p:nvSpPr>
        <p:spPr bwMode="auto">
          <a:xfrm>
            <a:off x="90488" y="-47625"/>
            <a:ext cx="8915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US" altLang="en-US" sz="2400">
                <a:solidFill>
                  <a:srgbClr val="FF0000"/>
                </a:solidFill>
              </a:rPr>
              <a:t>Câu 6: Tìm những điểm giống và khác nhau giữa tiêu hóa ở khoang miệng và tiêu hóa ở dạ dày? </a:t>
            </a:r>
          </a:p>
          <a:p>
            <a:pPr algn="just" eaLnBrk="1" hangingPunct="1">
              <a:spcBef>
                <a:spcPct val="0"/>
              </a:spcBef>
              <a:buFontTx/>
              <a:buNone/>
            </a:pPr>
            <a:r>
              <a:rPr lang="en-US" altLang="en-US" sz="2400">
                <a:solidFill>
                  <a:srgbClr val="FF3300"/>
                </a:solidFill>
              </a:rPr>
              <a:t>* Giống nhau:</a:t>
            </a:r>
          </a:p>
          <a:p>
            <a:pPr algn="just" eaLnBrk="1" hangingPunct="1">
              <a:spcBef>
                <a:spcPct val="0"/>
              </a:spcBef>
              <a:buFontTx/>
              <a:buNone/>
            </a:pPr>
            <a:r>
              <a:rPr lang="en-US" altLang="en-US" sz="2400"/>
              <a:t>    </a:t>
            </a:r>
            <a:r>
              <a:rPr lang="en-US" altLang="en-US" sz="2400">
                <a:solidFill>
                  <a:srgbClr val="0000FF"/>
                </a:solidFill>
              </a:rPr>
              <a:t>- Đều có hoạt động biến đổi lí học mạnh hơn biến đổi hóa học.</a:t>
            </a:r>
          </a:p>
          <a:p>
            <a:pPr algn="just" eaLnBrk="1" hangingPunct="1">
              <a:spcBef>
                <a:spcPct val="0"/>
              </a:spcBef>
              <a:buFontTx/>
              <a:buNone/>
            </a:pPr>
            <a:r>
              <a:rPr lang="en-US" altLang="en-US" sz="2400">
                <a:solidFill>
                  <a:srgbClr val="0000FF"/>
                </a:solidFill>
              </a:rPr>
              <a:t>    - Sản phẩm tạo ra là những chất trung gian, chưa phải là chất đơn giản nhất. </a:t>
            </a:r>
          </a:p>
          <a:p>
            <a:pPr algn="just" eaLnBrk="1" hangingPunct="1">
              <a:spcBef>
                <a:spcPct val="0"/>
              </a:spcBef>
              <a:buFontTx/>
              <a:buNone/>
            </a:pPr>
            <a:r>
              <a:rPr lang="en-US" altLang="en-US" sz="2400">
                <a:solidFill>
                  <a:srgbClr val="FF3300"/>
                </a:solidFill>
              </a:rPr>
              <a:t>* Khác nhau: </a:t>
            </a:r>
          </a:p>
        </p:txBody>
      </p:sp>
      <p:sp>
        <p:nvSpPr>
          <p:cNvPr id="27653" name="Line 5">
            <a:extLst>
              <a:ext uri="{FF2B5EF4-FFF2-40B4-BE49-F238E27FC236}">
                <a16:creationId xmlns:a16="http://schemas.microsoft.com/office/drawing/2014/main" id="{2BC1378D-D385-41D3-A6CC-AE51A83211C7}"/>
              </a:ext>
            </a:extLst>
          </p:cNvPr>
          <p:cNvSpPr>
            <a:spLocks noChangeShapeType="1"/>
          </p:cNvSpPr>
          <p:nvPr/>
        </p:nvSpPr>
        <p:spPr bwMode="auto">
          <a:xfrm>
            <a:off x="4724400" y="2514600"/>
            <a:ext cx="0" cy="4343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Text Box 6">
            <a:extLst>
              <a:ext uri="{FF2B5EF4-FFF2-40B4-BE49-F238E27FC236}">
                <a16:creationId xmlns:a16="http://schemas.microsoft.com/office/drawing/2014/main" id="{77A38E76-90AA-4B8C-889C-4AD8FEAE30A4}"/>
              </a:ext>
            </a:extLst>
          </p:cNvPr>
          <p:cNvSpPr txBox="1">
            <a:spLocks noChangeArrowheads="1"/>
          </p:cNvSpPr>
          <p:nvPr/>
        </p:nvSpPr>
        <p:spPr bwMode="auto">
          <a:xfrm>
            <a:off x="457200" y="2466975"/>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400">
                <a:solidFill>
                  <a:srgbClr val="FF0066"/>
                </a:solidFill>
              </a:rPr>
              <a:t>Tiêu hóa ở khoang miệng </a:t>
            </a:r>
          </a:p>
        </p:txBody>
      </p:sp>
      <p:sp>
        <p:nvSpPr>
          <p:cNvPr id="27655" name="Text Box 7">
            <a:extLst>
              <a:ext uri="{FF2B5EF4-FFF2-40B4-BE49-F238E27FC236}">
                <a16:creationId xmlns:a16="http://schemas.microsoft.com/office/drawing/2014/main" id="{1496BD41-9C0B-46AA-B159-49A7C1AA03B9}"/>
              </a:ext>
            </a:extLst>
          </p:cNvPr>
          <p:cNvSpPr txBox="1">
            <a:spLocks noChangeArrowheads="1"/>
          </p:cNvSpPr>
          <p:nvPr/>
        </p:nvSpPr>
        <p:spPr bwMode="auto">
          <a:xfrm>
            <a:off x="5334000" y="246697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400">
                <a:solidFill>
                  <a:srgbClr val="FF0066"/>
                </a:solidFill>
              </a:rPr>
              <a:t>Tiêu hóa ở dạ dày  </a:t>
            </a:r>
          </a:p>
        </p:txBody>
      </p:sp>
      <p:sp>
        <p:nvSpPr>
          <p:cNvPr id="27656" name="Text Box 8">
            <a:extLst>
              <a:ext uri="{FF2B5EF4-FFF2-40B4-BE49-F238E27FC236}">
                <a16:creationId xmlns:a16="http://schemas.microsoft.com/office/drawing/2014/main" id="{79EF94F7-0CD3-477A-827E-66521A7E6373}"/>
              </a:ext>
            </a:extLst>
          </p:cNvPr>
          <p:cNvSpPr txBox="1">
            <a:spLocks noChangeArrowheads="1"/>
          </p:cNvSpPr>
          <p:nvPr/>
        </p:nvSpPr>
        <p:spPr bwMode="auto">
          <a:xfrm>
            <a:off x="76200" y="2790825"/>
            <a:ext cx="449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solidFill>
                  <a:srgbClr val="0000FF"/>
                </a:solidFill>
              </a:rPr>
              <a:t>- Biến đổi lí học mạnh hơn dạ dày do tác dụng của các cơ lưỡi, răng, các cơ nhai. </a:t>
            </a:r>
          </a:p>
          <a:p>
            <a:pPr algn="just" eaLnBrk="1" hangingPunct="1"/>
            <a:r>
              <a:rPr lang="en-US" altLang="en-US" sz="2400">
                <a:solidFill>
                  <a:srgbClr val="0000FF"/>
                </a:solidFill>
              </a:rPr>
              <a:t>- Biến đổi hóa học yếu hơn dạ dày (enzim amylaza làm biến đổi tinh bột chín) </a:t>
            </a:r>
          </a:p>
          <a:p>
            <a:pPr algn="just" eaLnBrk="1" hangingPunct="1"/>
            <a:r>
              <a:rPr lang="en-US" altLang="en-US" sz="2400">
                <a:solidFill>
                  <a:srgbClr val="0000FF"/>
                </a:solidFill>
              </a:rPr>
              <a:t>- Sản phẩm tạo ra do tác dụng của enzim amylaza là đường đôi mantozo.</a:t>
            </a:r>
          </a:p>
          <a:p>
            <a:pPr algn="just" eaLnBrk="1" hangingPunct="1"/>
            <a:r>
              <a:rPr lang="en-US" altLang="en-US" sz="2400">
                <a:solidFill>
                  <a:srgbClr val="0000FF"/>
                </a:solidFill>
              </a:rPr>
              <a:t>- Môi trường tiêu hóa mang tính chất kiềm do dịch nước bọt tạo ra. </a:t>
            </a:r>
          </a:p>
        </p:txBody>
      </p:sp>
      <p:sp>
        <p:nvSpPr>
          <p:cNvPr id="27657" name="Text Box 9">
            <a:extLst>
              <a:ext uri="{FF2B5EF4-FFF2-40B4-BE49-F238E27FC236}">
                <a16:creationId xmlns:a16="http://schemas.microsoft.com/office/drawing/2014/main" id="{5C7D1F06-6E93-44EB-B9CD-5BE8B35AA00B}"/>
              </a:ext>
            </a:extLst>
          </p:cNvPr>
          <p:cNvSpPr txBox="1">
            <a:spLocks noChangeArrowheads="1"/>
          </p:cNvSpPr>
          <p:nvPr/>
        </p:nvSpPr>
        <p:spPr bwMode="auto">
          <a:xfrm>
            <a:off x="4876800" y="2778125"/>
            <a:ext cx="4114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2400">
                <a:solidFill>
                  <a:srgbClr val="0000FF"/>
                </a:solidFill>
              </a:rPr>
              <a:t> Biến đổi lí học yếu hơn ở miệng do tác dụng của các cơ trên thành dạ dày.</a:t>
            </a:r>
          </a:p>
          <a:p>
            <a:pPr algn="just" eaLnBrk="1" hangingPunct="1"/>
            <a:r>
              <a:rPr lang="en-US" altLang="en-US" sz="2400">
                <a:solidFill>
                  <a:srgbClr val="0000FF"/>
                </a:solidFill>
              </a:rPr>
              <a:t>- Biến đổi hóa học mạnh hơn ở miệng  (enzim pepsin làm biến đổi protein)</a:t>
            </a:r>
          </a:p>
          <a:p>
            <a:pPr algn="just" eaLnBrk="1" hangingPunct="1"/>
            <a:r>
              <a:rPr lang="en-US" altLang="en-US" sz="2400">
                <a:solidFill>
                  <a:srgbClr val="0000FF"/>
                </a:solidFill>
              </a:rPr>
              <a:t>-  Sản phẩm tạo ra do tác dụng cua enzim pepsin là protein chuỗi ngắn.</a:t>
            </a:r>
          </a:p>
          <a:p>
            <a:pPr algn="just" eaLnBrk="1" hangingPunct="1"/>
            <a:r>
              <a:rPr lang="en-US" altLang="en-US" sz="2400">
                <a:solidFill>
                  <a:srgbClr val="0000FF"/>
                </a:solidFill>
              </a:rPr>
              <a:t>- Môi trường tiêu hóa mang tính chất axit do dịch vị tạo ra.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animEffect transition="in" filter="diamond(in)">
                                      <p:cBhvr>
                                        <p:cTn id="7" dur="500"/>
                                        <p:tgtEl>
                                          <p:spTgt spid="27652">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7652">
                                            <p:txEl>
                                              <p:pRg st="2" end="2"/>
                                            </p:txEl>
                                          </p:spTgt>
                                        </p:tgtEl>
                                        <p:attrNameLst>
                                          <p:attrName>style.visibility</p:attrName>
                                        </p:attrNameLst>
                                      </p:cBhvr>
                                      <p:to>
                                        <p:strVal val="visible"/>
                                      </p:to>
                                    </p:set>
                                    <p:animEffect transition="in" filter="diamond(in)">
                                      <p:cBhvr>
                                        <p:cTn id="10" dur="500"/>
                                        <p:tgtEl>
                                          <p:spTgt spid="27652">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7652">
                                            <p:txEl>
                                              <p:pRg st="3" end="3"/>
                                            </p:txEl>
                                          </p:spTgt>
                                        </p:tgtEl>
                                        <p:attrNameLst>
                                          <p:attrName>style.visibility</p:attrName>
                                        </p:attrNameLst>
                                      </p:cBhvr>
                                      <p:to>
                                        <p:strVal val="visible"/>
                                      </p:to>
                                    </p:set>
                                    <p:animEffect transition="in" filter="diamond(in)">
                                      <p:cBhvr>
                                        <p:cTn id="13" dur="500"/>
                                        <p:tgtEl>
                                          <p:spTgt spid="27652">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7652">
                                            <p:txEl>
                                              <p:pRg st="4" end="4"/>
                                            </p:txEl>
                                          </p:spTgt>
                                        </p:tgtEl>
                                        <p:attrNameLst>
                                          <p:attrName>style.visibility</p:attrName>
                                        </p:attrNameLst>
                                      </p:cBhvr>
                                      <p:to>
                                        <p:strVal val="visible"/>
                                      </p:to>
                                    </p:set>
                                    <p:animEffect transition="in" filter="box(in)">
                                      <p:cBhvr>
                                        <p:cTn id="18" dur="500"/>
                                        <p:tgtEl>
                                          <p:spTgt spid="27652">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655"/>
                                        </p:tgtEl>
                                        <p:attrNameLst>
                                          <p:attrName>style.visibility</p:attrName>
                                        </p:attrNameLst>
                                      </p:cBhvr>
                                      <p:to>
                                        <p:strVal val="visible"/>
                                      </p:to>
                                    </p:set>
                                    <p:anim calcmode="lin" valueType="num">
                                      <p:cBhvr additive="base">
                                        <p:cTn id="23" dur="500" fill="hold"/>
                                        <p:tgtEl>
                                          <p:spTgt spid="27655"/>
                                        </p:tgtEl>
                                        <p:attrNameLst>
                                          <p:attrName>ppt_x</p:attrName>
                                        </p:attrNameLst>
                                      </p:cBhvr>
                                      <p:tavLst>
                                        <p:tav tm="0">
                                          <p:val>
                                            <p:strVal val="#ppt_x"/>
                                          </p:val>
                                        </p:tav>
                                        <p:tav tm="100000">
                                          <p:val>
                                            <p:strVal val="#ppt_x"/>
                                          </p:val>
                                        </p:tav>
                                      </p:tavLst>
                                    </p:anim>
                                    <p:anim calcmode="lin" valueType="num">
                                      <p:cBhvr additive="base">
                                        <p:cTn id="24" dur="500" fill="hold"/>
                                        <p:tgtEl>
                                          <p:spTgt spid="2765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654"/>
                                        </p:tgtEl>
                                        <p:attrNameLst>
                                          <p:attrName>style.visibility</p:attrName>
                                        </p:attrNameLst>
                                      </p:cBhvr>
                                      <p:to>
                                        <p:strVal val="visible"/>
                                      </p:to>
                                    </p:set>
                                    <p:anim calcmode="lin" valueType="num">
                                      <p:cBhvr additive="base">
                                        <p:cTn id="27" dur="500" fill="hold"/>
                                        <p:tgtEl>
                                          <p:spTgt spid="27654"/>
                                        </p:tgtEl>
                                        <p:attrNameLst>
                                          <p:attrName>ppt_x</p:attrName>
                                        </p:attrNameLst>
                                      </p:cBhvr>
                                      <p:tavLst>
                                        <p:tav tm="0">
                                          <p:val>
                                            <p:strVal val="#ppt_x"/>
                                          </p:val>
                                        </p:tav>
                                        <p:tav tm="100000">
                                          <p:val>
                                            <p:strVal val="#ppt_x"/>
                                          </p:val>
                                        </p:tav>
                                      </p:tavLst>
                                    </p:anim>
                                    <p:anim calcmode="lin" valueType="num">
                                      <p:cBhvr additive="base">
                                        <p:cTn id="2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7653"/>
                                        </p:tgtEl>
                                        <p:attrNameLst>
                                          <p:attrName>style.visibility</p:attrName>
                                        </p:attrNameLst>
                                      </p:cBhvr>
                                      <p:to>
                                        <p:strVal val="visible"/>
                                      </p:to>
                                    </p:set>
                                    <p:animEffect transition="in" filter="box(in)">
                                      <p:cBhvr>
                                        <p:cTn id="33" dur="500"/>
                                        <p:tgtEl>
                                          <p:spTgt spid="276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27656">
                                            <p:txEl>
                                              <p:pRg st="0" end="0"/>
                                            </p:txEl>
                                          </p:spTgt>
                                        </p:tgtEl>
                                        <p:attrNameLst>
                                          <p:attrName>style.visibility</p:attrName>
                                        </p:attrNameLst>
                                      </p:cBhvr>
                                      <p:to>
                                        <p:strVal val="visible"/>
                                      </p:to>
                                    </p:set>
                                    <p:animEffect transition="in" filter="diamond(in)">
                                      <p:cBhvr>
                                        <p:cTn id="38" dur="2000"/>
                                        <p:tgtEl>
                                          <p:spTgt spid="27656">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7657">
                                            <p:txEl>
                                              <p:pRg st="0" end="0"/>
                                            </p:txEl>
                                          </p:spTgt>
                                        </p:tgtEl>
                                        <p:attrNameLst>
                                          <p:attrName>style.visibility</p:attrName>
                                        </p:attrNameLst>
                                      </p:cBhvr>
                                      <p:to>
                                        <p:strVal val="visible"/>
                                      </p:to>
                                    </p:set>
                                    <p:animEffect transition="in" filter="blinds(horizontal)">
                                      <p:cBhvr>
                                        <p:cTn id="43" dur="500"/>
                                        <p:tgtEl>
                                          <p:spTgt spid="27657">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27656">
                                            <p:txEl>
                                              <p:pRg st="1" end="1"/>
                                            </p:txEl>
                                          </p:spTgt>
                                        </p:tgtEl>
                                        <p:attrNameLst>
                                          <p:attrName>style.visibility</p:attrName>
                                        </p:attrNameLst>
                                      </p:cBhvr>
                                      <p:to>
                                        <p:strVal val="visible"/>
                                      </p:to>
                                    </p:set>
                                    <p:animEffect transition="in" filter="blinds(horizontal)">
                                      <p:cBhvr>
                                        <p:cTn id="48" dur="500"/>
                                        <p:tgtEl>
                                          <p:spTgt spid="27656">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27657">
                                            <p:txEl>
                                              <p:pRg st="1" end="1"/>
                                            </p:txEl>
                                          </p:spTgt>
                                        </p:tgtEl>
                                        <p:attrNameLst>
                                          <p:attrName>style.visibility</p:attrName>
                                        </p:attrNameLst>
                                      </p:cBhvr>
                                      <p:to>
                                        <p:strVal val="visible"/>
                                      </p:to>
                                    </p:set>
                                    <p:animEffect transition="in" filter="blinds(horizontal)">
                                      <p:cBhvr>
                                        <p:cTn id="53" dur="500"/>
                                        <p:tgtEl>
                                          <p:spTgt spid="27657">
                                            <p:txEl>
                                              <p:pRg st="1" end="1"/>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27657">
                                            <p:txEl>
                                              <p:pRg st="2" end="2"/>
                                            </p:txEl>
                                          </p:spTgt>
                                        </p:tgtEl>
                                        <p:attrNameLst>
                                          <p:attrName>style.visibility</p:attrName>
                                        </p:attrNameLst>
                                      </p:cBhvr>
                                      <p:to>
                                        <p:strVal val="visible"/>
                                      </p:to>
                                    </p:set>
                                    <p:animEffect transition="in" filter="blinds(horizontal)">
                                      <p:cBhvr>
                                        <p:cTn id="56" dur="500"/>
                                        <p:tgtEl>
                                          <p:spTgt spid="27657">
                                            <p:txEl>
                                              <p:pRg st="2" end="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27656">
                                            <p:txEl>
                                              <p:pRg st="2" end="2"/>
                                            </p:txEl>
                                          </p:spTgt>
                                        </p:tgtEl>
                                        <p:attrNameLst>
                                          <p:attrName>style.visibility</p:attrName>
                                        </p:attrNameLst>
                                      </p:cBhvr>
                                      <p:to>
                                        <p:strVal val="visible"/>
                                      </p:to>
                                    </p:set>
                                    <p:animEffect transition="in" filter="blinds(horizontal)">
                                      <p:cBhvr>
                                        <p:cTn id="61" dur="500"/>
                                        <p:tgtEl>
                                          <p:spTgt spid="27656">
                                            <p:txEl>
                                              <p:pRg st="2" end="2"/>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27656">
                                            <p:txEl>
                                              <p:pRg st="3" end="3"/>
                                            </p:txEl>
                                          </p:spTgt>
                                        </p:tgtEl>
                                        <p:attrNameLst>
                                          <p:attrName>style.visibility</p:attrName>
                                        </p:attrNameLst>
                                      </p:cBhvr>
                                      <p:to>
                                        <p:strVal val="visible"/>
                                      </p:to>
                                    </p:set>
                                    <p:animEffect transition="in" filter="blinds(horizontal)">
                                      <p:cBhvr>
                                        <p:cTn id="66" dur="500"/>
                                        <p:tgtEl>
                                          <p:spTgt spid="27656">
                                            <p:txEl>
                                              <p:pRg st="3" end="3"/>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27657">
                                            <p:txEl>
                                              <p:pRg st="3" end="3"/>
                                            </p:txEl>
                                          </p:spTgt>
                                        </p:tgtEl>
                                        <p:attrNameLst>
                                          <p:attrName>style.visibility</p:attrName>
                                        </p:attrNameLst>
                                      </p:cBhvr>
                                      <p:to>
                                        <p:strVal val="visible"/>
                                      </p:to>
                                    </p:set>
                                    <p:animEffect transition="in" filter="blinds(horizontal)">
                                      <p:cBhvr>
                                        <p:cTn id="71" dur="500"/>
                                        <p:tgtEl>
                                          <p:spTgt spid="276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a:extLst>
              <a:ext uri="{FF2B5EF4-FFF2-40B4-BE49-F238E27FC236}">
                <a16:creationId xmlns:a16="http://schemas.microsoft.com/office/drawing/2014/main" id="{0755CFFA-1852-444C-A907-5A6034510D12}"/>
              </a:ext>
            </a:extLst>
          </p:cNvPr>
          <p:cNvSpPr txBox="1">
            <a:spLocks noChangeArrowheads="1"/>
          </p:cNvSpPr>
          <p:nvPr/>
        </p:nvSpPr>
        <p:spPr bwMode="auto">
          <a:xfrm>
            <a:off x="533400" y="1504950"/>
            <a:ext cx="8229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600" dirty="0" err="1">
                <a:solidFill>
                  <a:srgbClr val="0000FF"/>
                </a:solidFill>
              </a:rPr>
              <a:t>Dặn</a:t>
            </a:r>
            <a:r>
              <a:rPr lang="en-US" altLang="en-US" sz="3600" dirty="0">
                <a:solidFill>
                  <a:srgbClr val="0000FF"/>
                </a:solidFill>
              </a:rPr>
              <a:t> dò</a:t>
            </a:r>
          </a:p>
          <a:p>
            <a:pPr algn="just" eaLnBrk="1" hangingPunct="1"/>
            <a:r>
              <a:rPr lang="en-US" altLang="en-US" sz="3600" dirty="0">
                <a:solidFill>
                  <a:srgbClr val="0000FF"/>
                </a:solidFill>
              </a:rPr>
              <a:t>+ </a:t>
            </a:r>
            <a:r>
              <a:rPr lang="en-US" altLang="en-US" sz="3600" dirty="0" err="1">
                <a:solidFill>
                  <a:srgbClr val="0000FF"/>
                </a:solidFill>
              </a:rPr>
              <a:t>Học</a:t>
            </a:r>
            <a:r>
              <a:rPr lang="en-US" altLang="en-US" sz="3600" dirty="0">
                <a:solidFill>
                  <a:srgbClr val="0000FF"/>
                </a:solidFill>
              </a:rPr>
              <a:t> </a:t>
            </a:r>
            <a:r>
              <a:rPr lang="en-US" altLang="en-US" sz="3600" dirty="0" err="1">
                <a:solidFill>
                  <a:srgbClr val="0000FF"/>
                </a:solidFill>
              </a:rPr>
              <a:t>bài</a:t>
            </a:r>
            <a:r>
              <a:rPr lang="en-US" altLang="en-US" sz="3600" dirty="0">
                <a:solidFill>
                  <a:srgbClr val="0000FF"/>
                </a:solidFill>
              </a:rPr>
              <a:t>, </a:t>
            </a:r>
            <a:r>
              <a:rPr lang="en-US" altLang="en-US" sz="3600" dirty="0" err="1">
                <a:solidFill>
                  <a:srgbClr val="0000FF"/>
                </a:solidFill>
              </a:rPr>
              <a:t>tra</a:t>
            </a:r>
            <a:r>
              <a:rPr lang="en-US" altLang="en-US" sz="3600" dirty="0">
                <a:solidFill>
                  <a:srgbClr val="0000FF"/>
                </a:solidFill>
              </a:rPr>
              <a:t>̉ </a:t>
            </a:r>
            <a:r>
              <a:rPr lang="en-US" altLang="en-US" sz="3600" dirty="0" err="1">
                <a:solidFill>
                  <a:srgbClr val="0000FF"/>
                </a:solidFill>
              </a:rPr>
              <a:t>lời</a:t>
            </a:r>
            <a:r>
              <a:rPr lang="en-US" altLang="en-US" sz="3600" dirty="0">
                <a:solidFill>
                  <a:srgbClr val="0000FF"/>
                </a:solidFill>
              </a:rPr>
              <a:t> 4 </a:t>
            </a:r>
            <a:r>
              <a:rPr lang="en-US" altLang="en-US" sz="3600" dirty="0" err="1">
                <a:solidFill>
                  <a:srgbClr val="0000FF"/>
                </a:solidFill>
              </a:rPr>
              <a:t>câu</a:t>
            </a:r>
            <a:r>
              <a:rPr lang="en-US" altLang="en-US" sz="3600" dirty="0">
                <a:solidFill>
                  <a:srgbClr val="0000FF"/>
                </a:solidFill>
              </a:rPr>
              <a:t> </a:t>
            </a:r>
            <a:r>
              <a:rPr lang="en-US" altLang="en-US" sz="3600" dirty="0" err="1">
                <a:solidFill>
                  <a:srgbClr val="0000FF"/>
                </a:solidFill>
              </a:rPr>
              <a:t>hỏi</a:t>
            </a:r>
            <a:r>
              <a:rPr lang="en-US" altLang="en-US" sz="3600" dirty="0">
                <a:solidFill>
                  <a:srgbClr val="0000FF"/>
                </a:solidFill>
              </a:rPr>
              <a:t> </a:t>
            </a:r>
            <a:r>
              <a:rPr lang="en-US" altLang="en-US" sz="3600" dirty="0" err="1">
                <a:solidFill>
                  <a:srgbClr val="0000FF"/>
                </a:solidFill>
              </a:rPr>
              <a:t>sgk</a:t>
            </a:r>
            <a:r>
              <a:rPr lang="en-US" altLang="en-US" sz="3600" dirty="0">
                <a:solidFill>
                  <a:srgbClr val="0000FF"/>
                </a:solidFill>
              </a:rPr>
              <a:t> </a:t>
            </a:r>
            <a:r>
              <a:rPr lang="en-US" altLang="en-US" sz="3600" dirty="0" err="1">
                <a:solidFill>
                  <a:srgbClr val="0000FF"/>
                </a:solidFill>
              </a:rPr>
              <a:t>trang</a:t>
            </a:r>
            <a:r>
              <a:rPr lang="en-US" altLang="en-US" sz="3600" dirty="0">
                <a:solidFill>
                  <a:srgbClr val="0000FF"/>
                </a:solidFill>
              </a:rPr>
              <a:t> 89.</a:t>
            </a:r>
          </a:p>
          <a:p>
            <a:pPr algn="just" eaLnBrk="1" hangingPunct="1"/>
            <a:r>
              <a:rPr lang="en-US" altLang="en-US" sz="3600" dirty="0">
                <a:solidFill>
                  <a:srgbClr val="0000FF"/>
                </a:solidFill>
              </a:rPr>
              <a:t>+ </a:t>
            </a:r>
            <a:r>
              <a:rPr lang="en-US" altLang="en-US" sz="3600" dirty="0" err="1">
                <a:solidFill>
                  <a:srgbClr val="0000FF"/>
                </a:solidFill>
              </a:rPr>
              <a:t>Đọc</a:t>
            </a:r>
            <a:r>
              <a:rPr lang="en-US" altLang="en-US" sz="3600" dirty="0">
                <a:solidFill>
                  <a:srgbClr val="0000FF"/>
                </a:solidFill>
              </a:rPr>
              <a:t> </a:t>
            </a:r>
            <a:r>
              <a:rPr lang="en-US" altLang="en-US" sz="3600" dirty="0" err="1">
                <a:solidFill>
                  <a:srgbClr val="0000FF"/>
                </a:solidFill>
              </a:rPr>
              <a:t>mục</a:t>
            </a:r>
            <a:r>
              <a:rPr lang="en-US" altLang="en-US" sz="3600" dirty="0">
                <a:solidFill>
                  <a:srgbClr val="0000FF"/>
                </a:solidFill>
              </a:rPr>
              <a:t> “</a:t>
            </a:r>
            <a:r>
              <a:rPr lang="en-US" altLang="en-US" sz="3600" dirty="0" err="1">
                <a:solidFill>
                  <a:srgbClr val="0000FF"/>
                </a:solidFill>
              </a:rPr>
              <a:t>Em</a:t>
            </a:r>
            <a:r>
              <a:rPr lang="en-US" altLang="en-US" sz="3600" dirty="0">
                <a:solidFill>
                  <a:srgbClr val="0000FF"/>
                </a:solidFill>
              </a:rPr>
              <a:t> có </a:t>
            </a:r>
            <a:r>
              <a:rPr lang="en-US" altLang="en-US" sz="3600" dirty="0" err="1">
                <a:solidFill>
                  <a:srgbClr val="0000FF"/>
                </a:solidFill>
              </a:rPr>
              <a:t>biết</a:t>
            </a:r>
            <a:r>
              <a:rPr lang="en-US" altLang="en-US" sz="3600" dirty="0">
                <a:solidFill>
                  <a:srgbClr val="0000FF"/>
                </a:solidFill>
              </a:rPr>
              <a:t>” ?</a:t>
            </a:r>
          </a:p>
          <a:p>
            <a:pPr algn="just" eaLnBrk="1" hangingPunct="1"/>
            <a:r>
              <a:rPr lang="en-US" altLang="en-US" sz="3600" dirty="0">
                <a:solidFill>
                  <a:srgbClr val="0000FF"/>
                </a:solidFill>
              </a:rPr>
              <a:t>+ </a:t>
            </a:r>
            <a:r>
              <a:rPr lang="en-US" altLang="en-US" sz="3600" dirty="0" err="1">
                <a:solidFill>
                  <a:srgbClr val="0000FF"/>
                </a:solidFill>
              </a:rPr>
              <a:t>Nghiên</a:t>
            </a:r>
            <a:r>
              <a:rPr lang="en-US" altLang="en-US" sz="3600" dirty="0">
                <a:solidFill>
                  <a:srgbClr val="0000FF"/>
                </a:solidFill>
              </a:rPr>
              <a:t> </a:t>
            </a:r>
            <a:r>
              <a:rPr lang="en-US" altLang="en-US" sz="3600" dirty="0" err="1">
                <a:solidFill>
                  <a:srgbClr val="0000FF"/>
                </a:solidFill>
              </a:rPr>
              <a:t>cứu</a:t>
            </a:r>
            <a:r>
              <a:rPr lang="en-US" altLang="en-US" sz="3600" dirty="0">
                <a:solidFill>
                  <a:srgbClr val="0000FF"/>
                </a:solidFill>
              </a:rPr>
              <a:t> </a:t>
            </a:r>
            <a:r>
              <a:rPr lang="en-US" altLang="en-US" sz="3600" dirty="0" err="1">
                <a:solidFill>
                  <a:srgbClr val="0000FF"/>
                </a:solidFill>
              </a:rPr>
              <a:t>bài</a:t>
            </a:r>
            <a:r>
              <a:rPr lang="en-US" altLang="en-US" sz="3600" dirty="0">
                <a:solidFill>
                  <a:srgbClr val="0000FF"/>
                </a:solidFill>
              </a:rPr>
              <a:t> 28 </a:t>
            </a:r>
            <a:r>
              <a:rPr lang="en-US" altLang="en-US" sz="3600" dirty="0" err="1">
                <a:solidFill>
                  <a:srgbClr val="0000FF"/>
                </a:solidFill>
              </a:rPr>
              <a:t>sgk</a:t>
            </a:r>
            <a:r>
              <a:rPr lang="en-US" altLang="en-US" sz="3600" dirty="0">
                <a:solidFill>
                  <a:srgbClr val="0000FF"/>
                </a:solidFill>
              </a:rPr>
              <a:t> </a:t>
            </a:r>
            <a:r>
              <a:rPr lang="en-US" altLang="en-US" sz="3600" dirty="0" err="1">
                <a:solidFill>
                  <a:srgbClr val="0000FF"/>
                </a:solidFill>
              </a:rPr>
              <a:t>và</a:t>
            </a:r>
            <a:r>
              <a:rPr lang="en-US" altLang="en-US" sz="3600" dirty="0">
                <a:solidFill>
                  <a:srgbClr val="0000FF"/>
                </a:solidFill>
              </a:rPr>
              <a:t> </a:t>
            </a:r>
            <a:r>
              <a:rPr lang="en-US" altLang="en-US" sz="3600" dirty="0" err="1">
                <a:solidFill>
                  <a:srgbClr val="0000FF"/>
                </a:solidFill>
              </a:rPr>
              <a:t>chuẩn</a:t>
            </a:r>
            <a:r>
              <a:rPr lang="en-US" altLang="en-US" sz="3600" dirty="0">
                <a:solidFill>
                  <a:srgbClr val="0000FF"/>
                </a:solidFill>
              </a:rPr>
              <a:t> bị </a:t>
            </a:r>
            <a:r>
              <a:rPr lang="en-US" altLang="en-US" sz="3600" dirty="0" err="1">
                <a:solidFill>
                  <a:srgbClr val="0000FF"/>
                </a:solidFill>
              </a:rPr>
              <a:t>nội</a:t>
            </a:r>
            <a:r>
              <a:rPr lang="en-US" altLang="en-US" sz="3600" dirty="0">
                <a:solidFill>
                  <a:srgbClr val="0000FF"/>
                </a:solidFill>
              </a:rPr>
              <a:t> dung </a:t>
            </a:r>
            <a:r>
              <a:rPr lang="en-US" altLang="en-US" sz="3600" dirty="0" err="1">
                <a:solidFill>
                  <a:srgbClr val="0000FF"/>
                </a:solidFill>
              </a:rPr>
              <a:t>theo</a:t>
            </a:r>
            <a:r>
              <a:rPr lang="en-US" altLang="en-US" sz="3600" dirty="0">
                <a:solidFill>
                  <a:srgbClr val="0000FF"/>
                </a:solidFill>
              </a:rPr>
              <a:t>  2 </a:t>
            </a:r>
            <a:r>
              <a:rPr lang="en-US" altLang="en-US" sz="3600" dirty="0" err="1">
                <a:solidFill>
                  <a:srgbClr val="0000FF"/>
                </a:solidFill>
              </a:rPr>
              <a:t>câu</a:t>
            </a:r>
            <a:r>
              <a:rPr lang="en-US" altLang="en-US" sz="3600" dirty="0">
                <a:solidFill>
                  <a:srgbClr val="0000FF"/>
                </a:solidFill>
              </a:rPr>
              <a:t> </a:t>
            </a:r>
            <a:r>
              <a:rPr lang="en-US" altLang="en-US" sz="3600" dirty="0" err="1">
                <a:solidFill>
                  <a:srgbClr val="0000FF"/>
                </a:solidFill>
              </a:rPr>
              <a:t>hỏi</a:t>
            </a:r>
            <a:r>
              <a:rPr lang="en-US" altLang="en-US" sz="3600" dirty="0">
                <a:solidFill>
                  <a:srgbClr val="0000FF"/>
                </a:solidFill>
              </a:rPr>
              <a:t>.</a:t>
            </a:r>
          </a:p>
          <a:p>
            <a:pPr algn="just" eaLnBrk="1" hangingPunct="1"/>
            <a:r>
              <a:rPr lang="en-US" altLang="en-US" sz="3600" dirty="0">
                <a:solidFill>
                  <a:srgbClr val="0000FF"/>
                </a:solidFill>
              </a:rPr>
              <a:t>1/ </a:t>
            </a:r>
            <a:r>
              <a:rPr lang="en-US" altLang="en-US" sz="3600" dirty="0" err="1">
                <a:solidFill>
                  <a:srgbClr val="0000FF"/>
                </a:solidFill>
              </a:rPr>
              <a:t>Cấu</a:t>
            </a:r>
            <a:r>
              <a:rPr lang="en-US" altLang="en-US" sz="3600" dirty="0">
                <a:solidFill>
                  <a:srgbClr val="0000FF"/>
                </a:solidFill>
              </a:rPr>
              <a:t> </a:t>
            </a:r>
            <a:r>
              <a:rPr lang="en-US" altLang="en-US" sz="3600" dirty="0" err="1">
                <a:solidFill>
                  <a:srgbClr val="0000FF"/>
                </a:solidFill>
              </a:rPr>
              <a:t>tạo</a:t>
            </a:r>
            <a:r>
              <a:rPr lang="en-US" altLang="en-US" sz="3600" dirty="0">
                <a:solidFill>
                  <a:srgbClr val="0000FF"/>
                </a:solidFill>
              </a:rPr>
              <a:t> </a:t>
            </a:r>
            <a:r>
              <a:rPr lang="en-US" altLang="en-US" sz="3600" dirty="0" err="1">
                <a:solidFill>
                  <a:srgbClr val="0000FF"/>
                </a:solidFill>
              </a:rPr>
              <a:t>của</a:t>
            </a:r>
            <a:r>
              <a:rPr lang="en-US" altLang="en-US" sz="3600" dirty="0">
                <a:solidFill>
                  <a:srgbClr val="0000FF"/>
                </a:solidFill>
              </a:rPr>
              <a:t> </a:t>
            </a:r>
            <a:r>
              <a:rPr lang="en-US" altLang="en-US" sz="3600" dirty="0" err="1">
                <a:solidFill>
                  <a:srgbClr val="0000FF"/>
                </a:solidFill>
              </a:rPr>
              <a:t>ruột</a:t>
            </a:r>
            <a:r>
              <a:rPr lang="en-US" altLang="en-US" sz="3600" dirty="0">
                <a:solidFill>
                  <a:srgbClr val="0000FF"/>
                </a:solidFill>
              </a:rPr>
              <a:t> non.</a:t>
            </a:r>
          </a:p>
          <a:p>
            <a:pPr algn="just" eaLnBrk="1" hangingPunct="1"/>
            <a:r>
              <a:rPr lang="en-US" altLang="en-US" sz="3600" dirty="0">
                <a:solidFill>
                  <a:srgbClr val="0000FF"/>
                </a:solidFill>
              </a:rPr>
              <a:t>2/</a:t>
            </a:r>
            <a:r>
              <a:rPr lang="en-US" altLang="en-US" sz="3600" dirty="0" err="1">
                <a:solidFill>
                  <a:srgbClr val="0000FF"/>
                </a:solidFill>
              </a:rPr>
              <a:t>Tiêu</a:t>
            </a:r>
            <a:r>
              <a:rPr lang="en-US" altLang="en-US" sz="3600" dirty="0">
                <a:solidFill>
                  <a:srgbClr val="0000FF"/>
                </a:solidFill>
              </a:rPr>
              <a:t> </a:t>
            </a:r>
            <a:r>
              <a:rPr lang="en-US" altLang="en-US" sz="3600" dirty="0" err="1">
                <a:solidFill>
                  <a:srgbClr val="0000FF"/>
                </a:solidFill>
              </a:rPr>
              <a:t>hóa</a:t>
            </a:r>
            <a:r>
              <a:rPr lang="en-US" altLang="en-US" sz="3600" dirty="0">
                <a:solidFill>
                  <a:srgbClr val="0000FF"/>
                </a:solidFill>
              </a:rPr>
              <a:t> </a:t>
            </a:r>
            <a:r>
              <a:rPr lang="en-US" altLang="en-US" sz="3600" dirty="0" err="1">
                <a:solidFill>
                  <a:srgbClr val="0000FF"/>
                </a:solidFill>
              </a:rPr>
              <a:t>hóa</a:t>
            </a:r>
            <a:r>
              <a:rPr lang="en-US" altLang="en-US" sz="3600" dirty="0">
                <a:solidFill>
                  <a:srgbClr val="0000FF"/>
                </a:solidFill>
              </a:rPr>
              <a:t> </a:t>
            </a:r>
            <a:r>
              <a:rPr lang="en-US" altLang="en-US" sz="3600" dirty="0" err="1">
                <a:solidFill>
                  <a:srgbClr val="0000FF"/>
                </a:solidFill>
              </a:rPr>
              <a:t>học</a:t>
            </a:r>
            <a:r>
              <a:rPr lang="en-US" altLang="en-US" sz="3600" dirty="0">
                <a:solidFill>
                  <a:srgbClr val="0000FF"/>
                </a:solidFill>
              </a:rPr>
              <a:t> </a:t>
            </a:r>
            <a:r>
              <a:rPr lang="en-US" altLang="en-US" sz="3600" dirty="0" err="1">
                <a:solidFill>
                  <a:srgbClr val="0000FF"/>
                </a:solidFill>
              </a:rPr>
              <a:t>của</a:t>
            </a:r>
            <a:r>
              <a:rPr lang="en-US" altLang="en-US" sz="3600" dirty="0">
                <a:solidFill>
                  <a:srgbClr val="0000FF"/>
                </a:solidFill>
              </a:rPr>
              <a:t> </a:t>
            </a:r>
            <a:r>
              <a:rPr lang="en-US" altLang="en-US" sz="3600" dirty="0" err="1">
                <a:solidFill>
                  <a:srgbClr val="0000FF"/>
                </a:solidFill>
              </a:rPr>
              <a:t>ruột</a:t>
            </a:r>
            <a:r>
              <a:rPr lang="en-US" altLang="en-US" sz="3600" dirty="0">
                <a:solidFill>
                  <a:srgbClr val="0000FF"/>
                </a:solidFill>
              </a:rPr>
              <a:t> non?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EJ1450">
            <a:extLst>
              <a:ext uri="{FF2B5EF4-FFF2-40B4-BE49-F238E27FC236}">
                <a16:creationId xmlns:a16="http://schemas.microsoft.com/office/drawing/2014/main" id="{E9348788-1095-401B-B54C-18C466CDE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1" name="Picture 3" descr="10sc060[1]">
            <a:extLst>
              <a:ext uri="{FF2B5EF4-FFF2-40B4-BE49-F238E27FC236}">
                <a16:creationId xmlns:a16="http://schemas.microsoft.com/office/drawing/2014/main" id="{482B5E9C-AC64-4F63-8856-FBAC4EB5A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3">
            <a:extLst>
              <a:ext uri="{FF2B5EF4-FFF2-40B4-BE49-F238E27FC236}">
                <a16:creationId xmlns:a16="http://schemas.microsoft.com/office/drawing/2014/main" id="{F7B4A7E6-54D8-443D-B489-5994CCD5E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hoahong">
            <a:extLst>
              <a:ext uri="{FF2B5EF4-FFF2-40B4-BE49-F238E27FC236}">
                <a16:creationId xmlns:a16="http://schemas.microsoft.com/office/drawing/2014/main" id="{060884CB-EF63-46D4-8426-701DBAB15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Backup_Wallpaper">
            <a:extLst>
              <a:ext uri="{FF2B5EF4-FFF2-40B4-BE49-F238E27FC236}">
                <a16:creationId xmlns:a16="http://schemas.microsoft.com/office/drawing/2014/main" id="{7F3E2119-D347-4397-86AC-86C84F2F51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5413"/>
            <a:ext cx="9144000"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WordArt 7">
            <a:extLst>
              <a:ext uri="{FF2B5EF4-FFF2-40B4-BE49-F238E27FC236}">
                <a16:creationId xmlns:a16="http://schemas.microsoft.com/office/drawing/2014/main" id="{01579FCE-DCA3-4C15-85AE-FBBCDE1953EB}"/>
              </a:ext>
            </a:extLst>
          </p:cNvPr>
          <p:cNvSpPr>
            <a:spLocks noChangeArrowheads="1" noChangeShapeType="1" noTextEdit="1"/>
          </p:cNvSpPr>
          <p:nvPr/>
        </p:nvSpPr>
        <p:spPr bwMode="auto">
          <a:xfrm>
            <a:off x="304800" y="685800"/>
            <a:ext cx="8610600" cy="2362200"/>
          </a:xfrm>
          <a:prstGeom prst="rect">
            <a:avLst/>
          </a:prstGeom>
        </p:spPr>
        <p:txBody>
          <a:bodyPr wrap="none" fromWordArt="1">
            <a:prstTxWarp prst="textCurveUp">
              <a:avLst>
                <a:gd name="adj" fmla="val 45977"/>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Zap" pitchFamily="2" charset="0"/>
              </a:rPr>
              <a:t>Chaøo taïm bieät</a:t>
            </a:r>
          </a:p>
        </p:txBody>
      </p:sp>
      <p:sp>
        <p:nvSpPr>
          <p:cNvPr id="32776" name="WordArt 8">
            <a:extLst>
              <a:ext uri="{FF2B5EF4-FFF2-40B4-BE49-F238E27FC236}">
                <a16:creationId xmlns:a16="http://schemas.microsoft.com/office/drawing/2014/main" id="{C6716D48-563A-4893-9675-070B3099C1B1}"/>
              </a:ext>
            </a:extLst>
          </p:cNvPr>
          <p:cNvSpPr>
            <a:spLocks noChangeArrowheads="1" noChangeShapeType="1" noTextEdit="1"/>
          </p:cNvSpPr>
          <p:nvPr/>
        </p:nvSpPr>
        <p:spPr bwMode="auto">
          <a:xfrm>
            <a:off x="381000" y="3167063"/>
            <a:ext cx="8353425" cy="795337"/>
          </a:xfrm>
          <a:prstGeom prst="rect">
            <a:avLst/>
          </a:prstGeom>
        </p:spPr>
        <p:txBody>
          <a:bodyPr wrap="none" fromWordArt="1">
            <a:prstTxWarp prst="textPlain">
              <a:avLst>
                <a:gd name="adj" fmla="val 50000"/>
              </a:avLst>
            </a:prstTxWarp>
          </a:bodyPr>
          <a:lstStyle/>
          <a:p>
            <a:pPr algn="ctr"/>
            <a:r>
              <a:rPr lang="en-US" sz="4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Time" panose="020B7200000000000000" pitchFamily="34" charset="0"/>
              </a:rPr>
              <a:t> Chóc c¸c thÇy c« gi¸o m¹nh khoÎ</a:t>
            </a:r>
          </a:p>
        </p:txBody>
      </p:sp>
      <p:sp>
        <p:nvSpPr>
          <p:cNvPr id="32777" name="WordArt 9">
            <a:extLst>
              <a:ext uri="{FF2B5EF4-FFF2-40B4-BE49-F238E27FC236}">
                <a16:creationId xmlns:a16="http://schemas.microsoft.com/office/drawing/2014/main" id="{1230492C-1888-4A36-B2F9-7E946EFD4119}"/>
              </a:ext>
            </a:extLst>
          </p:cNvPr>
          <p:cNvSpPr>
            <a:spLocks noChangeArrowheads="1" noChangeShapeType="1" noTextEdit="1"/>
          </p:cNvSpPr>
          <p:nvPr/>
        </p:nvSpPr>
        <p:spPr bwMode="auto">
          <a:xfrm>
            <a:off x="471488" y="4267200"/>
            <a:ext cx="8215312" cy="9144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VnTime" panose="020B7200000000000000" pitchFamily="34" charset="0"/>
              </a:rPr>
              <a:t>Chóc c¸c em häc sinh ch¨m ngoan häc giái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wedge">
                                      <p:cBhvr>
                                        <p:cTn id="7" dur="2000"/>
                                        <p:tgtEl>
                                          <p:spTgt spid="73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checkerboard(across)">
                                      <p:cBhvr>
                                        <p:cTn id="12" dur="500"/>
                                        <p:tgtEl>
                                          <p:spTgt spid="737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amond(in)">
                                      <p:cBhvr>
                                        <p:cTn id="17" dur="2000"/>
                                        <p:tgtEl>
                                          <p:spTgt spid="737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3730"/>
                                        </p:tgtEl>
                                        <p:attrNameLst>
                                          <p:attrName>style.visibility</p:attrName>
                                        </p:attrNameLst>
                                      </p:cBhvr>
                                      <p:to>
                                        <p:strVal val="visible"/>
                                      </p:to>
                                    </p:set>
                                    <p:anim calcmode="lin" valueType="num">
                                      <p:cBhvr additive="base">
                                        <p:cTn id="22" dur="500" fill="hold"/>
                                        <p:tgtEl>
                                          <p:spTgt spid="73730"/>
                                        </p:tgtEl>
                                        <p:attrNameLst>
                                          <p:attrName>ppt_x</p:attrName>
                                        </p:attrNameLst>
                                      </p:cBhvr>
                                      <p:tavLst>
                                        <p:tav tm="0">
                                          <p:val>
                                            <p:strVal val="#ppt_x"/>
                                          </p:val>
                                        </p:tav>
                                        <p:tav tm="100000">
                                          <p:val>
                                            <p:strVal val="#ppt_x"/>
                                          </p:val>
                                        </p:tav>
                                      </p:tavLst>
                                    </p:anim>
                                    <p:anim calcmode="lin" valueType="num">
                                      <p:cBhvr additive="base">
                                        <p:cTn id="23" dur="500" fill="hold"/>
                                        <p:tgtEl>
                                          <p:spTgt spid="7373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nodeType="clickEffect">
                                  <p:stCondLst>
                                    <p:cond delay="0"/>
                                  </p:stCondLst>
                                  <p:childTnLst>
                                    <p:set>
                                      <p:cBhvr>
                                        <p:cTn id="27" dur="1" fill="hold">
                                          <p:stCondLst>
                                            <p:cond delay="0"/>
                                          </p:stCondLst>
                                        </p:cTn>
                                        <p:tgtEl>
                                          <p:spTgt spid="73731"/>
                                        </p:tgtEl>
                                        <p:attrNameLst>
                                          <p:attrName>style.visibility</p:attrName>
                                        </p:attrNameLst>
                                      </p:cBhvr>
                                      <p:to>
                                        <p:strVal val="visible"/>
                                      </p:to>
                                    </p:set>
                                    <p:anim calcmode="lin" valueType="num">
                                      <p:cBhvr>
                                        <p:cTn id="28" dur="500" decel="50000" fill="hold">
                                          <p:stCondLst>
                                            <p:cond delay="0"/>
                                          </p:stCondLst>
                                        </p:cTn>
                                        <p:tgtEl>
                                          <p:spTgt spid="73731"/>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3731"/>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3731"/>
                                        </p:tgtEl>
                                        <p:attrNameLst>
                                          <p:attrName>ppt_w</p:attrName>
                                        </p:attrNameLst>
                                      </p:cBhvr>
                                      <p:tavLst>
                                        <p:tav tm="0">
                                          <p:val>
                                            <p:strVal val="#ppt_w*.05"/>
                                          </p:val>
                                        </p:tav>
                                        <p:tav tm="100000">
                                          <p:val>
                                            <p:strVal val="#ppt_w"/>
                                          </p:val>
                                        </p:tav>
                                      </p:tavLst>
                                    </p:anim>
                                    <p:anim calcmode="lin" valueType="num">
                                      <p:cBhvr>
                                        <p:cTn id="31" dur="1000" fill="hold"/>
                                        <p:tgtEl>
                                          <p:spTgt spid="73731"/>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3731"/>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3731"/>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3731"/>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2112E508-AD14-439A-B50B-47299C484F09}"/>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4151" name="Text Box 55">
            <a:extLst>
              <a:ext uri="{FF2B5EF4-FFF2-40B4-BE49-F238E27FC236}">
                <a16:creationId xmlns:a16="http://schemas.microsoft.com/office/drawing/2014/main" id="{BA80952C-E481-41AE-9990-C2AA5CE87590}"/>
              </a:ext>
            </a:extLst>
          </p:cNvPr>
          <p:cNvSpPr txBox="1">
            <a:spLocks noChangeArrowheads="1"/>
          </p:cNvSpPr>
          <p:nvPr/>
        </p:nvSpPr>
        <p:spPr bwMode="auto">
          <a:xfrm>
            <a:off x="304800" y="6096000"/>
            <a:ext cx="853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FF0000"/>
                </a:solidFill>
              </a:rPr>
              <a:t>- Trình bày các đặc điểm cấu tạo chủ yếu của dạ dày? </a:t>
            </a:r>
          </a:p>
        </p:txBody>
      </p:sp>
      <p:grpSp>
        <p:nvGrpSpPr>
          <p:cNvPr id="4145" name="Group 49">
            <a:extLst>
              <a:ext uri="{FF2B5EF4-FFF2-40B4-BE49-F238E27FC236}">
                <a16:creationId xmlns:a16="http://schemas.microsoft.com/office/drawing/2014/main" id="{D6984E5D-093B-4332-9E3E-736B86BACB84}"/>
              </a:ext>
            </a:extLst>
          </p:cNvPr>
          <p:cNvGrpSpPr>
            <a:grpSpLocks/>
          </p:cNvGrpSpPr>
          <p:nvPr/>
        </p:nvGrpSpPr>
        <p:grpSpPr bwMode="auto">
          <a:xfrm>
            <a:off x="-1588" y="792163"/>
            <a:ext cx="9145588" cy="5227637"/>
            <a:chOff x="-1" y="499"/>
            <a:chExt cx="5761" cy="3293"/>
          </a:xfrm>
        </p:grpSpPr>
        <p:grpSp>
          <p:nvGrpSpPr>
            <p:cNvPr id="5126" name="Group 48">
              <a:extLst>
                <a:ext uri="{FF2B5EF4-FFF2-40B4-BE49-F238E27FC236}">
                  <a16:creationId xmlns:a16="http://schemas.microsoft.com/office/drawing/2014/main" id="{C0CAB3DD-2966-4A7D-87D0-225CB631ECC5}"/>
                </a:ext>
              </a:extLst>
            </p:cNvPr>
            <p:cNvGrpSpPr>
              <a:grpSpLocks/>
            </p:cNvGrpSpPr>
            <p:nvPr/>
          </p:nvGrpSpPr>
          <p:grpSpPr bwMode="auto">
            <a:xfrm>
              <a:off x="-1" y="499"/>
              <a:ext cx="5761" cy="3120"/>
              <a:chOff x="-1" y="432"/>
              <a:chExt cx="5761" cy="3120"/>
            </a:xfrm>
          </p:grpSpPr>
          <p:grpSp>
            <p:nvGrpSpPr>
              <p:cNvPr id="5128" name="Group 53">
                <a:extLst>
                  <a:ext uri="{FF2B5EF4-FFF2-40B4-BE49-F238E27FC236}">
                    <a16:creationId xmlns:a16="http://schemas.microsoft.com/office/drawing/2014/main" id="{D83535D4-79BC-424B-861F-20128D092022}"/>
                  </a:ext>
                </a:extLst>
              </p:cNvPr>
              <p:cNvGrpSpPr>
                <a:grpSpLocks/>
              </p:cNvGrpSpPr>
              <p:nvPr/>
            </p:nvGrpSpPr>
            <p:grpSpPr bwMode="auto">
              <a:xfrm>
                <a:off x="-1" y="432"/>
                <a:ext cx="5761" cy="3120"/>
                <a:chOff x="0" y="911"/>
                <a:chExt cx="5761" cy="3409"/>
              </a:xfrm>
            </p:grpSpPr>
            <p:sp>
              <p:nvSpPr>
                <p:cNvPr id="5166" name="Rectangle 11">
                  <a:extLst>
                    <a:ext uri="{FF2B5EF4-FFF2-40B4-BE49-F238E27FC236}">
                      <a16:creationId xmlns:a16="http://schemas.microsoft.com/office/drawing/2014/main" id="{178C90E6-E85F-46B4-8EC6-BD1ABB5437C6}"/>
                    </a:ext>
                  </a:extLst>
                </p:cNvPr>
                <p:cNvSpPr>
                  <a:spLocks noChangeArrowheads="1"/>
                </p:cNvSpPr>
                <p:nvPr/>
              </p:nvSpPr>
              <p:spPr bwMode="auto">
                <a:xfrm>
                  <a:off x="0" y="911"/>
                  <a:ext cx="5760" cy="3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000">
                    <a:solidFill>
                      <a:srgbClr val="0000FF"/>
                    </a:solidFill>
                  </a:endParaRPr>
                </a:p>
              </p:txBody>
            </p:sp>
            <p:sp>
              <p:nvSpPr>
                <p:cNvPr id="5167" name="AutoShape 9">
                  <a:extLst>
                    <a:ext uri="{FF2B5EF4-FFF2-40B4-BE49-F238E27FC236}">
                      <a16:creationId xmlns:a16="http://schemas.microsoft.com/office/drawing/2014/main" id="{5F5E210A-02CC-4D30-A6AB-922B19F9D419}"/>
                    </a:ext>
                  </a:extLst>
                </p:cNvPr>
                <p:cNvSpPr>
                  <a:spLocks noChangeAspect="1" noChangeArrowheads="1" noTextEdit="1"/>
                </p:cNvSpPr>
                <p:nvPr/>
              </p:nvSpPr>
              <p:spPr bwMode="auto">
                <a:xfrm>
                  <a:off x="1" y="912"/>
                  <a:ext cx="5760"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5129" name="Picture 17" descr="3">
                <a:extLst>
                  <a:ext uri="{FF2B5EF4-FFF2-40B4-BE49-F238E27FC236}">
                    <a16:creationId xmlns:a16="http://schemas.microsoft.com/office/drawing/2014/main" id="{EC3DDFBC-0484-47A5-9EA7-4B87936BB0E3}"/>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99" y="825"/>
                <a:ext cx="5296" cy="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Freeform 18" descr="Newsprint">
                <a:extLst>
                  <a:ext uri="{FF2B5EF4-FFF2-40B4-BE49-F238E27FC236}">
                    <a16:creationId xmlns:a16="http://schemas.microsoft.com/office/drawing/2014/main" id="{8129A4CE-57D2-405D-8ABA-77D7CD2FAF63}"/>
                  </a:ext>
                </a:extLst>
              </p:cNvPr>
              <p:cNvSpPr>
                <a:spLocks/>
              </p:cNvSpPr>
              <p:nvPr/>
            </p:nvSpPr>
            <p:spPr bwMode="auto">
              <a:xfrm>
                <a:off x="321" y="837"/>
                <a:ext cx="634" cy="358"/>
              </a:xfrm>
              <a:custGeom>
                <a:avLst/>
                <a:gdLst>
                  <a:gd name="T0" fmla="*/ 74 w 672"/>
                  <a:gd name="T1" fmla="*/ 23 h 504"/>
                  <a:gd name="T2" fmla="*/ 34 w 672"/>
                  <a:gd name="T3" fmla="*/ 147 h 504"/>
                  <a:gd name="T4" fmla="*/ 34 w 672"/>
                  <a:gd name="T5" fmla="*/ 188 h 504"/>
                  <a:gd name="T6" fmla="*/ 235 w 672"/>
                  <a:gd name="T7" fmla="*/ 209 h 504"/>
                  <a:gd name="T8" fmla="*/ 437 w 672"/>
                  <a:gd name="T9" fmla="*/ 209 h 504"/>
                  <a:gd name="T10" fmla="*/ 477 w 672"/>
                  <a:gd name="T11" fmla="*/ 168 h 504"/>
                  <a:gd name="T12" fmla="*/ 477 w 672"/>
                  <a:gd name="T13" fmla="*/ 106 h 504"/>
                  <a:gd name="T14" fmla="*/ 558 w 672"/>
                  <a:gd name="T15" fmla="*/ 65 h 504"/>
                  <a:gd name="T16" fmla="*/ 517 w 672"/>
                  <a:gd name="T17" fmla="*/ 23 h 504"/>
                  <a:gd name="T18" fmla="*/ 396 w 672"/>
                  <a:gd name="T19" fmla="*/ 4 h 504"/>
                  <a:gd name="T20" fmla="*/ 114 w 672"/>
                  <a:gd name="T21" fmla="*/ 4 h 504"/>
                  <a:gd name="T22" fmla="*/ 74 w 672"/>
                  <a:gd name="T23" fmla="*/ 23 h 5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504"/>
                  <a:gd name="T38" fmla="*/ 672 w 672"/>
                  <a:gd name="T39" fmla="*/ 504 h 5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504">
                    <a:moveTo>
                      <a:pt x="88" y="56"/>
                    </a:moveTo>
                    <a:cubicBezTo>
                      <a:pt x="72" y="112"/>
                      <a:pt x="48" y="280"/>
                      <a:pt x="40" y="344"/>
                    </a:cubicBezTo>
                    <a:cubicBezTo>
                      <a:pt x="32" y="408"/>
                      <a:pt x="0" y="416"/>
                      <a:pt x="40" y="440"/>
                    </a:cubicBezTo>
                    <a:cubicBezTo>
                      <a:pt x="80" y="464"/>
                      <a:pt x="200" y="480"/>
                      <a:pt x="280" y="488"/>
                    </a:cubicBezTo>
                    <a:cubicBezTo>
                      <a:pt x="360" y="496"/>
                      <a:pt x="472" y="504"/>
                      <a:pt x="520" y="488"/>
                    </a:cubicBezTo>
                    <a:cubicBezTo>
                      <a:pt x="568" y="472"/>
                      <a:pt x="560" y="432"/>
                      <a:pt x="568" y="392"/>
                    </a:cubicBezTo>
                    <a:cubicBezTo>
                      <a:pt x="576" y="352"/>
                      <a:pt x="552" y="288"/>
                      <a:pt x="568" y="248"/>
                    </a:cubicBezTo>
                    <a:cubicBezTo>
                      <a:pt x="584" y="208"/>
                      <a:pt x="656" y="184"/>
                      <a:pt x="664" y="152"/>
                    </a:cubicBezTo>
                    <a:cubicBezTo>
                      <a:pt x="672" y="120"/>
                      <a:pt x="648" y="80"/>
                      <a:pt x="616" y="56"/>
                    </a:cubicBezTo>
                    <a:cubicBezTo>
                      <a:pt x="584" y="32"/>
                      <a:pt x="552" y="16"/>
                      <a:pt x="472" y="8"/>
                    </a:cubicBezTo>
                    <a:cubicBezTo>
                      <a:pt x="392" y="0"/>
                      <a:pt x="200" y="0"/>
                      <a:pt x="136" y="8"/>
                    </a:cubicBezTo>
                    <a:cubicBezTo>
                      <a:pt x="72" y="16"/>
                      <a:pt x="104" y="0"/>
                      <a:pt x="88" y="56"/>
                    </a:cubicBezTo>
                    <a:close/>
                  </a:path>
                </a:pathLst>
              </a:custGeom>
              <a:blipFill dpi="0" rotWithShape="0">
                <a:blip r:embed="rId3"/>
                <a:srcRect/>
                <a:tile tx="0" ty="0" sx="100000" sy="100000" flip="none" algn="tl"/>
              </a:blipFill>
              <a:ln w="9525">
                <a:solidFill>
                  <a:srgbClr val="FFFFCC"/>
                </a:solidFill>
                <a:round/>
                <a:headEnd/>
                <a:tailEnd/>
              </a:ln>
            </p:spPr>
            <p:txBody>
              <a:bodyPr/>
              <a:lstStyle/>
              <a:p>
                <a:endParaRPr lang="en-US"/>
              </a:p>
            </p:txBody>
          </p:sp>
          <p:sp>
            <p:nvSpPr>
              <p:cNvPr id="5131" name="Text Box 19">
                <a:extLst>
                  <a:ext uri="{FF2B5EF4-FFF2-40B4-BE49-F238E27FC236}">
                    <a16:creationId xmlns:a16="http://schemas.microsoft.com/office/drawing/2014/main" id="{F9A1ABA0-BF14-4DD0-B249-1CE8B2E67A7F}"/>
                  </a:ext>
                </a:extLst>
              </p:cNvPr>
              <p:cNvSpPr txBox="1">
                <a:spLocks noChangeArrowheads="1"/>
              </p:cNvSpPr>
              <p:nvPr/>
            </p:nvSpPr>
            <p:spPr bwMode="auto">
              <a:xfrm>
                <a:off x="699" y="576"/>
                <a:ext cx="6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FontTx/>
                  <a:buNone/>
                </a:pPr>
                <a:r>
                  <a:rPr lang="en-US" altLang="en-US" sz="2000">
                    <a:solidFill>
                      <a:srgbClr val="0000FF"/>
                    </a:solidFill>
                  </a:rPr>
                  <a:t>Tâm vị</a:t>
                </a:r>
              </a:p>
            </p:txBody>
          </p:sp>
          <p:sp>
            <p:nvSpPr>
              <p:cNvPr id="5132" name="Freeform 20">
                <a:extLst>
                  <a:ext uri="{FF2B5EF4-FFF2-40B4-BE49-F238E27FC236}">
                    <a16:creationId xmlns:a16="http://schemas.microsoft.com/office/drawing/2014/main" id="{EBA7C56D-7056-4A03-B8C7-2959B7E09685}"/>
                  </a:ext>
                </a:extLst>
              </p:cNvPr>
              <p:cNvSpPr>
                <a:spLocks/>
              </p:cNvSpPr>
              <p:nvPr/>
            </p:nvSpPr>
            <p:spPr bwMode="auto">
              <a:xfrm>
                <a:off x="231" y="1993"/>
                <a:ext cx="3395" cy="1226"/>
              </a:xfrm>
              <a:custGeom>
                <a:avLst/>
                <a:gdLst>
                  <a:gd name="T0" fmla="*/ 40 w 3600"/>
                  <a:gd name="T1" fmla="*/ 0 h 1536"/>
                  <a:gd name="T2" fmla="*/ 1208 w 3600"/>
                  <a:gd name="T3" fmla="*/ 0 h 1536"/>
                  <a:gd name="T4" fmla="*/ 1208 w 3600"/>
                  <a:gd name="T5" fmla="*/ 204 h 1536"/>
                  <a:gd name="T6" fmla="*/ 1691 w 3600"/>
                  <a:gd name="T7" fmla="*/ 204 h 1536"/>
                  <a:gd name="T8" fmla="*/ 1691 w 3600"/>
                  <a:gd name="T9" fmla="*/ 670 h 1536"/>
                  <a:gd name="T10" fmla="*/ 1772 w 3600"/>
                  <a:gd name="T11" fmla="*/ 698 h 1536"/>
                  <a:gd name="T12" fmla="*/ 1893 w 3600"/>
                  <a:gd name="T13" fmla="*/ 698 h 1536"/>
                  <a:gd name="T14" fmla="*/ 1932 w 3600"/>
                  <a:gd name="T15" fmla="*/ 670 h 1536"/>
                  <a:gd name="T16" fmla="*/ 2012 w 3600"/>
                  <a:gd name="T17" fmla="*/ 728 h 1536"/>
                  <a:gd name="T18" fmla="*/ 2094 w 3600"/>
                  <a:gd name="T19" fmla="*/ 728 h 1536"/>
                  <a:gd name="T20" fmla="*/ 2174 w 3600"/>
                  <a:gd name="T21" fmla="*/ 670 h 1536"/>
                  <a:gd name="T22" fmla="*/ 2255 w 3600"/>
                  <a:gd name="T23" fmla="*/ 670 h 1536"/>
                  <a:gd name="T24" fmla="*/ 2255 w 3600"/>
                  <a:gd name="T25" fmla="*/ 641 h 1536"/>
                  <a:gd name="T26" fmla="*/ 2255 w 3600"/>
                  <a:gd name="T27" fmla="*/ 670 h 1536"/>
                  <a:gd name="T28" fmla="*/ 2174 w 3600"/>
                  <a:gd name="T29" fmla="*/ 728 h 1536"/>
                  <a:gd name="T30" fmla="*/ 2174 w 3600"/>
                  <a:gd name="T31" fmla="*/ 786 h 1536"/>
                  <a:gd name="T32" fmla="*/ 2214 w 3600"/>
                  <a:gd name="T33" fmla="*/ 816 h 1536"/>
                  <a:gd name="T34" fmla="*/ 2335 w 3600"/>
                  <a:gd name="T35" fmla="*/ 816 h 1536"/>
                  <a:gd name="T36" fmla="*/ 2456 w 3600"/>
                  <a:gd name="T37" fmla="*/ 757 h 1536"/>
                  <a:gd name="T38" fmla="*/ 2658 w 3600"/>
                  <a:gd name="T39" fmla="*/ 786 h 1536"/>
                  <a:gd name="T40" fmla="*/ 2858 w 3600"/>
                  <a:gd name="T41" fmla="*/ 816 h 1536"/>
                  <a:gd name="T42" fmla="*/ 2979 w 3600"/>
                  <a:gd name="T43" fmla="*/ 844 h 1536"/>
                  <a:gd name="T44" fmla="*/ 3020 w 3600"/>
                  <a:gd name="T45" fmla="*/ 931 h 1536"/>
                  <a:gd name="T46" fmla="*/ 0 w 3600"/>
                  <a:gd name="T47" fmla="*/ 931 h 1536"/>
                  <a:gd name="T48" fmla="*/ 0 w 3600"/>
                  <a:gd name="T49" fmla="*/ 0 h 1536"/>
                  <a:gd name="T50" fmla="*/ 40 w 3600"/>
                  <a:gd name="T51" fmla="*/ 0 h 1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00"/>
                  <a:gd name="T79" fmla="*/ 0 h 1536"/>
                  <a:gd name="T80" fmla="*/ 3600 w 3600"/>
                  <a:gd name="T81" fmla="*/ 1536 h 1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00" h="1536">
                    <a:moveTo>
                      <a:pt x="48" y="0"/>
                    </a:moveTo>
                    <a:lnTo>
                      <a:pt x="1440" y="0"/>
                    </a:lnTo>
                    <a:lnTo>
                      <a:pt x="1440" y="336"/>
                    </a:lnTo>
                    <a:lnTo>
                      <a:pt x="2016" y="336"/>
                    </a:lnTo>
                    <a:lnTo>
                      <a:pt x="2016" y="1104"/>
                    </a:lnTo>
                    <a:lnTo>
                      <a:pt x="2112" y="1152"/>
                    </a:lnTo>
                    <a:lnTo>
                      <a:pt x="2256" y="1152"/>
                    </a:lnTo>
                    <a:lnTo>
                      <a:pt x="2304" y="1104"/>
                    </a:lnTo>
                    <a:lnTo>
                      <a:pt x="2400" y="1200"/>
                    </a:lnTo>
                    <a:lnTo>
                      <a:pt x="2496" y="1200"/>
                    </a:lnTo>
                    <a:lnTo>
                      <a:pt x="2592" y="1104"/>
                    </a:lnTo>
                    <a:lnTo>
                      <a:pt x="2688" y="1104"/>
                    </a:lnTo>
                    <a:lnTo>
                      <a:pt x="2688" y="1056"/>
                    </a:lnTo>
                    <a:lnTo>
                      <a:pt x="2688" y="1104"/>
                    </a:lnTo>
                    <a:lnTo>
                      <a:pt x="2592" y="1200"/>
                    </a:lnTo>
                    <a:lnTo>
                      <a:pt x="2592" y="1296"/>
                    </a:lnTo>
                    <a:lnTo>
                      <a:pt x="2640" y="1344"/>
                    </a:lnTo>
                    <a:lnTo>
                      <a:pt x="2784" y="1344"/>
                    </a:lnTo>
                    <a:lnTo>
                      <a:pt x="2928" y="1248"/>
                    </a:lnTo>
                    <a:lnTo>
                      <a:pt x="3168" y="1296"/>
                    </a:lnTo>
                    <a:lnTo>
                      <a:pt x="3408" y="1344"/>
                    </a:lnTo>
                    <a:lnTo>
                      <a:pt x="3552" y="1392"/>
                    </a:lnTo>
                    <a:lnTo>
                      <a:pt x="3600" y="1536"/>
                    </a:lnTo>
                    <a:lnTo>
                      <a:pt x="0" y="1536"/>
                    </a:lnTo>
                    <a:lnTo>
                      <a:pt x="0" y="0"/>
                    </a:lnTo>
                    <a:lnTo>
                      <a:pt x="48" y="0"/>
                    </a:lnTo>
                    <a:close/>
                  </a:path>
                </a:pathLst>
              </a:custGeom>
              <a:solidFill>
                <a:schemeClr val="bg1"/>
              </a:solidFill>
              <a:ln w="9525">
                <a:solidFill>
                  <a:schemeClr val="bg1"/>
                </a:solidFill>
                <a:round/>
                <a:headEnd/>
                <a:tailEnd/>
              </a:ln>
            </p:spPr>
            <p:txBody>
              <a:bodyPr/>
              <a:lstStyle/>
              <a:p>
                <a:endParaRPr lang="en-US"/>
              </a:p>
            </p:txBody>
          </p:sp>
          <p:sp>
            <p:nvSpPr>
              <p:cNvPr id="5133" name="Freeform 21">
                <a:extLst>
                  <a:ext uri="{FF2B5EF4-FFF2-40B4-BE49-F238E27FC236}">
                    <a16:creationId xmlns:a16="http://schemas.microsoft.com/office/drawing/2014/main" id="{4AF20FB3-E870-4651-B950-F70B94A4E613}"/>
                  </a:ext>
                </a:extLst>
              </p:cNvPr>
              <p:cNvSpPr>
                <a:spLocks/>
              </p:cNvSpPr>
              <p:nvPr/>
            </p:nvSpPr>
            <p:spPr bwMode="auto">
              <a:xfrm>
                <a:off x="3120" y="723"/>
                <a:ext cx="2543" cy="1966"/>
              </a:xfrm>
              <a:custGeom>
                <a:avLst/>
                <a:gdLst>
                  <a:gd name="T0" fmla="*/ 45 w 2728"/>
                  <a:gd name="T1" fmla="*/ 203 h 2464"/>
                  <a:gd name="T2" fmla="*/ 161 w 2728"/>
                  <a:gd name="T3" fmla="*/ 233 h 2464"/>
                  <a:gd name="T4" fmla="*/ 395 w 2728"/>
                  <a:gd name="T5" fmla="*/ 263 h 2464"/>
                  <a:gd name="T6" fmla="*/ 473 w 2728"/>
                  <a:gd name="T7" fmla="*/ 320 h 2464"/>
                  <a:gd name="T8" fmla="*/ 940 w 2728"/>
                  <a:gd name="T9" fmla="*/ 320 h 2464"/>
                  <a:gd name="T10" fmla="*/ 979 w 2728"/>
                  <a:gd name="T11" fmla="*/ 378 h 2464"/>
                  <a:gd name="T12" fmla="*/ 473 w 2728"/>
                  <a:gd name="T13" fmla="*/ 408 h 2464"/>
                  <a:gd name="T14" fmla="*/ 317 w 2728"/>
                  <a:gd name="T15" fmla="*/ 378 h 2464"/>
                  <a:gd name="T16" fmla="*/ 200 w 2728"/>
                  <a:gd name="T17" fmla="*/ 641 h 2464"/>
                  <a:gd name="T18" fmla="*/ 901 w 2728"/>
                  <a:gd name="T19" fmla="*/ 641 h 2464"/>
                  <a:gd name="T20" fmla="*/ 707 w 2728"/>
                  <a:gd name="T21" fmla="*/ 843 h 2464"/>
                  <a:gd name="T22" fmla="*/ 240 w 2728"/>
                  <a:gd name="T23" fmla="*/ 728 h 2464"/>
                  <a:gd name="T24" fmla="*/ 161 w 2728"/>
                  <a:gd name="T25" fmla="*/ 873 h 2464"/>
                  <a:gd name="T26" fmla="*/ 161 w 2728"/>
                  <a:gd name="T27" fmla="*/ 931 h 2464"/>
                  <a:gd name="T28" fmla="*/ 45 w 2728"/>
                  <a:gd name="T29" fmla="*/ 990 h 2464"/>
                  <a:gd name="T30" fmla="*/ 45 w 2728"/>
                  <a:gd name="T31" fmla="*/ 1164 h 2464"/>
                  <a:gd name="T32" fmla="*/ 317 w 2728"/>
                  <a:gd name="T33" fmla="*/ 1164 h 2464"/>
                  <a:gd name="T34" fmla="*/ 746 w 2728"/>
                  <a:gd name="T35" fmla="*/ 1164 h 2464"/>
                  <a:gd name="T36" fmla="*/ 979 w 2728"/>
                  <a:gd name="T37" fmla="*/ 1251 h 2464"/>
                  <a:gd name="T38" fmla="*/ 1057 w 2728"/>
                  <a:gd name="T39" fmla="*/ 1194 h 2464"/>
                  <a:gd name="T40" fmla="*/ 1057 w 2728"/>
                  <a:gd name="T41" fmla="*/ 1076 h 2464"/>
                  <a:gd name="T42" fmla="*/ 1250 w 2728"/>
                  <a:gd name="T43" fmla="*/ 1019 h 2464"/>
                  <a:gd name="T44" fmla="*/ 1368 w 2728"/>
                  <a:gd name="T45" fmla="*/ 1076 h 2464"/>
                  <a:gd name="T46" fmla="*/ 1368 w 2728"/>
                  <a:gd name="T47" fmla="*/ 1164 h 2464"/>
                  <a:gd name="T48" fmla="*/ 1328 w 2728"/>
                  <a:gd name="T49" fmla="*/ 1310 h 2464"/>
                  <a:gd name="T50" fmla="*/ 1328 w 2728"/>
                  <a:gd name="T51" fmla="*/ 1368 h 2464"/>
                  <a:gd name="T52" fmla="*/ 1328 w 2728"/>
                  <a:gd name="T53" fmla="*/ 1455 h 2464"/>
                  <a:gd name="T54" fmla="*/ 1484 w 2728"/>
                  <a:gd name="T55" fmla="*/ 1484 h 2464"/>
                  <a:gd name="T56" fmla="*/ 1561 w 2728"/>
                  <a:gd name="T57" fmla="*/ 1426 h 2464"/>
                  <a:gd name="T58" fmla="*/ 1561 w 2728"/>
                  <a:gd name="T59" fmla="*/ 1310 h 2464"/>
                  <a:gd name="T60" fmla="*/ 1601 w 2728"/>
                  <a:gd name="T61" fmla="*/ 1106 h 2464"/>
                  <a:gd name="T62" fmla="*/ 1678 w 2728"/>
                  <a:gd name="T63" fmla="*/ 1019 h 2464"/>
                  <a:gd name="T64" fmla="*/ 2028 w 2728"/>
                  <a:gd name="T65" fmla="*/ 931 h 2464"/>
                  <a:gd name="T66" fmla="*/ 2145 w 2728"/>
                  <a:gd name="T67" fmla="*/ 728 h 2464"/>
                  <a:gd name="T68" fmla="*/ 2107 w 2728"/>
                  <a:gd name="T69" fmla="*/ 58 h 2464"/>
                  <a:gd name="T70" fmla="*/ 940 w 2728"/>
                  <a:gd name="T71" fmla="*/ 30 h 2464"/>
                  <a:gd name="T72" fmla="*/ 628 w 2728"/>
                  <a:gd name="T73" fmla="*/ 145 h 2464"/>
                  <a:gd name="T74" fmla="*/ 279 w 2728"/>
                  <a:gd name="T75" fmla="*/ 175 h 2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8"/>
                  <a:gd name="T115" fmla="*/ 0 h 2464"/>
                  <a:gd name="T116" fmla="*/ 2728 w 2728"/>
                  <a:gd name="T117" fmla="*/ 2464 h 2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8" h="2464">
                    <a:moveTo>
                      <a:pt x="56" y="288"/>
                    </a:moveTo>
                    <a:cubicBezTo>
                      <a:pt x="8" y="296"/>
                      <a:pt x="56" y="320"/>
                      <a:pt x="56" y="336"/>
                    </a:cubicBezTo>
                    <a:cubicBezTo>
                      <a:pt x="56" y="352"/>
                      <a:pt x="32" y="376"/>
                      <a:pt x="56" y="384"/>
                    </a:cubicBezTo>
                    <a:cubicBezTo>
                      <a:pt x="80" y="392"/>
                      <a:pt x="144" y="376"/>
                      <a:pt x="200" y="384"/>
                    </a:cubicBezTo>
                    <a:cubicBezTo>
                      <a:pt x="256" y="392"/>
                      <a:pt x="344" y="424"/>
                      <a:pt x="392" y="432"/>
                    </a:cubicBezTo>
                    <a:cubicBezTo>
                      <a:pt x="440" y="440"/>
                      <a:pt x="472" y="416"/>
                      <a:pt x="488" y="432"/>
                    </a:cubicBezTo>
                    <a:cubicBezTo>
                      <a:pt x="504" y="448"/>
                      <a:pt x="472" y="512"/>
                      <a:pt x="488" y="528"/>
                    </a:cubicBezTo>
                    <a:cubicBezTo>
                      <a:pt x="504" y="544"/>
                      <a:pt x="536" y="536"/>
                      <a:pt x="584" y="528"/>
                    </a:cubicBezTo>
                    <a:cubicBezTo>
                      <a:pt x="632" y="520"/>
                      <a:pt x="680" y="480"/>
                      <a:pt x="776" y="480"/>
                    </a:cubicBezTo>
                    <a:cubicBezTo>
                      <a:pt x="872" y="480"/>
                      <a:pt x="1080" y="512"/>
                      <a:pt x="1160" y="528"/>
                    </a:cubicBezTo>
                    <a:cubicBezTo>
                      <a:pt x="1240" y="544"/>
                      <a:pt x="1248" y="560"/>
                      <a:pt x="1256" y="576"/>
                    </a:cubicBezTo>
                    <a:cubicBezTo>
                      <a:pt x="1264" y="592"/>
                      <a:pt x="1224" y="608"/>
                      <a:pt x="1208" y="624"/>
                    </a:cubicBezTo>
                    <a:cubicBezTo>
                      <a:pt x="1192" y="640"/>
                      <a:pt x="1264" y="664"/>
                      <a:pt x="1160" y="672"/>
                    </a:cubicBezTo>
                    <a:cubicBezTo>
                      <a:pt x="1056" y="680"/>
                      <a:pt x="704" y="680"/>
                      <a:pt x="584" y="672"/>
                    </a:cubicBezTo>
                    <a:cubicBezTo>
                      <a:pt x="464" y="664"/>
                      <a:pt x="472" y="632"/>
                      <a:pt x="440" y="624"/>
                    </a:cubicBezTo>
                    <a:cubicBezTo>
                      <a:pt x="408" y="616"/>
                      <a:pt x="408" y="592"/>
                      <a:pt x="392" y="624"/>
                    </a:cubicBezTo>
                    <a:cubicBezTo>
                      <a:pt x="376" y="656"/>
                      <a:pt x="368" y="744"/>
                      <a:pt x="344" y="816"/>
                    </a:cubicBezTo>
                    <a:cubicBezTo>
                      <a:pt x="320" y="888"/>
                      <a:pt x="192" y="1016"/>
                      <a:pt x="248" y="1056"/>
                    </a:cubicBezTo>
                    <a:cubicBezTo>
                      <a:pt x="304" y="1096"/>
                      <a:pt x="536" y="1056"/>
                      <a:pt x="680" y="1056"/>
                    </a:cubicBezTo>
                    <a:cubicBezTo>
                      <a:pt x="824" y="1056"/>
                      <a:pt x="1048" y="1008"/>
                      <a:pt x="1112" y="1056"/>
                    </a:cubicBezTo>
                    <a:cubicBezTo>
                      <a:pt x="1176" y="1104"/>
                      <a:pt x="1104" y="1288"/>
                      <a:pt x="1064" y="1344"/>
                    </a:cubicBezTo>
                    <a:cubicBezTo>
                      <a:pt x="1024" y="1400"/>
                      <a:pt x="976" y="1384"/>
                      <a:pt x="872" y="1392"/>
                    </a:cubicBezTo>
                    <a:cubicBezTo>
                      <a:pt x="768" y="1400"/>
                      <a:pt x="536" y="1424"/>
                      <a:pt x="440" y="1392"/>
                    </a:cubicBezTo>
                    <a:cubicBezTo>
                      <a:pt x="344" y="1360"/>
                      <a:pt x="336" y="1232"/>
                      <a:pt x="296" y="1200"/>
                    </a:cubicBezTo>
                    <a:cubicBezTo>
                      <a:pt x="256" y="1168"/>
                      <a:pt x="216" y="1160"/>
                      <a:pt x="200" y="1200"/>
                    </a:cubicBezTo>
                    <a:cubicBezTo>
                      <a:pt x="184" y="1240"/>
                      <a:pt x="200" y="1392"/>
                      <a:pt x="200" y="1440"/>
                    </a:cubicBezTo>
                    <a:cubicBezTo>
                      <a:pt x="200" y="1488"/>
                      <a:pt x="200" y="1472"/>
                      <a:pt x="200" y="1488"/>
                    </a:cubicBezTo>
                    <a:cubicBezTo>
                      <a:pt x="200" y="1504"/>
                      <a:pt x="216" y="1520"/>
                      <a:pt x="200" y="1536"/>
                    </a:cubicBezTo>
                    <a:cubicBezTo>
                      <a:pt x="184" y="1552"/>
                      <a:pt x="128" y="1568"/>
                      <a:pt x="104" y="1584"/>
                    </a:cubicBezTo>
                    <a:cubicBezTo>
                      <a:pt x="80" y="1600"/>
                      <a:pt x="64" y="1600"/>
                      <a:pt x="56" y="1632"/>
                    </a:cubicBezTo>
                    <a:cubicBezTo>
                      <a:pt x="48" y="1664"/>
                      <a:pt x="56" y="1728"/>
                      <a:pt x="56" y="1776"/>
                    </a:cubicBezTo>
                    <a:cubicBezTo>
                      <a:pt x="56" y="1824"/>
                      <a:pt x="56" y="1888"/>
                      <a:pt x="56" y="1920"/>
                    </a:cubicBezTo>
                    <a:cubicBezTo>
                      <a:pt x="56" y="1952"/>
                      <a:pt x="0" y="1968"/>
                      <a:pt x="56" y="1968"/>
                    </a:cubicBezTo>
                    <a:cubicBezTo>
                      <a:pt x="112" y="1968"/>
                      <a:pt x="288" y="1928"/>
                      <a:pt x="392" y="1920"/>
                    </a:cubicBezTo>
                    <a:cubicBezTo>
                      <a:pt x="496" y="1912"/>
                      <a:pt x="592" y="1920"/>
                      <a:pt x="680" y="1920"/>
                    </a:cubicBezTo>
                    <a:cubicBezTo>
                      <a:pt x="768" y="1920"/>
                      <a:pt x="848" y="1904"/>
                      <a:pt x="920" y="1920"/>
                    </a:cubicBezTo>
                    <a:cubicBezTo>
                      <a:pt x="992" y="1936"/>
                      <a:pt x="1064" y="1992"/>
                      <a:pt x="1112" y="2016"/>
                    </a:cubicBezTo>
                    <a:cubicBezTo>
                      <a:pt x="1160" y="2040"/>
                      <a:pt x="1176" y="2056"/>
                      <a:pt x="1208" y="2064"/>
                    </a:cubicBezTo>
                    <a:cubicBezTo>
                      <a:pt x="1240" y="2072"/>
                      <a:pt x="1288" y="2080"/>
                      <a:pt x="1304" y="2064"/>
                    </a:cubicBezTo>
                    <a:cubicBezTo>
                      <a:pt x="1320" y="2048"/>
                      <a:pt x="1304" y="2000"/>
                      <a:pt x="1304" y="1968"/>
                    </a:cubicBezTo>
                    <a:cubicBezTo>
                      <a:pt x="1304" y="1936"/>
                      <a:pt x="1304" y="1904"/>
                      <a:pt x="1304" y="1872"/>
                    </a:cubicBezTo>
                    <a:cubicBezTo>
                      <a:pt x="1304" y="1840"/>
                      <a:pt x="1296" y="1800"/>
                      <a:pt x="1304" y="1776"/>
                    </a:cubicBezTo>
                    <a:cubicBezTo>
                      <a:pt x="1312" y="1752"/>
                      <a:pt x="1312" y="1744"/>
                      <a:pt x="1352" y="1728"/>
                    </a:cubicBezTo>
                    <a:cubicBezTo>
                      <a:pt x="1392" y="1712"/>
                      <a:pt x="1488" y="1680"/>
                      <a:pt x="1544" y="1680"/>
                    </a:cubicBezTo>
                    <a:cubicBezTo>
                      <a:pt x="1600" y="1680"/>
                      <a:pt x="1664" y="1712"/>
                      <a:pt x="1688" y="1728"/>
                    </a:cubicBezTo>
                    <a:cubicBezTo>
                      <a:pt x="1712" y="1744"/>
                      <a:pt x="1696" y="1744"/>
                      <a:pt x="1688" y="1776"/>
                    </a:cubicBezTo>
                    <a:cubicBezTo>
                      <a:pt x="1680" y="1808"/>
                      <a:pt x="1640" y="1896"/>
                      <a:pt x="1640" y="1920"/>
                    </a:cubicBezTo>
                    <a:cubicBezTo>
                      <a:pt x="1640" y="1944"/>
                      <a:pt x="1680" y="1896"/>
                      <a:pt x="1688" y="1920"/>
                    </a:cubicBezTo>
                    <a:cubicBezTo>
                      <a:pt x="1696" y="1944"/>
                      <a:pt x="1696" y="2024"/>
                      <a:pt x="1688" y="2064"/>
                    </a:cubicBezTo>
                    <a:cubicBezTo>
                      <a:pt x="1680" y="2104"/>
                      <a:pt x="1648" y="2136"/>
                      <a:pt x="1640" y="2160"/>
                    </a:cubicBezTo>
                    <a:cubicBezTo>
                      <a:pt x="1632" y="2184"/>
                      <a:pt x="1640" y="2192"/>
                      <a:pt x="1640" y="2208"/>
                    </a:cubicBezTo>
                    <a:cubicBezTo>
                      <a:pt x="1640" y="2224"/>
                      <a:pt x="1640" y="2232"/>
                      <a:pt x="1640" y="2256"/>
                    </a:cubicBezTo>
                    <a:cubicBezTo>
                      <a:pt x="1640" y="2280"/>
                      <a:pt x="1640" y="2328"/>
                      <a:pt x="1640" y="2352"/>
                    </a:cubicBezTo>
                    <a:cubicBezTo>
                      <a:pt x="1640" y="2376"/>
                      <a:pt x="1632" y="2384"/>
                      <a:pt x="1640" y="2400"/>
                    </a:cubicBezTo>
                    <a:cubicBezTo>
                      <a:pt x="1648" y="2416"/>
                      <a:pt x="1656" y="2440"/>
                      <a:pt x="1688" y="2448"/>
                    </a:cubicBezTo>
                    <a:cubicBezTo>
                      <a:pt x="1720" y="2456"/>
                      <a:pt x="1784" y="2448"/>
                      <a:pt x="1832" y="2448"/>
                    </a:cubicBezTo>
                    <a:cubicBezTo>
                      <a:pt x="1880" y="2448"/>
                      <a:pt x="1960" y="2464"/>
                      <a:pt x="1976" y="2448"/>
                    </a:cubicBezTo>
                    <a:cubicBezTo>
                      <a:pt x="1992" y="2432"/>
                      <a:pt x="1928" y="2392"/>
                      <a:pt x="1928" y="2352"/>
                    </a:cubicBezTo>
                    <a:cubicBezTo>
                      <a:pt x="1928" y="2312"/>
                      <a:pt x="1976" y="2240"/>
                      <a:pt x="1976" y="2208"/>
                    </a:cubicBezTo>
                    <a:cubicBezTo>
                      <a:pt x="1976" y="2176"/>
                      <a:pt x="1920" y="2200"/>
                      <a:pt x="1928" y="2160"/>
                    </a:cubicBezTo>
                    <a:cubicBezTo>
                      <a:pt x="1936" y="2120"/>
                      <a:pt x="2016" y="2024"/>
                      <a:pt x="2024" y="1968"/>
                    </a:cubicBezTo>
                    <a:cubicBezTo>
                      <a:pt x="2032" y="1912"/>
                      <a:pt x="1976" y="1872"/>
                      <a:pt x="1976" y="1824"/>
                    </a:cubicBezTo>
                    <a:cubicBezTo>
                      <a:pt x="1976" y="1776"/>
                      <a:pt x="2008" y="1704"/>
                      <a:pt x="2024" y="1680"/>
                    </a:cubicBezTo>
                    <a:cubicBezTo>
                      <a:pt x="2040" y="1656"/>
                      <a:pt x="2032" y="1688"/>
                      <a:pt x="2072" y="1680"/>
                    </a:cubicBezTo>
                    <a:cubicBezTo>
                      <a:pt x="2112" y="1672"/>
                      <a:pt x="2192" y="1656"/>
                      <a:pt x="2264" y="1632"/>
                    </a:cubicBezTo>
                    <a:cubicBezTo>
                      <a:pt x="2336" y="1608"/>
                      <a:pt x="2448" y="1552"/>
                      <a:pt x="2504" y="1536"/>
                    </a:cubicBezTo>
                    <a:cubicBezTo>
                      <a:pt x="2560" y="1520"/>
                      <a:pt x="2576" y="1592"/>
                      <a:pt x="2600" y="1536"/>
                    </a:cubicBezTo>
                    <a:cubicBezTo>
                      <a:pt x="2624" y="1480"/>
                      <a:pt x="2640" y="1344"/>
                      <a:pt x="2648" y="1200"/>
                    </a:cubicBezTo>
                    <a:cubicBezTo>
                      <a:pt x="2656" y="1056"/>
                      <a:pt x="2656" y="856"/>
                      <a:pt x="2648" y="672"/>
                    </a:cubicBezTo>
                    <a:cubicBezTo>
                      <a:pt x="2640" y="488"/>
                      <a:pt x="2728" y="192"/>
                      <a:pt x="2600" y="96"/>
                    </a:cubicBezTo>
                    <a:cubicBezTo>
                      <a:pt x="2472" y="0"/>
                      <a:pt x="2120" y="104"/>
                      <a:pt x="1880" y="96"/>
                    </a:cubicBezTo>
                    <a:cubicBezTo>
                      <a:pt x="1640" y="88"/>
                      <a:pt x="1336" y="48"/>
                      <a:pt x="1160" y="48"/>
                    </a:cubicBezTo>
                    <a:cubicBezTo>
                      <a:pt x="984" y="48"/>
                      <a:pt x="888" y="64"/>
                      <a:pt x="824" y="96"/>
                    </a:cubicBezTo>
                    <a:cubicBezTo>
                      <a:pt x="760" y="128"/>
                      <a:pt x="800" y="208"/>
                      <a:pt x="776" y="240"/>
                    </a:cubicBezTo>
                    <a:cubicBezTo>
                      <a:pt x="752" y="272"/>
                      <a:pt x="752" y="280"/>
                      <a:pt x="680" y="288"/>
                    </a:cubicBezTo>
                    <a:cubicBezTo>
                      <a:pt x="608" y="296"/>
                      <a:pt x="448" y="288"/>
                      <a:pt x="344" y="288"/>
                    </a:cubicBezTo>
                    <a:cubicBezTo>
                      <a:pt x="240" y="288"/>
                      <a:pt x="104" y="280"/>
                      <a:pt x="56" y="288"/>
                    </a:cubicBezTo>
                    <a:close/>
                  </a:path>
                </a:pathLst>
              </a:custGeom>
              <a:solidFill>
                <a:schemeClr val="bg1"/>
              </a:solidFill>
              <a:ln w="9525">
                <a:solidFill>
                  <a:schemeClr val="bg1"/>
                </a:solidFill>
                <a:round/>
                <a:headEnd/>
                <a:tailEnd/>
              </a:ln>
            </p:spPr>
            <p:txBody>
              <a:bodyPr/>
              <a:lstStyle/>
              <a:p>
                <a:endParaRPr lang="en-US"/>
              </a:p>
            </p:txBody>
          </p:sp>
          <p:sp>
            <p:nvSpPr>
              <p:cNvPr id="5134" name="Freeform 22">
                <a:extLst>
                  <a:ext uri="{FF2B5EF4-FFF2-40B4-BE49-F238E27FC236}">
                    <a16:creationId xmlns:a16="http://schemas.microsoft.com/office/drawing/2014/main" id="{A00F7A74-4F53-43D4-AF14-45F7BB7D053C}"/>
                  </a:ext>
                </a:extLst>
              </p:cNvPr>
              <p:cNvSpPr>
                <a:spLocks/>
              </p:cNvSpPr>
              <p:nvPr/>
            </p:nvSpPr>
            <p:spPr bwMode="auto">
              <a:xfrm>
                <a:off x="3445" y="1067"/>
                <a:ext cx="1033" cy="300"/>
              </a:xfrm>
              <a:custGeom>
                <a:avLst/>
                <a:gdLst>
                  <a:gd name="T0" fmla="*/ 121 w 1096"/>
                  <a:gd name="T1" fmla="*/ 0 h 376"/>
                  <a:gd name="T2" fmla="*/ 80 w 1096"/>
                  <a:gd name="T3" fmla="*/ 58 h 376"/>
                  <a:gd name="T4" fmla="*/ 80 w 1096"/>
                  <a:gd name="T5" fmla="*/ 145 h 376"/>
                  <a:gd name="T6" fmla="*/ 321 w 1096"/>
                  <a:gd name="T7" fmla="*/ 204 h 376"/>
                  <a:gd name="T8" fmla="*/ 804 w 1096"/>
                  <a:gd name="T9" fmla="*/ 204 h 376"/>
                  <a:gd name="T10" fmla="*/ 804 w 1096"/>
                  <a:gd name="T11" fmla="*/ 58 h 376"/>
                  <a:gd name="T12" fmla="*/ 121 w 1096"/>
                  <a:gd name="T13" fmla="*/ 0 h 376"/>
                  <a:gd name="T14" fmla="*/ 0 60000 65536"/>
                  <a:gd name="T15" fmla="*/ 0 60000 65536"/>
                  <a:gd name="T16" fmla="*/ 0 60000 65536"/>
                  <a:gd name="T17" fmla="*/ 0 60000 65536"/>
                  <a:gd name="T18" fmla="*/ 0 60000 65536"/>
                  <a:gd name="T19" fmla="*/ 0 60000 65536"/>
                  <a:gd name="T20" fmla="*/ 0 60000 65536"/>
                  <a:gd name="T21" fmla="*/ 0 w 1096"/>
                  <a:gd name="T22" fmla="*/ 0 h 376"/>
                  <a:gd name="T23" fmla="*/ 1096 w 1096"/>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6" h="376">
                    <a:moveTo>
                      <a:pt x="144" y="0"/>
                    </a:moveTo>
                    <a:cubicBezTo>
                      <a:pt x="0" y="0"/>
                      <a:pt x="104" y="56"/>
                      <a:pt x="96" y="96"/>
                    </a:cubicBezTo>
                    <a:cubicBezTo>
                      <a:pt x="88" y="136"/>
                      <a:pt x="48" y="200"/>
                      <a:pt x="96" y="240"/>
                    </a:cubicBezTo>
                    <a:cubicBezTo>
                      <a:pt x="144" y="280"/>
                      <a:pt x="240" y="320"/>
                      <a:pt x="384" y="336"/>
                    </a:cubicBezTo>
                    <a:cubicBezTo>
                      <a:pt x="528" y="352"/>
                      <a:pt x="864" y="376"/>
                      <a:pt x="960" y="336"/>
                    </a:cubicBezTo>
                    <a:cubicBezTo>
                      <a:pt x="1056" y="296"/>
                      <a:pt x="1096" y="152"/>
                      <a:pt x="960" y="96"/>
                    </a:cubicBezTo>
                    <a:cubicBezTo>
                      <a:pt x="824" y="40"/>
                      <a:pt x="288" y="0"/>
                      <a:pt x="144" y="0"/>
                    </a:cubicBezTo>
                    <a:close/>
                  </a:path>
                </a:pathLst>
              </a:custGeom>
              <a:solidFill>
                <a:schemeClr val="bg1"/>
              </a:solidFill>
              <a:ln w="9525">
                <a:solidFill>
                  <a:schemeClr val="bg1"/>
                </a:solidFill>
                <a:round/>
                <a:headEnd/>
                <a:tailEnd/>
              </a:ln>
            </p:spPr>
            <p:txBody>
              <a:bodyPr/>
              <a:lstStyle/>
              <a:p>
                <a:endParaRPr lang="en-US"/>
              </a:p>
            </p:txBody>
          </p:sp>
          <p:sp>
            <p:nvSpPr>
              <p:cNvPr id="5135" name="Text Box 23">
                <a:extLst>
                  <a:ext uri="{FF2B5EF4-FFF2-40B4-BE49-F238E27FC236}">
                    <a16:creationId xmlns:a16="http://schemas.microsoft.com/office/drawing/2014/main" id="{2448CB25-90B1-495F-9A7B-2DED9BDCBAF1}"/>
                  </a:ext>
                </a:extLst>
              </p:cNvPr>
              <p:cNvSpPr txBox="1">
                <a:spLocks noChangeArrowheads="1"/>
              </p:cNvSpPr>
              <p:nvPr/>
            </p:nvSpPr>
            <p:spPr bwMode="auto">
              <a:xfrm>
                <a:off x="3612" y="1056"/>
                <a:ext cx="9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a:solidFill>
                      <a:srgbClr val="0000FF"/>
                    </a:solidFill>
                  </a:rPr>
                  <a:t>Niêm mạc</a:t>
                </a:r>
              </a:p>
            </p:txBody>
          </p:sp>
          <p:sp>
            <p:nvSpPr>
              <p:cNvPr id="5136" name="Freeform 24">
                <a:extLst>
                  <a:ext uri="{FF2B5EF4-FFF2-40B4-BE49-F238E27FC236}">
                    <a16:creationId xmlns:a16="http://schemas.microsoft.com/office/drawing/2014/main" id="{1DB39E73-1A51-40D5-8A56-CB35998A6BDA}"/>
                  </a:ext>
                </a:extLst>
              </p:cNvPr>
              <p:cNvSpPr>
                <a:spLocks/>
              </p:cNvSpPr>
              <p:nvPr/>
            </p:nvSpPr>
            <p:spPr bwMode="auto">
              <a:xfrm rot="398199">
                <a:off x="3302" y="1489"/>
                <a:ext cx="1207" cy="511"/>
              </a:xfrm>
              <a:custGeom>
                <a:avLst/>
                <a:gdLst>
                  <a:gd name="T0" fmla="*/ 121 w 1280"/>
                  <a:gd name="T1" fmla="*/ 10 h 640"/>
                  <a:gd name="T2" fmla="*/ 40 w 1280"/>
                  <a:gd name="T3" fmla="*/ 97 h 640"/>
                  <a:gd name="T4" fmla="*/ 40 w 1280"/>
                  <a:gd name="T5" fmla="*/ 184 h 640"/>
                  <a:gd name="T6" fmla="*/ 201 w 1280"/>
                  <a:gd name="T7" fmla="*/ 330 h 640"/>
                  <a:gd name="T8" fmla="*/ 604 w 1280"/>
                  <a:gd name="T9" fmla="*/ 359 h 640"/>
                  <a:gd name="T10" fmla="*/ 1047 w 1280"/>
                  <a:gd name="T11" fmla="*/ 155 h 640"/>
                  <a:gd name="T12" fmla="*/ 765 w 1280"/>
                  <a:gd name="T13" fmla="*/ 39 h 640"/>
                  <a:gd name="T14" fmla="*/ 121 w 1280"/>
                  <a:gd name="T15" fmla="*/ 10 h 640"/>
                  <a:gd name="T16" fmla="*/ 0 60000 65536"/>
                  <a:gd name="T17" fmla="*/ 0 60000 65536"/>
                  <a:gd name="T18" fmla="*/ 0 60000 65536"/>
                  <a:gd name="T19" fmla="*/ 0 60000 65536"/>
                  <a:gd name="T20" fmla="*/ 0 60000 65536"/>
                  <a:gd name="T21" fmla="*/ 0 60000 65536"/>
                  <a:gd name="T22" fmla="*/ 0 60000 65536"/>
                  <a:gd name="T23" fmla="*/ 0 60000 65536"/>
                  <a:gd name="T24" fmla="*/ 0 w 1280"/>
                  <a:gd name="T25" fmla="*/ 0 h 640"/>
                  <a:gd name="T26" fmla="*/ 1280 w 1280"/>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0" h="640">
                    <a:moveTo>
                      <a:pt x="144" y="16"/>
                    </a:moveTo>
                    <a:cubicBezTo>
                      <a:pt x="0" y="32"/>
                      <a:pt x="64" y="112"/>
                      <a:pt x="48" y="160"/>
                    </a:cubicBezTo>
                    <a:cubicBezTo>
                      <a:pt x="32" y="208"/>
                      <a:pt x="16" y="240"/>
                      <a:pt x="48" y="304"/>
                    </a:cubicBezTo>
                    <a:cubicBezTo>
                      <a:pt x="80" y="368"/>
                      <a:pt x="128" y="496"/>
                      <a:pt x="240" y="544"/>
                    </a:cubicBezTo>
                    <a:cubicBezTo>
                      <a:pt x="352" y="592"/>
                      <a:pt x="552" y="640"/>
                      <a:pt x="720" y="592"/>
                    </a:cubicBezTo>
                    <a:cubicBezTo>
                      <a:pt x="888" y="544"/>
                      <a:pt x="1216" y="344"/>
                      <a:pt x="1248" y="256"/>
                    </a:cubicBezTo>
                    <a:cubicBezTo>
                      <a:pt x="1280" y="168"/>
                      <a:pt x="1096" y="104"/>
                      <a:pt x="912" y="64"/>
                    </a:cubicBezTo>
                    <a:cubicBezTo>
                      <a:pt x="728" y="24"/>
                      <a:pt x="288" y="0"/>
                      <a:pt x="144" y="16"/>
                    </a:cubicBezTo>
                    <a:close/>
                  </a:path>
                </a:pathLst>
              </a:custGeom>
              <a:solidFill>
                <a:schemeClr val="bg1"/>
              </a:solidFill>
              <a:ln w="9525">
                <a:solidFill>
                  <a:schemeClr val="bg1"/>
                </a:solidFill>
                <a:round/>
                <a:headEnd/>
                <a:tailEnd/>
              </a:ln>
            </p:spPr>
            <p:txBody>
              <a:bodyPr/>
              <a:lstStyle/>
              <a:p>
                <a:endParaRPr lang="en-US"/>
              </a:p>
            </p:txBody>
          </p:sp>
          <p:sp>
            <p:nvSpPr>
              <p:cNvPr id="5137" name="Text Box 25">
                <a:extLst>
                  <a:ext uri="{FF2B5EF4-FFF2-40B4-BE49-F238E27FC236}">
                    <a16:creationId xmlns:a16="http://schemas.microsoft.com/office/drawing/2014/main" id="{7087FBCE-0C39-45F3-BB13-FFF87D89F021}"/>
                  </a:ext>
                </a:extLst>
              </p:cNvPr>
              <p:cNvSpPr txBox="1">
                <a:spLocks noChangeArrowheads="1"/>
              </p:cNvSpPr>
              <p:nvPr/>
            </p:nvSpPr>
            <p:spPr bwMode="auto">
              <a:xfrm>
                <a:off x="3384" y="1440"/>
                <a:ext cx="99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000">
                    <a:solidFill>
                      <a:srgbClr val="0000FF"/>
                    </a:solidFill>
                  </a:rPr>
                  <a:t>Tế bào tiết chất nhày</a:t>
                </a:r>
              </a:p>
            </p:txBody>
          </p:sp>
          <p:sp>
            <p:nvSpPr>
              <p:cNvPr id="5138" name="Freeform 26">
                <a:extLst>
                  <a:ext uri="{FF2B5EF4-FFF2-40B4-BE49-F238E27FC236}">
                    <a16:creationId xmlns:a16="http://schemas.microsoft.com/office/drawing/2014/main" id="{B19ADA2C-B3DB-4E74-97B5-02FF914E8EF2}"/>
                  </a:ext>
                </a:extLst>
              </p:cNvPr>
              <p:cNvSpPr>
                <a:spLocks/>
              </p:cNvSpPr>
              <p:nvPr/>
            </p:nvSpPr>
            <p:spPr bwMode="auto">
              <a:xfrm>
                <a:off x="4048" y="1757"/>
                <a:ext cx="1600" cy="1506"/>
              </a:xfrm>
              <a:custGeom>
                <a:avLst/>
                <a:gdLst>
                  <a:gd name="T0" fmla="*/ 1034 w 1696"/>
                  <a:gd name="T1" fmla="*/ 203 h 1888"/>
                  <a:gd name="T2" fmla="*/ 1115 w 1696"/>
                  <a:gd name="T3" fmla="*/ 203 h 1888"/>
                  <a:gd name="T4" fmla="*/ 1195 w 1696"/>
                  <a:gd name="T5" fmla="*/ 320 h 1888"/>
                  <a:gd name="T6" fmla="*/ 1156 w 1696"/>
                  <a:gd name="T7" fmla="*/ 320 h 1888"/>
                  <a:gd name="T8" fmla="*/ 1195 w 1696"/>
                  <a:gd name="T9" fmla="*/ 349 h 1888"/>
                  <a:gd name="T10" fmla="*/ 1195 w 1696"/>
                  <a:gd name="T11" fmla="*/ 378 h 1888"/>
                  <a:gd name="T12" fmla="*/ 1195 w 1696"/>
                  <a:gd name="T13" fmla="*/ 436 h 1888"/>
                  <a:gd name="T14" fmla="*/ 1195 w 1696"/>
                  <a:gd name="T15" fmla="*/ 523 h 1888"/>
                  <a:gd name="T16" fmla="*/ 1195 w 1696"/>
                  <a:gd name="T17" fmla="*/ 581 h 1888"/>
                  <a:gd name="T18" fmla="*/ 1156 w 1696"/>
                  <a:gd name="T19" fmla="*/ 610 h 1888"/>
                  <a:gd name="T20" fmla="*/ 1156 w 1696"/>
                  <a:gd name="T21" fmla="*/ 668 h 1888"/>
                  <a:gd name="T22" fmla="*/ 1156 w 1696"/>
                  <a:gd name="T23" fmla="*/ 698 h 1888"/>
                  <a:gd name="T24" fmla="*/ 1156 w 1696"/>
                  <a:gd name="T25" fmla="*/ 755 h 1888"/>
                  <a:gd name="T26" fmla="*/ 1115 w 1696"/>
                  <a:gd name="T27" fmla="*/ 785 h 1888"/>
                  <a:gd name="T28" fmla="*/ 1075 w 1696"/>
                  <a:gd name="T29" fmla="*/ 785 h 1888"/>
                  <a:gd name="T30" fmla="*/ 1075 w 1696"/>
                  <a:gd name="T31" fmla="*/ 843 h 1888"/>
                  <a:gd name="T32" fmla="*/ 1034 w 1696"/>
                  <a:gd name="T33" fmla="*/ 901 h 1888"/>
                  <a:gd name="T34" fmla="*/ 913 w 1696"/>
                  <a:gd name="T35" fmla="*/ 959 h 1888"/>
                  <a:gd name="T36" fmla="*/ 833 w 1696"/>
                  <a:gd name="T37" fmla="*/ 988 h 1888"/>
                  <a:gd name="T38" fmla="*/ 752 w 1696"/>
                  <a:gd name="T39" fmla="*/ 959 h 1888"/>
                  <a:gd name="T40" fmla="*/ 752 w 1696"/>
                  <a:gd name="T41" fmla="*/ 988 h 1888"/>
                  <a:gd name="T42" fmla="*/ 672 w 1696"/>
                  <a:gd name="T43" fmla="*/ 1018 h 1888"/>
                  <a:gd name="T44" fmla="*/ 551 w 1696"/>
                  <a:gd name="T45" fmla="*/ 988 h 1888"/>
                  <a:gd name="T46" fmla="*/ 511 w 1696"/>
                  <a:gd name="T47" fmla="*/ 988 h 1888"/>
                  <a:gd name="T48" fmla="*/ 430 w 1696"/>
                  <a:gd name="T49" fmla="*/ 959 h 1888"/>
                  <a:gd name="T50" fmla="*/ 390 w 1696"/>
                  <a:gd name="T51" fmla="*/ 959 h 1888"/>
                  <a:gd name="T52" fmla="*/ 308 w 1696"/>
                  <a:gd name="T53" fmla="*/ 930 h 1888"/>
                  <a:gd name="T54" fmla="*/ 148 w 1696"/>
                  <a:gd name="T55" fmla="*/ 988 h 1888"/>
                  <a:gd name="T56" fmla="*/ 108 w 1696"/>
                  <a:gd name="T57" fmla="*/ 1075 h 1888"/>
                  <a:gd name="T58" fmla="*/ 793 w 1696"/>
                  <a:gd name="T59" fmla="*/ 1104 h 1888"/>
                  <a:gd name="T60" fmla="*/ 1156 w 1696"/>
                  <a:gd name="T61" fmla="*/ 1104 h 1888"/>
                  <a:gd name="T62" fmla="*/ 1276 w 1696"/>
                  <a:gd name="T63" fmla="*/ 1104 h 1888"/>
                  <a:gd name="T64" fmla="*/ 1358 w 1696"/>
                  <a:gd name="T65" fmla="*/ 1104 h 1888"/>
                  <a:gd name="T66" fmla="*/ 1397 w 1696"/>
                  <a:gd name="T67" fmla="*/ 872 h 1888"/>
                  <a:gd name="T68" fmla="*/ 1397 w 1696"/>
                  <a:gd name="T69" fmla="*/ 610 h 1888"/>
                  <a:gd name="T70" fmla="*/ 1397 w 1696"/>
                  <a:gd name="T71" fmla="*/ 290 h 1888"/>
                  <a:gd name="T72" fmla="*/ 1397 w 1696"/>
                  <a:gd name="T73" fmla="*/ 30 h 1888"/>
                  <a:gd name="T74" fmla="*/ 1236 w 1696"/>
                  <a:gd name="T75" fmla="*/ 116 h 1888"/>
                  <a:gd name="T76" fmla="*/ 1034 w 1696"/>
                  <a:gd name="T77" fmla="*/ 203 h 18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6"/>
                  <a:gd name="T118" fmla="*/ 0 h 1888"/>
                  <a:gd name="T119" fmla="*/ 1696 w 1696"/>
                  <a:gd name="T120" fmla="*/ 1888 h 18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6" h="1888">
                    <a:moveTo>
                      <a:pt x="1232" y="336"/>
                    </a:moveTo>
                    <a:cubicBezTo>
                      <a:pt x="1208" y="360"/>
                      <a:pt x="1296" y="304"/>
                      <a:pt x="1328" y="336"/>
                    </a:cubicBezTo>
                    <a:cubicBezTo>
                      <a:pt x="1360" y="368"/>
                      <a:pt x="1416" y="496"/>
                      <a:pt x="1424" y="528"/>
                    </a:cubicBezTo>
                    <a:cubicBezTo>
                      <a:pt x="1432" y="560"/>
                      <a:pt x="1376" y="520"/>
                      <a:pt x="1376" y="528"/>
                    </a:cubicBezTo>
                    <a:cubicBezTo>
                      <a:pt x="1376" y="536"/>
                      <a:pt x="1416" y="560"/>
                      <a:pt x="1424" y="576"/>
                    </a:cubicBezTo>
                    <a:cubicBezTo>
                      <a:pt x="1432" y="592"/>
                      <a:pt x="1424" y="600"/>
                      <a:pt x="1424" y="624"/>
                    </a:cubicBezTo>
                    <a:cubicBezTo>
                      <a:pt x="1424" y="648"/>
                      <a:pt x="1424" y="680"/>
                      <a:pt x="1424" y="720"/>
                    </a:cubicBezTo>
                    <a:cubicBezTo>
                      <a:pt x="1424" y="760"/>
                      <a:pt x="1424" y="824"/>
                      <a:pt x="1424" y="864"/>
                    </a:cubicBezTo>
                    <a:cubicBezTo>
                      <a:pt x="1424" y="904"/>
                      <a:pt x="1432" y="936"/>
                      <a:pt x="1424" y="960"/>
                    </a:cubicBezTo>
                    <a:cubicBezTo>
                      <a:pt x="1416" y="984"/>
                      <a:pt x="1384" y="984"/>
                      <a:pt x="1376" y="1008"/>
                    </a:cubicBezTo>
                    <a:cubicBezTo>
                      <a:pt x="1368" y="1032"/>
                      <a:pt x="1376" y="1080"/>
                      <a:pt x="1376" y="1104"/>
                    </a:cubicBezTo>
                    <a:cubicBezTo>
                      <a:pt x="1376" y="1128"/>
                      <a:pt x="1376" y="1128"/>
                      <a:pt x="1376" y="1152"/>
                    </a:cubicBezTo>
                    <a:cubicBezTo>
                      <a:pt x="1376" y="1176"/>
                      <a:pt x="1384" y="1224"/>
                      <a:pt x="1376" y="1248"/>
                    </a:cubicBezTo>
                    <a:cubicBezTo>
                      <a:pt x="1368" y="1272"/>
                      <a:pt x="1344" y="1288"/>
                      <a:pt x="1328" y="1296"/>
                    </a:cubicBezTo>
                    <a:cubicBezTo>
                      <a:pt x="1312" y="1304"/>
                      <a:pt x="1288" y="1280"/>
                      <a:pt x="1280" y="1296"/>
                    </a:cubicBezTo>
                    <a:cubicBezTo>
                      <a:pt x="1272" y="1312"/>
                      <a:pt x="1288" y="1360"/>
                      <a:pt x="1280" y="1392"/>
                    </a:cubicBezTo>
                    <a:cubicBezTo>
                      <a:pt x="1272" y="1424"/>
                      <a:pt x="1264" y="1456"/>
                      <a:pt x="1232" y="1488"/>
                    </a:cubicBezTo>
                    <a:cubicBezTo>
                      <a:pt x="1200" y="1520"/>
                      <a:pt x="1128" y="1560"/>
                      <a:pt x="1088" y="1584"/>
                    </a:cubicBezTo>
                    <a:cubicBezTo>
                      <a:pt x="1048" y="1608"/>
                      <a:pt x="1024" y="1632"/>
                      <a:pt x="992" y="1632"/>
                    </a:cubicBezTo>
                    <a:cubicBezTo>
                      <a:pt x="960" y="1632"/>
                      <a:pt x="912" y="1584"/>
                      <a:pt x="896" y="1584"/>
                    </a:cubicBezTo>
                    <a:cubicBezTo>
                      <a:pt x="880" y="1584"/>
                      <a:pt x="912" y="1616"/>
                      <a:pt x="896" y="1632"/>
                    </a:cubicBezTo>
                    <a:cubicBezTo>
                      <a:pt x="880" y="1648"/>
                      <a:pt x="840" y="1680"/>
                      <a:pt x="800" y="1680"/>
                    </a:cubicBezTo>
                    <a:cubicBezTo>
                      <a:pt x="760" y="1680"/>
                      <a:pt x="688" y="1640"/>
                      <a:pt x="656" y="1632"/>
                    </a:cubicBezTo>
                    <a:cubicBezTo>
                      <a:pt x="624" y="1624"/>
                      <a:pt x="632" y="1640"/>
                      <a:pt x="608" y="1632"/>
                    </a:cubicBezTo>
                    <a:cubicBezTo>
                      <a:pt x="584" y="1624"/>
                      <a:pt x="536" y="1592"/>
                      <a:pt x="512" y="1584"/>
                    </a:cubicBezTo>
                    <a:cubicBezTo>
                      <a:pt x="488" y="1576"/>
                      <a:pt x="488" y="1592"/>
                      <a:pt x="464" y="1584"/>
                    </a:cubicBezTo>
                    <a:cubicBezTo>
                      <a:pt x="440" y="1576"/>
                      <a:pt x="416" y="1528"/>
                      <a:pt x="368" y="1536"/>
                    </a:cubicBezTo>
                    <a:cubicBezTo>
                      <a:pt x="320" y="1544"/>
                      <a:pt x="216" y="1592"/>
                      <a:pt x="176" y="1632"/>
                    </a:cubicBezTo>
                    <a:cubicBezTo>
                      <a:pt x="136" y="1672"/>
                      <a:pt x="0" y="1744"/>
                      <a:pt x="128" y="1776"/>
                    </a:cubicBezTo>
                    <a:cubicBezTo>
                      <a:pt x="256" y="1808"/>
                      <a:pt x="736" y="1816"/>
                      <a:pt x="944" y="1824"/>
                    </a:cubicBezTo>
                    <a:cubicBezTo>
                      <a:pt x="1152" y="1832"/>
                      <a:pt x="1280" y="1824"/>
                      <a:pt x="1376" y="1824"/>
                    </a:cubicBezTo>
                    <a:cubicBezTo>
                      <a:pt x="1472" y="1824"/>
                      <a:pt x="1480" y="1824"/>
                      <a:pt x="1520" y="1824"/>
                    </a:cubicBezTo>
                    <a:cubicBezTo>
                      <a:pt x="1560" y="1824"/>
                      <a:pt x="1592" y="1888"/>
                      <a:pt x="1616" y="1824"/>
                    </a:cubicBezTo>
                    <a:cubicBezTo>
                      <a:pt x="1640" y="1760"/>
                      <a:pt x="1656" y="1576"/>
                      <a:pt x="1664" y="1440"/>
                    </a:cubicBezTo>
                    <a:cubicBezTo>
                      <a:pt x="1672" y="1304"/>
                      <a:pt x="1664" y="1168"/>
                      <a:pt x="1664" y="1008"/>
                    </a:cubicBezTo>
                    <a:cubicBezTo>
                      <a:pt x="1664" y="848"/>
                      <a:pt x="1664" y="640"/>
                      <a:pt x="1664" y="480"/>
                    </a:cubicBezTo>
                    <a:cubicBezTo>
                      <a:pt x="1664" y="320"/>
                      <a:pt x="1696" y="96"/>
                      <a:pt x="1664" y="48"/>
                    </a:cubicBezTo>
                    <a:cubicBezTo>
                      <a:pt x="1632" y="0"/>
                      <a:pt x="1544" y="144"/>
                      <a:pt x="1472" y="192"/>
                    </a:cubicBezTo>
                    <a:cubicBezTo>
                      <a:pt x="1400" y="240"/>
                      <a:pt x="1256" y="312"/>
                      <a:pt x="1232" y="336"/>
                    </a:cubicBezTo>
                    <a:close/>
                  </a:path>
                </a:pathLst>
              </a:custGeom>
              <a:solidFill>
                <a:schemeClr val="bg1"/>
              </a:solidFill>
              <a:ln w="9525">
                <a:solidFill>
                  <a:schemeClr val="bg1"/>
                </a:solidFill>
                <a:round/>
                <a:headEnd/>
                <a:tailEnd/>
              </a:ln>
            </p:spPr>
            <p:txBody>
              <a:bodyPr/>
              <a:lstStyle/>
              <a:p>
                <a:endParaRPr lang="en-US"/>
              </a:p>
            </p:txBody>
          </p:sp>
          <p:sp>
            <p:nvSpPr>
              <p:cNvPr id="5139" name="Freeform 27">
                <a:extLst>
                  <a:ext uri="{FF2B5EF4-FFF2-40B4-BE49-F238E27FC236}">
                    <a16:creationId xmlns:a16="http://schemas.microsoft.com/office/drawing/2014/main" id="{25F55C55-3063-49FF-B0CD-D13E93347668}"/>
                  </a:ext>
                </a:extLst>
              </p:cNvPr>
              <p:cNvSpPr>
                <a:spLocks/>
              </p:cNvSpPr>
              <p:nvPr/>
            </p:nvSpPr>
            <p:spPr bwMode="auto">
              <a:xfrm>
                <a:off x="3037" y="2204"/>
                <a:ext cx="1351" cy="651"/>
              </a:xfrm>
              <a:custGeom>
                <a:avLst/>
                <a:gdLst>
                  <a:gd name="T0" fmla="*/ 134 w 1432"/>
                  <a:gd name="T1" fmla="*/ 39 h 816"/>
                  <a:gd name="T2" fmla="*/ 134 w 1432"/>
                  <a:gd name="T3" fmla="*/ 155 h 816"/>
                  <a:gd name="T4" fmla="*/ 94 w 1432"/>
                  <a:gd name="T5" fmla="*/ 243 h 816"/>
                  <a:gd name="T6" fmla="*/ 54 w 1432"/>
                  <a:gd name="T7" fmla="*/ 300 h 816"/>
                  <a:gd name="T8" fmla="*/ 54 w 1432"/>
                  <a:gd name="T9" fmla="*/ 359 h 816"/>
                  <a:gd name="T10" fmla="*/ 94 w 1432"/>
                  <a:gd name="T11" fmla="*/ 416 h 816"/>
                  <a:gd name="T12" fmla="*/ 376 w 1432"/>
                  <a:gd name="T13" fmla="*/ 416 h 816"/>
                  <a:gd name="T14" fmla="*/ 457 w 1432"/>
                  <a:gd name="T15" fmla="*/ 416 h 816"/>
                  <a:gd name="T16" fmla="*/ 497 w 1432"/>
                  <a:gd name="T17" fmla="*/ 416 h 816"/>
                  <a:gd name="T18" fmla="*/ 497 w 1432"/>
                  <a:gd name="T19" fmla="*/ 388 h 816"/>
                  <a:gd name="T20" fmla="*/ 497 w 1432"/>
                  <a:gd name="T21" fmla="*/ 359 h 816"/>
                  <a:gd name="T22" fmla="*/ 659 w 1432"/>
                  <a:gd name="T23" fmla="*/ 475 h 816"/>
                  <a:gd name="T24" fmla="*/ 739 w 1432"/>
                  <a:gd name="T25" fmla="*/ 475 h 816"/>
                  <a:gd name="T26" fmla="*/ 1142 w 1432"/>
                  <a:gd name="T27" fmla="*/ 475 h 816"/>
                  <a:gd name="T28" fmla="*/ 1102 w 1432"/>
                  <a:gd name="T29" fmla="*/ 388 h 816"/>
                  <a:gd name="T30" fmla="*/ 1142 w 1432"/>
                  <a:gd name="T31" fmla="*/ 388 h 816"/>
                  <a:gd name="T32" fmla="*/ 1142 w 1432"/>
                  <a:gd name="T33" fmla="*/ 329 h 816"/>
                  <a:gd name="T34" fmla="*/ 1102 w 1432"/>
                  <a:gd name="T35" fmla="*/ 300 h 816"/>
                  <a:gd name="T36" fmla="*/ 1142 w 1432"/>
                  <a:gd name="T37" fmla="*/ 243 h 816"/>
                  <a:gd name="T38" fmla="*/ 1142 w 1432"/>
                  <a:gd name="T39" fmla="*/ 184 h 816"/>
                  <a:gd name="T40" fmla="*/ 1142 w 1432"/>
                  <a:gd name="T41" fmla="*/ 126 h 816"/>
                  <a:gd name="T42" fmla="*/ 1062 w 1432"/>
                  <a:gd name="T43" fmla="*/ 97 h 816"/>
                  <a:gd name="T44" fmla="*/ 941 w 1432"/>
                  <a:gd name="T45" fmla="*/ 10 h 816"/>
                  <a:gd name="T46" fmla="*/ 134 w 1432"/>
                  <a:gd name="T47" fmla="*/ 39 h 8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32"/>
                  <a:gd name="T73" fmla="*/ 0 h 816"/>
                  <a:gd name="T74" fmla="*/ 1432 w 1432"/>
                  <a:gd name="T75" fmla="*/ 816 h 8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32" h="816">
                    <a:moveTo>
                      <a:pt x="160" y="64"/>
                    </a:moveTo>
                    <a:cubicBezTo>
                      <a:pt x="0" y="104"/>
                      <a:pt x="168" y="200"/>
                      <a:pt x="160" y="256"/>
                    </a:cubicBezTo>
                    <a:cubicBezTo>
                      <a:pt x="152" y="312"/>
                      <a:pt x="128" y="360"/>
                      <a:pt x="112" y="400"/>
                    </a:cubicBezTo>
                    <a:cubicBezTo>
                      <a:pt x="96" y="440"/>
                      <a:pt x="72" y="464"/>
                      <a:pt x="64" y="496"/>
                    </a:cubicBezTo>
                    <a:cubicBezTo>
                      <a:pt x="56" y="528"/>
                      <a:pt x="56" y="560"/>
                      <a:pt x="64" y="592"/>
                    </a:cubicBezTo>
                    <a:cubicBezTo>
                      <a:pt x="72" y="624"/>
                      <a:pt x="48" y="672"/>
                      <a:pt x="112" y="688"/>
                    </a:cubicBezTo>
                    <a:cubicBezTo>
                      <a:pt x="176" y="704"/>
                      <a:pt x="376" y="688"/>
                      <a:pt x="448" y="688"/>
                    </a:cubicBezTo>
                    <a:cubicBezTo>
                      <a:pt x="520" y="688"/>
                      <a:pt x="520" y="688"/>
                      <a:pt x="544" y="688"/>
                    </a:cubicBezTo>
                    <a:cubicBezTo>
                      <a:pt x="568" y="688"/>
                      <a:pt x="584" y="696"/>
                      <a:pt x="592" y="688"/>
                    </a:cubicBezTo>
                    <a:cubicBezTo>
                      <a:pt x="600" y="680"/>
                      <a:pt x="592" y="656"/>
                      <a:pt x="592" y="640"/>
                    </a:cubicBezTo>
                    <a:cubicBezTo>
                      <a:pt x="592" y="624"/>
                      <a:pt x="560" y="568"/>
                      <a:pt x="592" y="592"/>
                    </a:cubicBezTo>
                    <a:cubicBezTo>
                      <a:pt x="624" y="616"/>
                      <a:pt x="736" y="752"/>
                      <a:pt x="784" y="784"/>
                    </a:cubicBezTo>
                    <a:cubicBezTo>
                      <a:pt x="832" y="816"/>
                      <a:pt x="784" y="784"/>
                      <a:pt x="880" y="784"/>
                    </a:cubicBezTo>
                    <a:cubicBezTo>
                      <a:pt x="976" y="784"/>
                      <a:pt x="1288" y="808"/>
                      <a:pt x="1360" y="784"/>
                    </a:cubicBezTo>
                    <a:cubicBezTo>
                      <a:pt x="1432" y="760"/>
                      <a:pt x="1312" y="664"/>
                      <a:pt x="1312" y="640"/>
                    </a:cubicBezTo>
                    <a:cubicBezTo>
                      <a:pt x="1312" y="616"/>
                      <a:pt x="1352" y="656"/>
                      <a:pt x="1360" y="640"/>
                    </a:cubicBezTo>
                    <a:cubicBezTo>
                      <a:pt x="1368" y="624"/>
                      <a:pt x="1368" y="568"/>
                      <a:pt x="1360" y="544"/>
                    </a:cubicBezTo>
                    <a:cubicBezTo>
                      <a:pt x="1352" y="520"/>
                      <a:pt x="1312" y="520"/>
                      <a:pt x="1312" y="496"/>
                    </a:cubicBezTo>
                    <a:cubicBezTo>
                      <a:pt x="1312" y="472"/>
                      <a:pt x="1352" y="432"/>
                      <a:pt x="1360" y="400"/>
                    </a:cubicBezTo>
                    <a:cubicBezTo>
                      <a:pt x="1368" y="368"/>
                      <a:pt x="1360" y="336"/>
                      <a:pt x="1360" y="304"/>
                    </a:cubicBezTo>
                    <a:cubicBezTo>
                      <a:pt x="1360" y="272"/>
                      <a:pt x="1376" y="232"/>
                      <a:pt x="1360" y="208"/>
                    </a:cubicBezTo>
                    <a:cubicBezTo>
                      <a:pt x="1344" y="184"/>
                      <a:pt x="1304" y="192"/>
                      <a:pt x="1264" y="160"/>
                    </a:cubicBezTo>
                    <a:cubicBezTo>
                      <a:pt x="1224" y="128"/>
                      <a:pt x="1304" y="32"/>
                      <a:pt x="1120" y="16"/>
                    </a:cubicBezTo>
                    <a:cubicBezTo>
                      <a:pt x="936" y="0"/>
                      <a:pt x="320" y="24"/>
                      <a:pt x="160" y="64"/>
                    </a:cubicBezTo>
                    <a:close/>
                  </a:path>
                </a:pathLst>
              </a:custGeom>
              <a:solidFill>
                <a:schemeClr val="bg1"/>
              </a:solidFill>
              <a:ln w="9525">
                <a:solidFill>
                  <a:schemeClr val="bg1"/>
                </a:solidFill>
                <a:round/>
                <a:headEnd/>
                <a:tailEnd/>
              </a:ln>
            </p:spPr>
            <p:txBody>
              <a:bodyPr/>
              <a:lstStyle/>
              <a:p>
                <a:endParaRPr lang="en-US"/>
              </a:p>
            </p:txBody>
          </p:sp>
          <p:sp>
            <p:nvSpPr>
              <p:cNvPr id="5140" name="Text Box 28">
                <a:extLst>
                  <a:ext uri="{FF2B5EF4-FFF2-40B4-BE49-F238E27FC236}">
                    <a16:creationId xmlns:a16="http://schemas.microsoft.com/office/drawing/2014/main" id="{FD9098C6-8D5E-44CB-B72B-7FC1A11671C5}"/>
                  </a:ext>
                </a:extLst>
              </p:cNvPr>
              <p:cNvSpPr txBox="1">
                <a:spLocks noChangeArrowheads="1"/>
              </p:cNvSpPr>
              <p:nvPr/>
            </p:nvSpPr>
            <p:spPr bwMode="auto">
              <a:xfrm>
                <a:off x="3354" y="2064"/>
                <a:ext cx="8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000">
                    <a:solidFill>
                      <a:srgbClr val="0000FF"/>
                    </a:solidFill>
                  </a:rPr>
                  <a:t>Tế bào tiết pepsinôgen</a:t>
                </a:r>
              </a:p>
            </p:txBody>
          </p:sp>
          <p:sp>
            <p:nvSpPr>
              <p:cNvPr id="5141" name="Line 29">
                <a:extLst>
                  <a:ext uri="{FF2B5EF4-FFF2-40B4-BE49-F238E27FC236}">
                    <a16:creationId xmlns:a16="http://schemas.microsoft.com/office/drawing/2014/main" id="{1C71E823-22FC-47CF-BC86-C073E5B8AC36}"/>
                  </a:ext>
                </a:extLst>
              </p:cNvPr>
              <p:cNvSpPr>
                <a:spLocks noChangeShapeType="1"/>
              </p:cNvSpPr>
              <p:nvPr/>
            </p:nvSpPr>
            <p:spPr bwMode="auto">
              <a:xfrm flipV="1">
                <a:off x="3083" y="2293"/>
                <a:ext cx="317" cy="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Line 30">
                <a:extLst>
                  <a:ext uri="{FF2B5EF4-FFF2-40B4-BE49-F238E27FC236}">
                    <a16:creationId xmlns:a16="http://schemas.microsoft.com/office/drawing/2014/main" id="{39398717-445A-4A18-BF1A-C2B4511223DA}"/>
                  </a:ext>
                </a:extLst>
              </p:cNvPr>
              <p:cNvSpPr>
                <a:spLocks noChangeShapeType="1"/>
              </p:cNvSpPr>
              <p:nvPr/>
            </p:nvSpPr>
            <p:spPr bwMode="auto">
              <a:xfrm flipH="1" flipV="1">
                <a:off x="4124" y="2293"/>
                <a:ext cx="271"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3" name="Freeform 31">
                <a:extLst>
                  <a:ext uri="{FF2B5EF4-FFF2-40B4-BE49-F238E27FC236}">
                    <a16:creationId xmlns:a16="http://schemas.microsoft.com/office/drawing/2014/main" id="{C5C7ACFD-E742-4500-9DC4-FC3C7BD71EB0}"/>
                  </a:ext>
                </a:extLst>
              </p:cNvPr>
              <p:cNvSpPr>
                <a:spLocks/>
              </p:cNvSpPr>
              <p:nvPr/>
            </p:nvSpPr>
            <p:spPr bwMode="auto">
              <a:xfrm>
                <a:off x="2751" y="2816"/>
                <a:ext cx="1735" cy="549"/>
              </a:xfrm>
              <a:custGeom>
                <a:avLst/>
                <a:gdLst>
                  <a:gd name="T0" fmla="*/ 87 w 1840"/>
                  <a:gd name="T1" fmla="*/ 233 h 688"/>
                  <a:gd name="T2" fmla="*/ 208 w 1840"/>
                  <a:gd name="T3" fmla="*/ 175 h 688"/>
                  <a:gd name="T4" fmla="*/ 289 w 1840"/>
                  <a:gd name="T5" fmla="*/ 145 h 688"/>
                  <a:gd name="T6" fmla="*/ 329 w 1840"/>
                  <a:gd name="T7" fmla="*/ 88 h 688"/>
                  <a:gd name="T8" fmla="*/ 329 w 1840"/>
                  <a:gd name="T9" fmla="*/ 58 h 688"/>
                  <a:gd name="T10" fmla="*/ 570 w 1840"/>
                  <a:gd name="T11" fmla="*/ 88 h 688"/>
                  <a:gd name="T12" fmla="*/ 651 w 1840"/>
                  <a:gd name="T13" fmla="*/ 88 h 688"/>
                  <a:gd name="T14" fmla="*/ 731 w 1840"/>
                  <a:gd name="T15" fmla="*/ 88 h 688"/>
                  <a:gd name="T16" fmla="*/ 731 w 1840"/>
                  <a:gd name="T17" fmla="*/ 145 h 688"/>
                  <a:gd name="T18" fmla="*/ 851 w 1840"/>
                  <a:gd name="T19" fmla="*/ 30 h 688"/>
                  <a:gd name="T20" fmla="*/ 892 w 1840"/>
                  <a:gd name="T21" fmla="*/ 0 h 688"/>
                  <a:gd name="T22" fmla="*/ 933 w 1840"/>
                  <a:gd name="T23" fmla="*/ 30 h 688"/>
                  <a:gd name="T24" fmla="*/ 1295 w 1840"/>
                  <a:gd name="T25" fmla="*/ 30 h 688"/>
                  <a:gd name="T26" fmla="*/ 1375 w 1840"/>
                  <a:gd name="T27" fmla="*/ 58 h 688"/>
                  <a:gd name="T28" fmla="*/ 1415 w 1840"/>
                  <a:gd name="T29" fmla="*/ 145 h 688"/>
                  <a:gd name="T30" fmla="*/ 1415 w 1840"/>
                  <a:gd name="T31" fmla="*/ 117 h 688"/>
                  <a:gd name="T32" fmla="*/ 1535 w 1840"/>
                  <a:gd name="T33" fmla="*/ 204 h 688"/>
                  <a:gd name="T34" fmla="*/ 1456 w 1840"/>
                  <a:gd name="T35" fmla="*/ 320 h 688"/>
                  <a:gd name="T36" fmla="*/ 1174 w 1840"/>
                  <a:gd name="T37" fmla="*/ 408 h 688"/>
                  <a:gd name="T38" fmla="*/ 731 w 1840"/>
                  <a:gd name="T39" fmla="*/ 378 h 688"/>
                  <a:gd name="T40" fmla="*/ 87 w 1840"/>
                  <a:gd name="T41" fmla="*/ 233 h 6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0"/>
                  <a:gd name="T64" fmla="*/ 0 h 688"/>
                  <a:gd name="T65" fmla="*/ 1840 w 1840"/>
                  <a:gd name="T66" fmla="*/ 688 h 6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0" h="688">
                    <a:moveTo>
                      <a:pt x="104" y="384"/>
                    </a:moveTo>
                    <a:cubicBezTo>
                      <a:pt x="0" y="328"/>
                      <a:pt x="208" y="312"/>
                      <a:pt x="248" y="288"/>
                    </a:cubicBezTo>
                    <a:cubicBezTo>
                      <a:pt x="288" y="264"/>
                      <a:pt x="320" y="264"/>
                      <a:pt x="344" y="240"/>
                    </a:cubicBezTo>
                    <a:cubicBezTo>
                      <a:pt x="368" y="216"/>
                      <a:pt x="384" y="168"/>
                      <a:pt x="392" y="144"/>
                    </a:cubicBezTo>
                    <a:cubicBezTo>
                      <a:pt x="400" y="120"/>
                      <a:pt x="344" y="96"/>
                      <a:pt x="392" y="96"/>
                    </a:cubicBezTo>
                    <a:cubicBezTo>
                      <a:pt x="440" y="96"/>
                      <a:pt x="616" y="136"/>
                      <a:pt x="680" y="144"/>
                    </a:cubicBezTo>
                    <a:cubicBezTo>
                      <a:pt x="744" y="152"/>
                      <a:pt x="744" y="144"/>
                      <a:pt x="776" y="144"/>
                    </a:cubicBezTo>
                    <a:cubicBezTo>
                      <a:pt x="808" y="144"/>
                      <a:pt x="856" y="128"/>
                      <a:pt x="872" y="144"/>
                    </a:cubicBezTo>
                    <a:cubicBezTo>
                      <a:pt x="888" y="160"/>
                      <a:pt x="848" y="256"/>
                      <a:pt x="872" y="240"/>
                    </a:cubicBezTo>
                    <a:cubicBezTo>
                      <a:pt x="896" y="224"/>
                      <a:pt x="984" y="88"/>
                      <a:pt x="1016" y="48"/>
                    </a:cubicBezTo>
                    <a:cubicBezTo>
                      <a:pt x="1048" y="8"/>
                      <a:pt x="1048" y="0"/>
                      <a:pt x="1064" y="0"/>
                    </a:cubicBezTo>
                    <a:cubicBezTo>
                      <a:pt x="1080" y="0"/>
                      <a:pt x="1032" y="40"/>
                      <a:pt x="1112" y="48"/>
                    </a:cubicBezTo>
                    <a:cubicBezTo>
                      <a:pt x="1192" y="56"/>
                      <a:pt x="1456" y="40"/>
                      <a:pt x="1544" y="48"/>
                    </a:cubicBezTo>
                    <a:cubicBezTo>
                      <a:pt x="1632" y="56"/>
                      <a:pt x="1616" y="64"/>
                      <a:pt x="1640" y="96"/>
                    </a:cubicBezTo>
                    <a:cubicBezTo>
                      <a:pt x="1664" y="128"/>
                      <a:pt x="1680" y="224"/>
                      <a:pt x="1688" y="240"/>
                    </a:cubicBezTo>
                    <a:cubicBezTo>
                      <a:pt x="1696" y="256"/>
                      <a:pt x="1664" y="176"/>
                      <a:pt x="1688" y="192"/>
                    </a:cubicBezTo>
                    <a:cubicBezTo>
                      <a:pt x="1712" y="208"/>
                      <a:pt x="1824" y="280"/>
                      <a:pt x="1832" y="336"/>
                    </a:cubicBezTo>
                    <a:cubicBezTo>
                      <a:pt x="1840" y="392"/>
                      <a:pt x="1808" y="472"/>
                      <a:pt x="1736" y="528"/>
                    </a:cubicBezTo>
                    <a:cubicBezTo>
                      <a:pt x="1664" y="584"/>
                      <a:pt x="1544" y="656"/>
                      <a:pt x="1400" y="672"/>
                    </a:cubicBezTo>
                    <a:cubicBezTo>
                      <a:pt x="1256" y="688"/>
                      <a:pt x="1088" y="672"/>
                      <a:pt x="872" y="624"/>
                    </a:cubicBezTo>
                    <a:cubicBezTo>
                      <a:pt x="656" y="576"/>
                      <a:pt x="208" y="440"/>
                      <a:pt x="104" y="384"/>
                    </a:cubicBezTo>
                    <a:close/>
                  </a:path>
                </a:pathLst>
              </a:custGeom>
              <a:solidFill>
                <a:schemeClr val="bg1"/>
              </a:solidFill>
              <a:ln w="9525">
                <a:solidFill>
                  <a:schemeClr val="bg1"/>
                </a:solidFill>
                <a:round/>
                <a:headEnd/>
                <a:tailEnd/>
              </a:ln>
            </p:spPr>
            <p:txBody>
              <a:bodyPr/>
              <a:lstStyle/>
              <a:p>
                <a:endParaRPr lang="en-US"/>
              </a:p>
            </p:txBody>
          </p:sp>
          <p:sp>
            <p:nvSpPr>
              <p:cNvPr id="5144" name="Text Box 32">
                <a:extLst>
                  <a:ext uri="{FF2B5EF4-FFF2-40B4-BE49-F238E27FC236}">
                    <a16:creationId xmlns:a16="http://schemas.microsoft.com/office/drawing/2014/main" id="{566E1D74-FF76-4BFD-B231-AF6F51C79FA4}"/>
                  </a:ext>
                </a:extLst>
              </p:cNvPr>
              <p:cNvSpPr txBox="1">
                <a:spLocks noChangeArrowheads="1"/>
              </p:cNvSpPr>
              <p:nvPr/>
            </p:nvSpPr>
            <p:spPr bwMode="auto">
              <a:xfrm>
                <a:off x="3400" y="2906"/>
                <a:ext cx="67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000">
                    <a:solidFill>
                      <a:srgbClr val="0000FF"/>
                    </a:solidFill>
                  </a:rPr>
                  <a:t>Tế bào tiết HCl</a:t>
                </a:r>
              </a:p>
            </p:txBody>
          </p:sp>
          <p:sp>
            <p:nvSpPr>
              <p:cNvPr id="5145" name="Line 33">
                <a:extLst>
                  <a:ext uri="{FF2B5EF4-FFF2-40B4-BE49-F238E27FC236}">
                    <a16:creationId xmlns:a16="http://schemas.microsoft.com/office/drawing/2014/main" id="{427C1322-69A2-45E6-87D1-3545693C6517}"/>
                  </a:ext>
                </a:extLst>
              </p:cNvPr>
              <p:cNvSpPr>
                <a:spLocks noChangeShapeType="1"/>
              </p:cNvSpPr>
              <p:nvPr/>
            </p:nvSpPr>
            <p:spPr bwMode="auto">
              <a:xfrm>
                <a:off x="3037" y="2944"/>
                <a:ext cx="408"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6" name="Line 34">
                <a:extLst>
                  <a:ext uri="{FF2B5EF4-FFF2-40B4-BE49-F238E27FC236}">
                    <a16:creationId xmlns:a16="http://schemas.microsoft.com/office/drawing/2014/main" id="{E605F6FD-192D-4C7B-92D8-80AE25CF8E69}"/>
                  </a:ext>
                </a:extLst>
              </p:cNvPr>
              <p:cNvSpPr>
                <a:spLocks noChangeShapeType="1"/>
              </p:cNvSpPr>
              <p:nvPr/>
            </p:nvSpPr>
            <p:spPr bwMode="auto">
              <a:xfrm flipH="1">
                <a:off x="3996" y="2957"/>
                <a:ext cx="452" cy="1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7" name="Freeform 35">
                <a:extLst>
                  <a:ext uri="{FF2B5EF4-FFF2-40B4-BE49-F238E27FC236}">
                    <a16:creationId xmlns:a16="http://schemas.microsoft.com/office/drawing/2014/main" id="{B9558B77-A03F-400E-A786-D62D1667C1D9}"/>
                  </a:ext>
                </a:extLst>
              </p:cNvPr>
              <p:cNvSpPr>
                <a:spLocks/>
              </p:cNvSpPr>
              <p:nvPr/>
            </p:nvSpPr>
            <p:spPr bwMode="auto">
              <a:xfrm>
                <a:off x="95" y="1316"/>
                <a:ext cx="2135" cy="1028"/>
              </a:xfrm>
              <a:custGeom>
                <a:avLst/>
                <a:gdLst>
                  <a:gd name="T0" fmla="*/ 161 w 2264"/>
                  <a:gd name="T1" fmla="*/ 44 h 1288"/>
                  <a:gd name="T2" fmla="*/ 322 w 2264"/>
                  <a:gd name="T3" fmla="*/ 306 h 1288"/>
                  <a:gd name="T4" fmla="*/ 322 w 2264"/>
                  <a:gd name="T5" fmla="*/ 277 h 1288"/>
                  <a:gd name="T6" fmla="*/ 403 w 2264"/>
                  <a:gd name="T7" fmla="*/ 247 h 1288"/>
                  <a:gd name="T8" fmla="*/ 564 w 2264"/>
                  <a:gd name="T9" fmla="*/ 334 h 1288"/>
                  <a:gd name="T10" fmla="*/ 804 w 2264"/>
                  <a:gd name="T11" fmla="*/ 334 h 1288"/>
                  <a:gd name="T12" fmla="*/ 846 w 2264"/>
                  <a:gd name="T13" fmla="*/ 306 h 1288"/>
                  <a:gd name="T14" fmla="*/ 1047 w 2264"/>
                  <a:gd name="T15" fmla="*/ 393 h 1288"/>
                  <a:gd name="T16" fmla="*/ 1329 w 2264"/>
                  <a:gd name="T17" fmla="*/ 452 h 1288"/>
                  <a:gd name="T18" fmla="*/ 1368 w 2264"/>
                  <a:gd name="T19" fmla="*/ 452 h 1288"/>
                  <a:gd name="T20" fmla="*/ 1329 w 2264"/>
                  <a:gd name="T21" fmla="*/ 509 h 1288"/>
                  <a:gd name="T22" fmla="*/ 1490 w 2264"/>
                  <a:gd name="T23" fmla="*/ 364 h 1288"/>
                  <a:gd name="T24" fmla="*/ 1490 w 2264"/>
                  <a:gd name="T25" fmla="*/ 334 h 1288"/>
                  <a:gd name="T26" fmla="*/ 1730 w 2264"/>
                  <a:gd name="T27" fmla="*/ 334 h 1288"/>
                  <a:gd name="T28" fmla="*/ 1851 w 2264"/>
                  <a:gd name="T29" fmla="*/ 364 h 1288"/>
                  <a:gd name="T30" fmla="*/ 1851 w 2264"/>
                  <a:gd name="T31" fmla="*/ 567 h 1288"/>
                  <a:gd name="T32" fmla="*/ 1851 w 2264"/>
                  <a:gd name="T33" fmla="*/ 655 h 1288"/>
                  <a:gd name="T34" fmla="*/ 1851 w 2264"/>
                  <a:gd name="T35" fmla="*/ 714 h 1288"/>
                  <a:gd name="T36" fmla="*/ 1569 w 2264"/>
                  <a:gd name="T37" fmla="*/ 742 h 1288"/>
                  <a:gd name="T38" fmla="*/ 1530 w 2264"/>
                  <a:gd name="T39" fmla="*/ 772 h 1288"/>
                  <a:gd name="T40" fmla="*/ 1047 w 2264"/>
                  <a:gd name="T41" fmla="*/ 684 h 1288"/>
                  <a:gd name="T42" fmla="*/ 885 w 2264"/>
                  <a:gd name="T43" fmla="*/ 539 h 1288"/>
                  <a:gd name="T44" fmla="*/ 121 w 2264"/>
                  <a:gd name="T45" fmla="*/ 597 h 1288"/>
                  <a:gd name="T46" fmla="*/ 161 w 2264"/>
                  <a:gd name="T47" fmla="*/ 567 h 1288"/>
                  <a:gd name="T48" fmla="*/ 161 w 2264"/>
                  <a:gd name="T49" fmla="*/ 44 h 1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64"/>
                  <a:gd name="T76" fmla="*/ 0 h 1288"/>
                  <a:gd name="T77" fmla="*/ 2264 w 2264"/>
                  <a:gd name="T78" fmla="*/ 1288 h 1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64" h="1288">
                    <a:moveTo>
                      <a:pt x="192" y="72"/>
                    </a:moveTo>
                    <a:cubicBezTo>
                      <a:pt x="224" y="0"/>
                      <a:pt x="352" y="440"/>
                      <a:pt x="384" y="504"/>
                    </a:cubicBezTo>
                    <a:cubicBezTo>
                      <a:pt x="416" y="568"/>
                      <a:pt x="368" y="472"/>
                      <a:pt x="384" y="456"/>
                    </a:cubicBezTo>
                    <a:cubicBezTo>
                      <a:pt x="400" y="440"/>
                      <a:pt x="432" y="392"/>
                      <a:pt x="480" y="408"/>
                    </a:cubicBezTo>
                    <a:cubicBezTo>
                      <a:pt x="528" y="424"/>
                      <a:pt x="592" y="528"/>
                      <a:pt x="672" y="552"/>
                    </a:cubicBezTo>
                    <a:cubicBezTo>
                      <a:pt x="752" y="576"/>
                      <a:pt x="904" y="560"/>
                      <a:pt x="960" y="552"/>
                    </a:cubicBezTo>
                    <a:cubicBezTo>
                      <a:pt x="1016" y="544"/>
                      <a:pt x="960" y="488"/>
                      <a:pt x="1008" y="504"/>
                    </a:cubicBezTo>
                    <a:cubicBezTo>
                      <a:pt x="1056" y="520"/>
                      <a:pt x="1152" y="608"/>
                      <a:pt x="1248" y="648"/>
                    </a:cubicBezTo>
                    <a:cubicBezTo>
                      <a:pt x="1344" y="688"/>
                      <a:pt x="1520" y="728"/>
                      <a:pt x="1584" y="744"/>
                    </a:cubicBezTo>
                    <a:cubicBezTo>
                      <a:pt x="1648" y="760"/>
                      <a:pt x="1632" y="728"/>
                      <a:pt x="1632" y="744"/>
                    </a:cubicBezTo>
                    <a:cubicBezTo>
                      <a:pt x="1632" y="760"/>
                      <a:pt x="1560" y="864"/>
                      <a:pt x="1584" y="840"/>
                    </a:cubicBezTo>
                    <a:cubicBezTo>
                      <a:pt x="1608" y="816"/>
                      <a:pt x="1744" y="648"/>
                      <a:pt x="1776" y="600"/>
                    </a:cubicBezTo>
                    <a:cubicBezTo>
                      <a:pt x="1808" y="552"/>
                      <a:pt x="1728" y="560"/>
                      <a:pt x="1776" y="552"/>
                    </a:cubicBezTo>
                    <a:cubicBezTo>
                      <a:pt x="1824" y="544"/>
                      <a:pt x="1992" y="544"/>
                      <a:pt x="2064" y="552"/>
                    </a:cubicBezTo>
                    <a:cubicBezTo>
                      <a:pt x="2136" y="560"/>
                      <a:pt x="2184" y="536"/>
                      <a:pt x="2208" y="600"/>
                    </a:cubicBezTo>
                    <a:cubicBezTo>
                      <a:pt x="2232" y="664"/>
                      <a:pt x="2208" y="856"/>
                      <a:pt x="2208" y="936"/>
                    </a:cubicBezTo>
                    <a:cubicBezTo>
                      <a:pt x="2208" y="1016"/>
                      <a:pt x="2208" y="1040"/>
                      <a:pt x="2208" y="1080"/>
                    </a:cubicBezTo>
                    <a:cubicBezTo>
                      <a:pt x="2208" y="1120"/>
                      <a:pt x="2264" y="1152"/>
                      <a:pt x="2208" y="1176"/>
                    </a:cubicBezTo>
                    <a:cubicBezTo>
                      <a:pt x="2152" y="1200"/>
                      <a:pt x="1936" y="1208"/>
                      <a:pt x="1872" y="1224"/>
                    </a:cubicBezTo>
                    <a:cubicBezTo>
                      <a:pt x="1808" y="1240"/>
                      <a:pt x="1928" y="1288"/>
                      <a:pt x="1824" y="1272"/>
                    </a:cubicBezTo>
                    <a:cubicBezTo>
                      <a:pt x="1720" y="1256"/>
                      <a:pt x="1376" y="1192"/>
                      <a:pt x="1248" y="1128"/>
                    </a:cubicBezTo>
                    <a:cubicBezTo>
                      <a:pt x="1120" y="1064"/>
                      <a:pt x="1240" y="912"/>
                      <a:pt x="1056" y="888"/>
                    </a:cubicBezTo>
                    <a:cubicBezTo>
                      <a:pt x="872" y="864"/>
                      <a:pt x="288" y="976"/>
                      <a:pt x="144" y="984"/>
                    </a:cubicBezTo>
                    <a:cubicBezTo>
                      <a:pt x="0" y="992"/>
                      <a:pt x="184" y="1088"/>
                      <a:pt x="192" y="936"/>
                    </a:cubicBezTo>
                    <a:cubicBezTo>
                      <a:pt x="200" y="784"/>
                      <a:pt x="160" y="144"/>
                      <a:pt x="192" y="72"/>
                    </a:cubicBezTo>
                    <a:close/>
                  </a:path>
                </a:pathLst>
              </a:custGeom>
              <a:solidFill>
                <a:schemeClr val="bg1"/>
              </a:solidFill>
              <a:ln w="9525">
                <a:solidFill>
                  <a:schemeClr val="bg1"/>
                </a:solidFill>
                <a:round/>
                <a:headEnd/>
                <a:tailEnd/>
              </a:ln>
            </p:spPr>
            <p:txBody>
              <a:bodyPr/>
              <a:lstStyle/>
              <a:p>
                <a:endParaRPr lang="en-US"/>
              </a:p>
            </p:txBody>
          </p:sp>
          <p:sp>
            <p:nvSpPr>
              <p:cNvPr id="5148" name="Text Box 36">
                <a:extLst>
                  <a:ext uri="{FF2B5EF4-FFF2-40B4-BE49-F238E27FC236}">
                    <a16:creationId xmlns:a16="http://schemas.microsoft.com/office/drawing/2014/main" id="{838F8843-A751-4175-AE5B-5965AEC27465}"/>
                  </a:ext>
                </a:extLst>
              </p:cNvPr>
              <p:cNvSpPr txBox="1">
                <a:spLocks noChangeArrowheads="1"/>
              </p:cNvSpPr>
              <p:nvPr/>
            </p:nvSpPr>
            <p:spPr bwMode="auto">
              <a:xfrm>
                <a:off x="288" y="1910"/>
                <a:ext cx="5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a:solidFill>
                      <a:srgbClr val="0000FF"/>
                    </a:solidFill>
                  </a:rPr>
                  <a:t>Môn vị</a:t>
                </a:r>
              </a:p>
            </p:txBody>
          </p:sp>
          <p:sp>
            <p:nvSpPr>
              <p:cNvPr id="5149" name="Text Box 37">
                <a:extLst>
                  <a:ext uri="{FF2B5EF4-FFF2-40B4-BE49-F238E27FC236}">
                    <a16:creationId xmlns:a16="http://schemas.microsoft.com/office/drawing/2014/main" id="{2F6DD2B0-DCC5-4941-8791-9F18D784A79F}"/>
                  </a:ext>
                </a:extLst>
              </p:cNvPr>
              <p:cNvSpPr txBox="1">
                <a:spLocks noChangeArrowheads="1"/>
              </p:cNvSpPr>
              <p:nvPr/>
            </p:nvSpPr>
            <p:spPr bwMode="auto">
              <a:xfrm>
                <a:off x="1453" y="2064"/>
                <a:ext cx="7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buFontTx/>
                  <a:buNone/>
                </a:pPr>
                <a:r>
                  <a:rPr lang="en-US" altLang="en-US" sz="2000">
                    <a:solidFill>
                      <a:srgbClr val="0000FF"/>
                    </a:solidFill>
                  </a:rPr>
                  <a:t>Tuyến vị</a:t>
                </a:r>
              </a:p>
            </p:txBody>
          </p:sp>
          <p:sp>
            <p:nvSpPr>
              <p:cNvPr id="5150" name="Line 38">
                <a:extLst>
                  <a:ext uri="{FF2B5EF4-FFF2-40B4-BE49-F238E27FC236}">
                    <a16:creationId xmlns:a16="http://schemas.microsoft.com/office/drawing/2014/main" id="{4E7E08E7-93A2-4159-A2C8-F09B482EBA15}"/>
                  </a:ext>
                </a:extLst>
              </p:cNvPr>
              <p:cNvSpPr>
                <a:spLocks noChangeShapeType="1"/>
              </p:cNvSpPr>
              <p:nvPr/>
            </p:nvSpPr>
            <p:spPr bwMode="auto">
              <a:xfrm>
                <a:off x="570" y="1642"/>
                <a:ext cx="0"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1" name="Freeform 39">
                <a:extLst>
                  <a:ext uri="{FF2B5EF4-FFF2-40B4-BE49-F238E27FC236}">
                    <a16:creationId xmlns:a16="http://schemas.microsoft.com/office/drawing/2014/main" id="{3B2335AF-26BD-4FF9-952A-E3A310D92F73}"/>
                  </a:ext>
                </a:extLst>
              </p:cNvPr>
              <p:cNvSpPr>
                <a:spLocks/>
              </p:cNvSpPr>
              <p:nvPr/>
            </p:nvSpPr>
            <p:spPr bwMode="auto">
              <a:xfrm>
                <a:off x="238" y="1271"/>
                <a:ext cx="717" cy="352"/>
              </a:xfrm>
              <a:custGeom>
                <a:avLst/>
                <a:gdLst>
                  <a:gd name="T0" fmla="*/ 48 w 792"/>
                  <a:gd name="T1" fmla="*/ 34 h 440"/>
                  <a:gd name="T2" fmla="*/ 403 w 792"/>
                  <a:gd name="T3" fmla="*/ 34 h 440"/>
                  <a:gd name="T4" fmla="*/ 546 w 792"/>
                  <a:gd name="T5" fmla="*/ 93 h 440"/>
                  <a:gd name="T6" fmla="*/ 582 w 792"/>
                  <a:gd name="T7" fmla="*/ 122 h 440"/>
                  <a:gd name="T8" fmla="*/ 582 w 792"/>
                  <a:gd name="T9" fmla="*/ 151 h 440"/>
                  <a:gd name="T10" fmla="*/ 546 w 792"/>
                  <a:gd name="T11" fmla="*/ 151 h 440"/>
                  <a:gd name="T12" fmla="*/ 474 w 792"/>
                  <a:gd name="T13" fmla="*/ 210 h 440"/>
                  <a:gd name="T14" fmla="*/ 333 w 792"/>
                  <a:gd name="T15" fmla="*/ 210 h 440"/>
                  <a:gd name="T16" fmla="*/ 297 w 792"/>
                  <a:gd name="T17" fmla="*/ 210 h 440"/>
                  <a:gd name="T18" fmla="*/ 262 w 792"/>
                  <a:gd name="T19" fmla="*/ 180 h 440"/>
                  <a:gd name="T20" fmla="*/ 190 w 792"/>
                  <a:gd name="T21" fmla="*/ 180 h 440"/>
                  <a:gd name="T22" fmla="*/ 119 w 792"/>
                  <a:gd name="T23" fmla="*/ 210 h 440"/>
                  <a:gd name="T24" fmla="*/ 119 w 792"/>
                  <a:gd name="T25" fmla="*/ 238 h 440"/>
                  <a:gd name="T26" fmla="*/ 48 w 792"/>
                  <a:gd name="T27" fmla="*/ 34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2"/>
                  <a:gd name="T43" fmla="*/ 0 h 440"/>
                  <a:gd name="T44" fmla="*/ 792 w 792"/>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2" h="440">
                    <a:moveTo>
                      <a:pt x="64" y="56"/>
                    </a:moveTo>
                    <a:cubicBezTo>
                      <a:pt x="128" y="0"/>
                      <a:pt x="432" y="40"/>
                      <a:pt x="544" y="56"/>
                    </a:cubicBezTo>
                    <a:cubicBezTo>
                      <a:pt x="656" y="72"/>
                      <a:pt x="696" y="128"/>
                      <a:pt x="736" y="152"/>
                    </a:cubicBezTo>
                    <a:cubicBezTo>
                      <a:pt x="776" y="176"/>
                      <a:pt x="776" y="184"/>
                      <a:pt x="784" y="200"/>
                    </a:cubicBezTo>
                    <a:cubicBezTo>
                      <a:pt x="792" y="216"/>
                      <a:pt x="792" y="240"/>
                      <a:pt x="784" y="248"/>
                    </a:cubicBezTo>
                    <a:cubicBezTo>
                      <a:pt x="776" y="256"/>
                      <a:pt x="760" y="232"/>
                      <a:pt x="736" y="248"/>
                    </a:cubicBezTo>
                    <a:cubicBezTo>
                      <a:pt x="712" y="264"/>
                      <a:pt x="688" y="328"/>
                      <a:pt x="640" y="344"/>
                    </a:cubicBezTo>
                    <a:cubicBezTo>
                      <a:pt x="592" y="360"/>
                      <a:pt x="488" y="344"/>
                      <a:pt x="448" y="344"/>
                    </a:cubicBezTo>
                    <a:cubicBezTo>
                      <a:pt x="408" y="344"/>
                      <a:pt x="416" y="352"/>
                      <a:pt x="400" y="344"/>
                    </a:cubicBezTo>
                    <a:cubicBezTo>
                      <a:pt x="384" y="336"/>
                      <a:pt x="376" y="304"/>
                      <a:pt x="352" y="296"/>
                    </a:cubicBezTo>
                    <a:cubicBezTo>
                      <a:pt x="328" y="288"/>
                      <a:pt x="288" y="288"/>
                      <a:pt x="256" y="296"/>
                    </a:cubicBezTo>
                    <a:cubicBezTo>
                      <a:pt x="224" y="304"/>
                      <a:pt x="176" y="328"/>
                      <a:pt x="160" y="344"/>
                    </a:cubicBezTo>
                    <a:cubicBezTo>
                      <a:pt x="144" y="360"/>
                      <a:pt x="176" y="440"/>
                      <a:pt x="160" y="392"/>
                    </a:cubicBezTo>
                    <a:cubicBezTo>
                      <a:pt x="144" y="344"/>
                      <a:pt x="0" y="112"/>
                      <a:pt x="64" y="56"/>
                    </a:cubicBezTo>
                    <a:close/>
                  </a:path>
                </a:pathLst>
              </a:custGeom>
              <a:solidFill>
                <a:schemeClr val="bg1"/>
              </a:solidFill>
              <a:ln w="9525">
                <a:solidFill>
                  <a:schemeClr val="bg1"/>
                </a:solidFill>
                <a:round/>
                <a:headEnd/>
                <a:tailEnd/>
              </a:ln>
            </p:spPr>
            <p:txBody>
              <a:bodyPr/>
              <a:lstStyle/>
              <a:p>
                <a:endParaRPr lang="en-US"/>
              </a:p>
            </p:txBody>
          </p:sp>
          <p:sp>
            <p:nvSpPr>
              <p:cNvPr id="5152" name="Freeform 40">
                <a:extLst>
                  <a:ext uri="{FF2B5EF4-FFF2-40B4-BE49-F238E27FC236}">
                    <a16:creationId xmlns:a16="http://schemas.microsoft.com/office/drawing/2014/main" id="{8F69DF83-A3AB-49EA-AA38-9DF6EA76A1EF}"/>
                  </a:ext>
                </a:extLst>
              </p:cNvPr>
              <p:cNvSpPr>
                <a:spLocks/>
              </p:cNvSpPr>
              <p:nvPr/>
            </p:nvSpPr>
            <p:spPr bwMode="auto">
              <a:xfrm>
                <a:off x="231" y="729"/>
                <a:ext cx="1252" cy="722"/>
              </a:xfrm>
              <a:custGeom>
                <a:avLst/>
                <a:gdLst>
                  <a:gd name="T0" fmla="*/ 86 w 1400"/>
                  <a:gd name="T1" fmla="*/ 68 h 904"/>
                  <a:gd name="T2" fmla="*/ 86 w 1400"/>
                  <a:gd name="T3" fmla="*/ 475 h 904"/>
                  <a:gd name="T4" fmla="*/ 326 w 1400"/>
                  <a:gd name="T5" fmla="*/ 505 h 904"/>
                  <a:gd name="T6" fmla="*/ 463 w 1400"/>
                  <a:gd name="T7" fmla="*/ 475 h 904"/>
                  <a:gd name="T8" fmla="*/ 463 w 1400"/>
                  <a:gd name="T9" fmla="*/ 388 h 904"/>
                  <a:gd name="T10" fmla="*/ 566 w 1400"/>
                  <a:gd name="T11" fmla="*/ 388 h 904"/>
                  <a:gd name="T12" fmla="*/ 601 w 1400"/>
                  <a:gd name="T13" fmla="*/ 359 h 904"/>
                  <a:gd name="T14" fmla="*/ 532 w 1400"/>
                  <a:gd name="T15" fmla="*/ 301 h 904"/>
                  <a:gd name="T16" fmla="*/ 532 w 1400"/>
                  <a:gd name="T17" fmla="*/ 272 h 904"/>
                  <a:gd name="T18" fmla="*/ 532 w 1400"/>
                  <a:gd name="T19" fmla="*/ 214 h 904"/>
                  <a:gd name="T20" fmla="*/ 601 w 1400"/>
                  <a:gd name="T21" fmla="*/ 184 h 904"/>
                  <a:gd name="T22" fmla="*/ 704 w 1400"/>
                  <a:gd name="T23" fmla="*/ 214 h 904"/>
                  <a:gd name="T24" fmla="*/ 773 w 1400"/>
                  <a:gd name="T25" fmla="*/ 155 h 904"/>
                  <a:gd name="T26" fmla="*/ 943 w 1400"/>
                  <a:gd name="T27" fmla="*/ 155 h 904"/>
                  <a:gd name="T28" fmla="*/ 943 w 1400"/>
                  <a:gd name="T29" fmla="*/ 68 h 904"/>
                  <a:gd name="T30" fmla="*/ 601 w 1400"/>
                  <a:gd name="T31" fmla="*/ 68 h 904"/>
                  <a:gd name="T32" fmla="*/ 86 w 1400"/>
                  <a:gd name="T33" fmla="*/ 68 h 9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0"/>
                  <a:gd name="T52" fmla="*/ 0 h 904"/>
                  <a:gd name="T53" fmla="*/ 1400 w 1400"/>
                  <a:gd name="T54" fmla="*/ 904 h 9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0" h="904">
                    <a:moveTo>
                      <a:pt x="120" y="112"/>
                    </a:moveTo>
                    <a:cubicBezTo>
                      <a:pt x="0" y="224"/>
                      <a:pt x="64" y="664"/>
                      <a:pt x="120" y="784"/>
                    </a:cubicBezTo>
                    <a:cubicBezTo>
                      <a:pt x="176" y="904"/>
                      <a:pt x="368" y="832"/>
                      <a:pt x="456" y="832"/>
                    </a:cubicBezTo>
                    <a:cubicBezTo>
                      <a:pt x="544" y="832"/>
                      <a:pt x="616" y="816"/>
                      <a:pt x="648" y="784"/>
                    </a:cubicBezTo>
                    <a:cubicBezTo>
                      <a:pt x="680" y="752"/>
                      <a:pt x="624" y="664"/>
                      <a:pt x="648" y="640"/>
                    </a:cubicBezTo>
                    <a:cubicBezTo>
                      <a:pt x="672" y="616"/>
                      <a:pt x="760" y="648"/>
                      <a:pt x="792" y="640"/>
                    </a:cubicBezTo>
                    <a:cubicBezTo>
                      <a:pt x="824" y="632"/>
                      <a:pt x="848" y="616"/>
                      <a:pt x="840" y="592"/>
                    </a:cubicBezTo>
                    <a:cubicBezTo>
                      <a:pt x="832" y="568"/>
                      <a:pt x="760" y="520"/>
                      <a:pt x="744" y="496"/>
                    </a:cubicBezTo>
                    <a:cubicBezTo>
                      <a:pt x="728" y="472"/>
                      <a:pt x="744" y="472"/>
                      <a:pt x="744" y="448"/>
                    </a:cubicBezTo>
                    <a:cubicBezTo>
                      <a:pt x="744" y="424"/>
                      <a:pt x="728" y="376"/>
                      <a:pt x="744" y="352"/>
                    </a:cubicBezTo>
                    <a:cubicBezTo>
                      <a:pt x="760" y="328"/>
                      <a:pt x="800" y="304"/>
                      <a:pt x="840" y="304"/>
                    </a:cubicBezTo>
                    <a:cubicBezTo>
                      <a:pt x="880" y="304"/>
                      <a:pt x="944" y="360"/>
                      <a:pt x="984" y="352"/>
                    </a:cubicBezTo>
                    <a:cubicBezTo>
                      <a:pt x="1024" y="344"/>
                      <a:pt x="1024" y="272"/>
                      <a:pt x="1080" y="256"/>
                    </a:cubicBezTo>
                    <a:cubicBezTo>
                      <a:pt x="1136" y="240"/>
                      <a:pt x="1280" y="280"/>
                      <a:pt x="1320" y="256"/>
                    </a:cubicBezTo>
                    <a:cubicBezTo>
                      <a:pt x="1360" y="232"/>
                      <a:pt x="1400" y="136"/>
                      <a:pt x="1320" y="112"/>
                    </a:cubicBezTo>
                    <a:cubicBezTo>
                      <a:pt x="1240" y="88"/>
                      <a:pt x="1040" y="112"/>
                      <a:pt x="840" y="112"/>
                    </a:cubicBezTo>
                    <a:cubicBezTo>
                      <a:pt x="640" y="112"/>
                      <a:pt x="240" y="0"/>
                      <a:pt x="120" y="112"/>
                    </a:cubicBezTo>
                    <a:close/>
                  </a:path>
                </a:pathLst>
              </a:custGeom>
              <a:solidFill>
                <a:schemeClr val="bg1"/>
              </a:solidFill>
              <a:ln w="9525">
                <a:solidFill>
                  <a:schemeClr val="bg1"/>
                </a:solidFill>
                <a:round/>
                <a:headEnd/>
                <a:tailEnd/>
              </a:ln>
            </p:spPr>
            <p:txBody>
              <a:bodyPr/>
              <a:lstStyle/>
              <a:p>
                <a:endParaRPr lang="en-US"/>
              </a:p>
            </p:txBody>
          </p:sp>
          <p:sp>
            <p:nvSpPr>
              <p:cNvPr id="5153" name="Text Box 41">
                <a:extLst>
                  <a:ext uri="{FF2B5EF4-FFF2-40B4-BE49-F238E27FC236}">
                    <a16:creationId xmlns:a16="http://schemas.microsoft.com/office/drawing/2014/main" id="{3ABA8502-D632-4BB9-96BD-118E61CBF4A8}"/>
                  </a:ext>
                </a:extLst>
              </p:cNvPr>
              <p:cNvSpPr txBox="1">
                <a:spLocks noChangeArrowheads="1"/>
              </p:cNvSpPr>
              <p:nvPr/>
            </p:nvSpPr>
            <p:spPr bwMode="auto">
              <a:xfrm>
                <a:off x="216" y="1104"/>
                <a:ext cx="6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2000">
                    <a:solidFill>
                      <a:srgbClr val="0000FF"/>
                    </a:solidFill>
                  </a:rPr>
                  <a:t>3 lớp cơ</a:t>
                </a:r>
              </a:p>
            </p:txBody>
          </p:sp>
          <p:sp>
            <p:nvSpPr>
              <p:cNvPr id="5154" name="Line 42">
                <a:extLst>
                  <a:ext uri="{FF2B5EF4-FFF2-40B4-BE49-F238E27FC236}">
                    <a16:creationId xmlns:a16="http://schemas.microsoft.com/office/drawing/2014/main" id="{F7F03983-62D0-4E44-8AD8-F2C7FFB04554}"/>
                  </a:ext>
                </a:extLst>
              </p:cNvPr>
              <p:cNvSpPr>
                <a:spLocks noChangeShapeType="1"/>
              </p:cNvSpPr>
              <p:nvPr/>
            </p:nvSpPr>
            <p:spPr bwMode="auto">
              <a:xfrm>
                <a:off x="963" y="805"/>
                <a:ext cx="0" cy="2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5" name="Freeform 43">
                <a:extLst>
                  <a:ext uri="{FF2B5EF4-FFF2-40B4-BE49-F238E27FC236}">
                    <a16:creationId xmlns:a16="http://schemas.microsoft.com/office/drawing/2014/main" id="{94656CAD-F282-493C-BB31-432419FCB574}"/>
                  </a:ext>
                </a:extLst>
              </p:cNvPr>
              <p:cNvSpPr>
                <a:spLocks/>
              </p:cNvSpPr>
              <p:nvPr/>
            </p:nvSpPr>
            <p:spPr bwMode="auto">
              <a:xfrm>
                <a:off x="1068" y="761"/>
                <a:ext cx="1713" cy="1072"/>
              </a:xfrm>
              <a:custGeom>
                <a:avLst/>
                <a:gdLst>
                  <a:gd name="T0" fmla="*/ 261 w 1816"/>
                  <a:gd name="T1" fmla="*/ 14 h 1344"/>
                  <a:gd name="T2" fmla="*/ 261 w 1816"/>
                  <a:gd name="T3" fmla="*/ 131 h 1344"/>
                  <a:gd name="T4" fmla="*/ 383 w 1816"/>
                  <a:gd name="T5" fmla="*/ 189 h 1344"/>
                  <a:gd name="T6" fmla="*/ 383 w 1816"/>
                  <a:gd name="T7" fmla="*/ 305 h 1344"/>
                  <a:gd name="T8" fmla="*/ 342 w 1816"/>
                  <a:gd name="T9" fmla="*/ 479 h 1344"/>
                  <a:gd name="T10" fmla="*/ 222 w 1816"/>
                  <a:gd name="T11" fmla="*/ 625 h 1344"/>
                  <a:gd name="T12" fmla="*/ 21 w 1816"/>
                  <a:gd name="T13" fmla="*/ 741 h 1344"/>
                  <a:gd name="T14" fmla="*/ 101 w 1816"/>
                  <a:gd name="T15" fmla="*/ 741 h 1344"/>
                  <a:gd name="T16" fmla="*/ 181 w 1816"/>
                  <a:gd name="T17" fmla="*/ 770 h 1344"/>
                  <a:gd name="T18" fmla="*/ 303 w 1816"/>
                  <a:gd name="T19" fmla="*/ 770 h 1344"/>
                  <a:gd name="T20" fmla="*/ 423 w 1816"/>
                  <a:gd name="T21" fmla="*/ 799 h 1344"/>
                  <a:gd name="T22" fmla="*/ 504 w 1816"/>
                  <a:gd name="T23" fmla="*/ 770 h 1344"/>
                  <a:gd name="T24" fmla="*/ 463 w 1816"/>
                  <a:gd name="T25" fmla="*/ 712 h 1344"/>
                  <a:gd name="T26" fmla="*/ 585 w 1816"/>
                  <a:gd name="T27" fmla="*/ 799 h 1344"/>
                  <a:gd name="T28" fmla="*/ 665 w 1816"/>
                  <a:gd name="T29" fmla="*/ 799 h 1344"/>
                  <a:gd name="T30" fmla="*/ 987 w 1816"/>
                  <a:gd name="T31" fmla="*/ 799 h 1344"/>
                  <a:gd name="T32" fmla="*/ 947 w 1816"/>
                  <a:gd name="T33" fmla="*/ 712 h 1344"/>
                  <a:gd name="T34" fmla="*/ 1027 w 1816"/>
                  <a:gd name="T35" fmla="*/ 654 h 1344"/>
                  <a:gd name="T36" fmla="*/ 987 w 1816"/>
                  <a:gd name="T37" fmla="*/ 596 h 1344"/>
                  <a:gd name="T38" fmla="*/ 1068 w 1816"/>
                  <a:gd name="T39" fmla="*/ 596 h 1344"/>
                  <a:gd name="T40" fmla="*/ 1148 w 1816"/>
                  <a:gd name="T41" fmla="*/ 538 h 1344"/>
                  <a:gd name="T42" fmla="*/ 1148 w 1816"/>
                  <a:gd name="T43" fmla="*/ 479 h 1344"/>
                  <a:gd name="T44" fmla="*/ 1068 w 1816"/>
                  <a:gd name="T45" fmla="*/ 421 h 1344"/>
                  <a:gd name="T46" fmla="*/ 1027 w 1816"/>
                  <a:gd name="T47" fmla="*/ 392 h 1344"/>
                  <a:gd name="T48" fmla="*/ 1027 w 1816"/>
                  <a:gd name="T49" fmla="*/ 334 h 1344"/>
                  <a:gd name="T50" fmla="*/ 1148 w 1816"/>
                  <a:gd name="T51" fmla="*/ 305 h 1344"/>
                  <a:gd name="T52" fmla="*/ 1269 w 1816"/>
                  <a:gd name="T53" fmla="*/ 246 h 1344"/>
                  <a:gd name="T54" fmla="*/ 1350 w 1816"/>
                  <a:gd name="T55" fmla="*/ 246 h 1344"/>
                  <a:gd name="T56" fmla="*/ 1511 w 1816"/>
                  <a:gd name="T57" fmla="*/ 189 h 1344"/>
                  <a:gd name="T58" fmla="*/ 1430 w 1816"/>
                  <a:gd name="T59" fmla="*/ 101 h 1344"/>
                  <a:gd name="T60" fmla="*/ 1389 w 1816"/>
                  <a:gd name="T61" fmla="*/ 44 h 1344"/>
                  <a:gd name="T62" fmla="*/ 1068 w 1816"/>
                  <a:gd name="T63" fmla="*/ 44 h 1344"/>
                  <a:gd name="T64" fmla="*/ 261 w 1816"/>
                  <a:gd name="T65" fmla="*/ 14 h 1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344"/>
                  <a:gd name="T101" fmla="*/ 1816 w 1816"/>
                  <a:gd name="T102" fmla="*/ 1344 h 1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344">
                    <a:moveTo>
                      <a:pt x="312" y="24"/>
                    </a:moveTo>
                    <a:cubicBezTo>
                      <a:pt x="152" y="48"/>
                      <a:pt x="288" y="168"/>
                      <a:pt x="312" y="216"/>
                    </a:cubicBezTo>
                    <a:cubicBezTo>
                      <a:pt x="336" y="264"/>
                      <a:pt x="432" y="264"/>
                      <a:pt x="456" y="312"/>
                    </a:cubicBezTo>
                    <a:cubicBezTo>
                      <a:pt x="480" y="360"/>
                      <a:pt x="464" y="424"/>
                      <a:pt x="456" y="504"/>
                    </a:cubicBezTo>
                    <a:cubicBezTo>
                      <a:pt x="448" y="584"/>
                      <a:pt x="440" y="704"/>
                      <a:pt x="408" y="792"/>
                    </a:cubicBezTo>
                    <a:cubicBezTo>
                      <a:pt x="376" y="880"/>
                      <a:pt x="328" y="960"/>
                      <a:pt x="264" y="1032"/>
                    </a:cubicBezTo>
                    <a:cubicBezTo>
                      <a:pt x="200" y="1104"/>
                      <a:pt x="48" y="1192"/>
                      <a:pt x="24" y="1224"/>
                    </a:cubicBezTo>
                    <a:cubicBezTo>
                      <a:pt x="0" y="1256"/>
                      <a:pt x="88" y="1216"/>
                      <a:pt x="120" y="1224"/>
                    </a:cubicBezTo>
                    <a:cubicBezTo>
                      <a:pt x="152" y="1232"/>
                      <a:pt x="176" y="1264"/>
                      <a:pt x="216" y="1272"/>
                    </a:cubicBezTo>
                    <a:cubicBezTo>
                      <a:pt x="256" y="1280"/>
                      <a:pt x="312" y="1264"/>
                      <a:pt x="360" y="1272"/>
                    </a:cubicBezTo>
                    <a:cubicBezTo>
                      <a:pt x="408" y="1280"/>
                      <a:pt x="464" y="1320"/>
                      <a:pt x="504" y="1320"/>
                    </a:cubicBezTo>
                    <a:cubicBezTo>
                      <a:pt x="544" y="1320"/>
                      <a:pt x="592" y="1296"/>
                      <a:pt x="600" y="1272"/>
                    </a:cubicBezTo>
                    <a:cubicBezTo>
                      <a:pt x="608" y="1248"/>
                      <a:pt x="536" y="1168"/>
                      <a:pt x="552" y="1176"/>
                    </a:cubicBezTo>
                    <a:cubicBezTo>
                      <a:pt x="568" y="1184"/>
                      <a:pt x="656" y="1296"/>
                      <a:pt x="696" y="1320"/>
                    </a:cubicBezTo>
                    <a:cubicBezTo>
                      <a:pt x="736" y="1344"/>
                      <a:pt x="712" y="1320"/>
                      <a:pt x="792" y="1320"/>
                    </a:cubicBezTo>
                    <a:cubicBezTo>
                      <a:pt x="872" y="1320"/>
                      <a:pt x="1120" y="1344"/>
                      <a:pt x="1176" y="1320"/>
                    </a:cubicBezTo>
                    <a:cubicBezTo>
                      <a:pt x="1232" y="1296"/>
                      <a:pt x="1120" y="1216"/>
                      <a:pt x="1128" y="1176"/>
                    </a:cubicBezTo>
                    <a:cubicBezTo>
                      <a:pt x="1136" y="1136"/>
                      <a:pt x="1216" y="1112"/>
                      <a:pt x="1224" y="1080"/>
                    </a:cubicBezTo>
                    <a:cubicBezTo>
                      <a:pt x="1232" y="1048"/>
                      <a:pt x="1168" y="1000"/>
                      <a:pt x="1176" y="984"/>
                    </a:cubicBezTo>
                    <a:cubicBezTo>
                      <a:pt x="1184" y="968"/>
                      <a:pt x="1240" y="1000"/>
                      <a:pt x="1272" y="984"/>
                    </a:cubicBezTo>
                    <a:cubicBezTo>
                      <a:pt x="1304" y="968"/>
                      <a:pt x="1352" y="920"/>
                      <a:pt x="1368" y="888"/>
                    </a:cubicBezTo>
                    <a:cubicBezTo>
                      <a:pt x="1384" y="856"/>
                      <a:pt x="1384" y="824"/>
                      <a:pt x="1368" y="792"/>
                    </a:cubicBezTo>
                    <a:cubicBezTo>
                      <a:pt x="1352" y="760"/>
                      <a:pt x="1296" y="720"/>
                      <a:pt x="1272" y="696"/>
                    </a:cubicBezTo>
                    <a:cubicBezTo>
                      <a:pt x="1248" y="672"/>
                      <a:pt x="1232" y="672"/>
                      <a:pt x="1224" y="648"/>
                    </a:cubicBezTo>
                    <a:cubicBezTo>
                      <a:pt x="1216" y="624"/>
                      <a:pt x="1200" y="576"/>
                      <a:pt x="1224" y="552"/>
                    </a:cubicBezTo>
                    <a:cubicBezTo>
                      <a:pt x="1248" y="528"/>
                      <a:pt x="1320" y="528"/>
                      <a:pt x="1368" y="504"/>
                    </a:cubicBezTo>
                    <a:cubicBezTo>
                      <a:pt x="1416" y="480"/>
                      <a:pt x="1472" y="424"/>
                      <a:pt x="1512" y="408"/>
                    </a:cubicBezTo>
                    <a:cubicBezTo>
                      <a:pt x="1552" y="392"/>
                      <a:pt x="1560" y="424"/>
                      <a:pt x="1608" y="408"/>
                    </a:cubicBezTo>
                    <a:cubicBezTo>
                      <a:pt x="1656" y="392"/>
                      <a:pt x="1784" y="352"/>
                      <a:pt x="1800" y="312"/>
                    </a:cubicBezTo>
                    <a:cubicBezTo>
                      <a:pt x="1816" y="272"/>
                      <a:pt x="1728" y="208"/>
                      <a:pt x="1704" y="168"/>
                    </a:cubicBezTo>
                    <a:cubicBezTo>
                      <a:pt x="1680" y="128"/>
                      <a:pt x="1728" y="88"/>
                      <a:pt x="1656" y="72"/>
                    </a:cubicBezTo>
                    <a:cubicBezTo>
                      <a:pt x="1584" y="56"/>
                      <a:pt x="1496" y="80"/>
                      <a:pt x="1272" y="72"/>
                    </a:cubicBezTo>
                    <a:cubicBezTo>
                      <a:pt x="1048" y="64"/>
                      <a:pt x="472" y="0"/>
                      <a:pt x="312" y="24"/>
                    </a:cubicBezTo>
                    <a:close/>
                  </a:path>
                </a:pathLst>
              </a:custGeom>
              <a:solidFill>
                <a:schemeClr val="bg1"/>
              </a:solidFill>
              <a:ln w="9525">
                <a:solidFill>
                  <a:schemeClr val="bg1"/>
                </a:solidFill>
                <a:round/>
                <a:headEnd/>
                <a:tailEnd/>
              </a:ln>
            </p:spPr>
            <p:txBody>
              <a:bodyPr/>
              <a:lstStyle/>
              <a:p>
                <a:endParaRPr lang="en-US"/>
              </a:p>
            </p:txBody>
          </p:sp>
          <p:sp>
            <p:nvSpPr>
              <p:cNvPr id="5156" name="Text Box 44">
                <a:extLst>
                  <a:ext uri="{FF2B5EF4-FFF2-40B4-BE49-F238E27FC236}">
                    <a16:creationId xmlns:a16="http://schemas.microsoft.com/office/drawing/2014/main" id="{97E588B6-4083-4D96-BAD0-CD98AE0331F1}"/>
                  </a:ext>
                </a:extLst>
              </p:cNvPr>
              <p:cNvSpPr txBox="1">
                <a:spLocks noChangeArrowheads="1"/>
              </p:cNvSpPr>
              <p:nvPr/>
            </p:nvSpPr>
            <p:spPr bwMode="auto">
              <a:xfrm>
                <a:off x="1408" y="720"/>
                <a:ext cx="104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000">
                    <a:solidFill>
                      <a:srgbClr val="0000FF"/>
                    </a:solidFill>
                  </a:rPr>
                  <a:t>Bề mặt  bên trong dạ dày</a:t>
                </a:r>
              </a:p>
            </p:txBody>
          </p:sp>
          <p:sp>
            <p:nvSpPr>
              <p:cNvPr id="5157" name="Freeform 45">
                <a:extLst>
                  <a:ext uri="{FF2B5EF4-FFF2-40B4-BE49-F238E27FC236}">
                    <a16:creationId xmlns:a16="http://schemas.microsoft.com/office/drawing/2014/main" id="{71D357FC-0A83-4E29-B02D-42ECFF1F51C5}"/>
                  </a:ext>
                </a:extLst>
              </p:cNvPr>
              <p:cNvSpPr>
                <a:spLocks/>
              </p:cNvSpPr>
              <p:nvPr/>
            </p:nvSpPr>
            <p:spPr bwMode="auto">
              <a:xfrm>
                <a:off x="978" y="1106"/>
                <a:ext cx="1403" cy="459"/>
              </a:xfrm>
              <a:custGeom>
                <a:avLst/>
                <a:gdLst>
                  <a:gd name="T0" fmla="*/ 0 w 1488"/>
                  <a:gd name="T1" fmla="*/ 349 h 576"/>
                  <a:gd name="T2" fmla="*/ 885 w 1488"/>
                  <a:gd name="T3" fmla="*/ 0 h 576"/>
                  <a:gd name="T4" fmla="*/ 1247 w 1488"/>
                  <a:gd name="T5" fmla="*/ 145 h 576"/>
                  <a:gd name="T6" fmla="*/ 0 60000 65536"/>
                  <a:gd name="T7" fmla="*/ 0 60000 65536"/>
                  <a:gd name="T8" fmla="*/ 0 60000 65536"/>
                  <a:gd name="T9" fmla="*/ 0 w 1488"/>
                  <a:gd name="T10" fmla="*/ 0 h 576"/>
                  <a:gd name="T11" fmla="*/ 1488 w 1488"/>
                  <a:gd name="T12" fmla="*/ 576 h 576"/>
                </a:gdLst>
                <a:ahLst/>
                <a:cxnLst>
                  <a:cxn ang="T6">
                    <a:pos x="T0" y="T1"/>
                  </a:cxn>
                  <a:cxn ang="T7">
                    <a:pos x="T2" y="T3"/>
                  </a:cxn>
                  <a:cxn ang="T8">
                    <a:pos x="T4" y="T5"/>
                  </a:cxn>
                </a:cxnLst>
                <a:rect l="T9" t="T10" r="T11" b="T12"/>
                <a:pathLst>
                  <a:path w="1488" h="576">
                    <a:moveTo>
                      <a:pt x="0" y="576"/>
                    </a:moveTo>
                    <a:lnTo>
                      <a:pt x="1056" y="0"/>
                    </a:lnTo>
                    <a:lnTo>
                      <a:pt x="1488" y="24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8" name="Freeform 46">
                <a:extLst>
                  <a:ext uri="{FF2B5EF4-FFF2-40B4-BE49-F238E27FC236}">
                    <a16:creationId xmlns:a16="http://schemas.microsoft.com/office/drawing/2014/main" id="{792276F8-6229-4534-8E0E-1A01D5F272DC}"/>
                  </a:ext>
                </a:extLst>
              </p:cNvPr>
              <p:cNvSpPr>
                <a:spLocks/>
              </p:cNvSpPr>
              <p:nvPr/>
            </p:nvSpPr>
            <p:spPr bwMode="auto">
              <a:xfrm>
                <a:off x="2079" y="1399"/>
                <a:ext cx="332" cy="1520"/>
              </a:xfrm>
              <a:custGeom>
                <a:avLst/>
                <a:gdLst>
                  <a:gd name="T0" fmla="*/ 208 w 352"/>
                  <a:gd name="T1" fmla="*/ 10 h 1904"/>
                  <a:gd name="T2" fmla="*/ 208 w 352"/>
                  <a:gd name="T3" fmla="*/ 155 h 1904"/>
                  <a:gd name="T4" fmla="*/ 208 w 352"/>
                  <a:gd name="T5" fmla="*/ 272 h 1904"/>
                  <a:gd name="T6" fmla="*/ 208 w 352"/>
                  <a:gd name="T7" fmla="*/ 418 h 1904"/>
                  <a:gd name="T8" fmla="*/ 248 w 352"/>
                  <a:gd name="T9" fmla="*/ 447 h 1904"/>
                  <a:gd name="T10" fmla="*/ 248 w 352"/>
                  <a:gd name="T11" fmla="*/ 476 h 1904"/>
                  <a:gd name="T12" fmla="*/ 248 w 352"/>
                  <a:gd name="T13" fmla="*/ 563 h 1904"/>
                  <a:gd name="T14" fmla="*/ 248 w 352"/>
                  <a:gd name="T15" fmla="*/ 622 h 1904"/>
                  <a:gd name="T16" fmla="*/ 248 w 352"/>
                  <a:gd name="T17" fmla="*/ 679 h 1904"/>
                  <a:gd name="T18" fmla="*/ 248 w 352"/>
                  <a:gd name="T19" fmla="*/ 709 h 1904"/>
                  <a:gd name="T20" fmla="*/ 289 w 352"/>
                  <a:gd name="T21" fmla="*/ 796 h 1904"/>
                  <a:gd name="T22" fmla="*/ 248 w 352"/>
                  <a:gd name="T23" fmla="*/ 912 h 1904"/>
                  <a:gd name="T24" fmla="*/ 289 w 352"/>
                  <a:gd name="T25" fmla="*/ 942 h 1904"/>
                  <a:gd name="T26" fmla="*/ 208 w 352"/>
                  <a:gd name="T27" fmla="*/ 1000 h 1904"/>
                  <a:gd name="T28" fmla="*/ 168 w 352"/>
                  <a:gd name="T29" fmla="*/ 1029 h 1904"/>
                  <a:gd name="T30" fmla="*/ 168 w 352"/>
                  <a:gd name="T31" fmla="*/ 1116 h 1904"/>
                  <a:gd name="T32" fmla="*/ 208 w 352"/>
                  <a:gd name="T33" fmla="*/ 1146 h 1904"/>
                  <a:gd name="T34" fmla="*/ 87 w 352"/>
                  <a:gd name="T35" fmla="*/ 1146 h 1904"/>
                  <a:gd name="T36" fmla="*/ 8 w 352"/>
                  <a:gd name="T37" fmla="*/ 1087 h 1904"/>
                  <a:gd name="T38" fmla="*/ 47 w 352"/>
                  <a:gd name="T39" fmla="*/ 825 h 1904"/>
                  <a:gd name="T40" fmla="*/ 87 w 352"/>
                  <a:gd name="T41" fmla="*/ 651 h 1904"/>
                  <a:gd name="T42" fmla="*/ 87 w 352"/>
                  <a:gd name="T43" fmla="*/ 505 h 1904"/>
                  <a:gd name="T44" fmla="*/ 47 w 352"/>
                  <a:gd name="T45" fmla="*/ 359 h 1904"/>
                  <a:gd name="T46" fmla="*/ 47 w 352"/>
                  <a:gd name="T47" fmla="*/ 184 h 1904"/>
                  <a:gd name="T48" fmla="*/ 87 w 352"/>
                  <a:gd name="T49" fmla="*/ 97 h 1904"/>
                  <a:gd name="T50" fmla="*/ 208 w 352"/>
                  <a:gd name="T51" fmla="*/ 10 h 19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2"/>
                  <a:gd name="T79" fmla="*/ 0 h 1904"/>
                  <a:gd name="T80" fmla="*/ 352 w 352"/>
                  <a:gd name="T81" fmla="*/ 1904 h 19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2" h="1904">
                    <a:moveTo>
                      <a:pt x="248" y="16"/>
                    </a:moveTo>
                    <a:cubicBezTo>
                      <a:pt x="272" y="32"/>
                      <a:pt x="248" y="184"/>
                      <a:pt x="248" y="256"/>
                    </a:cubicBezTo>
                    <a:cubicBezTo>
                      <a:pt x="248" y="328"/>
                      <a:pt x="248" y="376"/>
                      <a:pt x="248" y="448"/>
                    </a:cubicBezTo>
                    <a:cubicBezTo>
                      <a:pt x="248" y="520"/>
                      <a:pt x="240" y="640"/>
                      <a:pt x="248" y="688"/>
                    </a:cubicBezTo>
                    <a:cubicBezTo>
                      <a:pt x="256" y="736"/>
                      <a:pt x="288" y="720"/>
                      <a:pt x="296" y="736"/>
                    </a:cubicBezTo>
                    <a:cubicBezTo>
                      <a:pt x="304" y="752"/>
                      <a:pt x="296" y="752"/>
                      <a:pt x="296" y="784"/>
                    </a:cubicBezTo>
                    <a:cubicBezTo>
                      <a:pt x="296" y="816"/>
                      <a:pt x="296" y="888"/>
                      <a:pt x="296" y="928"/>
                    </a:cubicBezTo>
                    <a:cubicBezTo>
                      <a:pt x="296" y="968"/>
                      <a:pt x="296" y="992"/>
                      <a:pt x="296" y="1024"/>
                    </a:cubicBezTo>
                    <a:cubicBezTo>
                      <a:pt x="296" y="1056"/>
                      <a:pt x="296" y="1096"/>
                      <a:pt x="296" y="1120"/>
                    </a:cubicBezTo>
                    <a:cubicBezTo>
                      <a:pt x="296" y="1144"/>
                      <a:pt x="288" y="1136"/>
                      <a:pt x="296" y="1168"/>
                    </a:cubicBezTo>
                    <a:cubicBezTo>
                      <a:pt x="304" y="1200"/>
                      <a:pt x="344" y="1256"/>
                      <a:pt x="344" y="1312"/>
                    </a:cubicBezTo>
                    <a:cubicBezTo>
                      <a:pt x="344" y="1368"/>
                      <a:pt x="296" y="1464"/>
                      <a:pt x="296" y="1504"/>
                    </a:cubicBezTo>
                    <a:cubicBezTo>
                      <a:pt x="296" y="1544"/>
                      <a:pt x="352" y="1528"/>
                      <a:pt x="344" y="1552"/>
                    </a:cubicBezTo>
                    <a:cubicBezTo>
                      <a:pt x="336" y="1576"/>
                      <a:pt x="272" y="1624"/>
                      <a:pt x="248" y="1648"/>
                    </a:cubicBezTo>
                    <a:cubicBezTo>
                      <a:pt x="224" y="1672"/>
                      <a:pt x="208" y="1664"/>
                      <a:pt x="200" y="1696"/>
                    </a:cubicBezTo>
                    <a:cubicBezTo>
                      <a:pt x="192" y="1728"/>
                      <a:pt x="192" y="1808"/>
                      <a:pt x="200" y="1840"/>
                    </a:cubicBezTo>
                    <a:cubicBezTo>
                      <a:pt x="208" y="1872"/>
                      <a:pt x="264" y="1880"/>
                      <a:pt x="248" y="1888"/>
                    </a:cubicBezTo>
                    <a:cubicBezTo>
                      <a:pt x="232" y="1896"/>
                      <a:pt x="144" y="1904"/>
                      <a:pt x="104" y="1888"/>
                    </a:cubicBezTo>
                    <a:cubicBezTo>
                      <a:pt x="64" y="1872"/>
                      <a:pt x="16" y="1880"/>
                      <a:pt x="8" y="1792"/>
                    </a:cubicBezTo>
                    <a:cubicBezTo>
                      <a:pt x="0" y="1704"/>
                      <a:pt x="40" y="1480"/>
                      <a:pt x="56" y="1360"/>
                    </a:cubicBezTo>
                    <a:cubicBezTo>
                      <a:pt x="72" y="1240"/>
                      <a:pt x="96" y="1160"/>
                      <a:pt x="104" y="1072"/>
                    </a:cubicBezTo>
                    <a:cubicBezTo>
                      <a:pt x="112" y="984"/>
                      <a:pt x="112" y="912"/>
                      <a:pt x="104" y="832"/>
                    </a:cubicBezTo>
                    <a:cubicBezTo>
                      <a:pt x="96" y="752"/>
                      <a:pt x="64" y="680"/>
                      <a:pt x="56" y="592"/>
                    </a:cubicBezTo>
                    <a:cubicBezTo>
                      <a:pt x="48" y="504"/>
                      <a:pt x="48" y="376"/>
                      <a:pt x="56" y="304"/>
                    </a:cubicBezTo>
                    <a:cubicBezTo>
                      <a:pt x="64" y="232"/>
                      <a:pt x="72" y="208"/>
                      <a:pt x="104" y="160"/>
                    </a:cubicBezTo>
                    <a:cubicBezTo>
                      <a:pt x="136" y="112"/>
                      <a:pt x="224" y="0"/>
                      <a:pt x="248" y="16"/>
                    </a:cubicBezTo>
                    <a:close/>
                  </a:path>
                </a:pathLst>
              </a:custGeom>
              <a:solidFill>
                <a:schemeClr val="bg1"/>
              </a:solidFill>
              <a:ln w="9525">
                <a:solidFill>
                  <a:schemeClr val="bg1"/>
                </a:solidFill>
                <a:round/>
                <a:headEnd/>
                <a:tailEnd/>
              </a:ln>
            </p:spPr>
            <p:txBody>
              <a:bodyPr/>
              <a:lstStyle/>
              <a:p>
                <a:endParaRPr lang="en-US"/>
              </a:p>
            </p:txBody>
          </p:sp>
          <p:sp>
            <p:nvSpPr>
              <p:cNvPr id="5159" name="AutoShape 47">
                <a:extLst>
                  <a:ext uri="{FF2B5EF4-FFF2-40B4-BE49-F238E27FC236}">
                    <a16:creationId xmlns:a16="http://schemas.microsoft.com/office/drawing/2014/main" id="{4838AFD2-CE33-48DD-9C8F-B548CC82E2A5}"/>
                  </a:ext>
                </a:extLst>
              </p:cNvPr>
              <p:cNvSpPr>
                <a:spLocks/>
              </p:cNvSpPr>
              <p:nvPr/>
            </p:nvSpPr>
            <p:spPr bwMode="auto">
              <a:xfrm>
                <a:off x="2177" y="1483"/>
                <a:ext cx="136" cy="1423"/>
              </a:xfrm>
              <a:prstGeom prst="leftBrace">
                <a:avLst>
                  <a:gd name="adj1" fmla="val 8719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000">
                  <a:solidFill>
                    <a:srgbClr val="0000FF"/>
                  </a:solidFill>
                </a:endParaRPr>
              </a:p>
            </p:txBody>
          </p:sp>
          <p:sp>
            <p:nvSpPr>
              <p:cNvPr id="5160" name="Line 48">
                <a:extLst>
                  <a:ext uri="{FF2B5EF4-FFF2-40B4-BE49-F238E27FC236}">
                    <a16:creationId xmlns:a16="http://schemas.microsoft.com/office/drawing/2014/main" id="{DB852570-B189-4034-A9CD-A9EFD268CFA0}"/>
                  </a:ext>
                </a:extLst>
              </p:cNvPr>
              <p:cNvSpPr>
                <a:spLocks noChangeShapeType="1"/>
              </p:cNvSpPr>
              <p:nvPr/>
            </p:nvSpPr>
            <p:spPr bwMode="auto">
              <a:xfrm>
                <a:off x="3400" y="118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1" name="Freeform 49">
                <a:extLst>
                  <a:ext uri="{FF2B5EF4-FFF2-40B4-BE49-F238E27FC236}">
                    <a16:creationId xmlns:a16="http://schemas.microsoft.com/office/drawing/2014/main" id="{09ECCE5D-0C33-4EC7-95D5-7EF662456C30}"/>
                  </a:ext>
                </a:extLst>
              </p:cNvPr>
              <p:cNvSpPr>
                <a:spLocks/>
              </p:cNvSpPr>
              <p:nvPr/>
            </p:nvSpPr>
            <p:spPr bwMode="auto">
              <a:xfrm>
                <a:off x="3063" y="1575"/>
                <a:ext cx="476" cy="132"/>
              </a:xfrm>
              <a:custGeom>
                <a:avLst/>
                <a:gdLst>
                  <a:gd name="T0" fmla="*/ 0 w 480"/>
                  <a:gd name="T1" fmla="*/ 0 h 192"/>
                  <a:gd name="T2" fmla="*/ 468 w 480"/>
                  <a:gd name="T3" fmla="*/ 56 h 192"/>
                  <a:gd name="T4" fmla="*/ 234 w 480"/>
                  <a:gd name="T5" fmla="*/ 74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480" y="144"/>
                    </a:lnTo>
                    <a:lnTo>
                      <a:pt x="240" y="19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2" name="Freeform 50">
                <a:extLst>
                  <a:ext uri="{FF2B5EF4-FFF2-40B4-BE49-F238E27FC236}">
                    <a16:creationId xmlns:a16="http://schemas.microsoft.com/office/drawing/2014/main" id="{2390AA71-6200-4698-AE8F-930A108E06F3}"/>
                  </a:ext>
                </a:extLst>
              </p:cNvPr>
              <p:cNvSpPr>
                <a:spLocks/>
              </p:cNvSpPr>
              <p:nvPr/>
            </p:nvSpPr>
            <p:spPr bwMode="auto">
              <a:xfrm>
                <a:off x="2917" y="985"/>
                <a:ext cx="226" cy="76"/>
              </a:xfrm>
              <a:custGeom>
                <a:avLst/>
                <a:gdLst>
                  <a:gd name="T0" fmla="*/ 0 w 240"/>
                  <a:gd name="T1" fmla="*/ 57 h 96"/>
                  <a:gd name="T2" fmla="*/ 160 w 240"/>
                  <a:gd name="T3" fmla="*/ 0 h 96"/>
                  <a:gd name="T4" fmla="*/ 201 w 240"/>
                  <a:gd name="T5" fmla="*/ 57 h 96"/>
                  <a:gd name="T6" fmla="*/ 0 60000 65536"/>
                  <a:gd name="T7" fmla="*/ 0 60000 65536"/>
                  <a:gd name="T8" fmla="*/ 0 60000 65536"/>
                  <a:gd name="T9" fmla="*/ 0 w 240"/>
                  <a:gd name="T10" fmla="*/ 0 h 96"/>
                  <a:gd name="T11" fmla="*/ 240 w 240"/>
                  <a:gd name="T12" fmla="*/ 96 h 96"/>
                </a:gdLst>
                <a:ahLst/>
                <a:cxnLst>
                  <a:cxn ang="T6">
                    <a:pos x="T0" y="T1"/>
                  </a:cxn>
                  <a:cxn ang="T7">
                    <a:pos x="T2" y="T3"/>
                  </a:cxn>
                  <a:cxn ang="T8">
                    <a:pos x="T4" y="T5"/>
                  </a:cxn>
                </a:cxnLst>
                <a:rect l="T9" t="T10" r="T11" b="T12"/>
                <a:pathLst>
                  <a:path w="240" h="96">
                    <a:moveTo>
                      <a:pt x="0" y="96"/>
                    </a:moveTo>
                    <a:lnTo>
                      <a:pt x="192" y="0"/>
                    </a:lnTo>
                    <a:lnTo>
                      <a:pt x="240" y="9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3" name="Rectangle 51">
                <a:extLst>
                  <a:ext uri="{FF2B5EF4-FFF2-40B4-BE49-F238E27FC236}">
                    <a16:creationId xmlns:a16="http://schemas.microsoft.com/office/drawing/2014/main" id="{E239B15A-6CFE-4BE4-83DA-ED606A4D3970}"/>
                  </a:ext>
                </a:extLst>
              </p:cNvPr>
              <p:cNvSpPr>
                <a:spLocks noChangeArrowheads="1"/>
              </p:cNvSpPr>
              <p:nvPr/>
            </p:nvSpPr>
            <p:spPr bwMode="auto">
              <a:xfrm>
                <a:off x="2585" y="624"/>
                <a:ext cx="1305" cy="300"/>
              </a:xfrm>
              <a:prstGeom prst="rect">
                <a:avLst/>
              </a:prstGeom>
              <a:solidFill>
                <a:srgbClr val="FFFFFF"/>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2000">
                    <a:solidFill>
                      <a:srgbClr val="0000FF"/>
                    </a:solidFill>
                  </a:rPr>
                  <a:t>Các lỗ trên bề mặt </a:t>
                </a:r>
              </a:p>
              <a:p>
                <a:pPr algn="ctr" eaLnBrk="1" hangingPunct="1">
                  <a:spcBef>
                    <a:spcPct val="0"/>
                  </a:spcBef>
                  <a:buFontTx/>
                  <a:buNone/>
                </a:pPr>
                <a:r>
                  <a:rPr lang="en-US" altLang="en-US" sz="2000">
                    <a:solidFill>
                      <a:srgbClr val="0000FF"/>
                    </a:solidFill>
                  </a:rPr>
                  <a:t>lớp niêm mạc</a:t>
                </a:r>
              </a:p>
            </p:txBody>
          </p:sp>
          <p:sp>
            <p:nvSpPr>
              <p:cNvPr id="5164" name="Text Box 7">
                <a:extLst>
                  <a:ext uri="{FF2B5EF4-FFF2-40B4-BE49-F238E27FC236}">
                    <a16:creationId xmlns:a16="http://schemas.microsoft.com/office/drawing/2014/main" id="{931924B2-CDBA-4623-B697-241511C54095}"/>
                  </a:ext>
                </a:extLst>
              </p:cNvPr>
              <p:cNvSpPr txBox="1">
                <a:spLocks noChangeArrowheads="1"/>
              </p:cNvSpPr>
              <p:nvPr/>
            </p:nvSpPr>
            <p:spPr bwMode="auto">
              <a:xfrm>
                <a:off x="3983" y="1356"/>
                <a:ext cx="168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en-US" altLang="en-US" sz="2000">
                  <a:solidFill>
                    <a:srgbClr val="0000FF"/>
                  </a:solidFill>
                </a:endParaRPr>
              </a:p>
              <a:p>
                <a:pPr eaLnBrk="1" hangingPunct="1">
                  <a:spcBef>
                    <a:spcPct val="50000"/>
                  </a:spcBef>
                  <a:buFontTx/>
                  <a:buNone/>
                </a:pPr>
                <a:endParaRPr lang="en-US" altLang="en-US" sz="2000">
                  <a:solidFill>
                    <a:srgbClr val="0000FF"/>
                  </a:solidFill>
                </a:endParaRPr>
              </a:p>
              <a:p>
                <a:pPr eaLnBrk="1" hangingPunct="1">
                  <a:spcBef>
                    <a:spcPct val="50000"/>
                  </a:spcBef>
                  <a:buFontTx/>
                  <a:buNone/>
                </a:pPr>
                <a:endParaRPr lang="en-US" altLang="en-US" sz="2000">
                  <a:solidFill>
                    <a:srgbClr val="0000FF"/>
                  </a:solidFill>
                </a:endParaRPr>
              </a:p>
            </p:txBody>
          </p:sp>
          <p:sp>
            <p:nvSpPr>
              <p:cNvPr id="5165" name="Text Box 14">
                <a:extLst>
                  <a:ext uri="{FF2B5EF4-FFF2-40B4-BE49-F238E27FC236}">
                    <a16:creationId xmlns:a16="http://schemas.microsoft.com/office/drawing/2014/main" id="{36337AA9-AF54-4042-97AC-9587D06A76CF}"/>
                  </a:ext>
                </a:extLst>
              </p:cNvPr>
              <p:cNvSpPr txBox="1">
                <a:spLocks noChangeArrowheads="1"/>
              </p:cNvSpPr>
              <p:nvPr/>
            </p:nvSpPr>
            <p:spPr bwMode="auto">
              <a:xfrm>
                <a:off x="4031" y="1619"/>
                <a:ext cx="172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en-US" altLang="en-US" sz="2000">
                  <a:solidFill>
                    <a:srgbClr val="0000FF"/>
                  </a:solidFill>
                </a:endParaRPr>
              </a:p>
              <a:p>
                <a:pPr eaLnBrk="1" hangingPunct="1">
                  <a:spcBef>
                    <a:spcPct val="50000"/>
                  </a:spcBef>
                  <a:buFontTx/>
                  <a:buNone/>
                </a:pPr>
                <a:endParaRPr lang="en-US" altLang="en-US" sz="2000">
                  <a:solidFill>
                    <a:srgbClr val="0000FF"/>
                  </a:solidFill>
                </a:endParaRPr>
              </a:p>
            </p:txBody>
          </p:sp>
        </p:grpSp>
        <p:sp>
          <p:nvSpPr>
            <p:cNvPr id="5127" name="Text Box 52">
              <a:extLst>
                <a:ext uri="{FF2B5EF4-FFF2-40B4-BE49-F238E27FC236}">
                  <a16:creationId xmlns:a16="http://schemas.microsoft.com/office/drawing/2014/main" id="{53703720-41ED-412C-844A-8E85391C28D4}"/>
                </a:ext>
              </a:extLst>
            </p:cNvPr>
            <p:cNvSpPr txBox="1">
              <a:spLocks noChangeArrowheads="1"/>
            </p:cNvSpPr>
            <p:nvPr/>
          </p:nvSpPr>
          <p:spPr bwMode="auto">
            <a:xfrm>
              <a:off x="479" y="3465"/>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a:solidFill>
                    <a:srgbClr val="0000FF"/>
                  </a:solidFill>
                </a:rPr>
                <a:t>Hình 27.1: Cấu tạo dạ dày và lớp niêm mạc của nó</a:t>
              </a:r>
            </a:p>
          </p:txBody>
        </p:sp>
      </p:grpSp>
      <p:sp>
        <p:nvSpPr>
          <p:cNvPr id="4101" name="Text Box 5">
            <a:extLst>
              <a:ext uri="{FF2B5EF4-FFF2-40B4-BE49-F238E27FC236}">
                <a16:creationId xmlns:a16="http://schemas.microsoft.com/office/drawing/2014/main" id="{B98C8D1B-3875-4986-8C87-C95D494748E1}"/>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blinds(horizontal)">
                                      <p:cBhvr>
                                        <p:cTn id="12" dur="500"/>
                                        <p:tgtEl>
                                          <p:spTgt spid="4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45"/>
                                        </p:tgtEl>
                                        <p:attrNameLst>
                                          <p:attrName>style.visibility</p:attrName>
                                        </p:attrNameLst>
                                      </p:cBhvr>
                                      <p:to>
                                        <p:strVal val="visible"/>
                                      </p:to>
                                    </p:set>
                                    <p:animEffect transition="in" filter="box(in)">
                                      <p:cBhvr>
                                        <p:cTn id="17" dur="500"/>
                                        <p:tgtEl>
                                          <p:spTgt spid="41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151"/>
                                        </p:tgtEl>
                                        <p:attrNameLst>
                                          <p:attrName>style.visibility</p:attrName>
                                        </p:attrNameLst>
                                      </p:cBhvr>
                                      <p:to>
                                        <p:strVal val="visible"/>
                                      </p:to>
                                    </p:set>
                                    <p:animEffect transition="in" filter="diamond(in)">
                                      <p:cBhvr>
                                        <p:cTn id="22" dur="1000"/>
                                        <p:tgtEl>
                                          <p:spTgt spid="4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51" grpId="0"/>
      <p:bldP spid="4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a:extLst>
              <a:ext uri="{FF2B5EF4-FFF2-40B4-BE49-F238E27FC236}">
                <a16:creationId xmlns:a16="http://schemas.microsoft.com/office/drawing/2014/main" id="{AB699EB4-4C9D-4699-92BE-D3F8029457C1}"/>
              </a:ext>
            </a:extLst>
          </p:cNvPr>
          <p:cNvGrpSpPr>
            <a:grpSpLocks/>
          </p:cNvGrpSpPr>
          <p:nvPr/>
        </p:nvGrpSpPr>
        <p:grpSpPr bwMode="auto">
          <a:xfrm>
            <a:off x="142875" y="5308600"/>
            <a:ext cx="8848725" cy="1473200"/>
            <a:chOff x="96" y="3360"/>
            <a:chExt cx="5574" cy="928"/>
          </a:xfrm>
        </p:grpSpPr>
        <p:pic>
          <p:nvPicPr>
            <p:cNvPr id="6154" name="Picture 4" descr="flower">
              <a:extLst>
                <a:ext uri="{FF2B5EF4-FFF2-40B4-BE49-F238E27FC236}">
                  <a16:creationId xmlns:a16="http://schemas.microsoft.com/office/drawing/2014/main" id="{8FC407ED-78A2-4A0F-9958-5999D6958E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 descr="flower">
              <a:extLst>
                <a:ext uri="{FF2B5EF4-FFF2-40B4-BE49-F238E27FC236}">
                  <a16:creationId xmlns:a16="http://schemas.microsoft.com/office/drawing/2014/main" id="{4B8A28BE-08FD-4392-8437-4795FF2BAA1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Freeform 6">
              <a:extLst>
                <a:ext uri="{FF2B5EF4-FFF2-40B4-BE49-F238E27FC236}">
                  <a16:creationId xmlns:a16="http://schemas.microsoft.com/office/drawing/2014/main" id="{E306E806-073C-4AE9-BF6F-26AAC2B43A28}"/>
                </a:ext>
              </a:extLst>
            </p:cNvPr>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Freeform 7">
              <a:extLst>
                <a:ext uri="{FF2B5EF4-FFF2-40B4-BE49-F238E27FC236}">
                  <a16:creationId xmlns:a16="http://schemas.microsoft.com/office/drawing/2014/main" id="{C10D1EFE-3872-4ACC-B606-48DC2DA1645A}"/>
                </a:ext>
              </a:extLst>
            </p:cNvPr>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8" name="Line 8">
              <a:extLst>
                <a:ext uri="{FF2B5EF4-FFF2-40B4-BE49-F238E27FC236}">
                  <a16:creationId xmlns:a16="http://schemas.microsoft.com/office/drawing/2014/main" id="{1E9479F2-B5EE-4925-AB11-FEE23C919CCC}"/>
                </a:ext>
              </a:extLst>
            </p:cNvPr>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Line 9">
              <a:extLst>
                <a:ext uri="{FF2B5EF4-FFF2-40B4-BE49-F238E27FC236}">
                  <a16:creationId xmlns:a16="http://schemas.microsoft.com/office/drawing/2014/main" id="{3B865A47-D852-48B6-ABB9-BF4290ADADE8}"/>
                </a:ext>
              </a:extLst>
            </p:cNvPr>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30063" name="Picture 15" descr="stomach">
            <a:extLst>
              <a:ext uri="{FF2B5EF4-FFF2-40B4-BE49-F238E27FC236}">
                <a16:creationId xmlns:a16="http://schemas.microsoft.com/office/drawing/2014/main" id="{D8CA03EC-EC27-443E-B961-96DD5A85EA7E}"/>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609600"/>
            <a:ext cx="5334000" cy="4478338"/>
          </a:xfrm>
        </p:spPr>
      </p:pic>
      <p:sp>
        <p:nvSpPr>
          <p:cNvPr id="130064" name="Rectangle 16">
            <a:extLst>
              <a:ext uri="{FF2B5EF4-FFF2-40B4-BE49-F238E27FC236}">
                <a16:creationId xmlns:a16="http://schemas.microsoft.com/office/drawing/2014/main" id="{CB16A9F8-352C-4A3C-BE31-DFFC105E8885}"/>
              </a:ext>
            </a:extLst>
          </p:cNvPr>
          <p:cNvSpPr>
            <a:spLocks noGrp="1" noChangeArrowheads="1"/>
          </p:cNvSpPr>
          <p:nvPr>
            <p:ph type="body" sz="half" idx="4294967295"/>
          </p:nvPr>
        </p:nvSpPr>
        <p:spPr>
          <a:xfrm>
            <a:off x="5638800" y="1066800"/>
            <a:ext cx="3429000" cy="14636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indent="0" algn="just" eaLnBrk="1" hangingPunct="1">
              <a:spcBef>
                <a:spcPct val="0"/>
              </a:spcBef>
              <a:buFontTx/>
              <a:buNone/>
            </a:pPr>
            <a:r>
              <a:rPr lang="it-IT" altLang="en-US" sz="3000">
                <a:solidFill>
                  <a:srgbClr val="0000FF"/>
                </a:solidFill>
              </a:rPr>
              <a:t>* Dạ dày: - Là phần rộng nhất của ống tiêu hoá. </a:t>
            </a:r>
            <a:endParaRPr lang="en-US" altLang="en-US" sz="3000">
              <a:solidFill>
                <a:srgbClr val="0000FF"/>
              </a:solidFill>
            </a:endParaRPr>
          </a:p>
        </p:txBody>
      </p:sp>
      <p:sp>
        <p:nvSpPr>
          <p:cNvPr id="12" name="Rectangle 3">
            <a:extLst>
              <a:ext uri="{FF2B5EF4-FFF2-40B4-BE49-F238E27FC236}">
                <a16:creationId xmlns:a16="http://schemas.microsoft.com/office/drawing/2014/main" id="{0A25C86D-31B9-46A2-8F34-56E4146FBEDD}"/>
              </a:ext>
            </a:extLst>
          </p:cNvPr>
          <p:cNvSpPr txBox="1">
            <a:spLocks noChangeArrowheads="1"/>
          </p:cNvSpPr>
          <p:nvPr/>
        </p:nvSpPr>
        <p:spPr bwMode="auto">
          <a:xfrm>
            <a:off x="295275" y="0"/>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FontTx/>
              <a:buNone/>
            </a:pPr>
            <a:r>
              <a:rPr lang="en-US" altLang="en-US">
                <a:solidFill>
                  <a:srgbClr val="FF0000"/>
                </a:solidFill>
              </a:rPr>
              <a:t>- Trình bày các đặc điểm chủ yếu của dạ dày?</a:t>
            </a:r>
          </a:p>
        </p:txBody>
      </p:sp>
      <p:sp>
        <p:nvSpPr>
          <p:cNvPr id="6150" name="Text Box 12">
            <a:extLst>
              <a:ext uri="{FF2B5EF4-FFF2-40B4-BE49-F238E27FC236}">
                <a16:creationId xmlns:a16="http://schemas.microsoft.com/office/drawing/2014/main" id="{3CE7D606-9024-4A91-8B4E-7B5B335FCD8C}"/>
              </a:ext>
            </a:extLst>
          </p:cNvPr>
          <p:cNvSpPr txBox="1">
            <a:spLocks noChangeArrowheads="1"/>
          </p:cNvSpPr>
          <p:nvPr/>
        </p:nvSpPr>
        <p:spPr bwMode="auto">
          <a:xfrm>
            <a:off x="5165725" y="6324600"/>
            <a:ext cx="39020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000">
                <a:solidFill>
                  <a:srgbClr val="0000FF"/>
                </a:solidFill>
              </a:rPr>
              <a:t>Hình dạng của dạ dày</a:t>
            </a:r>
          </a:p>
        </p:txBody>
      </p:sp>
      <p:pic>
        <p:nvPicPr>
          <p:cNvPr id="6151" name="Picture 13" descr="modstomach">
            <a:extLst>
              <a:ext uri="{FF2B5EF4-FFF2-40B4-BE49-F238E27FC236}">
                <a16:creationId xmlns:a16="http://schemas.microsoft.com/office/drawing/2014/main" id="{42E74C2B-CDFA-4E45-B8E9-A32AD4F27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076" t="1874" r="4538" b="13780"/>
          <a:stretch>
            <a:fillRect/>
          </a:stretch>
        </p:blipFill>
        <p:spPr bwMode="auto">
          <a:xfrm>
            <a:off x="6248400" y="2667000"/>
            <a:ext cx="274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Text Box 14">
            <a:extLst>
              <a:ext uri="{FF2B5EF4-FFF2-40B4-BE49-F238E27FC236}">
                <a16:creationId xmlns:a16="http://schemas.microsoft.com/office/drawing/2014/main" id="{21F508DF-B414-4FA1-A1D7-8C81B03F8724}"/>
              </a:ext>
            </a:extLst>
          </p:cNvPr>
          <p:cNvSpPr txBox="1">
            <a:spLocks noChangeArrowheads="1"/>
          </p:cNvSpPr>
          <p:nvPr/>
        </p:nvSpPr>
        <p:spPr bwMode="auto">
          <a:xfrm>
            <a:off x="5715000" y="2452688"/>
            <a:ext cx="175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a:solidFill>
                  <a:srgbClr val="008000"/>
                </a:solidFill>
              </a:rPr>
              <a:t>Tâm vị</a:t>
            </a:r>
          </a:p>
        </p:txBody>
      </p:sp>
      <p:sp>
        <p:nvSpPr>
          <p:cNvPr id="62479" name="Text Box 15">
            <a:extLst>
              <a:ext uri="{FF2B5EF4-FFF2-40B4-BE49-F238E27FC236}">
                <a16:creationId xmlns:a16="http://schemas.microsoft.com/office/drawing/2014/main" id="{08CD79ED-0F6C-4C48-8C3A-5CFDC6089CDE}"/>
              </a:ext>
            </a:extLst>
          </p:cNvPr>
          <p:cNvSpPr txBox="1">
            <a:spLocks noChangeArrowheads="1"/>
          </p:cNvSpPr>
          <p:nvPr/>
        </p:nvSpPr>
        <p:spPr bwMode="auto">
          <a:xfrm>
            <a:off x="5029200" y="5119688"/>
            <a:ext cx="1314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a:solidFill>
                  <a:srgbClr val="008000"/>
                </a:solidFill>
              </a:rPr>
              <a:t>Môn vị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0063"/>
                                        </p:tgtEl>
                                        <p:attrNameLst>
                                          <p:attrName>style.visibility</p:attrName>
                                        </p:attrNameLst>
                                      </p:cBhvr>
                                      <p:to>
                                        <p:strVal val="visible"/>
                                      </p:to>
                                    </p:set>
                                    <p:animEffect transition="in" filter="checkerboard(across)">
                                      <p:cBhvr>
                                        <p:cTn id="7" dur="500"/>
                                        <p:tgtEl>
                                          <p:spTgt spid="130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0064">
                                            <p:txEl>
                                              <p:pRg st="0" end="0"/>
                                            </p:txEl>
                                          </p:spTgt>
                                        </p:tgtEl>
                                        <p:attrNameLst>
                                          <p:attrName>style.visibility</p:attrName>
                                        </p:attrNameLst>
                                      </p:cBhvr>
                                      <p:to>
                                        <p:strVal val="visible"/>
                                      </p:to>
                                    </p:set>
                                    <p:animEffect transition="in" filter="box(in)">
                                      <p:cBhvr>
                                        <p:cTn id="18" dur="500"/>
                                        <p:tgtEl>
                                          <p:spTgt spid="13006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2478"/>
                                        </p:tgtEl>
                                        <p:attrNameLst>
                                          <p:attrName>style.visibility</p:attrName>
                                        </p:attrNameLst>
                                      </p:cBhvr>
                                      <p:to>
                                        <p:strVal val="visible"/>
                                      </p:to>
                                    </p:set>
                                    <p:animEffect transition="in" filter="box(in)">
                                      <p:cBhvr>
                                        <p:cTn id="23" dur="500"/>
                                        <p:tgtEl>
                                          <p:spTgt spid="6247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2479"/>
                                        </p:tgtEl>
                                        <p:attrNameLst>
                                          <p:attrName>style.visibility</p:attrName>
                                        </p:attrNameLst>
                                      </p:cBhvr>
                                      <p:to>
                                        <p:strVal val="visible"/>
                                      </p:to>
                                    </p:set>
                                    <p:animEffect transition="in" filter="box(in)">
                                      <p:cBhvr>
                                        <p:cTn id="26" dur="500"/>
                                        <p:tgtEl>
                                          <p:spTgt spid="6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4" grpId="0" build="p"/>
      <p:bldP spid="12" grpId="0" build="p"/>
      <p:bldP spid="62478" grpId="0"/>
      <p:bldP spid="624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odstomach">
            <a:extLst>
              <a:ext uri="{FF2B5EF4-FFF2-40B4-BE49-F238E27FC236}">
                <a16:creationId xmlns:a16="http://schemas.microsoft.com/office/drawing/2014/main" id="{EF5BDE72-5BAF-4EAF-A970-F331157AE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113" y="3276600"/>
            <a:ext cx="34178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a:extLst>
              <a:ext uri="{FF2B5EF4-FFF2-40B4-BE49-F238E27FC236}">
                <a16:creationId xmlns:a16="http://schemas.microsoft.com/office/drawing/2014/main" id="{1FEF22A3-838B-467B-9DE6-00A1AD1BB85F}"/>
              </a:ext>
            </a:extLst>
          </p:cNvPr>
          <p:cNvSpPr txBox="1">
            <a:spLocks noChangeArrowheads="1"/>
          </p:cNvSpPr>
          <p:nvPr/>
        </p:nvSpPr>
        <p:spPr bwMode="auto">
          <a:xfrm>
            <a:off x="76200" y="1603375"/>
            <a:ext cx="1179513"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Arial" panose="020B0604020202020204" pitchFamily="34" charset="0"/>
              </a:rPr>
              <a:t>Dạ dày</a:t>
            </a:r>
          </a:p>
        </p:txBody>
      </p:sp>
      <p:sp>
        <p:nvSpPr>
          <p:cNvPr id="58372" name="Text Box 4">
            <a:extLst>
              <a:ext uri="{FF2B5EF4-FFF2-40B4-BE49-F238E27FC236}">
                <a16:creationId xmlns:a16="http://schemas.microsoft.com/office/drawing/2014/main" id="{F33A792E-A972-476B-AAD5-72EBF3071B62}"/>
              </a:ext>
            </a:extLst>
          </p:cNvPr>
          <p:cNvSpPr txBox="1">
            <a:spLocks noChangeArrowheads="1"/>
          </p:cNvSpPr>
          <p:nvPr/>
        </p:nvSpPr>
        <p:spPr bwMode="auto">
          <a:xfrm>
            <a:off x="2640013" y="231775"/>
            <a:ext cx="3602037"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Arial" panose="020B0604020202020204" pitchFamily="34" charset="0"/>
              </a:rPr>
              <a:t>Lớp màng bọc bên ngoài</a:t>
            </a:r>
          </a:p>
        </p:txBody>
      </p:sp>
      <p:sp>
        <p:nvSpPr>
          <p:cNvPr id="58373" name="Text Box 5">
            <a:extLst>
              <a:ext uri="{FF2B5EF4-FFF2-40B4-BE49-F238E27FC236}">
                <a16:creationId xmlns:a16="http://schemas.microsoft.com/office/drawing/2014/main" id="{7FF5750E-28D2-4226-AA98-A404CDE1FB4D}"/>
              </a:ext>
            </a:extLst>
          </p:cNvPr>
          <p:cNvSpPr txBox="1">
            <a:spLocks noChangeArrowheads="1"/>
          </p:cNvSpPr>
          <p:nvPr/>
        </p:nvSpPr>
        <p:spPr bwMode="auto">
          <a:xfrm>
            <a:off x="2640013" y="1069975"/>
            <a:ext cx="1189037"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Arial" panose="020B0604020202020204" pitchFamily="34" charset="0"/>
              </a:rPr>
              <a:t>Lớp cơ</a:t>
            </a:r>
          </a:p>
        </p:txBody>
      </p:sp>
      <p:sp>
        <p:nvSpPr>
          <p:cNvPr id="58374" name="Text Box 6">
            <a:extLst>
              <a:ext uri="{FF2B5EF4-FFF2-40B4-BE49-F238E27FC236}">
                <a16:creationId xmlns:a16="http://schemas.microsoft.com/office/drawing/2014/main" id="{3A394714-5051-45B8-85BC-58FBBDC8CE37}"/>
              </a:ext>
            </a:extLst>
          </p:cNvPr>
          <p:cNvSpPr txBox="1">
            <a:spLocks noChangeArrowheads="1"/>
          </p:cNvSpPr>
          <p:nvPr/>
        </p:nvSpPr>
        <p:spPr bwMode="auto">
          <a:xfrm>
            <a:off x="2640013" y="1984375"/>
            <a:ext cx="2886075"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Arial" panose="020B0604020202020204" pitchFamily="34" charset="0"/>
              </a:rPr>
              <a:t>Lớp dưới niêm mạc</a:t>
            </a:r>
          </a:p>
        </p:txBody>
      </p:sp>
      <p:sp>
        <p:nvSpPr>
          <p:cNvPr id="58375" name="Text Box 7">
            <a:extLst>
              <a:ext uri="{FF2B5EF4-FFF2-40B4-BE49-F238E27FC236}">
                <a16:creationId xmlns:a16="http://schemas.microsoft.com/office/drawing/2014/main" id="{8558F6BE-03C0-4DBA-9856-6A444347023D}"/>
              </a:ext>
            </a:extLst>
          </p:cNvPr>
          <p:cNvSpPr txBox="1">
            <a:spLocks noChangeArrowheads="1"/>
          </p:cNvSpPr>
          <p:nvPr/>
        </p:nvSpPr>
        <p:spPr bwMode="auto">
          <a:xfrm>
            <a:off x="2640013" y="2898775"/>
            <a:ext cx="3684587"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a:solidFill>
                  <a:srgbClr val="0000FF"/>
                </a:solidFill>
                <a:latin typeface="Arial" panose="020B0604020202020204" pitchFamily="34" charset="0"/>
              </a:rPr>
              <a:t>Lớp niêm mạc trong cùng</a:t>
            </a:r>
          </a:p>
        </p:txBody>
      </p:sp>
      <p:sp>
        <p:nvSpPr>
          <p:cNvPr id="58376" name="Line 8">
            <a:extLst>
              <a:ext uri="{FF2B5EF4-FFF2-40B4-BE49-F238E27FC236}">
                <a16:creationId xmlns:a16="http://schemas.microsoft.com/office/drawing/2014/main" id="{7928687F-54F9-47A0-844A-D9989CCCED3C}"/>
              </a:ext>
            </a:extLst>
          </p:cNvPr>
          <p:cNvSpPr>
            <a:spLocks noChangeShapeType="1"/>
          </p:cNvSpPr>
          <p:nvPr/>
        </p:nvSpPr>
        <p:spPr bwMode="auto">
          <a:xfrm flipV="1">
            <a:off x="1257300" y="533400"/>
            <a:ext cx="1371600" cy="1295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7" name="Line 9">
            <a:extLst>
              <a:ext uri="{FF2B5EF4-FFF2-40B4-BE49-F238E27FC236}">
                <a16:creationId xmlns:a16="http://schemas.microsoft.com/office/drawing/2014/main" id="{3D5EAE7D-BAF4-4976-8F0D-A0D89A746939}"/>
              </a:ext>
            </a:extLst>
          </p:cNvPr>
          <p:cNvSpPr>
            <a:spLocks noChangeShapeType="1"/>
          </p:cNvSpPr>
          <p:nvPr/>
        </p:nvSpPr>
        <p:spPr bwMode="auto">
          <a:xfrm flipV="1">
            <a:off x="1257300" y="1295400"/>
            <a:ext cx="14097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8" name="Line 10">
            <a:extLst>
              <a:ext uri="{FF2B5EF4-FFF2-40B4-BE49-F238E27FC236}">
                <a16:creationId xmlns:a16="http://schemas.microsoft.com/office/drawing/2014/main" id="{AB030B8A-A248-469D-8267-FF40263152CB}"/>
              </a:ext>
            </a:extLst>
          </p:cNvPr>
          <p:cNvSpPr>
            <a:spLocks noChangeShapeType="1"/>
          </p:cNvSpPr>
          <p:nvPr/>
        </p:nvSpPr>
        <p:spPr bwMode="auto">
          <a:xfrm>
            <a:off x="1282700" y="1828800"/>
            <a:ext cx="13843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9" name="Line 11">
            <a:extLst>
              <a:ext uri="{FF2B5EF4-FFF2-40B4-BE49-F238E27FC236}">
                <a16:creationId xmlns:a16="http://schemas.microsoft.com/office/drawing/2014/main" id="{DD7DE4BE-E735-4A6C-B3D2-8F4FB2B1A09F}"/>
              </a:ext>
            </a:extLst>
          </p:cNvPr>
          <p:cNvSpPr>
            <a:spLocks noChangeShapeType="1"/>
          </p:cNvSpPr>
          <p:nvPr/>
        </p:nvSpPr>
        <p:spPr bwMode="auto">
          <a:xfrm>
            <a:off x="1270000" y="1828800"/>
            <a:ext cx="1397000" cy="1219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wipe(left)">
                                      <p:cBhvr>
                                        <p:cTn id="7" dur="500"/>
                                        <p:tgtEl>
                                          <p:spTgt spid="583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372"/>
                                        </p:tgtEl>
                                        <p:attrNameLst>
                                          <p:attrName>style.visibility</p:attrName>
                                        </p:attrNameLst>
                                      </p:cBhvr>
                                      <p:to>
                                        <p:strVal val="visible"/>
                                      </p:to>
                                    </p:set>
                                    <p:animEffect transition="in" filter="wipe(left)">
                                      <p:cBhvr>
                                        <p:cTn id="10" dur="500"/>
                                        <p:tgtEl>
                                          <p:spTgt spid="5837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8373"/>
                                        </p:tgtEl>
                                        <p:attrNameLst>
                                          <p:attrName>style.visibility</p:attrName>
                                        </p:attrNameLst>
                                      </p:cBhvr>
                                      <p:to>
                                        <p:strVal val="visible"/>
                                      </p:to>
                                    </p:set>
                                    <p:animEffect transition="in" filter="wipe(left)">
                                      <p:cBhvr>
                                        <p:cTn id="13" dur="500"/>
                                        <p:tgtEl>
                                          <p:spTgt spid="5837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374"/>
                                        </p:tgtEl>
                                        <p:attrNameLst>
                                          <p:attrName>style.visibility</p:attrName>
                                        </p:attrNameLst>
                                      </p:cBhvr>
                                      <p:to>
                                        <p:strVal val="visible"/>
                                      </p:to>
                                    </p:set>
                                    <p:animEffect transition="in" filter="wipe(left)">
                                      <p:cBhvr>
                                        <p:cTn id="16" dur="500"/>
                                        <p:tgtEl>
                                          <p:spTgt spid="5837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375"/>
                                        </p:tgtEl>
                                        <p:attrNameLst>
                                          <p:attrName>style.visibility</p:attrName>
                                        </p:attrNameLst>
                                      </p:cBhvr>
                                      <p:to>
                                        <p:strVal val="visible"/>
                                      </p:to>
                                    </p:set>
                                    <p:animEffect transition="in" filter="wipe(left)">
                                      <p:cBhvr>
                                        <p:cTn id="19" dur="500"/>
                                        <p:tgtEl>
                                          <p:spTgt spid="58375"/>
                                        </p:tgtEl>
                                      </p:cBhvr>
                                    </p:animEffect>
                                  </p:childTnLst>
                                </p:cTn>
                              </p:par>
                              <p:par>
                                <p:cTn id="20" presetID="22" presetClass="entr" presetSubtype="8" fill="hold" nodeType="withEffect">
                                  <p:stCondLst>
                                    <p:cond delay="0"/>
                                  </p:stCondLst>
                                  <p:childTnLst>
                                    <p:set>
                                      <p:cBhvr>
                                        <p:cTn id="21" dur="1" fill="hold">
                                          <p:stCondLst>
                                            <p:cond delay="0"/>
                                          </p:stCondLst>
                                        </p:cTn>
                                        <p:tgtEl>
                                          <p:spTgt spid="58376"/>
                                        </p:tgtEl>
                                        <p:attrNameLst>
                                          <p:attrName>style.visibility</p:attrName>
                                        </p:attrNameLst>
                                      </p:cBhvr>
                                      <p:to>
                                        <p:strVal val="visible"/>
                                      </p:to>
                                    </p:set>
                                    <p:animEffect transition="in" filter="wipe(left)">
                                      <p:cBhvr>
                                        <p:cTn id="22" dur="500"/>
                                        <p:tgtEl>
                                          <p:spTgt spid="58376"/>
                                        </p:tgtEl>
                                      </p:cBhvr>
                                    </p:animEffect>
                                  </p:childTnLst>
                                </p:cTn>
                              </p:par>
                              <p:par>
                                <p:cTn id="23" presetID="22" presetClass="entr" presetSubtype="8" fill="hold" nodeType="withEffect">
                                  <p:stCondLst>
                                    <p:cond delay="0"/>
                                  </p:stCondLst>
                                  <p:childTnLst>
                                    <p:set>
                                      <p:cBhvr>
                                        <p:cTn id="24" dur="1" fill="hold">
                                          <p:stCondLst>
                                            <p:cond delay="0"/>
                                          </p:stCondLst>
                                        </p:cTn>
                                        <p:tgtEl>
                                          <p:spTgt spid="58377"/>
                                        </p:tgtEl>
                                        <p:attrNameLst>
                                          <p:attrName>style.visibility</p:attrName>
                                        </p:attrNameLst>
                                      </p:cBhvr>
                                      <p:to>
                                        <p:strVal val="visible"/>
                                      </p:to>
                                    </p:set>
                                    <p:animEffect transition="in" filter="wipe(left)">
                                      <p:cBhvr>
                                        <p:cTn id="25" dur="500"/>
                                        <p:tgtEl>
                                          <p:spTgt spid="58377"/>
                                        </p:tgtEl>
                                      </p:cBhvr>
                                    </p:animEffect>
                                  </p:childTnLst>
                                </p:cTn>
                              </p:par>
                              <p:par>
                                <p:cTn id="26" presetID="22" presetClass="entr" presetSubtype="8" fill="hold" nodeType="withEffect">
                                  <p:stCondLst>
                                    <p:cond delay="0"/>
                                  </p:stCondLst>
                                  <p:childTnLst>
                                    <p:set>
                                      <p:cBhvr>
                                        <p:cTn id="27" dur="1" fill="hold">
                                          <p:stCondLst>
                                            <p:cond delay="0"/>
                                          </p:stCondLst>
                                        </p:cTn>
                                        <p:tgtEl>
                                          <p:spTgt spid="58378"/>
                                        </p:tgtEl>
                                        <p:attrNameLst>
                                          <p:attrName>style.visibility</p:attrName>
                                        </p:attrNameLst>
                                      </p:cBhvr>
                                      <p:to>
                                        <p:strVal val="visible"/>
                                      </p:to>
                                    </p:set>
                                    <p:animEffect transition="in" filter="wipe(left)">
                                      <p:cBhvr>
                                        <p:cTn id="28" dur="500"/>
                                        <p:tgtEl>
                                          <p:spTgt spid="58378"/>
                                        </p:tgtEl>
                                      </p:cBhvr>
                                    </p:animEffect>
                                  </p:childTnLst>
                                </p:cTn>
                              </p:par>
                              <p:par>
                                <p:cTn id="29" presetID="22" presetClass="entr" presetSubtype="8" fill="hold" nodeType="withEffect">
                                  <p:stCondLst>
                                    <p:cond delay="0"/>
                                  </p:stCondLst>
                                  <p:childTnLst>
                                    <p:set>
                                      <p:cBhvr>
                                        <p:cTn id="30" dur="1" fill="hold">
                                          <p:stCondLst>
                                            <p:cond delay="0"/>
                                          </p:stCondLst>
                                        </p:cTn>
                                        <p:tgtEl>
                                          <p:spTgt spid="58379"/>
                                        </p:tgtEl>
                                        <p:attrNameLst>
                                          <p:attrName>style.visibility</p:attrName>
                                        </p:attrNameLst>
                                      </p:cBhvr>
                                      <p:to>
                                        <p:strVal val="visible"/>
                                      </p:to>
                                    </p:set>
                                    <p:animEffect transition="in" filter="wipe(left)">
                                      <p:cBhvr>
                                        <p:cTn id="31" dur="500"/>
                                        <p:tgtEl>
                                          <p:spTgt spid="5837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8370"/>
                                        </p:tgtEl>
                                        <p:attrNameLst>
                                          <p:attrName>style.visibility</p:attrName>
                                        </p:attrNameLst>
                                      </p:cBhvr>
                                      <p:to>
                                        <p:strVal val="visible"/>
                                      </p:to>
                                    </p:set>
                                    <p:animEffect transition="in" filter="wipe(left)">
                                      <p:cBhvr>
                                        <p:cTn id="36"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P spid="58373" grpId="0" animBg="1"/>
      <p:bldP spid="58374" grpId="0" animBg="1"/>
      <p:bldP spid="583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inh 27_1">
            <a:extLst>
              <a:ext uri="{FF2B5EF4-FFF2-40B4-BE49-F238E27FC236}">
                <a16:creationId xmlns:a16="http://schemas.microsoft.com/office/drawing/2014/main" id="{26E5DBFB-E418-4269-B792-B026E8A29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620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D623991A-4BAD-4E45-A0AD-BDA921075107}"/>
              </a:ext>
            </a:extLst>
          </p:cNvPr>
          <p:cNvSpPr txBox="1">
            <a:spLocks noChangeArrowheads="1"/>
          </p:cNvSpPr>
          <p:nvPr/>
        </p:nvSpPr>
        <p:spPr bwMode="auto">
          <a:xfrm>
            <a:off x="381000" y="15843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0000FF"/>
                </a:solidFill>
                <a:latin typeface="VNI-Helve-Condense" pitchFamily="2" charset="0"/>
              </a:rPr>
              <a:t>3 lôùp cô</a:t>
            </a:r>
          </a:p>
        </p:txBody>
      </p:sp>
      <p:sp>
        <p:nvSpPr>
          <p:cNvPr id="8196" name="Text Box 4">
            <a:extLst>
              <a:ext uri="{FF2B5EF4-FFF2-40B4-BE49-F238E27FC236}">
                <a16:creationId xmlns:a16="http://schemas.microsoft.com/office/drawing/2014/main" id="{73C0AD0C-8A97-45FE-BD30-B41DCB8B0720}"/>
              </a:ext>
            </a:extLst>
          </p:cNvPr>
          <p:cNvSpPr txBox="1">
            <a:spLocks noChangeArrowheads="1"/>
          </p:cNvSpPr>
          <p:nvPr/>
        </p:nvSpPr>
        <p:spPr bwMode="auto">
          <a:xfrm>
            <a:off x="533400" y="5175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0000FF"/>
                </a:solidFill>
                <a:latin typeface="VNI-Helve-Condense" pitchFamily="2" charset="0"/>
              </a:rPr>
              <a:t>Taâm vò</a:t>
            </a:r>
          </a:p>
        </p:txBody>
      </p:sp>
      <p:sp>
        <p:nvSpPr>
          <p:cNvPr id="59397" name="Text Box 5">
            <a:extLst>
              <a:ext uri="{FF2B5EF4-FFF2-40B4-BE49-F238E27FC236}">
                <a16:creationId xmlns:a16="http://schemas.microsoft.com/office/drawing/2014/main" id="{298A2122-E736-4FC3-91BE-0A870C97E5B4}"/>
              </a:ext>
            </a:extLst>
          </p:cNvPr>
          <p:cNvSpPr txBox="1">
            <a:spLocks noChangeArrowheads="1"/>
          </p:cNvSpPr>
          <p:nvPr/>
        </p:nvSpPr>
        <p:spPr bwMode="auto">
          <a:xfrm>
            <a:off x="2667000" y="6858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0000FF"/>
                </a:solidFill>
                <a:latin typeface="VNI-Helve-Condense" pitchFamily="2" charset="0"/>
              </a:rPr>
              <a:t>Beà maët beân trong daï daøy</a:t>
            </a:r>
          </a:p>
        </p:txBody>
      </p:sp>
      <p:sp>
        <p:nvSpPr>
          <p:cNvPr id="59398" name="Text Box 6">
            <a:extLst>
              <a:ext uri="{FF2B5EF4-FFF2-40B4-BE49-F238E27FC236}">
                <a16:creationId xmlns:a16="http://schemas.microsoft.com/office/drawing/2014/main" id="{9660FA7D-396D-4046-AA73-B47A48815D43}"/>
              </a:ext>
            </a:extLst>
          </p:cNvPr>
          <p:cNvSpPr txBox="1">
            <a:spLocks noChangeArrowheads="1"/>
          </p:cNvSpPr>
          <p:nvPr/>
        </p:nvSpPr>
        <p:spPr bwMode="auto">
          <a:xfrm>
            <a:off x="4876800" y="609600"/>
            <a:ext cx="236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000" b="1">
                <a:solidFill>
                  <a:srgbClr val="0000FF"/>
                </a:solidFill>
                <a:latin typeface="VNI-Helve-Condense" pitchFamily="2" charset="0"/>
              </a:rPr>
              <a:t>Caùc loã treân beà maët lôùp nieâm maïc</a:t>
            </a:r>
          </a:p>
        </p:txBody>
      </p:sp>
      <p:sp>
        <p:nvSpPr>
          <p:cNvPr id="59399" name="Text Box 7">
            <a:extLst>
              <a:ext uri="{FF2B5EF4-FFF2-40B4-BE49-F238E27FC236}">
                <a16:creationId xmlns:a16="http://schemas.microsoft.com/office/drawing/2014/main" id="{04E482DE-21D0-4B5B-B036-4E729DD281E6}"/>
              </a:ext>
            </a:extLst>
          </p:cNvPr>
          <p:cNvSpPr txBox="1">
            <a:spLocks noChangeArrowheads="1"/>
          </p:cNvSpPr>
          <p:nvPr/>
        </p:nvSpPr>
        <p:spPr bwMode="auto">
          <a:xfrm>
            <a:off x="6019800" y="1447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0000FF"/>
                </a:solidFill>
                <a:latin typeface="VNI-Helve-Condense" pitchFamily="2" charset="0"/>
              </a:rPr>
              <a:t>Nieâm maïc</a:t>
            </a:r>
          </a:p>
        </p:txBody>
      </p:sp>
      <p:sp>
        <p:nvSpPr>
          <p:cNvPr id="59400" name="Text Box 8">
            <a:extLst>
              <a:ext uri="{FF2B5EF4-FFF2-40B4-BE49-F238E27FC236}">
                <a16:creationId xmlns:a16="http://schemas.microsoft.com/office/drawing/2014/main" id="{F456E784-D3B2-4081-94A0-5416B35FBBBE}"/>
              </a:ext>
            </a:extLst>
          </p:cNvPr>
          <p:cNvSpPr txBox="1">
            <a:spLocks noChangeArrowheads="1"/>
          </p:cNvSpPr>
          <p:nvPr/>
        </p:nvSpPr>
        <p:spPr bwMode="auto">
          <a:xfrm>
            <a:off x="5943600" y="22860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000" b="1">
                <a:solidFill>
                  <a:srgbClr val="0000FF"/>
                </a:solidFill>
                <a:latin typeface="VNI-Helve-Condense" pitchFamily="2" charset="0"/>
              </a:rPr>
              <a:t>Teá baøo tieát chaát nhaøy</a:t>
            </a:r>
          </a:p>
        </p:txBody>
      </p:sp>
      <p:sp>
        <p:nvSpPr>
          <p:cNvPr id="59401" name="Text Box 9">
            <a:extLst>
              <a:ext uri="{FF2B5EF4-FFF2-40B4-BE49-F238E27FC236}">
                <a16:creationId xmlns:a16="http://schemas.microsoft.com/office/drawing/2014/main" id="{B36D4F61-EB38-4661-9479-71C0A120C798}"/>
              </a:ext>
            </a:extLst>
          </p:cNvPr>
          <p:cNvSpPr txBox="1">
            <a:spLocks noChangeArrowheads="1"/>
          </p:cNvSpPr>
          <p:nvPr/>
        </p:nvSpPr>
        <p:spPr bwMode="auto">
          <a:xfrm>
            <a:off x="5334000" y="33528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000" b="1">
                <a:solidFill>
                  <a:srgbClr val="0000FF"/>
                </a:solidFill>
                <a:latin typeface="VNI-Helve-Condense" pitchFamily="2" charset="0"/>
              </a:rPr>
              <a:t>Teá baøo tieát pepsinoâgen</a:t>
            </a:r>
          </a:p>
        </p:txBody>
      </p:sp>
      <p:sp>
        <p:nvSpPr>
          <p:cNvPr id="59402" name="Text Box 10">
            <a:extLst>
              <a:ext uri="{FF2B5EF4-FFF2-40B4-BE49-F238E27FC236}">
                <a16:creationId xmlns:a16="http://schemas.microsoft.com/office/drawing/2014/main" id="{A6FAE56A-6665-4710-A0A6-910B7F602C68}"/>
              </a:ext>
            </a:extLst>
          </p:cNvPr>
          <p:cNvSpPr txBox="1">
            <a:spLocks noChangeArrowheads="1"/>
          </p:cNvSpPr>
          <p:nvPr/>
        </p:nvSpPr>
        <p:spPr bwMode="auto">
          <a:xfrm>
            <a:off x="5181600" y="54864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000" b="1">
                <a:solidFill>
                  <a:srgbClr val="0000FF"/>
                </a:solidFill>
                <a:latin typeface="VNI-Helve-Condense" pitchFamily="2" charset="0"/>
              </a:rPr>
              <a:t>Teá baøo tieát HCl</a:t>
            </a:r>
          </a:p>
        </p:txBody>
      </p:sp>
      <p:sp>
        <p:nvSpPr>
          <p:cNvPr id="8203" name="Text Box 11">
            <a:extLst>
              <a:ext uri="{FF2B5EF4-FFF2-40B4-BE49-F238E27FC236}">
                <a16:creationId xmlns:a16="http://schemas.microsoft.com/office/drawing/2014/main" id="{81439A54-3C46-4CF8-9339-9C2B52CB02B2}"/>
              </a:ext>
            </a:extLst>
          </p:cNvPr>
          <p:cNvSpPr txBox="1">
            <a:spLocks noChangeArrowheads="1"/>
          </p:cNvSpPr>
          <p:nvPr/>
        </p:nvSpPr>
        <p:spPr bwMode="auto">
          <a:xfrm>
            <a:off x="2209800" y="36798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0000FF"/>
                </a:solidFill>
                <a:latin typeface="VNI-Helve-Condense" pitchFamily="2" charset="0"/>
              </a:rPr>
              <a:t>Tuyeán vò</a:t>
            </a:r>
          </a:p>
        </p:txBody>
      </p:sp>
      <p:sp>
        <p:nvSpPr>
          <p:cNvPr id="8204" name="Text Box 12">
            <a:extLst>
              <a:ext uri="{FF2B5EF4-FFF2-40B4-BE49-F238E27FC236}">
                <a16:creationId xmlns:a16="http://schemas.microsoft.com/office/drawing/2014/main" id="{983467E2-A457-4715-AB02-92561B0D8E9A}"/>
              </a:ext>
            </a:extLst>
          </p:cNvPr>
          <p:cNvSpPr txBox="1">
            <a:spLocks noChangeArrowheads="1"/>
          </p:cNvSpPr>
          <p:nvPr/>
        </p:nvSpPr>
        <p:spPr bwMode="auto">
          <a:xfrm>
            <a:off x="381000" y="30480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000" b="1">
                <a:solidFill>
                  <a:srgbClr val="0000FF"/>
                </a:solidFill>
                <a:latin typeface="VNI-Helve-Condense" pitchFamily="2" charset="0"/>
              </a:rPr>
              <a:t>Moân vò</a:t>
            </a:r>
          </a:p>
        </p:txBody>
      </p:sp>
      <p:sp>
        <p:nvSpPr>
          <p:cNvPr id="8205" name="AutoShape 13">
            <a:extLst>
              <a:ext uri="{FF2B5EF4-FFF2-40B4-BE49-F238E27FC236}">
                <a16:creationId xmlns:a16="http://schemas.microsoft.com/office/drawing/2014/main" id="{4FC02D92-5D15-41BC-8783-E4D9A1200925}"/>
              </a:ext>
            </a:extLst>
          </p:cNvPr>
          <p:cNvSpPr>
            <a:spLocks/>
          </p:cNvSpPr>
          <p:nvPr/>
        </p:nvSpPr>
        <p:spPr bwMode="auto">
          <a:xfrm>
            <a:off x="3352800" y="2590800"/>
            <a:ext cx="304800" cy="2667000"/>
          </a:xfrm>
          <a:prstGeom prst="leftBrace">
            <a:avLst>
              <a:gd name="adj1" fmla="val 72917"/>
              <a:gd name="adj2" fmla="val 50000"/>
            </a:avLst>
          </a:prstGeom>
          <a:noFill/>
          <a:ln w="9525">
            <a:solidFill>
              <a:srgbClr val="66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8206" name="Line 14">
            <a:extLst>
              <a:ext uri="{FF2B5EF4-FFF2-40B4-BE49-F238E27FC236}">
                <a16:creationId xmlns:a16="http://schemas.microsoft.com/office/drawing/2014/main" id="{708A53C6-841D-4C80-AF3B-A41D899CFABF}"/>
              </a:ext>
            </a:extLst>
          </p:cNvPr>
          <p:cNvSpPr>
            <a:spLocks noChangeShapeType="1"/>
          </p:cNvSpPr>
          <p:nvPr/>
        </p:nvSpPr>
        <p:spPr bwMode="auto">
          <a:xfrm>
            <a:off x="1066800" y="914400"/>
            <a:ext cx="762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
            <a:extLst>
              <a:ext uri="{FF2B5EF4-FFF2-40B4-BE49-F238E27FC236}">
                <a16:creationId xmlns:a16="http://schemas.microsoft.com/office/drawing/2014/main" id="{7135987A-F63D-4D11-A6DD-D44E2E539DB3}"/>
              </a:ext>
            </a:extLst>
          </p:cNvPr>
          <p:cNvSpPr>
            <a:spLocks noChangeShapeType="1"/>
          </p:cNvSpPr>
          <p:nvPr/>
        </p:nvSpPr>
        <p:spPr bwMode="auto">
          <a:xfrm flipV="1">
            <a:off x="1447800" y="1676400"/>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a:extLst>
              <a:ext uri="{FF2B5EF4-FFF2-40B4-BE49-F238E27FC236}">
                <a16:creationId xmlns:a16="http://schemas.microsoft.com/office/drawing/2014/main" id="{793EB60D-75D0-4E28-B3F6-9554A2D9307D}"/>
              </a:ext>
            </a:extLst>
          </p:cNvPr>
          <p:cNvSpPr>
            <a:spLocks noChangeShapeType="1"/>
          </p:cNvSpPr>
          <p:nvPr/>
        </p:nvSpPr>
        <p:spPr bwMode="auto">
          <a:xfrm>
            <a:off x="1447800" y="1828800"/>
            <a:ext cx="762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7">
            <a:extLst>
              <a:ext uri="{FF2B5EF4-FFF2-40B4-BE49-F238E27FC236}">
                <a16:creationId xmlns:a16="http://schemas.microsoft.com/office/drawing/2014/main" id="{C0D82F13-D3AC-4DFE-9D9A-AB62674E6CE1}"/>
              </a:ext>
            </a:extLst>
          </p:cNvPr>
          <p:cNvSpPr>
            <a:spLocks noChangeShapeType="1"/>
          </p:cNvSpPr>
          <p:nvPr/>
        </p:nvSpPr>
        <p:spPr bwMode="auto">
          <a:xfrm>
            <a:off x="1447800" y="1828800"/>
            <a:ext cx="685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Line 18">
            <a:extLst>
              <a:ext uri="{FF2B5EF4-FFF2-40B4-BE49-F238E27FC236}">
                <a16:creationId xmlns:a16="http://schemas.microsoft.com/office/drawing/2014/main" id="{098242EB-D01D-47B2-A3BE-C393D0180C37}"/>
              </a:ext>
            </a:extLst>
          </p:cNvPr>
          <p:cNvSpPr>
            <a:spLocks noChangeShapeType="1"/>
          </p:cNvSpPr>
          <p:nvPr/>
        </p:nvSpPr>
        <p:spPr bwMode="auto">
          <a:xfrm flipV="1">
            <a:off x="990600" y="25146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19">
            <a:extLst>
              <a:ext uri="{FF2B5EF4-FFF2-40B4-BE49-F238E27FC236}">
                <a16:creationId xmlns:a16="http://schemas.microsoft.com/office/drawing/2014/main" id="{343967A0-FFF4-49B6-9D0B-5ABC46B49CFF}"/>
              </a:ext>
            </a:extLst>
          </p:cNvPr>
          <p:cNvSpPr>
            <a:spLocks noChangeShapeType="1"/>
          </p:cNvSpPr>
          <p:nvPr/>
        </p:nvSpPr>
        <p:spPr bwMode="auto">
          <a:xfrm flipV="1">
            <a:off x="1905000" y="1447800"/>
            <a:ext cx="1295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20">
            <a:extLst>
              <a:ext uri="{FF2B5EF4-FFF2-40B4-BE49-F238E27FC236}">
                <a16:creationId xmlns:a16="http://schemas.microsoft.com/office/drawing/2014/main" id="{643D46AB-F83D-4214-9B3D-BE04D8A715C9}"/>
              </a:ext>
            </a:extLst>
          </p:cNvPr>
          <p:cNvSpPr>
            <a:spLocks noChangeShapeType="1"/>
          </p:cNvSpPr>
          <p:nvPr/>
        </p:nvSpPr>
        <p:spPr bwMode="auto">
          <a:xfrm>
            <a:off x="3200400" y="1447800"/>
            <a:ext cx="914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21">
            <a:extLst>
              <a:ext uri="{FF2B5EF4-FFF2-40B4-BE49-F238E27FC236}">
                <a16:creationId xmlns:a16="http://schemas.microsoft.com/office/drawing/2014/main" id="{8EFDC0F1-1328-4748-9F84-F0051E9DEA08}"/>
              </a:ext>
            </a:extLst>
          </p:cNvPr>
          <p:cNvSpPr>
            <a:spLocks noChangeShapeType="1"/>
          </p:cNvSpPr>
          <p:nvPr/>
        </p:nvSpPr>
        <p:spPr bwMode="auto">
          <a:xfrm flipV="1">
            <a:off x="4343400" y="1066800"/>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Line 22">
            <a:extLst>
              <a:ext uri="{FF2B5EF4-FFF2-40B4-BE49-F238E27FC236}">
                <a16:creationId xmlns:a16="http://schemas.microsoft.com/office/drawing/2014/main" id="{9A569F0E-43FF-4EB9-B1AE-702D70520A17}"/>
              </a:ext>
            </a:extLst>
          </p:cNvPr>
          <p:cNvSpPr>
            <a:spLocks noChangeShapeType="1"/>
          </p:cNvSpPr>
          <p:nvPr/>
        </p:nvSpPr>
        <p:spPr bwMode="auto">
          <a:xfrm flipH="1">
            <a:off x="5029200" y="1066800"/>
            <a:ext cx="152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Line 23">
            <a:extLst>
              <a:ext uri="{FF2B5EF4-FFF2-40B4-BE49-F238E27FC236}">
                <a16:creationId xmlns:a16="http://schemas.microsoft.com/office/drawing/2014/main" id="{8F22847E-7037-479E-8BCA-9C9581A92620}"/>
              </a:ext>
            </a:extLst>
          </p:cNvPr>
          <p:cNvSpPr>
            <a:spLocks noChangeShapeType="1"/>
          </p:cNvSpPr>
          <p:nvPr/>
        </p:nvSpPr>
        <p:spPr bwMode="auto">
          <a:xfrm>
            <a:off x="4838700" y="5391150"/>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6" name="Line 24">
            <a:extLst>
              <a:ext uri="{FF2B5EF4-FFF2-40B4-BE49-F238E27FC236}">
                <a16:creationId xmlns:a16="http://schemas.microsoft.com/office/drawing/2014/main" id="{6906F803-3DFD-448A-A29B-D9AFCE98CAEC}"/>
              </a:ext>
            </a:extLst>
          </p:cNvPr>
          <p:cNvSpPr>
            <a:spLocks noChangeShapeType="1"/>
          </p:cNvSpPr>
          <p:nvPr/>
        </p:nvSpPr>
        <p:spPr bwMode="auto">
          <a:xfrm flipH="1">
            <a:off x="6781800" y="54864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7" name="Line 25">
            <a:extLst>
              <a:ext uri="{FF2B5EF4-FFF2-40B4-BE49-F238E27FC236}">
                <a16:creationId xmlns:a16="http://schemas.microsoft.com/office/drawing/2014/main" id="{66E25535-4147-4232-A179-E13BCDC8A010}"/>
              </a:ext>
            </a:extLst>
          </p:cNvPr>
          <p:cNvSpPr>
            <a:spLocks noChangeShapeType="1"/>
          </p:cNvSpPr>
          <p:nvPr/>
        </p:nvSpPr>
        <p:spPr bwMode="auto">
          <a:xfrm flipV="1">
            <a:off x="5029200" y="3733800"/>
            <a:ext cx="533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Line 26">
            <a:extLst>
              <a:ext uri="{FF2B5EF4-FFF2-40B4-BE49-F238E27FC236}">
                <a16:creationId xmlns:a16="http://schemas.microsoft.com/office/drawing/2014/main" id="{D9627C40-FC72-4002-B577-BE73A667FC1B}"/>
              </a:ext>
            </a:extLst>
          </p:cNvPr>
          <p:cNvSpPr>
            <a:spLocks noChangeShapeType="1"/>
          </p:cNvSpPr>
          <p:nvPr/>
        </p:nvSpPr>
        <p:spPr bwMode="auto">
          <a:xfrm>
            <a:off x="6477000" y="40386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9" name="Line 27">
            <a:extLst>
              <a:ext uri="{FF2B5EF4-FFF2-40B4-BE49-F238E27FC236}">
                <a16:creationId xmlns:a16="http://schemas.microsoft.com/office/drawing/2014/main" id="{8D6250C4-CAE1-4B17-803C-04BEDB8B07D8}"/>
              </a:ext>
            </a:extLst>
          </p:cNvPr>
          <p:cNvSpPr>
            <a:spLocks noChangeShapeType="1"/>
          </p:cNvSpPr>
          <p:nvPr/>
        </p:nvSpPr>
        <p:spPr bwMode="auto">
          <a:xfrm>
            <a:off x="4876800" y="2438400"/>
            <a:ext cx="1219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0" name="Line 28">
            <a:extLst>
              <a:ext uri="{FF2B5EF4-FFF2-40B4-BE49-F238E27FC236}">
                <a16:creationId xmlns:a16="http://schemas.microsoft.com/office/drawing/2014/main" id="{A7781973-4591-4207-88E5-9D0CA4F13BF0}"/>
              </a:ext>
            </a:extLst>
          </p:cNvPr>
          <p:cNvSpPr>
            <a:spLocks noChangeShapeType="1"/>
          </p:cNvSpPr>
          <p:nvPr/>
        </p:nvSpPr>
        <p:spPr bwMode="auto">
          <a:xfrm flipV="1">
            <a:off x="4648200" y="2590800"/>
            <a:ext cx="1447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Line 29">
            <a:extLst>
              <a:ext uri="{FF2B5EF4-FFF2-40B4-BE49-F238E27FC236}">
                <a16:creationId xmlns:a16="http://schemas.microsoft.com/office/drawing/2014/main" id="{AC2B5A76-7699-4038-8287-E442CDCE5BBF}"/>
              </a:ext>
            </a:extLst>
          </p:cNvPr>
          <p:cNvSpPr>
            <a:spLocks noChangeShapeType="1"/>
          </p:cNvSpPr>
          <p:nvPr/>
        </p:nvSpPr>
        <p:spPr bwMode="auto">
          <a:xfrm>
            <a:off x="5486400" y="1676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wipe(left)">
                                      <p:cBhvr>
                                        <p:cTn id="7" dur="2000"/>
                                        <p:tgtEl>
                                          <p:spTgt spid="5939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399"/>
                                        </p:tgtEl>
                                        <p:attrNameLst>
                                          <p:attrName>style.visibility</p:attrName>
                                        </p:attrNameLst>
                                      </p:cBhvr>
                                      <p:to>
                                        <p:strVal val="visible"/>
                                      </p:to>
                                    </p:set>
                                    <p:animEffect transition="in" filter="wipe(left)">
                                      <p:cBhvr>
                                        <p:cTn id="10" dur="2000"/>
                                        <p:tgtEl>
                                          <p:spTgt spid="5939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9400"/>
                                        </p:tgtEl>
                                        <p:attrNameLst>
                                          <p:attrName>style.visibility</p:attrName>
                                        </p:attrNameLst>
                                      </p:cBhvr>
                                      <p:to>
                                        <p:strVal val="visible"/>
                                      </p:to>
                                    </p:set>
                                    <p:animEffect transition="in" filter="wipe(left)">
                                      <p:cBhvr>
                                        <p:cTn id="13" dur="2000"/>
                                        <p:tgtEl>
                                          <p:spTgt spid="5940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9401"/>
                                        </p:tgtEl>
                                        <p:attrNameLst>
                                          <p:attrName>style.visibility</p:attrName>
                                        </p:attrNameLst>
                                      </p:cBhvr>
                                      <p:to>
                                        <p:strVal val="visible"/>
                                      </p:to>
                                    </p:set>
                                    <p:animEffect transition="in" filter="wipe(left)">
                                      <p:cBhvr>
                                        <p:cTn id="16" dur="2000"/>
                                        <p:tgtEl>
                                          <p:spTgt spid="5940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9402"/>
                                        </p:tgtEl>
                                        <p:attrNameLst>
                                          <p:attrName>style.visibility</p:attrName>
                                        </p:attrNameLst>
                                      </p:cBhvr>
                                      <p:to>
                                        <p:strVal val="visible"/>
                                      </p:to>
                                    </p:set>
                                    <p:animEffect transition="in" filter="wipe(left)">
                                      <p:cBhvr>
                                        <p:cTn id="19" dur="2000"/>
                                        <p:tgtEl>
                                          <p:spTgt spid="5940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9397"/>
                                        </p:tgtEl>
                                        <p:attrNameLst>
                                          <p:attrName>style.visibility</p:attrName>
                                        </p:attrNameLst>
                                      </p:cBhvr>
                                      <p:to>
                                        <p:strVal val="visible"/>
                                      </p:to>
                                    </p:set>
                                    <p:animEffect transition="in" filter="wipe(left)">
                                      <p:cBhvr>
                                        <p:cTn id="22" dur="2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398" grpId="0"/>
      <p:bldP spid="59399" grpId="0"/>
      <p:bldP spid="59400" grpId="0"/>
      <p:bldP spid="59401" grpId="0"/>
      <p:bldP spid="594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1A328FD6-4B5B-46C6-9942-F8ED49204F1C}"/>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dirty="0" err="1" smtClean="0">
                <a:solidFill>
                  <a:srgbClr val="FF3300"/>
                </a:solidFill>
              </a:rPr>
              <a:t>Bài</a:t>
            </a:r>
            <a:r>
              <a:rPr lang="en-US" altLang="en-US" sz="2800" b="1" dirty="0" smtClean="0">
                <a:solidFill>
                  <a:srgbClr val="FF3300"/>
                </a:solidFill>
              </a:rPr>
              <a:t> </a:t>
            </a:r>
            <a:r>
              <a:rPr lang="en-US" altLang="en-US" sz="2800" b="1" dirty="0">
                <a:solidFill>
                  <a:srgbClr val="FF3300"/>
                </a:solidFill>
              </a:rPr>
              <a:t>27: TIÊU HOÁ Ở DẠ DÀY  </a:t>
            </a:r>
          </a:p>
        </p:txBody>
      </p:sp>
      <p:sp>
        <p:nvSpPr>
          <p:cNvPr id="9219" name="Text Box 5">
            <a:extLst>
              <a:ext uri="{FF2B5EF4-FFF2-40B4-BE49-F238E27FC236}">
                <a16:creationId xmlns:a16="http://schemas.microsoft.com/office/drawing/2014/main" id="{3521FB44-24F4-4607-B5C5-A0BB5F9870E3}"/>
              </a:ext>
            </a:extLst>
          </p:cNvPr>
          <p:cNvSpPr txBox="1">
            <a:spLocks noChangeArrowheads="1"/>
          </p:cNvSpPr>
          <p:nvPr/>
        </p:nvSpPr>
        <p:spPr bwMode="auto">
          <a:xfrm>
            <a:off x="1524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dirty="0">
                <a:solidFill>
                  <a:srgbClr val="0000FF"/>
                </a:solidFill>
              </a:rPr>
              <a:t>I. </a:t>
            </a:r>
            <a:r>
              <a:rPr lang="en-US" altLang="en-US" sz="3000" u="sng" dirty="0" err="1">
                <a:solidFill>
                  <a:srgbClr val="0000FF"/>
                </a:solidFill>
              </a:rPr>
              <a:t>Cấu</a:t>
            </a:r>
            <a:r>
              <a:rPr lang="en-US" altLang="en-US" sz="3000" u="sng" dirty="0">
                <a:solidFill>
                  <a:srgbClr val="0000FF"/>
                </a:solidFill>
              </a:rPr>
              <a:t> </a:t>
            </a:r>
            <a:r>
              <a:rPr lang="en-US" altLang="en-US" sz="3000" u="sng" dirty="0" err="1">
                <a:solidFill>
                  <a:srgbClr val="0000FF"/>
                </a:solidFill>
              </a:rPr>
              <a:t>tạo</a:t>
            </a:r>
            <a:r>
              <a:rPr lang="en-US" altLang="en-US" sz="3000" u="sng" dirty="0">
                <a:solidFill>
                  <a:srgbClr val="0000FF"/>
                </a:solidFill>
              </a:rPr>
              <a:t> </a:t>
            </a:r>
            <a:r>
              <a:rPr lang="en-US" altLang="en-US" sz="3000" u="sng" dirty="0" err="1">
                <a:solidFill>
                  <a:srgbClr val="0000FF"/>
                </a:solidFill>
              </a:rPr>
              <a:t>dạ</a:t>
            </a:r>
            <a:r>
              <a:rPr lang="en-US" altLang="en-US" sz="3000" u="sng" dirty="0">
                <a:solidFill>
                  <a:srgbClr val="0000FF"/>
                </a:solidFill>
              </a:rPr>
              <a:t> </a:t>
            </a:r>
            <a:r>
              <a:rPr lang="en-US" altLang="en-US" sz="3000" u="sng" dirty="0" err="1">
                <a:solidFill>
                  <a:srgbClr val="0000FF"/>
                </a:solidFill>
              </a:rPr>
              <a:t>dày</a:t>
            </a:r>
            <a:r>
              <a:rPr lang="en-US" altLang="en-US" sz="3000" dirty="0">
                <a:solidFill>
                  <a:srgbClr val="0000FF"/>
                </a:solidFill>
              </a:rPr>
              <a:t>:</a:t>
            </a:r>
            <a:r>
              <a:rPr lang="en-US" altLang="en-US" sz="3000" u="sng" dirty="0">
                <a:solidFill>
                  <a:srgbClr val="0000FF"/>
                </a:solidFill>
              </a:rPr>
              <a:t> </a:t>
            </a:r>
          </a:p>
        </p:txBody>
      </p:sp>
      <p:grpSp>
        <p:nvGrpSpPr>
          <p:cNvPr id="9220" name="Group 2">
            <a:extLst>
              <a:ext uri="{FF2B5EF4-FFF2-40B4-BE49-F238E27FC236}">
                <a16:creationId xmlns:a16="http://schemas.microsoft.com/office/drawing/2014/main" id="{2E3044A3-C080-490F-A4AD-45F5AA08A25A}"/>
              </a:ext>
            </a:extLst>
          </p:cNvPr>
          <p:cNvGrpSpPr>
            <a:grpSpLocks/>
          </p:cNvGrpSpPr>
          <p:nvPr/>
        </p:nvGrpSpPr>
        <p:grpSpPr bwMode="auto">
          <a:xfrm>
            <a:off x="4572000" y="838200"/>
            <a:ext cx="4648200" cy="3702050"/>
            <a:chOff x="0" y="911"/>
            <a:chExt cx="5761" cy="3774"/>
          </a:xfrm>
        </p:grpSpPr>
        <p:grpSp>
          <p:nvGrpSpPr>
            <p:cNvPr id="9223" name="Group 3">
              <a:extLst>
                <a:ext uri="{FF2B5EF4-FFF2-40B4-BE49-F238E27FC236}">
                  <a16:creationId xmlns:a16="http://schemas.microsoft.com/office/drawing/2014/main" id="{F55A3EDD-D2F4-4BA1-BA3D-70887F87B025}"/>
                </a:ext>
              </a:extLst>
            </p:cNvPr>
            <p:cNvGrpSpPr>
              <a:grpSpLocks/>
            </p:cNvGrpSpPr>
            <p:nvPr/>
          </p:nvGrpSpPr>
          <p:grpSpPr bwMode="auto">
            <a:xfrm>
              <a:off x="0" y="911"/>
              <a:ext cx="5761" cy="3409"/>
              <a:chOff x="0" y="911"/>
              <a:chExt cx="5761" cy="3409"/>
            </a:xfrm>
          </p:grpSpPr>
          <p:sp>
            <p:nvSpPr>
              <p:cNvPr id="9262" name="Rectangle 4">
                <a:extLst>
                  <a:ext uri="{FF2B5EF4-FFF2-40B4-BE49-F238E27FC236}">
                    <a16:creationId xmlns:a16="http://schemas.microsoft.com/office/drawing/2014/main" id="{43038480-93D1-46E3-AAEF-24A342E11736}"/>
                  </a:ext>
                </a:extLst>
              </p:cNvPr>
              <p:cNvSpPr>
                <a:spLocks noChangeArrowheads="1"/>
              </p:cNvSpPr>
              <p:nvPr/>
            </p:nvSpPr>
            <p:spPr bwMode="auto">
              <a:xfrm>
                <a:off x="0" y="911"/>
                <a:ext cx="5760" cy="3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9263" name="AutoShape 5">
                <a:extLst>
                  <a:ext uri="{FF2B5EF4-FFF2-40B4-BE49-F238E27FC236}">
                    <a16:creationId xmlns:a16="http://schemas.microsoft.com/office/drawing/2014/main" id="{38A57120-B1A5-4369-AE81-BC1DFA94C101}"/>
                  </a:ext>
                </a:extLst>
              </p:cNvPr>
              <p:cNvSpPr>
                <a:spLocks noChangeAspect="1" noChangeArrowheads="1" noTextEdit="1"/>
              </p:cNvSpPr>
              <p:nvPr/>
            </p:nvSpPr>
            <p:spPr bwMode="auto">
              <a:xfrm>
                <a:off x="1" y="912"/>
                <a:ext cx="5760"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9224" name="Picture 6" descr="3">
              <a:extLst>
                <a:ext uri="{FF2B5EF4-FFF2-40B4-BE49-F238E27FC236}">
                  <a16:creationId xmlns:a16="http://schemas.microsoft.com/office/drawing/2014/main" id="{D8BD991B-7217-4C28-BD79-117B620A8790}"/>
                </a:ext>
              </a:extLst>
            </p:cNvPr>
            <p:cNvPicPr>
              <a:picLocks noChangeAspect="1" noChangeArrowheads="1"/>
            </p:cNvPicPr>
            <p:nvPr/>
          </p:nvPicPr>
          <p:blipFill>
            <a:blip r:embed="rId2">
              <a:lum bright="-6000" contrast="-36000"/>
              <a:extLst>
                <a:ext uri="{28A0092B-C50C-407E-A947-70E740481C1C}">
                  <a14:useLocalDpi xmlns:a14="http://schemas.microsoft.com/office/drawing/2010/main" val="0"/>
                </a:ext>
              </a:extLst>
            </a:blip>
            <a:srcRect/>
            <a:stretch>
              <a:fillRect/>
            </a:stretch>
          </p:blipFill>
          <p:spPr bwMode="auto">
            <a:xfrm>
              <a:off x="300" y="1340"/>
              <a:ext cx="5296"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Freeform 7" descr="Newsprint">
              <a:extLst>
                <a:ext uri="{FF2B5EF4-FFF2-40B4-BE49-F238E27FC236}">
                  <a16:creationId xmlns:a16="http://schemas.microsoft.com/office/drawing/2014/main" id="{670BA97F-EF7A-460B-84F1-DF46D7257D39}"/>
                </a:ext>
              </a:extLst>
            </p:cNvPr>
            <p:cNvSpPr>
              <a:spLocks/>
            </p:cNvSpPr>
            <p:nvPr/>
          </p:nvSpPr>
          <p:spPr bwMode="auto">
            <a:xfrm>
              <a:off x="322" y="1354"/>
              <a:ext cx="634" cy="391"/>
            </a:xfrm>
            <a:custGeom>
              <a:avLst/>
              <a:gdLst>
                <a:gd name="T0" fmla="*/ 74 w 672"/>
                <a:gd name="T1" fmla="*/ 26 h 504"/>
                <a:gd name="T2" fmla="*/ 34 w 672"/>
                <a:gd name="T3" fmla="*/ 161 h 504"/>
                <a:gd name="T4" fmla="*/ 34 w 672"/>
                <a:gd name="T5" fmla="*/ 206 h 504"/>
                <a:gd name="T6" fmla="*/ 235 w 672"/>
                <a:gd name="T7" fmla="*/ 228 h 504"/>
                <a:gd name="T8" fmla="*/ 437 w 672"/>
                <a:gd name="T9" fmla="*/ 228 h 504"/>
                <a:gd name="T10" fmla="*/ 477 w 672"/>
                <a:gd name="T11" fmla="*/ 183 h 504"/>
                <a:gd name="T12" fmla="*/ 477 w 672"/>
                <a:gd name="T13" fmla="*/ 116 h 504"/>
                <a:gd name="T14" fmla="*/ 558 w 672"/>
                <a:gd name="T15" fmla="*/ 71 h 504"/>
                <a:gd name="T16" fmla="*/ 517 w 672"/>
                <a:gd name="T17" fmla="*/ 26 h 504"/>
                <a:gd name="T18" fmla="*/ 396 w 672"/>
                <a:gd name="T19" fmla="*/ 4 h 504"/>
                <a:gd name="T20" fmla="*/ 114 w 672"/>
                <a:gd name="T21" fmla="*/ 4 h 504"/>
                <a:gd name="T22" fmla="*/ 74 w 672"/>
                <a:gd name="T23" fmla="*/ 26 h 5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504"/>
                <a:gd name="T38" fmla="*/ 672 w 672"/>
                <a:gd name="T39" fmla="*/ 504 h 5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504">
                  <a:moveTo>
                    <a:pt x="88" y="56"/>
                  </a:moveTo>
                  <a:cubicBezTo>
                    <a:pt x="72" y="112"/>
                    <a:pt x="48" y="280"/>
                    <a:pt x="40" y="344"/>
                  </a:cubicBezTo>
                  <a:cubicBezTo>
                    <a:pt x="32" y="408"/>
                    <a:pt x="0" y="416"/>
                    <a:pt x="40" y="440"/>
                  </a:cubicBezTo>
                  <a:cubicBezTo>
                    <a:pt x="80" y="464"/>
                    <a:pt x="200" y="480"/>
                    <a:pt x="280" y="488"/>
                  </a:cubicBezTo>
                  <a:cubicBezTo>
                    <a:pt x="360" y="496"/>
                    <a:pt x="472" y="504"/>
                    <a:pt x="520" y="488"/>
                  </a:cubicBezTo>
                  <a:cubicBezTo>
                    <a:pt x="568" y="472"/>
                    <a:pt x="560" y="432"/>
                    <a:pt x="568" y="392"/>
                  </a:cubicBezTo>
                  <a:cubicBezTo>
                    <a:pt x="576" y="352"/>
                    <a:pt x="552" y="288"/>
                    <a:pt x="568" y="248"/>
                  </a:cubicBezTo>
                  <a:cubicBezTo>
                    <a:pt x="584" y="208"/>
                    <a:pt x="656" y="184"/>
                    <a:pt x="664" y="152"/>
                  </a:cubicBezTo>
                  <a:cubicBezTo>
                    <a:pt x="672" y="120"/>
                    <a:pt x="648" y="80"/>
                    <a:pt x="616" y="56"/>
                  </a:cubicBezTo>
                  <a:cubicBezTo>
                    <a:pt x="584" y="32"/>
                    <a:pt x="552" y="16"/>
                    <a:pt x="472" y="8"/>
                  </a:cubicBezTo>
                  <a:cubicBezTo>
                    <a:pt x="392" y="0"/>
                    <a:pt x="200" y="0"/>
                    <a:pt x="136" y="8"/>
                  </a:cubicBezTo>
                  <a:cubicBezTo>
                    <a:pt x="72" y="16"/>
                    <a:pt x="104" y="0"/>
                    <a:pt x="88" y="56"/>
                  </a:cubicBezTo>
                  <a:close/>
                </a:path>
              </a:pathLst>
            </a:custGeom>
            <a:blipFill dpi="0" rotWithShape="0">
              <a:blip r:embed="rId3"/>
              <a:srcRect/>
              <a:tile tx="0" ty="0" sx="100000" sy="100000" flip="none" algn="tl"/>
            </a:blipFill>
            <a:ln w="9525">
              <a:solidFill>
                <a:srgbClr val="FFFFCC"/>
              </a:solidFill>
              <a:round/>
              <a:headEnd/>
              <a:tailEnd/>
            </a:ln>
          </p:spPr>
          <p:txBody>
            <a:bodyPr/>
            <a:lstStyle/>
            <a:p>
              <a:endParaRPr lang="en-US"/>
            </a:p>
          </p:txBody>
        </p:sp>
        <p:sp>
          <p:nvSpPr>
            <p:cNvPr id="9226" name="Text Box 8">
              <a:extLst>
                <a:ext uri="{FF2B5EF4-FFF2-40B4-BE49-F238E27FC236}">
                  <a16:creationId xmlns:a16="http://schemas.microsoft.com/office/drawing/2014/main" id="{A0B9AABE-24E9-4CC3-BFA4-B71226B30971}"/>
                </a:ext>
              </a:extLst>
            </p:cNvPr>
            <p:cNvSpPr txBox="1">
              <a:spLocks noChangeArrowheads="1"/>
            </p:cNvSpPr>
            <p:nvPr/>
          </p:nvSpPr>
          <p:spPr bwMode="auto">
            <a:xfrm>
              <a:off x="700" y="1152"/>
              <a:ext cx="63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FontTx/>
                <a:buNone/>
              </a:pPr>
              <a:r>
                <a:rPr lang="en-US" altLang="en-US" sz="800">
                  <a:solidFill>
                    <a:srgbClr val="0066FF"/>
                  </a:solidFill>
                </a:rPr>
                <a:t>Tâm vị</a:t>
              </a:r>
            </a:p>
          </p:txBody>
        </p:sp>
        <p:sp>
          <p:nvSpPr>
            <p:cNvPr id="9227" name="Freeform 9">
              <a:extLst>
                <a:ext uri="{FF2B5EF4-FFF2-40B4-BE49-F238E27FC236}">
                  <a16:creationId xmlns:a16="http://schemas.microsoft.com/office/drawing/2014/main" id="{7B3E38C3-C86F-4915-BFDA-15937176F2CA}"/>
                </a:ext>
              </a:extLst>
            </p:cNvPr>
            <p:cNvSpPr>
              <a:spLocks/>
            </p:cNvSpPr>
            <p:nvPr/>
          </p:nvSpPr>
          <p:spPr bwMode="auto">
            <a:xfrm>
              <a:off x="232" y="2617"/>
              <a:ext cx="3395" cy="1339"/>
            </a:xfrm>
            <a:custGeom>
              <a:avLst/>
              <a:gdLst>
                <a:gd name="T0" fmla="*/ 40 w 3600"/>
                <a:gd name="T1" fmla="*/ 0 h 1536"/>
                <a:gd name="T2" fmla="*/ 1208 w 3600"/>
                <a:gd name="T3" fmla="*/ 0 h 1536"/>
                <a:gd name="T4" fmla="*/ 1208 w 3600"/>
                <a:gd name="T5" fmla="*/ 222 h 1536"/>
                <a:gd name="T6" fmla="*/ 1691 w 3600"/>
                <a:gd name="T7" fmla="*/ 222 h 1536"/>
                <a:gd name="T8" fmla="*/ 1691 w 3600"/>
                <a:gd name="T9" fmla="*/ 731 h 1536"/>
                <a:gd name="T10" fmla="*/ 1772 w 3600"/>
                <a:gd name="T11" fmla="*/ 763 h 1536"/>
                <a:gd name="T12" fmla="*/ 1893 w 3600"/>
                <a:gd name="T13" fmla="*/ 763 h 1536"/>
                <a:gd name="T14" fmla="*/ 1932 w 3600"/>
                <a:gd name="T15" fmla="*/ 731 h 1536"/>
                <a:gd name="T16" fmla="*/ 2012 w 3600"/>
                <a:gd name="T17" fmla="*/ 795 h 1536"/>
                <a:gd name="T18" fmla="*/ 2094 w 3600"/>
                <a:gd name="T19" fmla="*/ 795 h 1536"/>
                <a:gd name="T20" fmla="*/ 2174 w 3600"/>
                <a:gd name="T21" fmla="*/ 731 h 1536"/>
                <a:gd name="T22" fmla="*/ 2255 w 3600"/>
                <a:gd name="T23" fmla="*/ 731 h 1536"/>
                <a:gd name="T24" fmla="*/ 2255 w 3600"/>
                <a:gd name="T25" fmla="*/ 700 h 1536"/>
                <a:gd name="T26" fmla="*/ 2255 w 3600"/>
                <a:gd name="T27" fmla="*/ 731 h 1536"/>
                <a:gd name="T28" fmla="*/ 2174 w 3600"/>
                <a:gd name="T29" fmla="*/ 795 h 1536"/>
                <a:gd name="T30" fmla="*/ 2174 w 3600"/>
                <a:gd name="T31" fmla="*/ 859 h 1536"/>
                <a:gd name="T32" fmla="*/ 2214 w 3600"/>
                <a:gd name="T33" fmla="*/ 891 h 1536"/>
                <a:gd name="T34" fmla="*/ 2335 w 3600"/>
                <a:gd name="T35" fmla="*/ 891 h 1536"/>
                <a:gd name="T36" fmla="*/ 2456 w 3600"/>
                <a:gd name="T37" fmla="*/ 826 h 1536"/>
                <a:gd name="T38" fmla="*/ 2658 w 3600"/>
                <a:gd name="T39" fmla="*/ 859 h 1536"/>
                <a:gd name="T40" fmla="*/ 2858 w 3600"/>
                <a:gd name="T41" fmla="*/ 891 h 1536"/>
                <a:gd name="T42" fmla="*/ 2979 w 3600"/>
                <a:gd name="T43" fmla="*/ 921 h 1536"/>
                <a:gd name="T44" fmla="*/ 3020 w 3600"/>
                <a:gd name="T45" fmla="*/ 1017 h 1536"/>
                <a:gd name="T46" fmla="*/ 0 w 3600"/>
                <a:gd name="T47" fmla="*/ 1017 h 1536"/>
                <a:gd name="T48" fmla="*/ 0 w 3600"/>
                <a:gd name="T49" fmla="*/ 0 h 1536"/>
                <a:gd name="T50" fmla="*/ 40 w 3600"/>
                <a:gd name="T51" fmla="*/ 0 h 1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00"/>
                <a:gd name="T79" fmla="*/ 0 h 1536"/>
                <a:gd name="T80" fmla="*/ 3600 w 3600"/>
                <a:gd name="T81" fmla="*/ 1536 h 1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00" h="1536">
                  <a:moveTo>
                    <a:pt x="48" y="0"/>
                  </a:moveTo>
                  <a:lnTo>
                    <a:pt x="1440" y="0"/>
                  </a:lnTo>
                  <a:lnTo>
                    <a:pt x="1440" y="336"/>
                  </a:lnTo>
                  <a:lnTo>
                    <a:pt x="2016" y="336"/>
                  </a:lnTo>
                  <a:lnTo>
                    <a:pt x="2016" y="1104"/>
                  </a:lnTo>
                  <a:lnTo>
                    <a:pt x="2112" y="1152"/>
                  </a:lnTo>
                  <a:lnTo>
                    <a:pt x="2256" y="1152"/>
                  </a:lnTo>
                  <a:lnTo>
                    <a:pt x="2304" y="1104"/>
                  </a:lnTo>
                  <a:lnTo>
                    <a:pt x="2400" y="1200"/>
                  </a:lnTo>
                  <a:lnTo>
                    <a:pt x="2496" y="1200"/>
                  </a:lnTo>
                  <a:lnTo>
                    <a:pt x="2592" y="1104"/>
                  </a:lnTo>
                  <a:lnTo>
                    <a:pt x="2688" y="1104"/>
                  </a:lnTo>
                  <a:lnTo>
                    <a:pt x="2688" y="1056"/>
                  </a:lnTo>
                  <a:lnTo>
                    <a:pt x="2688" y="1104"/>
                  </a:lnTo>
                  <a:lnTo>
                    <a:pt x="2592" y="1200"/>
                  </a:lnTo>
                  <a:lnTo>
                    <a:pt x="2592" y="1296"/>
                  </a:lnTo>
                  <a:lnTo>
                    <a:pt x="2640" y="1344"/>
                  </a:lnTo>
                  <a:lnTo>
                    <a:pt x="2784" y="1344"/>
                  </a:lnTo>
                  <a:lnTo>
                    <a:pt x="2928" y="1248"/>
                  </a:lnTo>
                  <a:lnTo>
                    <a:pt x="3168" y="1296"/>
                  </a:lnTo>
                  <a:lnTo>
                    <a:pt x="3408" y="1344"/>
                  </a:lnTo>
                  <a:lnTo>
                    <a:pt x="3552" y="1392"/>
                  </a:lnTo>
                  <a:lnTo>
                    <a:pt x="3600" y="1536"/>
                  </a:lnTo>
                  <a:lnTo>
                    <a:pt x="0" y="1536"/>
                  </a:lnTo>
                  <a:lnTo>
                    <a:pt x="0" y="0"/>
                  </a:lnTo>
                  <a:lnTo>
                    <a:pt x="48" y="0"/>
                  </a:lnTo>
                  <a:close/>
                </a:path>
              </a:pathLst>
            </a:custGeom>
            <a:solidFill>
              <a:schemeClr val="bg1"/>
            </a:solidFill>
            <a:ln w="9525">
              <a:solidFill>
                <a:schemeClr val="bg1"/>
              </a:solidFill>
              <a:round/>
              <a:headEnd/>
              <a:tailEnd/>
            </a:ln>
          </p:spPr>
          <p:txBody>
            <a:bodyPr/>
            <a:lstStyle/>
            <a:p>
              <a:endParaRPr lang="en-US"/>
            </a:p>
          </p:txBody>
        </p:sp>
        <p:sp>
          <p:nvSpPr>
            <p:cNvPr id="9228" name="Freeform 10">
              <a:extLst>
                <a:ext uri="{FF2B5EF4-FFF2-40B4-BE49-F238E27FC236}">
                  <a16:creationId xmlns:a16="http://schemas.microsoft.com/office/drawing/2014/main" id="{8E6D6564-9CEA-463A-804F-1F67A79C504D}"/>
                </a:ext>
              </a:extLst>
            </p:cNvPr>
            <p:cNvSpPr>
              <a:spLocks/>
            </p:cNvSpPr>
            <p:nvPr/>
          </p:nvSpPr>
          <p:spPr bwMode="auto">
            <a:xfrm>
              <a:off x="3121" y="1229"/>
              <a:ext cx="2543" cy="2148"/>
            </a:xfrm>
            <a:custGeom>
              <a:avLst/>
              <a:gdLst>
                <a:gd name="T0" fmla="*/ 45 w 2728"/>
                <a:gd name="T1" fmla="*/ 222 h 2464"/>
                <a:gd name="T2" fmla="*/ 161 w 2728"/>
                <a:gd name="T3" fmla="*/ 255 h 2464"/>
                <a:gd name="T4" fmla="*/ 395 w 2728"/>
                <a:gd name="T5" fmla="*/ 287 h 2464"/>
                <a:gd name="T6" fmla="*/ 473 w 2728"/>
                <a:gd name="T7" fmla="*/ 350 h 2464"/>
                <a:gd name="T8" fmla="*/ 940 w 2728"/>
                <a:gd name="T9" fmla="*/ 350 h 2464"/>
                <a:gd name="T10" fmla="*/ 979 w 2728"/>
                <a:gd name="T11" fmla="*/ 413 h 2464"/>
                <a:gd name="T12" fmla="*/ 473 w 2728"/>
                <a:gd name="T13" fmla="*/ 445 h 2464"/>
                <a:gd name="T14" fmla="*/ 317 w 2728"/>
                <a:gd name="T15" fmla="*/ 413 h 2464"/>
                <a:gd name="T16" fmla="*/ 200 w 2728"/>
                <a:gd name="T17" fmla="*/ 700 h 2464"/>
                <a:gd name="T18" fmla="*/ 901 w 2728"/>
                <a:gd name="T19" fmla="*/ 700 h 2464"/>
                <a:gd name="T20" fmla="*/ 707 w 2728"/>
                <a:gd name="T21" fmla="*/ 921 h 2464"/>
                <a:gd name="T22" fmla="*/ 240 w 2728"/>
                <a:gd name="T23" fmla="*/ 795 h 2464"/>
                <a:gd name="T24" fmla="*/ 161 w 2728"/>
                <a:gd name="T25" fmla="*/ 954 h 2464"/>
                <a:gd name="T26" fmla="*/ 161 w 2728"/>
                <a:gd name="T27" fmla="*/ 1017 h 2464"/>
                <a:gd name="T28" fmla="*/ 45 w 2728"/>
                <a:gd name="T29" fmla="*/ 1082 h 2464"/>
                <a:gd name="T30" fmla="*/ 45 w 2728"/>
                <a:gd name="T31" fmla="*/ 1272 h 2464"/>
                <a:gd name="T32" fmla="*/ 317 w 2728"/>
                <a:gd name="T33" fmla="*/ 1272 h 2464"/>
                <a:gd name="T34" fmla="*/ 746 w 2728"/>
                <a:gd name="T35" fmla="*/ 1272 h 2464"/>
                <a:gd name="T36" fmla="*/ 979 w 2728"/>
                <a:gd name="T37" fmla="*/ 1367 h 2464"/>
                <a:gd name="T38" fmla="*/ 1057 w 2728"/>
                <a:gd name="T39" fmla="*/ 1304 h 2464"/>
                <a:gd name="T40" fmla="*/ 1057 w 2728"/>
                <a:gd name="T41" fmla="*/ 1176 h 2464"/>
                <a:gd name="T42" fmla="*/ 1250 w 2728"/>
                <a:gd name="T43" fmla="*/ 1113 h 2464"/>
                <a:gd name="T44" fmla="*/ 1368 w 2728"/>
                <a:gd name="T45" fmla="*/ 1176 h 2464"/>
                <a:gd name="T46" fmla="*/ 1368 w 2728"/>
                <a:gd name="T47" fmla="*/ 1272 h 2464"/>
                <a:gd name="T48" fmla="*/ 1328 w 2728"/>
                <a:gd name="T49" fmla="*/ 1431 h 2464"/>
                <a:gd name="T50" fmla="*/ 1328 w 2728"/>
                <a:gd name="T51" fmla="*/ 1495 h 2464"/>
                <a:gd name="T52" fmla="*/ 1328 w 2728"/>
                <a:gd name="T53" fmla="*/ 1590 h 2464"/>
                <a:gd name="T54" fmla="*/ 1484 w 2728"/>
                <a:gd name="T55" fmla="*/ 1621 h 2464"/>
                <a:gd name="T56" fmla="*/ 1561 w 2728"/>
                <a:gd name="T57" fmla="*/ 1558 h 2464"/>
                <a:gd name="T58" fmla="*/ 1561 w 2728"/>
                <a:gd name="T59" fmla="*/ 1431 h 2464"/>
                <a:gd name="T60" fmla="*/ 1601 w 2728"/>
                <a:gd name="T61" fmla="*/ 1208 h 2464"/>
                <a:gd name="T62" fmla="*/ 1678 w 2728"/>
                <a:gd name="T63" fmla="*/ 1113 h 2464"/>
                <a:gd name="T64" fmla="*/ 2028 w 2728"/>
                <a:gd name="T65" fmla="*/ 1017 h 2464"/>
                <a:gd name="T66" fmla="*/ 2145 w 2728"/>
                <a:gd name="T67" fmla="*/ 795 h 2464"/>
                <a:gd name="T68" fmla="*/ 2107 w 2728"/>
                <a:gd name="T69" fmla="*/ 64 h 2464"/>
                <a:gd name="T70" fmla="*/ 940 w 2728"/>
                <a:gd name="T71" fmla="*/ 32 h 2464"/>
                <a:gd name="T72" fmla="*/ 628 w 2728"/>
                <a:gd name="T73" fmla="*/ 159 h 2464"/>
                <a:gd name="T74" fmla="*/ 279 w 2728"/>
                <a:gd name="T75" fmla="*/ 191 h 2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8"/>
                <a:gd name="T115" fmla="*/ 0 h 2464"/>
                <a:gd name="T116" fmla="*/ 2728 w 2728"/>
                <a:gd name="T117" fmla="*/ 2464 h 2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8" h="2464">
                  <a:moveTo>
                    <a:pt x="56" y="288"/>
                  </a:moveTo>
                  <a:cubicBezTo>
                    <a:pt x="8" y="296"/>
                    <a:pt x="56" y="320"/>
                    <a:pt x="56" y="336"/>
                  </a:cubicBezTo>
                  <a:cubicBezTo>
                    <a:pt x="56" y="352"/>
                    <a:pt x="32" y="376"/>
                    <a:pt x="56" y="384"/>
                  </a:cubicBezTo>
                  <a:cubicBezTo>
                    <a:pt x="80" y="392"/>
                    <a:pt x="144" y="376"/>
                    <a:pt x="200" y="384"/>
                  </a:cubicBezTo>
                  <a:cubicBezTo>
                    <a:pt x="256" y="392"/>
                    <a:pt x="344" y="424"/>
                    <a:pt x="392" y="432"/>
                  </a:cubicBezTo>
                  <a:cubicBezTo>
                    <a:pt x="440" y="440"/>
                    <a:pt x="472" y="416"/>
                    <a:pt x="488" y="432"/>
                  </a:cubicBezTo>
                  <a:cubicBezTo>
                    <a:pt x="504" y="448"/>
                    <a:pt x="472" y="512"/>
                    <a:pt x="488" y="528"/>
                  </a:cubicBezTo>
                  <a:cubicBezTo>
                    <a:pt x="504" y="544"/>
                    <a:pt x="536" y="536"/>
                    <a:pt x="584" y="528"/>
                  </a:cubicBezTo>
                  <a:cubicBezTo>
                    <a:pt x="632" y="520"/>
                    <a:pt x="680" y="480"/>
                    <a:pt x="776" y="480"/>
                  </a:cubicBezTo>
                  <a:cubicBezTo>
                    <a:pt x="872" y="480"/>
                    <a:pt x="1080" y="512"/>
                    <a:pt x="1160" y="528"/>
                  </a:cubicBezTo>
                  <a:cubicBezTo>
                    <a:pt x="1240" y="544"/>
                    <a:pt x="1248" y="560"/>
                    <a:pt x="1256" y="576"/>
                  </a:cubicBezTo>
                  <a:cubicBezTo>
                    <a:pt x="1264" y="592"/>
                    <a:pt x="1224" y="608"/>
                    <a:pt x="1208" y="624"/>
                  </a:cubicBezTo>
                  <a:cubicBezTo>
                    <a:pt x="1192" y="640"/>
                    <a:pt x="1264" y="664"/>
                    <a:pt x="1160" y="672"/>
                  </a:cubicBezTo>
                  <a:cubicBezTo>
                    <a:pt x="1056" y="680"/>
                    <a:pt x="704" y="680"/>
                    <a:pt x="584" y="672"/>
                  </a:cubicBezTo>
                  <a:cubicBezTo>
                    <a:pt x="464" y="664"/>
                    <a:pt x="472" y="632"/>
                    <a:pt x="440" y="624"/>
                  </a:cubicBezTo>
                  <a:cubicBezTo>
                    <a:pt x="408" y="616"/>
                    <a:pt x="408" y="592"/>
                    <a:pt x="392" y="624"/>
                  </a:cubicBezTo>
                  <a:cubicBezTo>
                    <a:pt x="376" y="656"/>
                    <a:pt x="368" y="744"/>
                    <a:pt x="344" y="816"/>
                  </a:cubicBezTo>
                  <a:cubicBezTo>
                    <a:pt x="320" y="888"/>
                    <a:pt x="192" y="1016"/>
                    <a:pt x="248" y="1056"/>
                  </a:cubicBezTo>
                  <a:cubicBezTo>
                    <a:pt x="304" y="1096"/>
                    <a:pt x="536" y="1056"/>
                    <a:pt x="680" y="1056"/>
                  </a:cubicBezTo>
                  <a:cubicBezTo>
                    <a:pt x="824" y="1056"/>
                    <a:pt x="1048" y="1008"/>
                    <a:pt x="1112" y="1056"/>
                  </a:cubicBezTo>
                  <a:cubicBezTo>
                    <a:pt x="1176" y="1104"/>
                    <a:pt x="1104" y="1288"/>
                    <a:pt x="1064" y="1344"/>
                  </a:cubicBezTo>
                  <a:cubicBezTo>
                    <a:pt x="1024" y="1400"/>
                    <a:pt x="976" y="1384"/>
                    <a:pt x="872" y="1392"/>
                  </a:cubicBezTo>
                  <a:cubicBezTo>
                    <a:pt x="768" y="1400"/>
                    <a:pt x="536" y="1424"/>
                    <a:pt x="440" y="1392"/>
                  </a:cubicBezTo>
                  <a:cubicBezTo>
                    <a:pt x="344" y="1360"/>
                    <a:pt x="336" y="1232"/>
                    <a:pt x="296" y="1200"/>
                  </a:cubicBezTo>
                  <a:cubicBezTo>
                    <a:pt x="256" y="1168"/>
                    <a:pt x="216" y="1160"/>
                    <a:pt x="200" y="1200"/>
                  </a:cubicBezTo>
                  <a:cubicBezTo>
                    <a:pt x="184" y="1240"/>
                    <a:pt x="200" y="1392"/>
                    <a:pt x="200" y="1440"/>
                  </a:cubicBezTo>
                  <a:cubicBezTo>
                    <a:pt x="200" y="1488"/>
                    <a:pt x="200" y="1472"/>
                    <a:pt x="200" y="1488"/>
                  </a:cubicBezTo>
                  <a:cubicBezTo>
                    <a:pt x="200" y="1504"/>
                    <a:pt x="216" y="1520"/>
                    <a:pt x="200" y="1536"/>
                  </a:cubicBezTo>
                  <a:cubicBezTo>
                    <a:pt x="184" y="1552"/>
                    <a:pt x="128" y="1568"/>
                    <a:pt x="104" y="1584"/>
                  </a:cubicBezTo>
                  <a:cubicBezTo>
                    <a:pt x="80" y="1600"/>
                    <a:pt x="64" y="1600"/>
                    <a:pt x="56" y="1632"/>
                  </a:cubicBezTo>
                  <a:cubicBezTo>
                    <a:pt x="48" y="1664"/>
                    <a:pt x="56" y="1728"/>
                    <a:pt x="56" y="1776"/>
                  </a:cubicBezTo>
                  <a:cubicBezTo>
                    <a:pt x="56" y="1824"/>
                    <a:pt x="56" y="1888"/>
                    <a:pt x="56" y="1920"/>
                  </a:cubicBezTo>
                  <a:cubicBezTo>
                    <a:pt x="56" y="1952"/>
                    <a:pt x="0" y="1968"/>
                    <a:pt x="56" y="1968"/>
                  </a:cubicBezTo>
                  <a:cubicBezTo>
                    <a:pt x="112" y="1968"/>
                    <a:pt x="288" y="1928"/>
                    <a:pt x="392" y="1920"/>
                  </a:cubicBezTo>
                  <a:cubicBezTo>
                    <a:pt x="496" y="1912"/>
                    <a:pt x="592" y="1920"/>
                    <a:pt x="680" y="1920"/>
                  </a:cubicBezTo>
                  <a:cubicBezTo>
                    <a:pt x="768" y="1920"/>
                    <a:pt x="848" y="1904"/>
                    <a:pt x="920" y="1920"/>
                  </a:cubicBezTo>
                  <a:cubicBezTo>
                    <a:pt x="992" y="1936"/>
                    <a:pt x="1064" y="1992"/>
                    <a:pt x="1112" y="2016"/>
                  </a:cubicBezTo>
                  <a:cubicBezTo>
                    <a:pt x="1160" y="2040"/>
                    <a:pt x="1176" y="2056"/>
                    <a:pt x="1208" y="2064"/>
                  </a:cubicBezTo>
                  <a:cubicBezTo>
                    <a:pt x="1240" y="2072"/>
                    <a:pt x="1288" y="2080"/>
                    <a:pt x="1304" y="2064"/>
                  </a:cubicBezTo>
                  <a:cubicBezTo>
                    <a:pt x="1320" y="2048"/>
                    <a:pt x="1304" y="2000"/>
                    <a:pt x="1304" y="1968"/>
                  </a:cubicBezTo>
                  <a:cubicBezTo>
                    <a:pt x="1304" y="1936"/>
                    <a:pt x="1304" y="1904"/>
                    <a:pt x="1304" y="1872"/>
                  </a:cubicBezTo>
                  <a:cubicBezTo>
                    <a:pt x="1304" y="1840"/>
                    <a:pt x="1296" y="1800"/>
                    <a:pt x="1304" y="1776"/>
                  </a:cubicBezTo>
                  <a:cubicBezTo>
                    <a:pt x="1312" y="1752"/>
                    <a:pt x="1312" y="1744"/>
                    <a:pt x="1352" y="1728"/>
                  </a:cubicBezTo>
                  <a:cubicBezTo>
                    <a:pt x="1392" y="1712"/>
                    <a:pt x="1488" y="1680"/>
                    <a:pt x="1544" y="1680"/>
                  </a:cubicBezTo>
                  <a:cubicBezTo>
                    <a:pt x="1600" y="1680"/>
                    <a:pt x="1664" y="1712"/>
                    <a:pt x="1688" y="1728"/>
                  </a:cubicBezTo>
                  <a:cubicBezTo>
                    <a:pt x="1712" y="1744"/>
                    <a:pt x="1696" y="1744"/>
                    <a:pt x="1688" y="1776"/>
                  </a:cubicBezTo>
                  <a:cubicBezTo>
                    <a:pt x="1680" y="1808"/>
                    <a:pt x="1640" y="1896"/>
                    <a:pt x="1640" y="1920"/>
                  </a:cubicBezTo>
                  <a:cubicBezTo>
                    <a:pt x="1640" y="1944"/>
                    <a:pt x="1680" y="1896"/>
                    <a:pt x="1688" y="1920"/>
                  </a:cubicBezTo>
                  <a:cubicBezTo>
                    <a:pt x="1696" y="1944"/>
                    <a:pt x="1696" y="2024"/>
                    <a:pt x="1688" y="2064"/>
                  </a:cubicBezTo>
                  <a:cubicBezTo>
                    <a:pt x="1680" y="2104"/>
                    <a:pt x="1648" y="2136"/>
                    <a:pt x="1640" y="2160"/>
                  </a:cubicBezTo>
                  <a:cubicBezTo>
                    <a:pt x="1632" y="2184"/>
                    <a:pt x="1640" y="2192"/>
                    <a:pt x="1640" y="2208"/>
                  </a:cubicBezTo>
                  <a:cubicBezTo>
                    <a:pt x="1640" y="2224"/>
                    <a:pt x="1640" y="2232"/>
                    <a:pt x="1640" y="2256"/>
                  </a:cubicBezTo>
                  <a:cubicBezTo>
                    <a:pt x="1640" y="2280"/>
                    <a:pt x="1640" y="2328"/>
                    <a:pt x="1640" y="2352"/>
                  </a:cubicBezTo>
                  <a:cubicBezTo>
                    <a:pt x="1640" y="2376"/>
                    <a:pt x="1632" y="2384"/>
                    <a:pt x="1640" y="2400"/>
                  </a:cubicBezTo>
                  <a:cubicBezTo>
                    <a:pt x="1648" y="2416"/>
                    <a:pt x="1656" y="2440"/>
                    <a:pt x="1688" y="2448"/>
                  </a:cubicBezTo>
                  <a:cubicBezTo>
                    <a:pt x="1720" y="2456"/>
                    <a:pt x="1784" y="2448"/>
                    <a:pt x="1832" y="2448"/>
                  </a:cubicBezTo>
                  <a:cubicBezTo>
                    <a:pt x="1880" y="2448"/>
                    <a:pt x="1960" y="2464"/>
                    <a:pt x="1976" y="2448"/>
                  </a:cubicBezTo>
                  <a:cubicBezTo>
                    <a:pt x="1992" y="2432"/>
                    <a:pt x="1928" y="2392"/>
                    <a:pt x="1928" y="2352"/>
                  </a:cubicBezTo>
                  <a:cubicBezTo>
                    <a:pt x="1928" y="2312"/>
                    <a:pt x="1976" y="2240"/>
                    <a:pt x="1976" y="2208"/>
                  </a:cubicBezTo>
                  <a:cubicBezTo>
                    <a:pt x="1976" y="2176"/>
                    <a:pt x="1920" y="2200"/>
                    <a:pt x="1928" y="2160"/>
                  </a:cubicBezTo>
                  <a:cubicBezTo>
                    <a:pt x="1936" y="2120"/>
                    <a:pt x="2016" y="2024"/>
                    <a:pt x="2024" y="1968"/>
                  </a:cubicBezTo>
                  <a:cubicBezTo>
                    <a:pt x="2032" y="1912"/>
                    <a:pt x="1976" y="1872"/>
                    <a:pt x="1976" y="1824"/>
                  </a:cubicBezTo>
                  <a:cubicBezTo>
                    <a:pt x="1976" y="1776"/>
                    <a:pt x="2008" y="1704"/>
                    <a:pt x="2024" y="1680"/>
                  </a:cubicBezTo>
                  <a:cubicBezTo>
                    <a:pt x="2040" y="1656"/>
                    <a:pt x="2032" y="1688"/>
                    <a:pt x="2072" y="1680"/>
                  </a:cubicBezTo>
                  <a:cubicBezTo>
                    <a:pt x="2112" y="1672"/>
                    <a:pt x="2192" y="1656"/>
                    <a:pt x="2264" y="1632"/>
                  </a:cubicBezTo>
                  <a:cubicBezTo>
                    <a:pt x="2336" y="1608"/>
                    <a:pt x="2448" y="1552"/>
                    <a:pt x="2504" y="1536"/>
                  </a:cubicBezTo>
                  <a:cubicBezTo>
                    <a:pt x="2560" y="1520"/>
                    <a:pt x="2576" y="1592"/>
                    <a:pt x="2600" y="1536"/>
                  </a:cubicBezTo>
                  <a:cubicBezTo>
                    <a:pt x="2624" y="1480"/>
                    <a:pt x="2640" y="1344"/>
                    <a:pt x="2648" y="1200"/>
                  </a:cubicBezTo>
                  <a:cubicBezTo>
                    <a:pt x="2656" y="1056"/>
                    <a:pt x="2656" y="856"/>
                    <a:pt x="2648" y="672"/>
                  </a:cubicBezTo>
                  <a:cubicBezTo>
                    <a:pt x="2640" y="488"/>
                    <a:pt x="2728" y="192"/>
                    <a:pt x="2600" y="96"/>
                  </a:cubicBezTo>
                  <a:cubicBezTo>
                    <a:pt x="2472" y="0"/>
                    <a:pt x="2120" y="104"/>
                    <a:pt x="1880" y="96"/>
                  </a:cubicBezTo>
                  <a:cubicBezTo>
                    <a:pt x="1640" y="88"/>
                    <a:pt x="1336" y="48"/>
                    <a:pt x="1160" y="48"/>
                  </a:cubicBezTo>
                  <a:cubicBezTo>
                    <a:pt x="984" y="48"/>
                    <a:pt x="888" y="64"/>
                    <a:pt x="824" y="96"/>
                  </a:cubicBezTo>
                  <a:cubicBezTo>
                    <a:pt x="760" y="128"/>
                    <a:pt x="800" y="208"/>
                    <a:pt x="776" y="240"/>
                  </a:cubicBezTo>
                  <a:cubicBezTo>
                    <a:pt x="752" y="272"/>
                    <a:pt x="752" y="280"/>
                    <a:pt x="680" y="288"/>
                  </a:cubicBezTo>
                  <a:cubicBezTo>
                    <a:pt x="608" y="296"/>
                    <a:pt x="448" y="288"/>
                    <a:pt x="344" y="288"/>
                  </a:cubicBezTo>
                  <a:cubicBezTo>
                    <a:pt x="240" y="288"/>
                    <a:pt x="104" y="280"/>
                    <a:pt x="56" y="288"/>
                  </a:cubicBezTo>
                  <a:close/>
                </a:path>
              </a:pathLst>
            </a:custGeom>
            <a:solidFill>
              <a:schemeClr val="bg1"/>
            </a:solidFill>
            <a:ln w="9525">
              <a:solidFill>
                <a:schemeClr val="bg1"/>
              </a:solidFill>
              <a:round/>
              <a:headEnd/>
              <a:tailEnd/>
            </a:ln>
          </p:spPr>
          <p:txBody>
            <a:bodyPr/>
            <a:lstStyle/>
            <a:p>
              <a:endParaRPr lang="en-US"/>
            </a:p>
          </p:txBody>
        </p:sp>
        <p:sp>
          <p:nvSpPr>
            <p:cNvPr id="9229" name="Freeform 11">
              <a:extLst>
                <a:ext uri="{FF2B5EF4-FFF2-40B4-BE49-F238E27FC236}">
                  <a16:creationId xmlns:a16="http://schemas.microsoft.com/office/drawing/2014/main" id="{B497CB6D-019F-4942-8603-5CC525FAC91F}"/>
                </a:ext>
              </a:extLst>
            </p:cNvPr>
            <p:cNvSpPr>
              <a:spLocks/>
            </p:cNvSpPr>
            <p:nvPr/>
          </p:nvSpPr>
          <p:spPr bwMode="auto">
            <a:xfrm>
              <a:off x="3446" y="1605"/>
              <a:ext cx="1033" cy="328"/>
            </a:xfrm>
            <a:custGeom>
              <a:avLst/>
              <a:gdLst>
                <a:gd name="T0" fmla="*/ 121 w 1096"/>
                <a:gd name="T1" fmla="*/ 0 h 376"/>
                <a:gd name="T2" fmla="*/ 80 w 1096"/>
                <a:gd name="T3" fmla="*/ 64 h 376"/>
                <a:gd name="T4" fmla="*/ 80 w 1096"/>
                <a:gd name="T5" fmla="*/ 159 h 376"/>
                <a:gd name="T6" fmla="*/ 321 w 1096"/>
                <a:gd name="T7" fmla="*/ 223 h 376"/>
                <a:gd name="T8" fmla="*/ 804 w 1096"/>
                <a:gd name="T9" fmla="*/ 223 h 376"/>
                <a:gd name="T10" fmla="*/ 804 w 1096"/>
                <a:gd name="T11" fmla="*/ 64 h 376"/>
                <a:gd name="T12" fmla="*/ 121 w 1096"/>
                <a:gd name="T13" fmla="*/ 0 h 376"/>
                <a:gd name="T14" fmla="*/ 0 60000 65536"/>
                <a:gd name="T15" fmla="*/ 0 60000 65536"/>
                <a:gd name="T16" fmla="*/ 0 60000 65536"/>
                <a:gd name="T17" fmla="*/ 0 60000 65536"/>
                <a:gd name="T18" fmla="*/ 0 60000 65536"/>
                <a:gd name="T19" fmla="*/ 0 60000 65536"/>
                <a:gd name="T20" fmla="*/ 0 60000 65536"/>
                <a:gd name="T21" fmla="*/ 0 w 1096"/>
                <a:gd name="T22" fmla="*/ 0 h 376"/>
                <a:gd name="T23" fmla="*/ 1096 w 1096"/>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6" h="376">
                  <a:moveTo>
                    <a:pt x="144" y="0"/>
                  </a:moveTo>
                  <a:cubicBezTo>
                    <a:pt x="0" y="0"/>
                    <a:pt x="104" y="56"/>
                    <a:pt x="96" y="96"/>
                  </a:cubicBezTo>
                  <a:cubicBezTo>
                    <a:pt x="88" y="136"/>
                    <a:pt x="48" y="200"/>
                    <a:pt x="96" y="240"/>
                  </a:cubicBezTo>
                  <a:cubicBezTo>
                    <a:pt x="144" y="280"/>
                    <a:pt x="240" y="320"/>
                    <a:pt x="384" y="336"/>
                  </a:cubicBezTo>
                  <a:cubicBezTo>
                    <a:pt x="528" y="352"/>
                    <a:pt x="864" y="376"/>
                    <a:pt x="960" y="336"/>
                  </a:cubicBezTo>
                  <a:cubicBezTo>
                    <a:pt x="1056" y="296"/>
                    <a:pt x="1096" y="152"/>
                    <a:pt x="960" y="96"/>
                  </a:cubicBezTo>
                  <a:cubicBezTo>
                    <a:pt x="824" y="40"/>
                    <a:pt x="288" y="0"/>
                    <a:pt x="144" y="0"/>
                  </a:cubicBezTo>
                  <a:close/>
                </a:path>
              </a:pathLst>
            </a:custGeom>
            <a:solidFill>
              <a:schemeClr val="bg1"/>
            </a:solidFill>
            <a:ln w="9525">
              <a:solidFill>
                <a:schemeClr val="bg1"/>
              </a:solidFill>
              <a:round/>
              <a:headEnd/>
              <a:tailEnd/>
            </a:ln>
          </p:spPr>
          <p:txBody>
            <a:bodyPr/>
            <a:lstStyle/>
            <a:p>
              <a:endParaRPr lang="en-US"/>
            </a:p>
          </p:txBody>
        </p:sp>
        <p:sp>
          <p:nvSpPr>
            <p:cNvPr id="9230" name="Text Box 12">
              <a:extLst>
                <a:ext uri="{FF2B5EF4-FFF2-40B4-BE49-F238E27FC236}">
                  <a16:creationId xmlns:a16="http://schemas.microsoft.com/office/drawing/2014/main" id="{E33A82C5-6E77-48AF-AC55-AA7C22B9D75C}"/>
                </a:ext>
              </a:extLst>
            </p:cNvPr>
            <p:cNvSpPr txBox="1">
              <a:spLocks noChangeArrowheads="1"/>
            </p:cNvSpPr>
            <p:nvPr/>
          </p:nvSpPr>
          <p:spPr bwMode="auto">
            <a:xfrm>
              <a:off x="3583" y="1620"/>
              <a:ext cx="99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1000">
                  <a:solidFill>
                    <a:srgbClr val="0066FF"/>
                  </a:solidFill>
                </a:rPr>
                <a:t>Niêm mạc</a:t>
              </a:r>
            </a:p>
          </p:txBody>
        </p:sp>
        <p:sp>
          <p:nvSpPr>
            <p:cNvPr id="9231" name="Freeform 13">
              <a:extLst>
                <a:ext uri="{FF2B5EF4-FFF2-40B4-BE49-F238E27FC236}">
                  <a16:creationId xmlns:a16="http://schemas.microsoft.com/office/drawing/2014/main" id="{9E291912-638A-4318-BEEF-C4A5F86BEAD8}"/>
                </a:ext>
              </a:extLst>
            </p:cNvPr>
            <p:cNvSpPr>
              <a:spLocks/>
            </p:cNvSpPr>
            <p:nvPr/>
          </p:nvSpPr>
          <p:spPr bwMode="auto">
            <a:xfrm rot="398199">
              <a:off x="3303" y="2066"/>
              <a:ext cx="1207" cy="558"/>
            </a:xfrm>
            <a:custGeom>
              <a:avLst/>
              <a:gdLst>
                <a:gd name="T0" fmla="*/ 121 w 1280"/>
                <a:gd name="T1" fmla="*/ 10 h 640"/>
                <a:gd name="T2" fmla="*/ 40 w 1280"/>
                <a:gd name="T3" fmla="*/ 106 h 640"/>
                <a:gd name="T4" fmla="*/ 40 w 1280"/>
                <a:gd name="T5" fmla="*/ 201 h 640"/>
                <a:gd name="T6" fmla="*/ 201 w 1280"/>
                <a:gd name="T7" fmla="*/ 360 h 640"/>
                <a:gd name="T8" fmla="*/ 604 w 1280"/>
                <a:gd name="T9" fmla="*/ 392 h 640"/>
                <a:gd name="T10" fmla="*/ 1047 w 1280"/>
                <a:gd name="T11" fmla="*/ 169 h 640"/>
                <a:gd name="T12" fmla="*/ 765 w 1280"/>
                <a:gd name="T13" fmla="*/ 43 h 640"/>
                <a:gd name="T14" fmla="*/ 121 w 1280"/>
                <a:gd name="T15" fmla="*/ 10 h 640"/>
                <a:gd name="T16" fmla="*/ 0 60000 65536"/>
                <a:gd name="T17" fmla="*/ 0 60000 65536"/>
                <a:gd name="T18" fmla="*/ 0 60000 65536"/>
                <a:gd name="T19" fmla="*/ 0 60000 65536"/>
                <a:gd name="T20" fmla="*/ 0 60000 65536"/>
                <a:gd name="T21" fmla="*/ 0 60000 65536"/>
                <a:gd name="T22" fmla="*/ 0 60000 65536"/>
                <a:gd name="T23" fmla="*/ 0 60000 65536"/>
                <a:gd name="T24" fmla="*/ 0 w 1280"/>
                <a:gd name="T25" fmla="*/ 0 h 640"/>
                <a:gd name="T26" fmla="*/ 1280 w 1280"/>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0" h="640">
                  <a:moveTo>
                    <a:pt x="144" y="16"/>
                  </a:moveTo>
                  <a:cubicBezTo>
                    <a:pt x="0" y="32"/>
                    <a:pt x="64" y="112"/>
                    <a:pt x="48" y="160"/>
                  </a:cubicBezTo>
                  <a:cubicBezTo>
                    <a:pt x="32" y="208"/>
                    <a:pt x="16" y="240"/>
                    <a:pt x="48" y="304"/>
                  </a:cubicBezTo>
                  <a:cubicBezTo>
                    <a:pt x="80" y="368"/>
                    <a:pt x="128" y="496"/>
                    <a:pt x="240" y="544"/>
                  </a:cubicBezTo>
                  <a:cubicBezTo>
                    <a:pt x="352" y="592"/>
                    <a:pt x="552" y="640"/>
                    <a:pt x="720" y="592"/>
                  </a:cubicBezTo>
                  <a:cubicBezTo>
                    <a:pt x="888" y="544"/>
                    <a:pt x="1216" y="344"/>
                    <a:pt x="1248" y="256"/>
                  </a:cubicBezTo>
                  <a:cubicBezTo>
                    <a:pt x="1280" y="168"/>
                    <a:pt x="1096" y="104"/>
                    <a:pt x="912" y="64"/>
                  </a:cubicBezTo>
                  <a:cubicBezTo>
                    <a:pt x="728" y="24"/>
                    <a:pt x="288" y="0"/>
                    <a:pt x="144" y="16"/>
                  </a:cubicBezTo>
                  <a:close/>
                </a:path>
              </a:pathLst>
            </a:custGeom>
            <a:solidFill>
              <a:schemeClr val="bg1"/>
            </a:solidFill>
            <a:ln w="9525">
              <a:solidFill>
                <a:schemeClr val="bg1"/>
              </a:solidFill>
              <a:round/>
              <a:headEnd/>
              <a:tailEnd/>
            </a:ln>
          </p:spPr>
          <p:txBody>
            <a:bodyPr/>
            <a:lstStyle/>
            <a:p>
              <a:endParaRPr lang="en-US"/>
            </a:p>
          </p:txBody>
        </p:sp>
        <p:sp>
          <p:nvSpPr>
            <p:cNvPr id="9232" name="Text Box 14">
              <a:extLst>
                <a:ext uri="{FF2B5EF4-FFF2-40B4-BE49-F238E27FC236}">
                  <a16:creationId xmlns:a16="http://schemas.microsoft.com/office/drawing/2014/main" id="{9269FEEE-6A27-4E16-8456-6C8AB4884AA8}"/>
                </a:ext>
              </a:extLst>
            </p:cNvPr>
            <p:cNvSpPr txBox="1">
              <a:spLocks noChangeArrowheads="1"/>
            </p:cNvSpPr>
            <p:nvPr/>
          </p:nvSpPr>
          <p:spPr bwMode="auto">
            <a:xfrm>
              <a:off x="3384" y="2083"/>
              <a:ext cx="9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1000">
                  <a:solidFill>
                    <a:srgbClr val="0066FF"/>
                  </a:solidFill>
                </a:rPr>
                <a:t>Tế bào tiết chất nhày</a:t>
              </a:r>
            </a:p>
          </p:txBody>
        </p:sp>
        <p:sp>
          <p:nvSpPr>
            <p:cNvPr id="9233" name="Freeform 15">
              <a:extLst>
                <a:ext uri="{FF2B5EF4-FFF2-40B4-BE49-F238E27FC236}">
                  <a16:creationId xmlns:a16="http://schemas.microsoft.com/office/drawing/2014/main" id="{89E450ED-81EC-4A96-9FB4-53C7E8E33CBC}"/>
                </a:ext>
              </a:extLst>
            </p:cNvPr>
            <p:cNvSpPr>
              <a:spLocks/>
            </p:cNvSpPr>
            <p:nvPr/>
          </p:nvSpPr>
          <p:spPr bwMode="auto">
            <a:xfrm>
              <a:off x="4049" y="2359"/>
              <a:ext cx="1600" cy="1645"/>
            </a:xfrm>
            <a:custGeom>
              <a:avLst/>
              <a:gdLst>
                <a:gd name="T0" fmla="*/ 1034 w 1696"/>
                <a:gd name="T1" fmla="*/ 222 h 1888"/>
                <a:gd name="T2" fmla="*/ 1115 w 1696"/>
                <a:gd name="T3" fmla="*/ 222 h 1888"/>
                <a:gd name="T4" fmla="*/ 1195 w 1696"/>
                <a:gd name="T5" fmla="*/ 349 h 1888"/>
                <a:gd name="T6" fmla="*/ 1156 w 1696"/>
                <a:gd name="T7" fmla="*/ 349 h 1888"/>
                <a:gd name="T8" fmla="*/ 1195 w 1696"/>
                <a:gd name="T9" fmla="*/ 381 h 1888"/>
                <a:gd name="T10" fmla="*/ 1195 w 1696"/>
                <a:gd name="T11" fmla="*/ 413 h 1888"/>
                <a:gd name="T12" fmla="*/ 1195 w 1696"/>
                <a:gd name="T13" fmla="*/ 476 h 1888"/>
                <a:gd name="T14" fmla="*/ 1195 w 1696"/>
                <a:gd name="T15" fmla="*/ 572 h 1888"/>
                <a:gd name="T16" fmla="*/ 1195 w 1696"/>
                <a:gd name="T17" fmla="*/ 634 h 1888"/>
                <a:gd name="T18" fmla="*/ 1156 w 1696"/>
                <a:gd name="T19" fmla="*/ 667 h 1888"/>
                <a:gd name="T20" fmla="*/ 1156 w 1696"/>
                <a:gd name="T21" fmla="*/ 730 h 1888"/>
                <a:gd name="T22" fmla="*/ 1156 w 1696"/>
                <a:gd name="T23" fmla="*/ 762 h 1888"/>
                <a:gd name="T24" fmla="*/ 1156 w 1696"/>
                <a:gd name="T25" fmla="*/ 825 h 1888"/>
                <a:gd name="T26" fmla="*/ 1115 w 1696"/>
                <a:gd name="T27" fmla="*/ 857 h 1888"/>
                <a:gd name="T28" fmla="*/ 1075 w 1696"/>
                <a:gd name="T29" fmla="*/ 857 h 1888"/>
                <a:gd name="T30" fmla="*/ 1075 w 1696"/>
                <a:gd name="T31" fmla="*/ 921 h 1888"/>
                <a:gd name="T32" fmla="*/ 1034 w 1696"/>
                <a:gd name="T33" fmla="*/ 984 h 1888"/>
                <a:gd name="T34" fmla="*/ 913 w 1696"/>
                <a:gd name="T35" fmla="*/ 1047 h 1888"/>
                <a:gd name="T36" fmla="*/ 833 w 1696"/>
                <a:gd name="T37" fmla="*/ 1080 h 1888"/>
                <a:gd name="T38" fmla="*/ 752 w 1696"/>
                <a:gd name="T39" fmla="*/ 1047 h 1888"/>
                <a:gd name="T40" fmla="*/ 752 w 1696"/>
                <a:gd name="T41" fmla="*/ 1080 h 1888"/>
                <a:gd name="T42" fmla="*/ 672 w 1696"/>
                <a:gd name="T43" fmla="*/ 1112 h 1888"/>
                <a:gd name="T44" fmla="*/ 551 w 1696"/>
                <a:gd name="T45" fmla="*/ 1080 h 1888"/>
                <a:gd name="T46" fmla="*/ 511 w 1696"/>
                <a:gd name="T47" fmla="*/ 1080 h 1888"/>
                <a:gd name="T48" fmla="*/ 430 w 1696"/>
                <a:gd name="T49" fmla="*/ 1047 h 1888"/>
                <a:gd name="T50" fmla="*/ 390 w 1696"/>
                <a:gd name="T51" fmla="*/ 1047 h 1888"/>
                <a:gd name="T52" fmla="*/ 308 w 1696"/>
                <a:gd name="T53" fmla="*/ 1016 h 1888"/>
                <a:gd name="T54" fmla="*/ 148 w 1696"/>
                <a:gd name="T55" fmla="*/ 1080 h 1888"/>
                <a:gd name="T56" fmla="*/ 108 w 1696"/>
                <a:gd name="T57" fmla="*/ 1175 h 1888"/>
                <a:gd name="T58" fmla="*/ 793 w 1696"/>
                <a:gd name="T59" fmla="*/ 1206 h 1888"/>
                <a:gd name="T60" fmla="*/ 1156 w 1696"/>
                <a:gd name="T61" fmla="*/ 1206 h 1888"/>
                <a:gd name="T62" fmla="*/ 1276 w 1696"/>
                <a:gd name="T63" fmla="*/ 1206 h 1888"/>
                <a:gd name="T64" fmla="*/ 1358 w 1696"/>
                <a:gd name="T65" fmla="*/ 1206 h 1888"/>
                <a:gd name="T66" fmla="*/ 1397 w 1696"/>
                <a:gd name="T67" fmla="*/ 952 h 1888"/>
                <a:gd name="T68" fmla="*/ 1397 w 1696"/>
                <a:gd name="T69" fmla="*/ 667 h 1888"/>
                <a:gd name="T70" fmla="*/ 1397 w 1696"/>
                <a:gd name="T71" fmla="*/ 317 h 1888"/>
                <a:gd name="T72" fmla="*/ 1397 w 1696"/>
                <a:gd name="T73" fmla="*/ 32 h 1888"/>
                <a:gd name="T74" fmla="*/ 1236 w 1696"/>
                <a:gd name="T75" fmla="*/ 127 h 1888"/>
                <a:gd name="T76" fmla="*/ 1034 w 1696"/>
                <a:gd name="T77" fmla="*/ 222 h 18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6"/>
                <a:gd name="T118" fmla="*/ 0 h 1888"/>
                <a:gd name="T119" fmla="*/ 1696 w 1696"/>
                <a:gd name="T120" fmla="*/ 1888 h 18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6" h="1888">
                  <a:moveTo>
                    <a:pt x="1232" y="336"/>
                  </a:moveTo>
                  <a:cubicBezTo>
                    <a:pt x="1208" y="360"/>
                    <a:pt x="1296" y="304"/>
                    <a:pt x="1328" y="336"/>
                  </a:cubicBezTo>
                  <a:cubicBezTo>
                    <a:pt x="1360" y="368"/>
                    <a:pt x="1416" y="496"/>
                    <a:pt x="1424" y="528"/>
                  </a:cubicBezTo>
                  <a:cubicBezTo>
                    <a:pt x="1432" y="560"/>
                    <a:pt x="1376" y="520"/>
                    <a:pt x="1376" y="528"/>
                  </a:cubicBezTo>
                  <a:cubicBezTo>
                    <a:pt x="1376" y="536"/>
                    <a:pt x="1416" y="560"/>
                    <a:pt x="1424" y="576"/>
                  </a:cubicBezTo>
                  <a:cubicBezTo>
                    <a:pt x="1432" y="592"/>
                    <a:pt x="1424" y="600"/>
                    <a:pt x="1424" y="624"/>
                  </a:cubicBezTo>
                  <a:cubicBezTo>
                    <a:pt x="1424" y="648"/>
                    <a:pt x="1424" y="680"/>
                    <a:pt x="1424" y="720"/>
                  </a:cubicBezTo>
                  <a:cubicBezTo>
                    <a:pt x="1424" y="760"/>
                    <a:pt x="1424" y="824"/>
                    <a:pt x="1424" y="864"/>
                  </a:cubicBezTo>
                  <a:cubicBezTo>
                    <a:pt x="1424" y="904"/>
                    <a:pt x="1432" y="936"/>
                    <a:pt x="1424" y="960"/>
                  </a:cubicBezTo>
                  <a:cubicBezTo>
                    <a:pt x="1416" y="984"/>
                    <a:pt x="1384" y="984"/>
                    <a:pt x="1376" y="1008"/>
                  </a:cubicBezTo>
                  <a:cubicBezTo>
                    <a:pt x="1368" y="1032"/>
                    <a:pt x="1376" y="1080"/>
                    <a:pt x="1376" y="1104"/>
                  </a:cubicBezTo>
                  <a:cubicBezTo>
                    <a:pt x="1376" y="1128"/>
                    <a:pt x="1376" y="1128"/>
                    <a:pt x="1376" y="1152"/>
                  </a:cubicBezTo>
                  <a:cubicBezTo>
                    <a:pt x="1376" y="1176"/>
                    <a:pt x="1384" y="1224"/>
                    <a:pt x="1376" y="1248"/>
                  </a:cubicBezTo>
                  <a:cubicBezTo>
                    <a:pt x="1368" y="1272"/>
                    <a:pt x="1344" y="1288"/>
                    <a:pt x="1328" y="1296"/>
                  </a:cubicBezTo>
                  <a:cubicBezTo>
                    <a:pt x="1312" y="1304"/>
                    <a:pt x="1288" y="1280"/>
                    <a:pt x="1280" y="1296"/>
                  </a:cubicBezTo>
                  <a:cubicBezTo>
                    <a:pt x="1272" y="1312"/>
                    <a:pt x="1288" y="1360"/>
                    <a:pt x="1280" y="1392"/>
                  </a:cubicBezTo>
                  <a:cubicBezTo>
                    <a:pt x="1272" y="1424"/>
                    <a:pt x="1264" y="1456"/>
                    <a:pt x="1232" y="1488"/>
                  </a:cubicBezTo>
                  <a:cubicBezTo>
                    <a:pt x="1200" y="1520"/>
                    <a:pt x="1128" y="1560"/>
                    <a:pt x="1088" y="1584"/>
                  </a:cubicBezTo>
                  <a:cubicBezTo>
                    <a:pt x="1048" y="1608"/>
                    <a:pt x="1024" y="1632"/>
                    <a:pt x="992" y="1632"/>
                  </a:cubicBezTo>
                  <a:cubicBezTo>
                    <a:pt x="960" y="1632"/>
                    <a:pt x="912" y="1584"/>
                    <a:pt x="896" y="1584"/>
                  </a:cubicBezTo>
                  <a:cubicBezTo>
                    <a:pt x="880" y="1584"/>
                    <a:pt x="912" y="1616"/>
                    <a:pt x="896" y="1632"/>
                  </a:cubicBezTo>
                  <a:cubicBezTo>
                    <a:pt x="880" y="1648"/>
                    <a:pt x="840" y="1680"/>
                    <a:pt x="800" y="1680"/>
                  </a:cubicBezTo>
                  <a:cubicBezTo>
                    <a:pt x="760" y="1680"/>
                    <a:pt x="688" y="1640"/>
                    <a:pt x="656" y="1632"/>
                  </a:cubicBezTo>
                  <a:cubicBezTo>
                    <a:pt x="624" y="1624"/>
                    <a:pt x="632" y="1640"/>
                    <a:pt x="608" y="1632"/>
                  </a:cubicBezTo>
                  <a:cubicBezTo>
                    <a:pt x="584" y="1624"/>
                    <a:pt x="536" y="1592"/>
                    <a:pt x="512" y="1584"/>
                  </a:cubicBezTo>
                  <a:cubicBezTo>
                    <a:pt x="488" y="1576"/>
                    <a:pt x="488" y="1592"/>
                    <a:pt x="464" y="1584"/>
                  </a:cubicBezTo>
                  <a:cubicBezTo>
                    <a:pt x="440" y="1576"/>
                    <a:pt x="416" y="1528"/>
                    <a:pt x="368" y="1536"/>
                  </a:cubicBezTo>
                  <a:cubicBezTo>
                    <a:pt x="320" y="1544"/>
                    <a:pt x="216" y="1592"/>
                    <a:pt x="176" y="1632"/>
                  </a:cubicBezTo>
                  <a:cubicBezTo>
                    <a:pt x="136" y="1672"/>
                    <a:pt x="0" y="1744"/>
                    <a:pt x="128" y="1776"/>
                  </a:cubicBezTo>
                  <a:cubicBezTo>
                    <a:pt x="256" y="1808"/>
                    <a:pt x="736" y="1816"/>
                    <a:pt x="944" y="1824"/>
                  </a:cubicBezTo>
                  <a:cubicBezTo>
                    <a:pt x="1152" y="1832"/>
                    <a:pt x="1280" y="1824"/>
                    <a:pt x="1376" y="1824"/>
                  </a:cubicBezTo>
                  <a:cubicBezTo>
                    <a:pt x="1472" y="1824"/>
                    <a:pt x="1480" y="1824"/>
                    <a:pt x="1520" y="1824"/>
                  </a:cubicBezTo>
                  <a:cubicBezTo>
                    <a:pt x="1560" y="1824"/>
                    <a:pt x="1592" y="1888"/>
                    <a:pt x="1616" y="1824"/>
                  </a:cubicBezTo>
                  <a:cubicBezTo>
                    <a:pt x="1640" y="1760"/>
                    <a:pt x="1656" y="1576"/>
                    <a:pt x="1664" y="1440"/>
                  </a:cubicBezTo>
                  <a:cubicBezTo>
                    <a:pt x="1672" y="1304"/>
                    <a:pt x="1664" y="1168"/>
                    <a:pt x="1664" y="1008"/>
                  </a:cubicBezTo>
                  <a:cubicBezTo>
                    <a:pt x="1664" y="848"/>
                    <a:pt x="1664" y="640"/>
                    <a:pt x="1664" y="480"/>
                  </a:cubicBezTo>
                  <a:cubicBezTo>
                    <a:pt x="1664" y="320"/>
                    <a:pt x="1696" y="96"/>
                    <a:pt x="1664" y="48"/>
                  </a:cubicBezTo>
                  <a:cubicBezTo>
                    <a:pt x="1632" y="0"/>
                    <a:pt x="1544" y="144"/>
                    <a:pt x="1472" y="192"/>
                  </a:cubicBezTo>
                  <a:cubicBezTo>
                    <a:pt x="1400" y="240"/>
                    <a:pt x="1256" y="312"/>
                    <a:pt x="1232" y="336"/>
                  </a:cubicBezTo>
                  <a:close/>
                </a:path>
              </a:pathLst>
            </a:custGeom>
            <a:solidFill>
              <a:schemeClr val="bg1"/>
            </a:solidFill>
            <a:ln w="9525">
              <a:solidFill>
                <a:schemeClr val="bg1"/>
              </a:solidFill>
              <a:round/>
              <a:headEnd/>
              <a:tailEnd/>
            </a:ln>
          </p:spPr>
          <p:txBody>
            <a:bodyPr/>
            <a:lstStyle/>
            <a:p>
              <a:endParaRPr lang="en-US"/>
            </a:p>
          </p:txBody>
        </p:sp>
        <p:sp>
          <p:nvSpPr>
            <p:cNvPr id="9234" name="Freeform 16">
              <a:extLst>
                <a:ext uri="{FF2B5EF4-FFF2-40B4-BE49-F238E27FC236}">
                  <a16:creationId xmlns:a16="http://schemas.microsoft.com/office/drawing/2014/main" id="{30920F17-AF59-488E-9EAB-7DD7A962F01F}"/>
                </a:ext>
              </a:extLst>
            </p:cNvPr>
            <p:cNvSpPr>
              <a:spLocks/>
            </p:cNvSpPr>
            <p:nvPr/>
          </p:nvSpPr>
          <p:spPr bwMode="auto">
            <a:xfrm>
              <a:off x="3038" y="2847"/>
              <a:ext cx="1351" cy="711"/>
            </a:xfrm>
            <a:custGeom>
              <a:avLst/>
              <a:gdLst>
                <a:gd name="T0" fmla="*/ 134 w 1432"/>
                <a:gd name="T1" fmla="*/ 43 h 816"/>
                <a:gd name="T2" fmla="*/ 134 w 1432"/>
                <a:gd name="T3" fmla="*/ 169 h 816"/>
                <a:gd name="T4" fmla="*/ 94 w 1432"/>
                <a:gd name="T5" fmla="*/ 265 h 816"/>
                <a:gd name="T6" fmla="*/ 54 w 1432"/>
                <a:gd name="T7" fmla="*/ 328 h 816"/>
                <a:gd name="T8" fmla="*/ 54 w 1432"/>
                <a:gd name="T9" fmla="*/ 392 h 816"/>
                <a:gd name="T10" fmla="*/ 94 w 1432"/>
                <a:gd name="T11" fmla="*/ 455 h 816"/>
                <a:gd name="T12" fmla="*/ 376 w 1432"/>
                <a:gd name="T13" fmla="*/ 455 h 816"/>
                <a:gd name="T14" fmla="*/ 457 w 1432"/>
                <a:gd name="T15" fmla="*/ 455 h 816"/>
                <a:gd name="T16" fmla="*/ 497 w 1432"/>
                <a:gd name="T17" fmla="*/ 455 h 816"/>
                <a:gd name="T18" fmla="*/ 497 w 1432"/>
                <a:gd name="T19" fmla="*/ 423 h 816"/>
                <a:gd name="T20" fmla="*/ 497 w 1432"/>
                <a:gd name="T21" fmla="*/ 392 h 816"/>
                <a:gd name="T22" fmla="*/ 659 w 1432"/>
                <a:gd name="T23" fmla="*/ 518 h 816"/>
                <a:gd name="T24" fmla="*/ 739 w 1432"/>
                <a:gd name="T25" fmla="*/ 518 h 816"/>
                <a:gd name="T26" fmla="*/ 1142 w 1432"/>
                <a:gd name="T27" fmla="*/ 518 h 816"/>
                <a:gd name="T28" fmla="*/ 1102 w 1432"/>
                <a:gd name="T29" fmla="*/ 423 h 816"/>
                <a:gd name="T30" fmla="*/ 1142 w 1432"/>
                <a:gd name="T31" fmla="*/ 423 h 816"/>
                <a:gd name="T32" fmla="*/ 1142 w 1432"/>
                <a:gd name="T33" fmla="*/ 360 h 816"/>
                <a:gd name="T34" fmla="*/ 1102 w 1432"/>
                <a:gd name="T35" fmla="*/ 328 h 816"/>
                <a:gd name="T36" fmla="*/ 1142 w 1432"/>
                <a:gd name="T37" fmla="*/ 265 h 816"/>
                <a:gd name="T38" fmla="*/ 1142 w 1432"/>
                <a:gd name="T39" fmla="*/ 201 h 816"/>
                <a:gd name="T40" fmla="*/ 1142 w 1432"/>
                <a:gd name="T41" fmla="*/ 138 h 816"/>
                <a:gd name="T42" fmla="*/ 1062 w 1432"/>
                <a:gd name="T43" fmla="*/ 105 h 816"/>
                <a:gd name="T44" fmla="*/ 941 w 1432"/>
                <a:gd name="T45" fmla="*/ 10 h 816"/>
                <a:gd name="T46" fmla="*/ 134 w 1432"/>
                <a:gd name="T47" fmla="*/ 43 h 8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32"/>
                <a:gd name="T73" fmla="*/ 0 h 816"/>
                <a:gd name="T74" fmla="*/ 1432 w 1432"/>
                <a:gd name="T75" fmla="*/ 816 h 8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32" h="816">
                  <a:moveTo>
                    <a:pt x="160" y="64"/>
                  </a:moveTo>
                  <a:cubicBezTo>
                    <a:pt x="0" y="104"/>
                    <a:pt x="168" y="200"/>
                    <a:pt x="160" y="256"/>
                  </a:cubicBezTo>
                  <a:cubicBezTo>
                    <a:pt x="152" y="312"/>
                    <a:pt x="128" y="360"/>
                    <a:pt x="112" y="400"/>
                  </a:cubicBezTo>
                  <a:cubicBezTo>
                    <a:pt x="96" y="440"/>
                    <a:pt x="72" y="464"/>
                    <a:pt x="64" y="496"/>
                  </a:cubicBezTo>
                  <a:cubicBezTo>
                    <a:pt x="56" y="528"/>
                    <a:pt x="56" y="560"/>
                    <a:pt x="64" y="592"/>
                  </a:cubicBezTo>
                  <a:cubicBezTo>
                    <a:pt x="72" y="624"/>
                    <a:pt x="48" y="672"/>
                    <a:pt x="112" y="688"/>
                  </a:cubicBezTo>
                  <a:cubicBezTo>
                    <a:pt x="176" y="704"/>
                    <a:pt x="376" y="688"/>
                    <a:pt x="448" y="688"/>
                  </a:cubicBezTo>
                  <a:cubicBezTo>
                    <a:pt x="520" y="688"/>
                    <a:pt x="520" y="688"/>
                    <a:pt x="544" y="688"/>
                  </a:cubicBezTo>
                  <a:cubicBezTo>
                    <a:pt x="568" y="688"/>
                    <a:pt x="584" y="696"/>
                    <a:pt x="592" y="688"/>
                  </a:cubicBezTo>
                  <a:cubicBezTo>
                    <a:pt x="600" y="680"/>
                    <a:pt x="592" y="656"/>
                    <a:pt x="592" y="640"/>
                  </a:cubicBezTo>
                  <a:cubicBezTo>
                    <a:pt x="592" y="624"/>
                    <a:pt x="560" y="568"/>
                    <a:pt x="592" y="592"/>
                  </a:cubicBezTo>
                  <a:cubicBezTo>
                    <a:pt x="624" y="616"/>
                    <a:pt x="736" y="752"/>
                    <a:pt x="784" y="784"/>
                  </a:cubicBezTo>
                  <a:cubicBezTo>
                    <a:pt x="832" y="816"/>
                    <a:pt x="784" y="784"/>
                    <a:pt x="880" y="784"/>
                  </a:cubicBezTo>
                  <a:cubicBezTo>
                    <a:pt x="976" y="784"/>
                    <a:pt x="1288" y="808"/>
                    <a:pt x="1360" y="784"/>
                  </a:cubicBezTo>
                  <a:cubicBezTo>
                    <a:pt x="1432" y="760"/>
                    <a:pt x="1312" y="664"/>
                    <a:pt x="1312" y="640"/>
                  </a:cubicBezTo>
                  <a:cubicBezTo>
                    <a:pt x="1312" y="616"/>
                    <a:pt x="1352" y="656"/>
                    <a:pt x="1360" y="640"/>
                  </a:cubicBezTo>
                  <a:cubicBezTo>
                    <a:pt x="1368" y="624"/>
                    <a:pt x="1368" y="568"/>
                    <a:pt x="1360" y="544"/>
                  </a:cubicBezTo>
                  <a:cubicBezTo>
                    <a:pt x="1352" y="520"/>
                    <a:pt x="1312" y="520"/>
                    <a:pt x="1312" y="496"/>
                  </a:cubicBezTo>
                  <a:cubicBezTo>
                    <a:pt x="1312" y="472"/>
                    <a:pt x="1352" y="432"/>
                    <a:pt x="1360" y="400"/>
                  </a:cubicBezTo>
                  <a:cubicBezTo>
                    <a:pt x="1368" y="368"/>
                    <a:pt x="1360" y="336"/>
                    <a:pt x="1360" y="304"/>
                  </a:cubicBezTo>
                  <a:cubicBezTo>
                    <a:pt x="1360" y="272"/>
                    <a:pt x="1376" y="232"/>
                    <a:pt x="1360" y="208"/>
                  </a:cubicBezTo>
                  <a:cubicBezTo>
                    <a:pt x="1344" y="184"/>
                    <a:pt x="1304" y="192"/>
                    <a:pt x="1264" y="160"/>
                  </a:cubicBezTo>
                  <a:cubicBezTo>
                    <a:pt x="1224" y="128"/>
                    <a:pt x="1304" y="32"/>
                    <a:pt x="1120" y="16"/>
                  </a:cubicBezTo>
                  <a:cubicBezTo>
                    <a:pt x="936" y="0"/>
                    <a:pt x="320" y="24"/>
                    <a:pt x="160" y="64"/>
                  </a:cubicBezTo>
                  <a:close/>
                </a:path>
              </a:pathLst>
            </a:custGeom>
            <a:solidFill>
              <a:schemeClr val="bg1"/>
            </a:solidFill>
            <a:ln w="9525">
              <a:solidFill>
                <a:schemeClr val="bg1"/>
              </a:solidFill>
              <a:round/>
              <a:headEnd/>
              <a:tailEnd/>
            </a:ln>
          </p:spPr>
          <p:txBody>
            <a:bodyPr/>
            <a:lstStyle/>
            <a:p>
              <a:endParaRPr lang="en-US"/>
            </a:p>
          </p:txBody>
        </p:sp>
        <p:sp>
          <p:nvSpPr>
            <p:cNvPr id="9235" name="Text Box 17">
              <a:extLst>
                <a:ext uri="{FF2B5EF4-FFF2-40B4-BE49-F238E27FC236}">
                  <a16:creationId xmlns:a16="http://schemas.microsoft.com/office/drawing/2014/main" id="{99955F2E-65C3-4A32-87D0-43BC17B8EB80}"/>
                </a:ext>
              </a:extLst>
            </p:cNvPr>
            <p:cNvSpPr txBox="1">
              <a:spLocks noChangeArrowheads="1"/>
            </p:cNvSpPr>
            <p:nvPr/>
          </p:nvSpPr>
          <p:spPr bwMode="auto">
            <a:xfrm>
              <a:off x="3357" y="2775"/>
              <a:ext cx="858"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1200">
                  <a:solidFill>
                    <a:srgbClr val="0066FF"/>
                  </a:solidFill>
                </a:rPr>
                <a:t>Tế bào tiết pepsinôgen</a:t>
              </a:r>
            </a:p>
          </p:txBody>
        </p:sp>
        <p:sp>
          <p:nvSpPr>
            <p:cNvPr id="9236" name="Line 18">
              <a:extLst>
                <a:ext uri="{FF2B5EF4-FFF2-40B4-BE49-F238E27FC236}">
                  <a16:creationId xmlns:a16="http://schemas.microsoft.com/office/drawing/2014/main" id="{16A21280-63E9-4120-8322-6B945D5343E2}"/>
                </a:ext>
              </a:extLst>
            </p:cNvPr>
            <p:cNvSpPr>
              <a:spLocks noChangeShapeType="1"/>
            </p:cNvSpPr>
            <p:nvPr/>
          </p:nvSpPr>
          <p:spPr bwMode="auto">
            <a:xfrm flipV="1">
              <a:off x="3084" y="2944"/>
              <a:ext cx="317"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19">
              <a:extLst>
                <a:ext uri="{FF2B5EF4-FFF2-40B4-BE49-F238E27FC236}">
                  <a16:creationId xmlns:a16="http://schemas.microsoft.com/office/drawing/2014/main" id="{5F3C89BF-E934-437D-9E06-3BEB9381BB96}"/>
                </a:ext>
              </a:extLst>
            </p:cNvPr>
            <p:cNvSpPr>
              <a:spLocks noChangeShapeType="1"/>
            </p:cNvSpPr>
            <p:nvPr/>
          </p:nvSpPr>
          <p:spPr bwMode="auto">
            <a:xfrm flipH="1" flipV="1">
              <a:off x="4125" y="2944"/>
              <a:ext cx="271"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Freeform 20">
              <a:extLst>
                <a:ext uri="{FF2B5EF4-FFF2-40B4-BE49-F238E27FC236}">
                  <a16:creationId xmlns:a16="http://schemas.microsoft.com/office/drawing/2014/main" id="{849F22B8-D2A8-4A7A-A75F-F6EF384D7E32}"/>
                </a:ext>
              </a:extLst>
            </p:cNvPr>
            <p:cNvSpPr>
              <a:spLocks/>
            </p:cNvSpPr>
            <p:nvPr/>
          </p:nvSpPr>
          <p:spPr bwMode="auto">
            <a:xfrm>
              <a:off x="2752" y="3516"/>
              <a:ext cx="1735" cy="600"/>
            </a:xfrm>
            <a:custGeom>
              <a:avLst/>
              <a:gdLst>
                <a:gd name="T0" fmla="*/ 87 w 1840"/>
                <a:gd name="T1" fmla="*/ 255 h 688"/>
                <a:gd name="T2" fmla="*/ 208 w 1840"/>
                <a:gd name="T3" fmla="*/ 191 h 688"/>
                <a:gd name="T4" fmla="*/ 289 w 1840"/>
                <a:gd name="T5" fmla="*/ 159 h 688"/>
                <a:gd name="T6" fmla="*/ 329 w 1840"/>
                <a:gd name="T7" fmla="*/ 96 h 688"/>
                <a:gd name="T8" fmla="*/ 329 w 1840"/>
                <a:gd name="T9" fmla="*/ 64 h 688"/>
                <a:gd name="T10" fmla="*/ 570 w 1840"/>
                <a:gd name="T11" fmla="*/ 96 h 688"/>
                <a:gd name="T12" fmla="*/ 651 w 1840"/>
                <a:gd name="T13" fmla="*/ 96 h 688"/>
                <a:gd name="T14" fmla="*/ 731 w 1840"/>
                <a:gd name="T15" fmla="*/ 96 h 688"/>
                <a:gd name="T16" fmla="*/ 731 w 1840"/>
                <a:gd name="T17" fmla="*/ 159 h 688"/>
                <a:gd name="T18" fmla="*/ 851 w 1840"/>
                <a:gd name="T19" fmla="*/ 32 h 688"/>
                <a:gd name="T20" fmla="*/ 892 w 1840"/>
                <a:gd name="T21" fmla="*/ 0 h 688"/>
                <a:gd name="T22" fmla="*/ 933 w 1840"/>
                <a:gd name="T23" fmla="*/ 32 h 688"/>
                <a:gd name="T24" fmla="*/ 1295 w 1840"/>
                <a:gd name="T25" fmla="*/ 32 h 688"/>
                <a:gd name="T26" fmla="*/ 1375 w 1840"/>
                <a:gd name="T27" fmla="*/ 64 h 688"/>
                <a:gd name="T28" fmla="*/ 1415 w 1840"/>
                <a:gd name="T29" fmla="*/ 159 h 688"/>
                <a:gd name="T30" fmla="*/ 1415 w 1840"/>
                <a:gd name="T31" fmla="*/ 127 h 688"/>
                <a:gd name="T32" fmla="*/ 1535 w 1840"/>
                <a:gd name="T33" fmla="*/ 223 h 688"/>
                <a:gd name="T34" fmla="*/ 1456 w 1840"/>
                <a:gd name="T35" fmla="*/ 350 h 688"/>
                <a:gd name="T36" fmla="*/ 1174 w 1840"/>
                <a:gd name="T37" fmla="*/ 446 h 688"/>
                <a:gd name="T38" fmla="*/ 731 w 1840"/>
                <a:gd name="T39" fmla="*/ 413 h 688"/>
                <a:gd name="T40" fmla="*/ 87 w 1840"/>
                <a:gd name="T41" fmla="*/ 255 h 6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0"/>
                <a:gd name="T64" fmla="*/ 0 h 688"/>
                <a:gd name="T65" fmla="*/ 1840 w 1840"/>
                <a:gd name="T66" fmla="*/ 688 h 6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0" h="688">
                  <a:moveTo>
                    <a:pt x="104" y="384"/>
                  </a:moveTo>
                  <a:cubicBezTo>
                    <a:pt x="0" y="328"/>
                    <a:pt x="208" y="312"/>
                    <a:pt x="248" y="288"/>
                  </a:cubicBezTo>
                  <a:cubicBezTo>
                    <a:pt x="288" y="264"/>
                    <a:pt x="320" y="264"/>
                    <a:pt x="344" y="240"/>
                  </a:cubicBezTo>
                  <a:cubicBezTo>
                    <a:pt x="368" y="216"/>
                    <a:pt x="384" y="168"/>
                    <a:pt x="392" y="144"/>
                  </a:cubicBezTo>
                  <a:cubicBezTo>
                    <a:pt x="400" y="120"/>
                    <a:pt x="344" y="96"/>
                    <a:pt x="392" y="96"/>
                  </a:cubicBezTo>
                  <a:cubicBezTo>
                    <a:pt x="440" y="96"/>
                    <a:pt x="616" y="136"/>
                    <a:pt x="680" y="144"/>
                  </a:cubicBezTo>
                  <a:cubicBezTo>
                    <a:pt x="744" y="152"/>
                    <a:pt x="744" y="144"/>
                    <a:pt x="776" y="144"/>
                  </a:cubicBezTo>
                  <a:cubicBezTo>
                    <a:pt x="808" y="144"/>
                    <a:pt x="856" y="128"/>
                    <a:pt x="872" y="144"/>
                  </a:cubicBezTo>
                  <a:cubicBezTo>
                    <a:pt x="888" y="160"/>
                    <a:pt x="848" y="256"/>
                    <a:pt x="872" y="240"/>
                  </a:cubicBezTo>
                  <a:cubicBezTo>
                    <a:pt x="896" y="224"/>
                    <a:pt x="984" y="88"/>
                    <a:pt x="1016" y="48"/>
                  </a:cubicBezTo>
                  <a:cubicBezTo>
                    <a:pt x="1048" y="8"/>
                    <a:pt x="1048" y="0"/>
                    <a:pt x="1064" y="0"/>
                  </a:cubicBezTo>
                  <a:cubicBezTo>
                    <a:pt x="1080" y="0"/>
                    <a:pt x="1032" y="40"/>
                    <a:pt x="1112" y="48"/>
                  </a:cubicBezTo>
                  <a:cubicBezTo>
                    <a:pt x="1192" y="56"/>
                    <a:pt x="1456" y="40"/>
                    <a:pt x="1544" y="48"/>
                  </a:cubicBezTo>
                  <a:cubicBezTo>
                    <a:pt x="1632" y="56"/>
                    <a:pt x="1616" y="64"/>
                    <a:pt x="1640" y="96"/>
                  </a:cubicBezTo>
                  <a:cubicBezTo>
                    <a:pt x="1664" y="128"/>
                    <a:pt x="1680" y="224"/>
                    <a:pt x="1688" y="240"/>
                  </a:cubicBezTo>
                  <a:cubicBezTo>
                    <a:pt x="1696" y="256"/>
                    <a:pt x="1664" y="176"/>
                    <a:pt x="1688" y="192"/>
                  </a:cubicBezTo>
                  <a:cubicBezTo>
                    <a:pt x="1712" y="208"/>
                    <a:pt x="1824" y="280"/>
                    <a:pt x="1832" y="336"/>
                  </a:cubicBezTo>
                  <a:cubicBezTo>
                    <a:pt x="1840" y="392"/>
                    <a:pt x="1808" y="472"/>
                    <a:pt x="1736" y="528"/>
                  </a:cubicBezTo>
                  <a:cubicBezTo>
                    <a:pt x="1664" y="584"/>
                    <a:pt x="1544" y="656"/>
                    <a:pt x="1400" y="672"/>
                  </a:cubicBezTo>
                  <a:cubicBezTo>
                    <a:pt x="1256" y="688"/>
                    <a:pt x="1088" y="672"/>
                    <a:pt x="872" y="624"/>
                  </a:cubicBezTo>
                  <a:cubicBezTo>
                    <a:pt x="656" y="576"/>
                    <a:pt x="208" y="440"/>
                    <a:pt x="104" y="384"/>
                  </a:cubicBezTo>
                  <a:close/>
                </a:path>
              </a:pathLst>
            </a:custGeom>
            <a:solidFill>
              <a:schemeClr val="bg1"/>
            </a:solidFill>
            <a:ln w="9525">
              <a:solidFill>
                <a:schemeClr val="bg1"/>
              </a:solidFill>
              <a:round/>
              <a:headEnd/>
              <a:tailEnd/>
            </a:ln>
          </p:spPr>
          <p:txBody>
            <a:bodyPr/>
            <a:lstStyle/>
            <a:p>
              <a:endParaRPr lang="en-US"/>
            </a:p>
          </p:txBody>
        </p:sp>
        <p:sp>
          <p:nvSpPr>
            <p:cNvPr id="9239" name="Text Box 21">
              <a:extLst>
                <a:ext uri="{FF2B5EF4-FFF2-40B4-BE49-F238E27FC236}">
                  <a16:creationId xmlns:a16="http://schemas.microsoft.com/office/drawing/2014/main" id="{D56B1F98-4D48-4F7F-8E71-DD9DB0DD2848}"/>
                </a:ext>
              </a:extLst>
            </p:cNvPr>
            <p:cNvSpPr txBox="1">
              <a:spLocks noChangeArrowheads="1"/>
            </p:cNvSpPr>
            <p:nvPr/>
          </p:nvSpPr>
          <p:spPr bwMode="auto">
            <a:xfrm>
              <a:off x="3402" y="3614"/>
              <a:ext cx="67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1000">
                  <a:solidFill>
                    <a:srgbClr val="0066FF"/>
                  </a:solidFill>
                </a:rPr>
                <a:t>Tế bào tiết HCl</a:t>
              </a:r>
            </a:p>
          </p:txBody>
        </p:sp>
        <p:sp>
          <p:nvSpPr>
            <p:cNvPr id="9240" name="Line 22">
              <a:extLst>
                <a:ext uri="{FF2B5EF4-FFF2-40B4-BE49-F238E27FC236}">
                  <a16:creationId xmlns:a16="http://schemas.microsoft.com/office/drawing/2014/main" id="{E11FA487-5095-4D6D-9EFC-9F96746FED90}"/>
                </a:ext>
              </a:extLst>
            </p:cNvPr>
            <p:cNvSpPr>
              <a:spLocks noChangeShapeType="1"/>
            </p:cNvSpPr>
            <p:nvPr/>
          </p:nvSpPr>
          <p:spPr bwMode="auto">
            <a:xfrm>
              <a:off x="3038" y="3656"/>
              <a:ext cx="408" cy="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1" name="Line 23">
              <a:extLst>
                <a:ext uri="{FF2B5EF4-FFF2-40B4-BE49-F238E27FC236}">
                  <a16:creationId xmlns:a16="http://schemas.microsoft.com/office/drawing/2014/main" id="{1DB2123F-D1EE-4337-A765-D704648BC577}"/>
                </a:ext>
              </a:extLst>
            </p:cNvPr>
            <p:cNvSpPr>
              <a:spLocks noChangeShapeType="1"/>
            </p:cNvSpPr>
            <p:nvPr/>
          </p:nvSpPr>
          <p:spPr bwMode="auto">
            <a:xfrm flipH="1">
              <a:off x="3997" y="3670"/>
              <a:ext cx="452"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2" name="Freeform 24">
              <a:extLst>
                <a:ext uri="{FF2B5EF4-FFF2-40B4-BE49-F238E27FC236}">
                  <a16:creationId xmlns:a16="http://schemas.microsoft.com/office/drawing/2014/main" id="{AA19FA50-E02E-46A6-9298-54E28326A7A8}"/>
                </a:ext>
              </a:extLst>
            </p:cNvPr>
            <p:cNvSpPr>
              <a:spLocks/>
            </p:cNvSpPr>
            <p:nvPr/>
          </p:nvSpPr>
          <p:spPr bwMode="auto">
            <a:xfrm>
              <a:off x="96" y="1877"/>
              <a:ext cx="2135" cy="1123"/>
            </a:xfrm>
            <a:custGeom>
              <a:avLst/>
              <a:gdLst>
                <a:gd name="T0" fmla="*/ 161 w 2264"/>
                <a:gd name="T1" fmla="*/ 48 h 1288"/>
                <a:gd name="T2" fmla="*/ 322 w 2264"/>
                <a:gd name="T3" fmla="*/ 334 h 1288"/>
                <a:gd name="T4" fmla="*/ 322 w 2264"/>
                <a:gd name="T5" fmla="*/ 303 h 1288"/>
                <a:gd name="T6" fmla="*/ 403 w 2264"/>
                <a:gd name="T7" fmla="*/ 270 h 1288"/>
                <a:gd name="T8" fmla="*/ 564 w 2264"/>
                <a:gd name="T9" fmla="*/ 365 h 1288"/>
                <a:gd name="T10" fmla="*/ 804 w 2264"/>
                <a:gd name="T11" fmla="*/ 365 h 1288"/>
                <a:gd name="T12" fmla="*/ 846 w 2264"/>
                <a:gd name="T13" fmla="*/ 334 h 1288"/>
                <a:gd name="T14" fmla="*/ 1047 w 2264"/>
                <a:gd name="T15" fmla="*/ 430 h 1288"/>
                <a:gd name="T16" fmla="*/ 1329 w 2264"/>
                <a:gd name="T17" fmla="*/ 493 h 1288"/>
                <a:gd name="T18" fmla="*/ 1368 w 2264"/>
                <a:gd name="T19" fmla="*/ 493 h 1288"/>
                <a:gd name="T20" fmla="*/ 1329 w 2264"/>
                <a:gd name="T21" fmla="*/ 556 h 1288"/>
                <a:gd name="T22" fmla="*/ 1490 w 2264"/>
                <a:gd name="T23" fmla="*/ 398 h 1288"/>
                <a:gd name="T24" fmla="*/ 1490 w 2264"/>
                <a:gd name="T25" fmla="*/ 365 h 1288"/>
                <a:gd name="T26" fmla="*/ 1730 w 2264"/>
                <a:gd name="T27" fmla="*/ 365 h 1288"/>
                <a:gd name="T28" fmla="*/ 1851 w 2264"/>
                <a:gd name="T29" fmla="*/ 398 h 1288"/>
                <a:gd name="T30" fmla="*/ 1851 w 2264"/>
                <a:gd name="T31" fmla="*/ 620 h 1288"/>
                <a:gd name="T32" fmla="*/ 1851 w 2264"/>
                <a:gd name="T33" fmla="*/ 716 h 1288"/>
                <a:gd name="T34" fmla="*/ 1851 w 2264"/>
                <a:gd name="T35" fmla="*/ 779 h 1288"/>
                <a:gd name="T36" fmla="*/ 1569 w 2264"/>
                <a:gd name="T37" fmla="*/ 811 h 1288"/>
                <a:gd name="T38" fmla="*/ 1530 w 2264"/>
                <a:gd name="T39" fmla="*/ 843 h 1288"/>
                <a:gd name="T40" fmla="*/ 1047 w 2264"/>
                <a:gd name="T41" fmla="*/ 747 h 1288"/>
                <a:gd name="T42" fmla="*/ 885 w 2264"/>
                <a:gd name="T43" fmla="*/ 589 h 1288"/>
                <a:gd name="T44" fmla="*/ 121 w 2264"/>
                <a:gd name="T45" fmla="*/ 652 h 1288"/>
                <a:gd name="T46" fmla="*/ 161 w 2264"/>
                <a:gd name="T47" fmla="*/ 620 h 1288"/>
                <a:gd name="T48" fmla="*/ 161 w 2264"/>
                <a:gd name="T49" fmla="*/ 48 h 1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64"/>
                <a:gd name="T76" fmla="*/ 0 h 1288"/>
                <a:gd name="T77" fmla="*/ 2264 w 2264"/>
                <a:gd name="T78" fmla="*/ 1288 h 1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64" h="1288">
                  <a:moveTo>
                    <a:pt x="192" y="72"/>
                  </a:moveTo>
                  <a:cubicBezTo>
                    <a:pt x="224" y="0"/>
                    <a:pt x="352" y="440"/>
                    <a:pt x="384" y="504"/>
                  </a:cubicBezTo>
                  <a:cubicBezTo>
                    <a:pt x="416" y="568"/>
                    <a:pt x="368" y="472"/>
                    <a:pt x="384" y="456"/>
                  </a:cubicBezTo>
                  <a:cubicBezTo>
                    <a:pt x="400" y="440"/>
                    <a:pt x="432" y="392"/>
                    <a:pt x="480" y="408"/>
                  </a:cubicBezTo>
                  <a:cubicBezTo>
                    <a:pt x="528" y="424"/>
                    <a:pt x="592" y="528"/>
                    <a:pt x="672" y="552"/>
                  </a:cubicBezTo>
                  <a:cubicBezTo>
                    <a:pt x="752" y="576"/>
                    <a:pt x="904" y="560"/>
                    <a:pt x="960" y="552"/>
                  </a:cubicBezTo>
                  <a:cubicBezTo>
                    <a:pt x="1016" y="544"/>
                    <a:pt x="960" y="488"/>
                    <a:pt x="1008" y="504"/>
                  </a:cubicBezTo>
                  <a:cubicBezTo>
                    <a:pt x="1056" y="520"/>
                    <a:pt x="1152" y="608"/>
                    <a:pt x="1248" y="648"/>
                  </a:cubicBezTo>
                  <a:cubicBezTo>
                    <a:pt x="1344" y="688"/>
                    <a:pt x="1520" y="728"/>
                    <a:pt x="1584" y="744"/>
                  </a:cubicBezTo>
                  <a:cubicBezTo>
                    <a:pt x="1648" y="760"/>
                    <a:pt x="1632" y="728"/>
                    <a:pt x="1632" y="744"/>
                  </a:cubicBezTo>
                  <a:cubicBezTo>
                    <a:pt x="1632" y="760"/>
                    <a:pt x="1560" y="864"/>
                    <a:pt x="1584" y="840"/>
                  </a:cubicBezTo>
                  <a:cubicBezTo>
                    <a:pt x="1608" y="816"/>
                    <a:pt x="1744" y="648"/>
                    <a:pt x="1776" y="600"/>
                  </a:cubicBezTo>
                  <a:cubicBezTo>
                    <a:pt x="1808" y="552"/>
                    <a:pt x="1728" y="560"/>
                    <a:pt x="1776" y="552"/>
                  </a:cubicBezTo>
                  <a:cubicBezTo>
                    <a:pt x="1824" y="544"/>
                    <a:pt x="1992" y="544"/>
                    <a:pt x="2064" y="552"/>
                  </a:cubicBezTo>
                  <a:cubicBezTo>
                    <a:pt x="2136" y="560"/>
                    <a:pt x="2184" y="536"/>
                    <a:pt x="2208" y="600"/>
                  </a:cubicBezTo>
                  <a:cubicBezTo>
                    <a:pt x="2232" y="664"/>
                    <a:pt x="2208" y="856"/>
                    <a:pt x="2208" y="936"/>
                  </a:cubicBezTo>
                  <a:cubicBezTo>
                    <a:pt x="2208" y="1016"/>
                    <a:pt x="2208" y="1040"/>
                    <a:pt x="2208" y="1080"/>
                  </a:cubicBezTo>
                  <a:cubicBezTo>
                    <a:pt x="2208" y="1120"/>
                    <a:pt x="2264" y="1152"/>
                    <a:pt x="2208" y="1176"/>
                  </a:cubicBezTo>
                  <a:cubicBezTo>
                    <a:pt x="2152" y="1200"/>
                    <a:pt x="1936" y="1208"/>
                    <a:pt x="1872" y="1224"/>
                  </a:cubicBezTo>
                  <a:cubicBezTo>
                    <a:pt x="1808" y="1240"/>
                    <a:pt x="1928" y="1288"/>
                    <a:pt x="1824" y="1272"/>
                  </a:cubicBezTo>
                  <a:cubicBezTo>
                    <a:pt x="1720" y="1256"/>
                    <a:pt x="1376" y="1192"/>
                    <a:pt x="1248" y="1128"/>
                  </a:cubicBezTo>
                  <a:cubicBezTo>
                    <a:pt x="1120" y="1064"/>
                    <a:pt x="1240" y="912"/>
                    <a:pt x="1056" y="888"/>
                  </a:cubicBezTo>
                  <a:cubicBezTo>
                    <a:pt x="872" y="864"/>
                    <a:pt x="288" y="976"/>
                    <a:pt x="144" y="984"/>
                  </a:cubicBezTo>
                  <a:cubicBezTo>
                    <a:pt x="0" y="992"/>
                    <a:pt x="184" y="1088"/>
                    <a:pt x="192" y="936"/>
                  </a:cubicBezTo>
                  <a:cubicBezTo>
                    <a:pt x="200" y="784"/>
                    <a:pt x="160" y="144"/>
                    <a:pt x="192" y="72"/>
                  </a:cubicBezTo>
                  <a:close/>
                </a:path>
              </a:pathLst>
            </a:custGeom>
            <a:solidFill>
              <a:schemeClr val="bg1"/>
            </a:solidFill>
            <a:ln w="9525">
              <a:solidFill>
                <a:schemeClr val="bg1"/>
              </a:solidFill>
              <a:round/>
              <a:headEnd/>
              <a:tailEnd/>
            </a:ln>
          </p:spPr>
          <p:txBody>
            <a:bodyPr/>
            <a:lstStyle/>
            <a:p>
              <a:endParaRPr lang="en-US"/>
            </a:p>
          </p:txBody>
        </p:sp>
        <p:sp>
          <p:nvSpPr>
            <p:cNvPr id="9243" name="Text Box 25">
              <a:extLst>
                <a:ext uri="{FF2B5EF4-FFF2-40B4-BE49-F238E27FC236}">
                  <a16:creationId xmlns:a16="http://schemas.microsoft.com/office/drawing/2014/main" id="{24BB18CF-7971-4B93-B008-07A6574A3750}"/>
                </a:ext>
              </a:extLst>
            </p:cNvPr>
            <p:cNvSpPr txBox="1">
              <a:spLocks noChangeArrowheads="1"/>
            </p:cNvSpPr>
            <p:nvPr/>
          </p:nvSpPr>
          <p:spPr bwMode="auto">
            <a:xfrm>
              <a:off x="368" y="2528"/>
              <a:ext cx="58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1000">
                  <a:solidFill>
                    <a:srgbClr val="0066FF"/>
                  </a:solidFill>
                </a:rPr>
                <a:t>Môn vị</a:t>
              </a:r>
            </a:p>
          </p:txBody>
        </p:sp>
        <p:sp>
          <p:nvSpPr>
            <p:cNvPr id="9244" name="Text Box 26">
              <a:extLst>
                <a:ext uri="{FF2B5EF4-FFF2-40B4-BE49-F238E27FC236}">
                  <a16:creationId xmlns:a16="http://schemas.microsoft.com/office/drawing/2014/main" id="{7117358C-5389-49EB-BC49-FFAC085BC55A}"/>
                </a:ext>
              </a:extLst>
            </p:cNvPr>
            <p:cNvSpPr txBox="1">
              <a:spLocks noChangeArrowheads="1"/>
            </p:cNvSpPr>
            <p:nvPr/>
          </p:nvSpPr>
          <p:spPr bwMode="auto">
            <a:xfrm>
              <a:off x="1452" y="2735"/>
              <a:ext cx="72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buFontTx/>
                <a:buNone/>
              </a:pPr>
              <a:r>
                <a:rPr lang="en-US" altLang="en-US" sz="1000">
                  <a:solidFill>
                    <a:srgbClr val="0066FF"/>
                  </a:solidFill>
                </a:rPr>
                <a:t>Tuyến vị</a:t>
              </a:r>
            </a:p>
          </p:txBody>
        </p:sp>
        <p:sp>
          <p:nvSpPr>
            <p:cNvPr id="9245" name="Line 27">
              <a:extLst>
                <a:ext uri="{FF2B5EF4-FFF2-40B4-BE49-F238E27FC236}">
                  <a16:creationId xmlns:a16="http://schemas.microsoft.com/office/drawing/2014/main" id="{6B2FEF55-6A2A-4010-AD59-0E7DD6F8280E}"/>
                </a:ext>
              </a:extLst>
            </p:cNvPr>
            <p:cNvSpPr>
              <a:spLocks noChangeShapeType="1"/>
            </p:cNvSpPr>
            <p:nvPr/>
          </p:nvSpPr>
          <p:spPr bwMode="auto">
            <a:xfrm>
              <a:off x="571" y="2233"/>
              <a:ext cx="0" cy="2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6" name="Freeform 28">
              <a:extLst>
                <a:ext uri="{FF2B5EF4-FFF2-40B4-BE49-F238E27FC236}">
                  <a16:creationId xmlns:a16="http://schemas.microsoft.com/office/drawing/2014/main" id="{94926C38-CA89-4FFE-9A1B-B1B47873BACD}"/>
                </a:ext>
              </a:extLst>
            </p:cNvPr>
            <p:cNvSpPr>
              <a:spLocks/>
            </p:cNvSpPr>
            <p:nvPr/>
          </p:nvSpPr>
          <p:spPr bwMode="auto">
            <a:xfrm>
              <a:off x="239" y="1828"/>
              <a:ext cx="717" cy="384"/>
            </a:xfrm>
            <a:custGeom>
              <a:avLst/>
              <a:gdLst>
                <a:gd name="T0" fmla="*/ 48 w 792"/>
                <a:gd name="T1" fmla="*/ 38 h 440"/>
                <a:gd name="T2" fmla="*/ 403 w 792"/>
                <a:gd name="T3" fmla="*/ 38 h 440"/>
                <a:gd name="T4" fmla="*/ 546 w 792"/>
                <a:gd name="T5" fmla="*/ 101 h 440"/>
                <a:gd name="T6" fmla="*/ 582 w 792"/>
                <a:gd name="T7" fmla="*/ 134 h 440"/>
                <a:gd name="T8" fmla="*/ 582 w 792"/>
                <a:gd name="T9" fmla="*/ 165 h 440"/>
                <a:gd name="T10" fmla="*/ 546 w 792"/>
                <a:gd name="T11" fmla="*/ 165 h 440"/>
                <a:gd name="T12" fmla="*/ 474 w 792"/>
                <a:gd name="T13" fmla="*/ 229 h 440"/>
                <a:gd name="T14" fmla="*/ 333 w 792"/>
                <a:gd name="T15" fmla="*/ 229 h 440"/>
                <a:gd name="T16" fmla="*/ 297 w 792"/>
                <a:gd name="T17" fmla="*/ 229 h 440"/>
                <a:gd name="T18" fmla="*/ 262 w 792"/>
                <a:gd name="T19" fmla="*/ 196 h 440"/>
                <a:gd name="T20" fmla="*/ 190 w 792"/>
                <a:gd name="T21" fmla="*/ 196 h 440"/>
                <a:gd name="T22" fmla="*/ 119 w 792"/>
                <a:gd name="T23" fmla="*/ 229 h 440"/>
                <a:gd name="T24" fmla="*/ 119 w 792"/>
                <a:gd name="T25" fmla="*/ 260 h 440"/>
                <a:gd name="T26" fmla="*/ 48 w 792"/>
                <a:gd name="T27" fmla="*/ 38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2"/>
                <a:gd name="T43" fmla="*/ 0 h 440"/>
                <a:gd name="T44" fmla="*/ 792 w 792"/>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2" h="440">
                  <a:moveTo>
                    <a:pt x="64" y="56"/>
                  </a:moveTo>
                  <a:cubicBezTo>
                    <a:pt x="128" y="0"/>
                    <a:pt x="432" y="40"/>
                    <a:pt x="544" y="56"/>
                  </a:cubicBezTo>
                  <a:cubicBezTo>
                    <a:pt x="656" y="72"/>
                    <a:pt x="696" y="128"/>
                    <a:pt x="736" y="152"/>
                  </a:cubicBezTo>
                  <a:cubicBezTo>
                    <a:pt x="776" y="176"/>
                    <a:pt x="776" y="184"/>
                    <a:pt x="784" y="200"/>
                  </a:cubicBezTo>
                  <a:cubicBezTo>
                    <a:pt x="792" y="216"/>
                    <a:pt x="792" y="240"/>
                    <a:pt x="784" y="248"/>
                  </a:cubicBezTo>
                  <a:cubicBezTo>
                    <a:pt x="776" y="256"/>
                    <a:pt x="760" y="232"/>
                    <a:pt x="736" y="248"/>
                  </a:cubicBezTo>
                  <a:cubicBezTo>
                    <a:pt x="712" y="264"/>
                    <a:pt x="688" y="328"/>
                    <a:pt x="640" y="344"/>
                  </a:cubicBezTo>
                  <a:cubicBezTo>
                    <a:pt x="592" y="360"/>
                    <a:pt x="488" y="344"/>
                    <a:pt x="448" y="344"/>
                  </a:cubicBezTo>
                  <a:cubicBezTo>
                    <a:pt x="408" y="344"/>
                    <a:pt x="416" y="352"/>
                    <a:pt x="400" y="344"/>
                  </a:cubicBezTo>
                  <a:cubicBezTo>
                    <a:pt x="384" y="336"/>
                    <a:pt x="376" y="304"/>
                    <a:pt x="352" y="296"/>
                  </a:cubicBezTo>
                  <a:cubicBezTo>
                    <a:pt x="328" y="288"/>
                    <a:pt x="288" y="288"/>
                    <a:pt x="256" y="296"/>
                  </a:cubicBezTo>
                  <a:cubicBezTo>
                    <a:pt x="224" y="304"/>
                    <a:pt x="176" y="328"/>
                    <a:pt x="160" y="344"/>
                  </a:cubicBezTo>
                  <a:cubicBezTo>
                    <a:pt x="144" y="360"/>
                    <a:pt x="176" y="440"/>
                    <a:pt x="160" y="392"/>
                  </a:cubicBezTo>
                  <a:cubicBezTo>
                    <a:pt x="144" y="344"/>
                    <a:pt x="0" y="112"/>
                    <a:pt x="64" y="56"/>
                  </a:cubicBezTo>
                  <a:close/>
                </a:path>
              </a:pathLst>
            </a:custGeom>
            <a:solidFill>
              <a:schemeClr val="bg1"/>
            </a:solidFill>
            <a:ln w="9525">
              <a:solidFill>
                <a:schemeClr val="bg1"/>
              </a:solidFill>
              <a:round/>
              <a:headEnd/>
              <a:tailEnd/>
            </a:ln>
          </p:spPr>
          <p:txBody>
            <a:bodyPr/>
            <a:lstStyle/>
            <a:p>
              <a:endParaRPr lang="en-US"/>
            </a:p>
          </p:txBody>
        </p:sp>
        <p:sp>
          <p:nvSpPr>
            <p:cNvPr id="9247" name="Freeform 29">
              <a:extLst>
                <a:ext uri="{FF2B5EF4-FFF2-40B4-BE49-F238E27FC236}">
                  <a16:creationId xmlns:a16="http://schemas.microsoft.com/office/drawing/2014/main" id="{1FF91FF3-1B60-47DB-B282-C1C381B1E310}"/>
                </a:ext>
              </a:extLst>
            </p:cNvPr>
            <p:cNvSpPr>
              <a:spLocks/>
            </p:cNvSpPr>
            <p:nvPr/>
          </p:nvSpPr>
          <p:spPr bwMode="auto">
            <a:xfrm>
              <a:off x="232" y="1236"/>
              <a:ext cx="1252" cy="788"/>
            </a:xfrm>
            <a:custGeom>
              <a:avLst/>
              <a:gdLst>
                <a:gd name="T0" fmla="*/ 86 w 1400"/>
                <a:gd name="T1" fmla="*/ 74 h 904"/>
                <a:gd name="T2" fmla="*/ 86 w 1400"/>
                <a:gd name="T3" fmla="*/ 519 h 904"/>
                <a:gd name="T4" fmla="*/ 326 w 1400"/>
                <a:gd name="T5" fmla="*/ 551 h 904"/>
                <a:gd name="T6" fmla="*/ 463 w 1400"/>
                <a:gd name="T7" fmla="*/ 519 h 904"/>
                <a:gd name="T8" fmla="*/ 463 w 1400"/>
                <a:gd name="T9" fmla="*/ 424 h 904"/>
                <a:gd name="T10" fmla="*/ 566 w 1400"/>
                <a:gd name="T11" fmla="*/ 424 h 904"/>
                <a:gd name="T12" fmla="*/ 601 w 1400"/>
                <a:gd name="T13" fmla="*/ 392 h 904"/>
                <a:gd name="T14" fmla="*/ 532 w 1400"/>
                <a:gd name="T15" fmla="*/ 329 h 904"/>
                <a:gd name="T16" fmla="*/ 532 w 1400"/>
                <a:gd name="T17" fmla="*/ 297 h 904"/>
                <a:gd name="T18" fmla="*/ 532 w 1400"/>
                <a:gd name="T19" fmla="*/ 234 h 904"/>
                <a:gd name="T20" fmla="*/ 601 w 1400"/>
                <a:gd name="T21" fmla="*/ 201 h 904"/>
                <a:gd name="T22" fmla="*/ 704 w 1400"/>
                <a:gd name="T23" fmla="*/ 234 h 904"/>
                <a:gd name="T24" fmla="*/ 773 w 1400"/>
                <a:gd name="T25" fmla="*/ 169 h 904"/>
                <a:gd name="T26" fmla="*/ 943 w 1400"/>
                <a:gd name="T27" fmla="*/ 169 h 904"/>
                <a:gd name="T28" fmla="*/ 943 w 1400"/>
                <a:gd name="T29" fmla="*/ 74 h 904"/>
                <a:gd name="T30" fmla="*/ 601 w 1400"/>
                <a:gd name="T31" fmla="*/ 74 h 904"/>
                <a:gd name="T32" fmla="*/ 86 w 1400"/>
                <a:gd name="T33" fmla="*/ 74 h 9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0"/>
                <a:gd name="T52" fmla="*/ 0 h 904"/>
                <a:gd name="T53" fmla="*/ 1400 w 1400"/>
                <a:gd name="T54" fmla="*/ 904 h 9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0" h="904">
                  <a:moveTo>
                    <a:pt x="120" y="112"/>
                  </a:moveTo>
                  <a:cubicBezTo>
                    <a:pt x="0" y="224"/>
                    <a:pt x="64" y="664"/>
                    <a:pt x="120" y="784"/>
                  </a:cubicBezTo>
                  <a:cubicBezTo>
                    <a:pt x="176" y="904"/>
                    <a:pt x="368" y="832"/>
                    <a:pt x="456" y="832"/>
                  </a:cubicBezTo>
                  <a:cubicBezTo>
                    <a:pt x="544" y="832"/>
                    <a:pt x="616" y="816"/>
                    <a:pt x="648" y="784"/>
                  </a:cubicBezTo>
                  <a:cubicBezTo>
                    <a:pt x="680" y="752"/>
                    <a:pt x="624" y="664"/>
                    <a:pt x="648" y="640"/>
                  </a:cubicBezTo>
                  <a:cubicBezTo>
                    <a:pt x="672" y="616"/>
                    <a:pt x="760" y="648"/>
                    <a:pt x="792" y="640"/>
                  </a:cubicBezTo>
                  <a:cubicBezTo>
                    <a:pt x="824" y="632"/>
                    <a:pt x="848" y="616"/>
                    <a:pt x="840" y="592"/>
                  </a:cubicBezTo>
                  <a:cubicBezTo>
                    <a:pt x="832" y="568"/>
                    <a:pt x="760" y="520"/>
                    <a:pt x="744" y="496"/>
                  </a:cubicBezTo>
                  <a:cubicBezTo>
                    <a:pt x="728" y="472"/>
                    <a:pt x="744" y="472"/>
                    <a:pt x="744" y="448"/>
                  </a:cubicBezTo>
                  <a:cubicBezTo>
                    <a:pt x="744" y="424"/>
                    <a:pt x="728" y="376"/>
                    <a:pt x="744" y="352"/>
                  </a:cubicBezTo>
                  <a:cubicBezTo>
                    <a:pt x="760" y="328"/>
                    <a:pt x="800" y="304"/>
                    <a:pt x="840" y="304"/>
                  </a:cubicBezTo>
                  <a:cubicBezTo>
                    <a:pt x="880" y="304"/>
                    <a:pt x="944" y="360"/>
                    <a:pt x="984" y="352"/>
                  </a:cubicBezTo>
                  <a:cubicBezTo>
                    <a:pt x="1024" y="344"/>
                    <a:pt x="1024" y="272"/>
                    <a:pt x="1080" y="256"/>
                  </a:cubicBezTo>
                  <a:cubicBezTo>
                    <a:pt x="1136" y="240"/>
                    <a:pt x="1280" y="280"/>
                    <a:pt x="1320" y="256"/>
                  </a:cubicBezTo>
                  <a:cubicBezTo>
                    <a:pt x="1360" y="232"/>
                    <a:pt x="1400" y="136"/>
                    <a:pt x="1320" y="112"/>
                  </a:cubicBezTo>
                  <a:cubicBezTo>
                    <a:pt x="1240" y="88"/>
                    <a:pt x="1040" y="112"/>
                    <a:pt x="840" y="112"/>
                  </a:cubicBezTo>
                  <a:cubicBezTo>
                    <a:pt x="640" y="112"/>
                    <a:pt x="240" y="0"/>
                    <a:pt x="120" y="112"/>
                  </a:cubicBezTo>
                  <a:close/>
                </a:path>
              </a:pathLst>
            </a:custGeom>
            <a:solidFill>
              <a:schemeClr val="bg1"/>
            </a:solidFill>
            <a:ln w="9525">
              <a:solidFill>
                <a:schemeClr val="bg1"/>
              </a:solidFill>
              <a:round/>
              <a:headEnd/>
              <a:tailEnd/>
            </a:ln>
          </p:spPr>
          <p:txBody>
            <a:bodyPr/>
            <a:lstStyle/>
            <a:p>
              <a:endParaRPr lang="en-US"/>
            </a:p>
          </p:txBody>
        </p:sp>
        <p:sp>
          <p:nvSpPr>
            <p:cNvPr id="9248" name="Text Box 30">
              <a:extLst>
                <a:ext uri="{FF2B5EF4-FFF2-40B4-BE49-F238E27FC236}">
                  <a16:creationId xmlns:a16="http://schemas.microsoft.com/office/drawing/2014/main" id="{C8FD0462-AF99-4398-8DF1-EAF94FA41E02}"/>
                </a:ext>
              </a:extLst>
            </p:cNvPr>
            <p:cNvSpPr txBox="1">
              <a:spLocks noChangeArrowheads="1"/>
            </p:cNvSpPr>
            <p:nvPr/>
          </p:nvSpPr>
          <p:spPr bwMode="auto">
            <a:xfrm>
              <a:off x="216" y="1709"/>
              <a:ext cx="67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1000">
                  <a:solidFill>
                    <a:srgbClr val="0066FF"/>
                  </a:solidFill>
                </a:rPr>
                <a:t>3 lớp cơ</a:t>
              </a:r>
            </a:p>
          </p:txBody>
        </p:sp>
        <p:sp>
          <p:nvSpPr>
            <p:cNvPr id="9249" name="Line 31">
              <a:extLst>
                <a:ext uri="{FF2B5EF4-FFF2-40B4-BE49-F238E27FC236}">
                  <a16:creationId xmlns:a16="http://schemas.microsoft.com/office/drawing/2014/main" id="{69317AA2-AAEF-4D65-A2B1-8F59BD5CA657}"/>
                </a:ext>
              </a:extLst>
            </p:cNvPr>
            <p:cNvSpPr>
              <a:spLocks noChangeShapeType="1"/>
            </p:cNvSpPr>
            <p:nvPr/>
          </p:nvSpPr>
          <p:spPr bwMode="auto">
            <a:xfrm>
              <a:off x="964" y="1319"/>
              <a:ext cx="0" cy="2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0" name="Freeform 32">
              <a:extLst>
                <a:ext uri="{FF2B5EF4-FFF2-40B4-BE49-F238E27FC236}">
                  <a16:creationId xmlns:a16="http://schemas.microsoft.com/office/drawing/2014/main" id="{921F70B7-9635-4CA8-BB63-EA4166002EBA}"/>
                </a:ext>
              </a:extLst>
            </p:cNvPr>
            <p:cNvSpPr>
              <a:spLocks/>
            </p:cNvSpPr>
            <p:nvPr/>
          </p:nvSpPr>
          <p:spPr bwMode="auto">
            <a:xfrm>
              <a:off x="1069" y="1271"/>
              <a:ext cx="1713" cy="1171"/>
            </a:xfrm>
            <a:custGeom>
              <a:avLst/>
              <a:gdLst>
                <a:gd name="T0" fmla="*/ 261 w 1816"/>
                <a:gd name="T1" fmla="*/ 16 h 1344"/>
                <a:gd name="T2" fmla="*/ 261 w 1816"/>
                <a:gd name="T3" fmla="*/ 143 h 1344"/>
                <a:gd name="T4" fmla="*/ 383 w 1816"/>
                <a:gd name="T5" fmla="*/ 206 h 1344"/>
                <a:gd name="T6" fmla="*/ 383 w 1816"/>
                <a:gd name="T7" fmla="*/ 333 h 1344"/>
                <a:gd name="T8" fmla="*/ 342 w 1816"/>
                <a:gd name="T9" fmla="*/ 524 h 1344"/>
                <a:gd name="T10" fmla="*/ 222 w 1816"/>
                <a:gd name="T11" fmla="*/ 682 h 1344"/>
                <a:gd name="T12" fmla="*/ 21 w 1816"/>
                <a:gd name="T13" fmla="*/ 809 h 1344"/>
                <a:gd name="T14" fmla="*/ 101 w 1816"/>
                <a:gd name="T15" fmla="*/ 809 h 1344"/>
                <a:gd name="T16" fmla="*/ 181 w 1816"/>
                <a:gd name="T17" fmla="*/ 841 h 1344"/>
                <a:gd name="T18" fmla="*/ 303 w 1816"/>
                <a:gd name="T19" fmla="*/ 841 h 1344"/>
                <a:gd name="T20" fmla="*/ 423 w 1816"/>
                <a:gd name="T21" fmla="*/ 873 h 1344"/>
                <a:gd name="T22" fmla="*/ 504 w 1816"/>
                <a:gd name="T23" fmla="*/ 841 h 1344"/>
                <a:gd name="T24" fmla="*/ 463 w 1816"/>
                <a:gd name="T25" fmla="*/ 778 h 1344"/>
                <a:gd name="T26" fmla="*/ 585 w 1816"/>
                <a:gd name="T27" fmla="*/ 873 h 1344"/>
                <a:gd name="T28" fmla="*/ 665 w 1816"/>
                <a:gd name="T29" fmla="*/ 873 h 1344"/>
                <a:gd name="T30" fmla="*/ 987 w 1816"/>
                <a:gd name="T31" fmla="*/ 873 h 1344"/>
                <a:gd name="T32" fmla="*/ 947 w 1816"/>
                <a:gd name="T33" fmla="*/ 778 h 1344"/>
                <a:gd name="T34" fmla="*/ 1027 w 1816"/>
                <a:gd name="T35" fmla="*/ 714 h 1344"/>
                <a:gd name="T36" fmla="*/ 987 w 1816"/>
                <a:gd name="T37" fmla="*/ 651 h 1344"/>
                <a:gd name="T38" fmla="*/ 1068 w 1816"/>
                <a:gd name="T39" fmla="*/ 651 h 1344"/>
                <a:gd name="T40" fmla="*/ 1148 w 1816"/>
                <a:gd name="T41" fmla="*/ 587 h 1344"/>
                <a:gd name="T42" fmla="*/ 1148 w 1816"/>
                <a:gd name="T43" fmla="*/ 524 h 1344"/>
                <a:gd name="T44" fmla="*/ 1068 w 1816"/>
                <a:gd name="T45" fmla="*/ 460 h 1344"/>
                <a:gd name="T46" fmla="*/ 1027 w 1816"/>
                <a:gd name="T47" fmla="*/ 429 h 1344"/>
                <a:gd name="T48" fmla="*/ 1027 w 1816"/>
                <a:gd name="T49" fmla="*/ 365 h 1344"/>
                <a:gd name="T50" fmla="*/ 1148 w 1816"/>
                <a:gd name="T51" fmla="*/ 333 h 1344"/>
                <a:gd name="T52" fmla="*/ 1269 w 1816"/>
                <a:gd name="T53" fmla="*/ 269 h 1344"/>
                <a:gd name="T54" fmla="*/ 1350 w 1816"/>
                <a:gd name="T55" fmla="*/ 269 h 1344"/>
                <a:gd name="T56" fmla="*/ 1511 w 1816"/>
                <a:gd name="T57" fmla="*/ 206 h 1344"/>
                <a:gd name="T58" fmla="*/ 1430 w 1816"/>
                <a:gd name="T59" fmla="*/ 111 h 1344"/>
                <a:gd name="T60" fmla="*/ 1389 w 1816"/>
                <a:gd name="T61" fmla="*/ 48 h 1344"/>
                <a:gd name="T62" fmla="*/ 1068 w 1816"/>
                <a:gd name="T63" fmla="*/ 48 h 1344"/>
                <a:gd name="T64" fmla="*/ 261 w 1816"/>
                <a:gd name="T65" fmla="*/ 16 h 1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344"/>
                <a:gd name="T101" fmla="*/ 1816 w 1816"/>
                <a:gd name="T102" fmla="*/ 1344 h 1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344">
                  <a:moveTo>
                    <a:pt x="312" y="24"/>
                  </a:moveTo>
                  <a:cubicBezTo>
                    <a:pt x="152" y="48"/>
                    <a:pt x="288" y="168"/>
                    <a:pt x="312" y="216"/>
                  </a:cubicBezTo>
                  <a:cubicBezTo>
                    <a:pt x="336" y="264"/>
                    <a:pt x="432" y="264"/>
                    <a:pt x="456" y="312"/>
                  </a:cubicBezTo>
                  <a:cubicBezTo>
                    <a:pt x="480" y="360"/>
                    <a:pt x="464" y="424"/>
                    <a:pt x="456" y="504"/>
                  </a:cubicBezTo>
                  <a:cubicBezTo>
                    <a:pt x="448" y="584"/>
                    <a:pt x="440" y="704"/>
                    <a:pt x="408" y="792"/>
                  </a:cubicBezTo>
                  <a:cubicBezTo>
                    <a:pt x="376" y="880"/>
                    <a:pt x="328" y="960"/>
                    <a:pt x="264" y="1032"/>
                  </a:cubicBezTo>
                  <a:cubicBezTo>
                    <a:pt x="200" y="1104"/>
                    <a:pt x="48" y="1192"/>
                    <a:pt x="24" y="1224"/>
                  </a:cubicBezTo>
                  <a:cubicBezTo>
                    <a:pt x="0" y="1256"/>
                    <a:pt x="88" y="1216"/>
                    <a:pt x="120" y="1224"/>
                  </a:cubicBezTo>
                  <a:cubicBezTo>
                    <a:pt x="152" y="1232"/>
                    <a:pt x="176" y="1264"/>
                    <a:pt x="216" y="1272"/>
                  </a:cubicBezTo>
                  <a:cubicBezTo>
                    <a:pt x="256" y="1280"/>
                    <a:pt x="312" y="1264"/>
                    <a:pt x="360" y="1272"/>
                  </a:cubicBezTo>
                  <a:cubicBezTo>
                    <a:pt x="408" y="1280"/>
                    <a:pt x="464" y="1320"/>
                    <a:pt x="504" y="1320"/>
                  </a:cubicBezTo>
                  <a:cubicBezTo>
                    <a:pt x="544" y="1320"/>
                    <a:pt x="592" y="1296"/>
                    <a:pt x="600" y="1272"/>
                  </a:cubicBezTo>
                  <a:cubicBezTo>
                    <a:pt x="608" y="1248"/>
                    <a:pt x="536" y="1168"/>
                    <a:pt x="552" y="1176"/>
                  </a:cubicBezTo>
                  <a:cubicBezTo>
                    <a:pt x="568" y="1184"/>
                    <a:pt x="656" y="1296"/>
                    <a:pt x="696" y="1320"/>
                  </a:cubicBezTo>
                  <a:cubicBezTo>
                    <a:pt x="736" y="1344"/>
                    <a:pt x="712" y="1320"/>
                    <a:pt x="792" y="1320"/>
                  </a:cubicBezTo>
                  <a:cubicBezTo>
                    <a:pt x="872" y="1320"/>
                    <a:pt x="1120" y="1344"/>
                    <a:pt x="1176" y="1320"/>
                  </a:cubicBezTo>
                  <a:cubicBezTo>
                    <a:pt x="1232" y="1296"/>
                    <a:pt x="1120" y="1216"/>
                    <a:pt x="1128" y="1176"/>
                  </a:cubicBezTo>
                  <a:cubicBezTo>
                    <a:pt x="1136" y="1136"/>
                    <a:pt x="1216" y="1112"/>
                    <a:pt x="1224" y="1080"/>
                  </a:cubicBezTo>
                  <a:cubicBezTo>
                    <a:pt x="1232" y="1048"/>
                    <a:pt x="1168" y="1000"/>
                    <a:pt x="1176" y="984"/>
                  </a:cubicBezTo>
                  <a:cubicBezTo>
                    <a:pt x="1184" y="968"/>
                    <a:pt x="1240" y="1000"/>
                    <a:pt x="1272" y="984"/>
                  </a:cubicBezTo>
                  <a:cubicBezTo>
                    <a:pt x="1304" y="968"/>
                    <a:pt x="1352" y="920"/>
                    <a:pt x="1368" y="888"/>
                  </a:cubicBezTo>
                  <a:cubicBezTo>
                    <a:pt x="1384" y="856"/>
                    <a:pt x="1384" y="824"/>
                    <a:pt x="1368" y="792"/>
                  </a:cubicBezTo>
                  <a:cubicBezTo>
                    <a:pt x="1352" y="760"/>
                    <a:pt x="1296" y="720"/>
                    <a:pt x="1272" y="696"/>
                  </a:cubicBezTo>
                  <a:cubicBezTo>
                    <a:pt x="1248" y="672"/>
                    <a:pt x="1232" y="672"/>
                    <a:pt x="1224" y="648"/>
                  </a:cubicBezTo>
                  <a:cubicBezTo>
                    <a:pt x="1216" y="624"/>
                    <a:pt x="1200" y="576"/>
                    <a:pt x="1224" y="552"/>
                  </a:cubicBezTo>
                  <a:cubicBezTo>
                    <a:pt x="1248" y="528"/>
                    <a:pt x="1320" y="528"/>
                    <a:pt x="1368" y="504"/>
                  </a:cubicBezTo>
                  <a:cubicBezTo>
                    <a:pt x="1416" y="480"/>
                    <a:pt x="1472" y="424"/>
                    <a:pt x="1512" y="408"/>
                  </a:cubicBezTo>
                  <a:cubicBezTo>
                    <a:pt x="1552" y="392"/>
                    <a:pt x="1560" y="424"/>
                    <a:pt x="1608" y="408"/>
                  </a:cubicBezTo>
                  <a:cubicBezTo>
                    <a:pt x="1656" y="392"/>
                    <a:pt x="1784" y="352"/>
                    <a:pt x="1800" y="312"/>
                  </a:cubicBezTo>
                  <a:cubicBezTo>
                    <a:pt x="1816" y="272"/>
                    <a:pt x="1728" y="208"/>
                    <a:pt x="1704" y="168"/>
                  </a:cubicBezTo>
                  <a:cubicBezTo>
                    <a:pt x="1680" y="128"/>
                    <a:pt x="1728" y="88"/>
                    <a:pt x="1656" y="72"/>
                  </a:cubicBezTo>
                  <a:cubicBezTo>
                    <a:pt x="1584" y="56"/>
                    <a:pt x="1496" y="80"/>
                    <a:pt x="1272" y="72"/>
                  </a:cubicBezTo>
                  <a:cubicBezTo>
                    <a:pt x="1048" y="64"/>
                    <a:pt x="472" y="0"/>
                    <a:pt x="312" y="24"/>
                  </a:cubicBezTo>
                  <a:close/>
                </a:path>
              </a:pathLst>
            </a:custGeom>
            <a:solidFill>
              <a:schemeClr val="bg1"/>
            </a:solidFill>
            <a:ln w="9525">
              <a:solidFill>
                <a:schemeClr val="bg1"/>
              </a:solidFill>
              <a:round/>
              <a:headEnd/>
              <a:tailEnd/>
            </a:ln>
          </p:spPr>
          <p:txBody>
            <a:bodyPr/>
            <a:lstStyle/>
            <a:p>
              <a:endParaRPr lang="en-US"/>
            </a:p>
          </p:txBody>
        </p:sp>
        <p:sp>
          <p:nvSpPr>
            <p:cNvPr id="9251" name="Text Box 33">
              <a:extLst>
                <a:ext uri="{FF2B5EF4-FFF2-40B4-BE49-F238E27FC236}">
                  <a16:creationId xmlns:a16="http://schemas.microsoft.com/office/drawing/2014/main" id="{2E254292-1330-415D-9D7C-3B047E32F8DA}"/>
                </a:ext>
              </a:extLst>
            </p:cNvPr>
            <p:cNvSpPr txBox="1">
              <a:spLocks noChangeArrowheads="1"/>
            </p:cNvSpPr>
            <p:nvPr/>
          </p:nvSpPr>
          <p:spPr bwMode="auto">
            <a:xfrm>
              <a:off x="1409" y="1270"/>
              <a:ext cx="1043"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1000">
                  <a:solidFill>
                    <a:srgbClr val="0066FF"/>
                  </a:solidFill>
                </a:rPr>
                <a:t>Bề mặt  bên trong dạ dày</a:t>
              </a:r>
            </a:p>
          </p:txBody>
        </p:sp>
        <p:sp>
          <p:nvSpPr>
            <p:cNvPr id="9252" name="Freeform 34">
              <a:extLst>
                <a:ext uri="{FF2B5EF4-FFF2-40B4-BE49-F238E27FC236}">
                  <a16:creationId xmlns:a16="http://schemas.microsoft.com/office/drawing/2014/main" id="{FCE8E9EA-BD9D-47E7-A7BD-2CDC0C444A18}"/>
                </a:ext>
              </a:extLst>
            </p:cNvPr>
            <p:cNvSpPr>
              <a:spLocks/>
            </p:cNvSpPr>
            <p:nvPr/>
          </p:nvSpPr>
          <p:spPr bwMode="auto">
            <a:xfrm>
              <a:off x="979" y="1647"/>
              <a:ext cx="1403" cy="502"/>
            </a:xfrm>
            <a:custGeom>
              <a:avLst/>
              <a:gdLst>
                <a:gd name="T0" fmla="*/ 0 w 1488"/>
                <a:gd name="T1" fmla="*/ 382 h 576"/>
                <a:gd name="T2" fmla="*/ 885 w 1488"/>
                <a:gd name="T3" fmla="*/ 0 h 576"/>
                <a:gd name="T4" fmla="*/ 1247 w 1488"/>
                <a:gd name="T5" fmla="*/ 159 h 576"/>
                <a:gd name="T6" fmla="*/ 0 60000 65536"/>
                <a:gd name="T7" fmla="*/ 0 60000 65536"/>
                <a:gd name="T8" fmla="*/ 0 60000 65536"/>
                <a:gd name="T9" fmla="*/ 0 w 1488"/>
                <a:gd name="T10" fmla="*/ 0 h 576"/>
                <a:gd name="T11" fmla="*/ 1488 w 1488"/>
                <a:gd name="T12" fmla="*/ 576 h 576"/>
              </a:gdLst>
              <a:ahLst/>
              <a:cxnLst>
                <a:cxn ang="T6">
                  <a:pos x="T0" y="T1"/>
                </a:cxn>
                <a:cxn ang="T7">
                  <a:pos x="T2" y="T3"/>
                </a:cxn>
                <a:cxn ang="T8">
                  <a:pos x="T4" y="T5"/>
                </a:cxn>
              </a:cxnLst>
              <a:rect l="T9" t="T10" r="T11" b="T12"/>
              <a:pathLst>
                <a:path w="1488" h="576">
                  <a:moveTo>
                    <a:pt x="0" y="576"/>
                  </a:moveTo>
                  <a:lnTo>
                    <a:pt x="1056" y="0"/>
                  </a:lnTo>
                  <a:lnTo>
                    <a:pt x="1488" y="24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3" name="Freeform 35">
              <a:extLst>
                <a:ext uri="{FF2B5EF4-FFF2-40B4-BE49-F238E27FC236}">
                  <a16:creationId xmlns:a16="http://schemas.microsoft.com/office/drawing/2014/main" id="{8D2D9B0A-CACD-443F-AB48-C73857E41FD8}"/>
                </a:ext>
              </a:extLst>
            </p:cNvPr>
            <p:cNvSpPr>
              <a:spLocks/>
            </p:cNvSpPr>
            <p:nvPr/>
          </p:nvSpPr>
          <p:spPr bwMode="auto">
            <a:xfrm>
              <a:off x="2080" y="1968"/>
              <a:ext cx="332" cy="1660"/>
            </a:xfrm>
            <a:custGeom>
              <a:avLst/>
              <a:gdLst>
                <a:gd name="T0" fmla="*/ 208 w 352"/>
                <a:gd name="T1" fmla="*/ 10 h 1904"/>
                <a:gd name="T2" fmla="*/ 208 w 352"/>
                <a:gd name="T3" fmla="*/ 169 h 1904"/>
                <a:gd name="T4" fmla="*/ 208 w 352"/>
                <a:gd name="T5" fmla="*/ 297 h 1904"/>
                <a:gd name="T6" fmla="*/ 208 w 352"/>
                <a:gd name="T7" fmla="*/ 456 h 1904"/>
                <a:gd name="T8" fmla="*/ 248 w 352"/>
                <a:gd name="T9" fmla="*/ 488 h 1904"/>
                <a:gd name="T10" fmla="*/ 248 w 352"/>
                <a:gd name="T11" fmla="*/ 520 h 1904"/>
                <a:gd name="T12" fmla="*/ 248 w 352"/>
                <a:gd name="T13" fmla="*/ 615 h 1904"/>
                <a:gd name="T14" fmla="*/ 248 w 352"/>
                <a:gd name="T15" fmla="*/ 679 h 1904"/>
                <a:gd name="T16" fmla="*/ 248 w 352"/>
                <a:gd name="T17" fmla="*/ 742 h 1904"/>
                <a:gd name="T18" fmla="*/ 248 w 352"/>
                <a:gd name="T19" fmla="*/ 774 h 1904"/>
                <a:gd name="T20" fmla="*/ 289 w 352"/>
                <a:gd name="T21" fmla="*/ 869 h 1904"/>
                <a:gd name="T22" fmla="*/ 248 w 352"/>
                <a:gd name="T23" fmla="*/ 997 h 1904"/>
                <a:gd name="T24" fmla="*/ 289 w 352"/>
                <a:gd name="T25" fmla="*/ 1029 h 1904"/>
                <a:gd name="T26" fmla="*/ 208 w 352"/>
                <a:gd name="T27" fmla="*/ 1092 h 1904"/>
                <a:gd name="T28" fmla="*/ 168 w 352"/>
                <a:gd name="T29" fmla="*/ 1124 h 1904"/>
                <a:gd name="T30" fmla="*/ 168 w 352"/>
                <a:gd name="T31" fmla="*/ 1219 h 1904"/>
                <a:gd name="T32" fmla="*/ 208 w 352"/>
                <a:gd name="T33" fmla="*/ 1251 h 1904"/>
                <a:gd name="T34" fmla="*/ 87 w 352"/>
                <a:gd name="T35" fmla="*/ 1251 h 1904"/>
                <a:gd name="T36" fmla="*/ 8 w 352"/>
                <a:gd name="T37" fmla="*/ 1187 h 1904"/>
                <a:gd name="T38" fmla="*/ 47 w 352"/>
                <a:gd name="T39" fmla="*/ 901 h 1904"/>
                <a:gd name="T40" fmla="*/ 87 w 352"/>
                <a:gd name="T41" fmla="*/ 711 h 1904"/>
                <a:gd name="T42" fmla="*/ 87 w 352"/>
                <a:gd name="T43" fmla="*/ 551 h 1904"/>
                <a:gd name="T44" fmla="*/ 47 w 352"/>
                <a:gd name="T45" fmla="*/ 392 h 1904"/>
                <a:gd name="T46" fmla="*/ 47 w 352"/>
                <a:gd name="T47" fmla="*/ 201 h 1904"/>
                <a:gd name="T48" fmla="*/ 87 w 352"/>
                <a:gd name="T49" fmla="*/ 105 h 1904"/>
                <a:gd name="T50" fmla="*/ 208 w 352"/>
                <a:gd name="T51" fmla="*/ 10 h 19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2"/>
                <a:gd name="T79" fmla="*/ 0 h 1904"/>
                <a:gd name="T80" fmla="*/ 352 w 352"/>
                <a:gd name="T81" fmla="*/ 1904 h 19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2" h="1904">
                  <a:moveTo>
                    <a:pt x="248" y="16"/>
                  </a:moveTo>
                  <a:cubicBezTo>
                    <a:pt x="272" y="32"/>
                    <a:pt x="248" y="184"/>
                    <a:pt x="248" y="256"/>
                  </a:cubicBezTo>
                  <a:cubicBezTo>
                    <a:pt x="248" y="328"/>
                    <a:pt x="248" y="376"/>
                    <a:pt x="248" y="448"/>
                  </a:cubicBezTo>
                  <a:cubicBezTo>
                    <a:pt x="248" y="520"/>
                    <a:pt x="240" y="640"/>
                    <a:pt x="248" y="688"/>
                  </a:cubicBezTo>
                  <a:cubicBezTo>
                    <a:pt x="256" y="736"/>
                    <a:pt x="288" y="720"/>
                    <a:pt x="296" y="736"/>
                  </a:cubicBezTo>
                  <a:cubicBezTo>
                    <a:pt x="304" y="752"/>
                    <a:pt x="296" y="752"/>
                    <a:pt x="296" y="784"/>
                  </a:cubicBezTo>
                  <a:cubicBezTo>
                    <a:pt x="296" y="816"/>
                    <a:pt x="296" y="888"/>
                    <a:pt x="296" y="928"/>
                  </a:cubicBezTo>
                  <a:cubicBezTo>
                    <a:pt x="296" y="968"/>
                    <a:pt x="296" y="992"/>
                    <a:pt x="296" y="1024"/>
                  </a:cubicBezTo>
                  <a:cubicBezTo>
                    <a:pt x="296" y="1056"/>
                    <a:pt x="296" y="1096"/>
                    <a:pt x="296" y="1120"/>
                  </a:cubicBezTo>
                  <a:cubicBezTo>
                    <a:pt x="296" y="1144"/>
                    <a:pt x="288" y="1136"/>
                    <a:pt x="296" y="1168"/>
                  </a:cubicBezTo>
                  <a:cubicBezTo>
                    <a:pt x="304" y="1200"/>
                    <a:pt x="344" y="1256"/>
                    <a:pt x="344" y="1312"/>
                  </a:cubicBezTo>
                  <a:cubicBezTo>
                    <a:pt x="344" y="1368"/>
                    <a:pt x="296" y="1464"/>
                    <a:pt x="296" y="1504"/>
                  </a:cubicBezTo>
                  <a:cubicBezTo>
                    <a:pt x="296" y="1544"/>
                    <a:pt x="352" y="1528"/>
                    <a:pt x="344" y="1552"/>
                  </a:cubicBezTo>
                  <a:cubicBezTo>
                    <a:pt x="336" y="1576"/>
                    <a:pt x="272" y="1624"/>
                    <a:pt x="248" y="1648"/>
                  </a:cubicBezTo>
                  <a:cubicBezTo>
                    <a:pt x="224" y="1672"/>
                    <a:pt x="208" y="1664"/>
                    <a:pt x="200" y="1696"/>
                  </a:cubicBezTo>
                  <a:cubicBezTo>
                    <a:pt x="192" y="1728"/>
                    <a:pt x="192" y="1808"/>
                    <a:pt x="200" y="1840"/>
                  </a:cubicBezTo>
                  <a:cubicBezTo>
                    <a:pt x="208" y="1872"/>
                    <a:pt x="264" y="1880"/>
                    <a:pt x="248" y="1888"/>
                  </a:cubicBezTo>
                  <a:cubicBezTo>
                    <a:pt x="232" y="1896"/>
                    <a:pt x="144" y="1904"/>
                    <a:pt x="104" y="1888"/>
                  </a:cubicBezTo>
                  <a:cubicBezTo>
                    <a:pt x="64" y="1872"/>
                    <a:pt x="16" y="1880"/>
                    <a:pt x="8" y="1792"/>
                  </a:cubicBezTo>
                  <a:cubicBezTo>
                    <a:pt x="0" y="1704"/>
                    <a:pt x="40" y="1480"/>
                    <a:pt x="56" y="1360"/>
                  </a:cubicBezTo>
                  <a:cubicBezTo>
                    <a:pt x="72" y="1240"/>
                    <a:pt x="96" y="1160"/>
                    <a:pt x="104" y="1072"/>
                  </a:cubicBezTo>
                  <a:cubicBezTo>
                    <a:pt x="112" y="984"/>
                    <a:pt x="112" y="912"/>
                    <a:pt x="104" y="832"/>
                  </a:cubicBezTo>
                  <a:cubicBezTo>
                    <a:pt x="96" y="752"/>
                    <a:pt x="64" y="680"/>
                    <a:pt x="56" y="592"/>
                  </a:cubicBezTo>
                  <a:cubicBezTo>
                    <a:pt x="48" y="504"/>
                    <a:pt x="48" y="376"/>
                    <a:pt x="56" y="304"/>
                  </a:cubicBezTo>
                  <a:cubicBezTo>
                    <a:pt x="64" y="232"/>
                    <a:pt x="72" y="208"/>
                    <a:pt x="104" y="160"/>
                  </a:cubicBezTo>
                  <a:cubicBezTo>
                    <a:pt x="136" y="112"/>
                    <a:pt x="224" y="0"/>
                    <a:pt x="248" y="16"/>
                  </a:cubicBezTo>
                  <a:close/>
                </a:path>
              </a:pathLst>
            </a:custGeom>
            <a:solidFill>
              <a:schemeClr val="bg1"/>
            </a:solidFill>
            <a:ln w="9525">
              <a:solidFill>
                <a:schemeClr val="bg1"/>
              </a:solidFill>
              <a:round/>
              <a:headEnd/>
              <a:tailEnd/>
            </a:ln>
          </p:spPr>
          <p:txBody>
            <a:bodyPr/>
            <a:lstStyle/>
            <a:p>
              <a:endParaRPr lang="en-US"/>
            </a:p>
          </p:txBody>
        </p:sp>
        <p:sp>
          <p:nvSpPr>
            <p:cNvPr id="9254" name="AutoShape 36">
              <a:extLst>
                <a:ext uri="{FF2B5EF4-FFF2-40B4-BE49-F238E27FC236}">
                  <a16:creationId xmlns:a16="http://schemas.microsoft.com/office/drawing/2014/main" id="{9F1DDA37-E335-4918-8562-393B86C3F6C7}"/>
                </a:ext>
              </a:extLst>
            </p:cNvPr>
            <p:cNvSpPr>
              <a:spLocks/>
            </p:cNvSpPr>
            <p:nvPr/>
          </p:nvSpPr>
          <p:spPr bwMode="auto">
            <a:xfrm>
              <a:off x="2178" y="2059"/>
              <a:ext cx="136" cy="1555"/>
            </a:xfrm>
            <a:prstGeom prst="leftBrace">
              <a:avLst>
                <a:gd name="adj1" fmla="val 9528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9255" name="Line 37">
              <a:extLst>
                <a:ext uri="{FF2B5EF4-FFF2-40B4-BE49-F238E27FC236}">
                  <a16:creationId xmlns:a16="http://schemas.microsoft.com/office/drawing/2014/main" id="{5B79CE23-D613-4B3A-99C6-A3A549497DA0}"/>
                </a:ext>
              </a:extLst>
            </p:cNvPr>
            <p:cNvSpPr>
              <a:spLocks noChangeShapeType="1"/>
            </p:cNvSpPr>
            <p:nvPr/>
          </p:nvSpPr>
          <p:spPr bwMode="auto">
            <a:xfrm>
              <a:off x="3401" y="1731"/>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Freeform 38">
              <a:extLst>
                <a:ext uri="{FF2B5EF4-FFF2-40B4-BE49-F238E27FC236}">
                  <a16:creationId xmlns:a16="http://schemas.microsoft.com/office/drawing/2014/main" id="{D7FB6395-B1E3-4BDA-A20B-85A89A075815}"/>
                </a:ext>
              </a:extLst>
            </p:cNvPr>
            <p:cNvSpPr>
              <a:spLocks/>
            </p:cNvSpPr>
            <p:nvPr/>
          </p:nvSpPr>
          <p:spPr bwMode="auto">
            <a:xfrm>
              <a:off x="3064" y="2160"/>
              <a:ext cx="476" cy="144"/>
            </a:xfrm>
            <a:custGeom>
              <a:avLst/>
              <a:gdLst>
                <a:gd name="T0" fmla="*/ 0 w 480"/>
                <a:gd name="T1" fmla="*/ 0 h 192"/>
                <a:gd name="T2" fmla="*/ 468 w 480"/>
                <a:gd name="T3" fmla="*/ 61 h 192"/>
                <a:gd name="T4" fmla="*/ 234 w 480"/>
                <a:gd name="T5" fmla="*/ 81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480" y="144"/>
                  </a:lnTo>
                  <a:lnTo>
                    <a:pt x="240" y="19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 name="Freeform 39">
              <a:extLst>
                <a:ext uri="{FF2B5EF4-FFF2-40B4-BE49-F238E27FC236}">
                  <a16:creationId xmlns:a16="http://schemas.microsoft.com/office/drawing/2014/main" id="{5E401B38-9B79-4D20-A634-FA01804A7178}"/>
                </a:ext>
              </a:extLst>
            </p:cNvPr>
            <p:cNvSpPr>
              <a:spLocks/>
            </p:cNvSpPr>
            <p:nvPr/>
          </p:nvSpPr>
          <p:spPr bwMode="auto">
            <a:xfrm>
              <a:off x="2918" y="1515"/>
              <a:ext cx="226" cy="83"/>
            </a:xfrm>
            <a:custGeom>
              <a:avLst/>
              <a:gdLst>
                <a:gd name="T0" fmla="*/ 0 w 240"/>
                <a:gd name="T1" fmla="*/ 62 h 96"/>
                <a:gd name="T2" fmla="*/ 160 w 240"/>
                <a:gd name="T3" fmla="*/ 0 h 96"/>
                <a:gd name="T4" fmla="*/ 201 w 240"/>
                <a:gd name="T5" fmla="*/ 62 h 96"/>
                <a:gd name="T6" fmla="*/ 0 60000 65536"/>
                <a:gd name="T7" fmla="*/ 0 60000 65536"/>
                <a:gd name="T8" fmla="*/ 0 60000 65536"/>
                <a:gd name="T9" fmla="*/ 0 w 240"/>
                <a:gd name="T10" fmla="*/ 0 h 96"/>
                <a:gd name="T11" fmla="*/ 240 w 240"/>
                <a:gd name="T12" fmla="*/ 96 h 96"/>
              </a:gdLst>
              <a:ahLst/>
              <a:cxnLst>
                <a:cxn ang="T6">
                  <a:pos x="T0" y="T1"/>
                </a:cxn>
                <a:cxn ang="T7">
                  <a:pos x="T2" y="T3"/>
                </a:cxn>
                <a:cxn ang="T8">
                  <a:pos x="T4" y="T5"/>
                </a:cxn>
              </a:cxnLst>
              <a:rect l="T9" t="T10" r="T11" b="T12"/>
              <a:pathLst>
                <a:path w="240" h="96">
                  <a:moveTo>
                    <a:pt x="0" y="96"/>
                  </a:moveTo>
                  <a:lnTo>
                    <a:pt x="192" y="0"/>
                  </a:lnTo>
                  <a:lnTo>
                    <a:pt x="240" y="9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8" name="Rectangle 40">
              <a:extLst>
                <a:ext uri="{FF2B5EF4-FFF2-40B4-BE49-F238E27FC236}">
                  <a16:creationId xmlns:a16="http://schemas.microsoft.com/office/drawing/2014/main" id="{805477AC-0922-4BB9-BB9C-1A8C31748892}"/>
                </a:ext>
              </a:extLst>
            </p:cNvPr>
            <p:cNvSpPr>
              <a:spLocks noChangeArrowheads="1"/>
            </p:cNvSpPr>
            <p:nvPr/>
          </p:nvSpPr>
          <p:spPr bwMode="auto">
            <a:xfrm>
              <a:off x="2586" y="1208"/>
              <a:ext cx="1305" cy="328"/>
            </a:xfrm>
            <a:prstGeom prst="rect">
              <a:avLst/>
            </a:prstGeom>
            <a:solidFill>
              <a:srgbClr val="FFFFFF"/>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solidFill>
                    <a:srgbClr val="0066FF"/>
                  </a:solidFill>
                </a:rPr>
                <a:t>Các lỗ trên bề mặt </a:t>
              </a:r>
            </a:p>
            <a:p>
              <a:pPr algn="ctr" eaLnBrk="1" hangingPunct="1">
                <a:spcBef>
                  <a:spcPct val="0"/>
                </a:spcBef>
                <a:buFontTx/>
                <a:buNone/>
              </a:pPr>
              <a:r>
                <a:rPr lang="en-US" altLang="en-US" sz="1200">
                  <a:solidFill>
                    <a:srgbClr val="0066FF"/>
                  </a:solidFill>
                </a:rPr>
                <a:t>lớp niêm mạc</a:t>
              </a:r>
            </a:p>
          </p:txBody>
        </p:sp>
        <p:sp>
          <p:nvSpPr>
            <p:cNvPr id="9259" name="Text Box 41">
              <a:extLst>
                <a:ext uri="{FF2B5EF4-FFF2-40B4-BE49-F238E27FC236}">
                  <a16:creationId xmlns:a16="http://schemas.microsoft.com/office/drawing/2014/main" id="{4C78BCB8-CD58-4934-8F81-94F8017471C4}"/>
                </a:ext>
              </a:extLst>
            </p:cNvPr>
            <p:cNvSpPr txBox="1">
              <a:spLocks noChangeArrowheads="1"/>
            </p:cNvSpPr>
            <p:nvPr/>
          </p:nvSpPr>
          <p:spPr bwMode="auto">
            <a:xfrm>
              <a:off x="480" y="4032"/>
              <a:ext cx="4752"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1800">
                  <a:solidFill>
                    <a:srgbClr val="0000FF"/>
                  </a:solidFill>
                </a:rPr>
                <a:t>Hình 27.1: Cấu tạo dạ dày và lớp niêm mạc của nó</a:t>
              </a:r>
            </a:p>
          </p:txBody>
        </p:sp>
        <p:sp>
          <p:nvSpPr>
            <p:cNvPr id="9260" name="Text Box 42">
              <a:extLst>
                <a:ext uri="{FF2B5EF4-FFF2-40B4-BE49-F238E27FC236}">
                  <a16:creationId xmlns:a16="http://schemas.microsoft.com/office/drawing/2014/main" id="{1D831A52-33DA-4093-958E-A8BF889F97F5}"/>
                </a:ext>
              </a:extLst>
            </p:cNvPr>
            <p:cNvSpPr txBox="1">
              <a:spLocks noChangeArrowheads="1"/>
            </p:cNvSpPr>
            <p:nvPr/>
          </p:nvSpPr>
          <p:spPr bwMode="auto">
            <a:xfrm>
              <a:off x="3984" y="1919"/>
              <a:ext cx="1681"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9261" name="Text Box 43">
              <a:extLst>
                <a:ext uri="{FF2B5EF4-FFF2-40B4-BE49-F238E27FC236}">
                  <a16:creationId xmlns:a16="http://schemas.microsoft.com/office/drawing/2014/main" id="{17FB6B80-6776-42AD-BA41-F7F575E2B1D0}"/>
                </a:ext>
              </a:extLst>
            </p:cNvPr>
            <p:cNvSpPr txBox="1">
              <a:spLocks noChangeArrowheads="1"/>
            </p:cNvSpPr>
            <p:nvPr/>
          </p:nvSpPr>
          <p:spPr bwMode="auto">
            <a:xfrm>
              <a:off x="4032" y="2207"/>
              <a:ext cx="1727"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p:txBody>
        </p:sp>
      </p:grpSp>
      <p:sp>
        <p:nvSpPr>
          <p:cNvPr id="5167" name="Text Box 47">
            <a:extLst>
              <a:ext uri="{FF2B5EF4-FFF2-40B4-BE49-F238E27FC236}">
                <a16:creationId xmlns:a16="http://schemas.microsoft.com/office/drawing/2014/main" id="{A10A21A8-F124-451F-845C-D5199B522745}"/>
              </a:ext>
            </a:extLst>
          </p:cNvPr>
          <p:cNvSpPr txBox="1">
            <a:spLocks noChangeArrowheads="1"/>
          </p:cNvSpPr>
          <p:nvPr/>
        </p:nvSpPr>
        <p:spPr bwMode="auto">
          <a:xfrm>
            <a:off x="76200" y="762000"/>
            <a:ext cx="46482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000" dirty="0">
                <a:solidFill>
                  <a:srgbClr val="0000FF"/>
                </a:solidFill>
              </a:rPr>
              <a:t>- </a:t>
            </a:r>
            <a:r>
              <a:rPr lang="en-US" altLang="en-US" sz="3000" dirty="0" err="1">
                <a:solidFill>
                  <a:srgbClr val="0000FF"/>
                </a:solidFill>
              </a:rPr>
              <a:t>Hình</a:t>
            </a:r>
            <a:r>
              <a:rPr lang="en-US" altLang="en-US" sz="3000" dirty="0">
                <a:solidFill>
                  <a:srgbClr val="0000FF"/>
                </a:solidFill>
              </a:rPr>
              <a:t> </a:t>
            </a:r>
            <a:r>
              <a:rPr lang="en-US" altLang="en-US" sz="3000" dirty="0" err="1">
                <a:solidFill>
                  <a:srgbClr val="0000FF"/>
                </a:solidFill>
              </a:rPr>
              <a:t>dạng</a:t>
            </a:r>
            <a:r>
              <a:rPr lang="en-US" altLang="en-US" sz="3000" dirty="0">
                <a:solidFill>
                  <a:srgbClr val="0000FF"/>
                </a:solidFill>
              </a:rPr>
              <a:t>: </a:t>
            </a:r>
            <a:r>
              <a:rPr lang="en-US" altLang="en-US" sz="3000" dirty="0" err="1">
                <a:solidFill>
                  <a:srgbClr val="0000FF"/>
                </a:solidFill>
              </a:rPr>
              <a:t>hình</a:t>
            </a:r>
            <a:r>
              <a:rPr lang="en-US" altLang="en-US" sz="3000" dirty="0">
                <a:solidFill>
                  <a:srgbClr val="0000FF"/>
                </a:solidFill>
              </a:rPr>
              <a:t> </a:t>
            </a:r>
            <a:r>
              <a:rPr lang="en-US" altLang="en-US" sz="3000" dirty="0" err="1">
                <a:solidFill>
                  <a:srgbClr val="0000FF"/>
                </a:solidFill>
              </a:rPr>
              <a:t>túi</a:t>
            </a:r>
            <a:r>
              <a:rPr lang="en-US" altLang="en-US" sz="3000" dirty="0">
                <a:solidFill>
                  <a:srgbClr val="0000FF"/>
                </a:solidFill>
              </a:rPr>
              <a:t> </a:t>
            </a:r>
            <a:r>
              <a:rPr lang="en-US" altLang="en-US" sz="3000" dirty="0" err="1">
                <a:solidFill>
                  <a:srgbClr val="0000FF"/>
                </a:solidFill>
              </a:rPr>
              <a:t>thắt</a:t>
            </a:r>
            <a:r>
              <a:rPr lang="en-US" altLang="en-US" sz="3000" dirty="0">
                <a:solidFill>
                  <a:srgbClr val="0000FF"/>
                </a:solidFill>
              </a:rPr>
              <a:t> 2 </a:t>
            </a:r>
            <a:r>
              <a:rPr lang="en-US" altLang="en-US" sz="3000" dirty="0" err="1">
                <a:solidFill>
                  <a:srgbClr val="0000FF"/>
                </a:solidFill>
              </a:rPr>
              <a:t>đầu</a:t>
            </a:r>
            <a:r>
              <a:rPr lang="en-US" altLang="en-US" sz="3000" dirty="0">
                <a:solidFill>
                  <a:srgbClr val="0000FF"/>
                </a:solidFill>
              </a:rPr>
              <a:t>, dung </a:t>
            </a:r>
            <a:r>
              <a:rPr lang="en-US" altLang="en-US" sz="3000" dirty="0" err="1">
                <a:solidFill>
                  <a:srgbClr val="0000FF"/>
                </a:solidFill>
              </a:rPr>
              <a:t>tích</a:t>
            </a:r>
            <a:r>
              <a:rPr lang="en-US" altLang="en-US" sz="3000" dirty="0">
                <a:solidFill>
                  <a:srgbClr val="0000FF"/>
                </a:solidFill>
              </a:rPr>
              <a:t> </a:t>
            </a:r>
            <a:r>
              <a:rPr lang="en-US" altLang="en-US" sz="3000" dirty="0" err="1">
                <a:solidFill>
                  <a:srgbClr val="0000FF"/>
                </a:solidFill>
              </a:rPr>
              <a:t>khoảng</a:t>
            </a:r>
            <a:r>
              <a:rPr lang="en-US" altLang="en-US" sz="3000" dirty="0">
                <a:solidFill>
                  <a:srgbClr val="0000FF"/>
                </a:solidFill>
              </a:rPr>
              <a:t> 3 </a:t>
            </a:r>
            <a:r>
              <a:rPr lang="en-US" altLang="en-US" sz="3000" dirty="0" err="1">
                <a:solidFill>
                  <a:srgbClr val="0000FF"/>
                </a:solidFill>
              </a:rPr>
              <a:t>lít</a:t>
            </a:r>
            <a:r>
              <a:rPr lang="en-US" altLang="en-US" sz="3000" dirty="0">
                <a:solidFill>
                  <a:srgbClr val="0000FF"/>
                </a:solidFill>
              </a:rPr>
              <a:t>. </a:t>
            </a:r>
          </a:p>
          <a:p>
            <a:pPr algn="just" eaLnBrk="1" hangingPunct="1"/>
            <a:r>
              <a:rPr lang="en-US" altLang="en-US" sz="3000" dirty="0">
                <a:solidFill>
                  <a:srgbClr val="0000FF"/>
                </a:solidFill>
              </a:rPr>
              <a:t>- </a:t>
            </a:r>
            <a:r>
              <a:rPr lang="en-US" altLang="en-US" sz="3000" dirty="0" err="1">
                <a:solidFill>
                  <a:srgbClr val="0000FF"/>
                </a:solidFill>
              </a:rPr>
              <a:t>Thành</a:t>
            </a:r>
            <a:r>
              <a:rPr lang="en-US" altLang="en-US" sz="3000" dirty="0">
                <a:solidFill>
                  <a:srgbClr val="0000FF"/>
                </a:solidFill>
              </a:rPr>
              <a:t> </a:t>
            </a:r>
            <a:r>
              <a:rPr lang="en-US" altLang="en-US" sz="3000" dirty="0" err="1">
                <a:solidFill>
                  <a:srgbClr val="0000FF"/>
                </a:solidFill>
              </a:rPr>
              <a:t>dạ</a:t>
            </a:r>
            <a:r>
              <a:rPr lang="en-US" altLang="en-US" sz="3000" dirty="0">
                <a:solidFill>
                  <a:srgbClr val="0000FF"/>
                </a:solidFill>
              </a:rPr>
              <a:t> </a:t>
            </a:r>
            <a:r>
              <a:rPr lang="en-US" altLang="en-US" sz="3000" dirty="0" err="1">
                <a:solidFill>
                  <a:srgbClr val="0000FF"/>
                </a:solidFill>
              </a:rPr>
              <a:t>dày</a:t>
            </a:r>
            <a:r>
              <a:rPr lang="en-US" altLang="en-US" sz="3000" dirty="0">
                <a:solidFill>
                  <a:srgbClr val="0000FF"/>
                </a:solidFill>
              </a:rPr>
              <a:t> </a:t>
            </a:r>
            <a:r>
              <a:rPr lang="en-US" altLang="en-US" sz="3000" dirty="0" err="1">
                <a:solidFill>
                  <a:srgbClr val="0000FF"/>
                </a:solidFill>
              </a:rPr>
              <a:t>gồm</a:t>
            </a:r>
            <a:r>
              <a:rPr lang="en-US" altLang="en-US" sz="3000" dirty="0">
                <a:solidFill>
                  <a:srgbClr val="0000FF"/>
                </a:solidFill>
              </a:rPr>
              <a:t> 4 </a:t>
            </a:r>
            <a:r>
              <a:rPr lang="en-US" altLang="en-US" sz="3000" dirty="0" err="1">
                <a:solidFill>
                  <a:srgbClr val="0000FF"/>
                </a:solidFill>
              </a:rPr>
              <a:t>lớp</a:t>
            </a:r>
            <a:r>
              <a:rPr lang="en-US" altLang="en-US" sz="3000" dirty="0">
                <a:solidFill>
                  <a:srgbClr val="0000FF"/>
                </a:solidFill>
              </a:rPr>
              <a:t>: </a:t>
            </a:r>
          </a:p>
          <a:p>
            <a:pPr algn="just" eaLnBrk="1" hangingPunct="1"/>
            <a:r>
              <a:rPr lang="en-US" altLang="en-US" sz="3000" dirty="0">
                <a:solidFill>
                  <a:srgbClr val="0000FF"/>
                </a:solidFill>
              </a:rPr>
              <a:t>   + </a:t>
            </a:r>
            <a:r>
              <a:rPr lang="en-US" altLang="en-US" sz="3000" dirty="0" err="1">
                <a:solidFill>
                  <a:srgbClr val="0000FF"/>
                </a:solidFill>
              </a:rPr>
              <a:t>Lớp</a:t>
            </a:r>
            <a:r>
              <a:rPr lang="en-US" altLang="en-US" sz="3000" dirty="0">
                <a:solidFill>
                  <a:srgbClr val="0000FF"/>
                </a:solidFill>
              </a:rPr>
              <a:t> </a:t>
            </a:r>
            <a:r>
              <a:rPr lang="en-US" altLang="en-US" sz="3000" dirty="0" err="1">
                <a:solidFill>
                  <a:srgbClr val="0000FF"/>
                </a:solidFill>
              </a:rPr>
              <a:t>màng</a:t>
            </a:r>
            <a:r>
              <a:rPr lang="en-US" altLang="en-US" sz="3000" dirty="0">
                <a:solidFill>
                  <a:srgbClr val="0000FF"/>
                </a:solidFill>
              </a:rPr>
              <a:t> </a:t>
            </a:r>
            <a:r>
              <a:rPr lang="en-US" altLang="en-US" sz="3000" dirty="0" err="1">
                <a:solidFill>
                  <a:srgbClr val="0000FF"/>
                </a:solidFill>
              </a:rPr>
              <a:t>bọc</a:t>
            </a:r>
            <a:r>
              <a:rPr lang="en-US" altLang="en-US" sz="3000" dirty="0">
                <a:solidFill>
                  <a:srgbClr val="0000FF"/>
                </a:solidFill>
              </a:rPr>
              <a:t> </a:t>
            </a:r>
            <a:r>
              <a:rPr lang="en-US" altLang="en-US" sz="3000" dirty="0" err="1">
                <a:solidFill>
                  <a:srgbClr val="0000FF"/>
                </a:solidFill>
              </a:rPr>
              <a:t>bên</a:t>
            </a:r>
            <a:r>
              <a:rPr lang="en-US" altLang="en-US" sz="3000" dirty="0">
                <a:solidFill>
                  <a:srgbClr val="0000FF"/>
                </a:solidFill>
              </a:rPr>
              <a:t> </a:t>
            </a:r>
            <a:r>
              <a:rPr lang="en-US" altLang="en-US" sz="3000" dirty="0" err="1">
                <a:solidFill>
                  <a:srgbClr val="0000FF"/>
                </a:solidFill>
              </a:rPr>
              <a:t>ngoài</a:t>
            </a:r>
            <a:endParaRPr lang="en-US" altLang="en-US" sz="3000" dirty="0">
              <a:solidFill>
                <a:srgbClr val="0000FF"/>
              </a:solidFill>
            </a:endParaRPr>
          </a:p>
          <a:p>
            <a:pPr algn="just" eaLnBrk="1" hangingPunct="1"/>
            <a:r>
              <a:rPr lang="en-US" altLang="en-US" sz="3000" dirty="0">
                <a:solidFill>
                  <a:srgbClr val="0000FF"/>
                </a:solidFill>
              </a:rPr>
              <a:t>   + </a:t>
            </a:r>
            <a:r>
              <a:rPr lang="en-US" altLang="en-US" sz="3000" dirty="0" err="1">
                <a:solidFill>
                  <a:srgbClr val="0000FF"/>
                </a:solidFill>
              </a:rPr>
              <a:t>Lớp</a:t>
            </a:r>
            <a:r>
              <a:rPr lang="en-US" altLang="en-US" sz="3000" dirty="0">
                <a:solidFill>
                  <a:srgbClr val="0000FF"/>
                </a:solidFill>
              </a:rPr>
              <a:t> </a:t>
            </a:r>
            <a:r>
              <a:rPr lang="en-US" altLang="en-US" sz="3000" dirty="0" err="1">
                <a:solidFill>
                  <a:srgbClr val="0000FF"/>
                </a:solidFill>
              </a:rPr>
              <a:t>cơ</a:t>
            </a:r>
            <a:r>
              <a:rPr lang="en-US" altLang="en-US" sz="3000" dirty="0">
                <a:solidFill>
                  <a:srgbClr val="0000FF"/>
                </a:solidFill>
              </a:rPr>
              <a:t>: </a:t>
            </a:r>
            <a:r>
              <a:rPr lang="en-US" altLang="en-US" sz="3000" dirty="0" err="1">
                <a:solidFill>
                  <a:srgbClr val="0000FF"/>
                </a:solidFill>
              </a:rPr>
              <a:t>rất</a:t>
            </a:r>
            <a:r>
              <a:rPr lang="en-US" altLang="en-US" sz="3000" dirty="0">
                <a:solidFill>
                  <a:srgbClr val="0000FF"/>
                </a:solidFill>
              </a:rPr>
              <a:t> </a:t>
            </a:r>
            <a:r>
              <a:rPr lang="en-US" altLang="en-US" sz="3000" dirty="0" err="1">
                <a:solidFill>
                  <a:srgbClr val="0000FF"/>
                </a:solidFill>
              </a:rPr>
              <a:t>dày</a:t>
            </a:r>
            <a:r>
              <a:rPr lang="en-US" altLang="en-US" sz="3000" dirty="0">
                <a:solidFill>
                  <a:srgbClr val="0000FF"/>
                </a:solidFill>
              </a:rPr>
              <a:t> </a:t>
            </a:r>
            <a:r>
              <a:rPr lang="en-US" altLang="en-US" sz="3000" dirty="0" err="1">
                <a:solidFill>
                  <a:srgbClr val="0000FF"/>
                </a:solidFill>
              </a:rPr>
              <a:t>và</a:t>
            </a:r>
            <a:r>
              <a:rPr lang="en-US" altLang="en-US" sz="3000" dirty="0">
                <a:solidFill>
                  <a:srgbClr val="0000FF"/>
                </a:solidFill>
              </a:rPr>
              <a:t> </a:t>
            </a:r>
            <a:r>
              <a:rPr lang="en-US" altLang="en-US" sz="3000" dirty="0" err="1">
                <a:solidFill>
                  <a:srgbClr val="0000FF"/>
                </a:solidFill>
              </a:rPr>
              <a:t>khoẻ</a:t>
            </a:r>
            <a:r>
              <a:rPr lang="en-US" altLang="en-US" sz="3000" dirty="0">
                <a:solidFill>
                  <a:srgbClr val="0000FF"/>
                </a:solidFill>
              </a:rPr>
              <a:t> </a:t>
            </a:r>
            <a:r>
              <a:rPr lang="en-US" altLang="en-US" sz="3000" dirty="0" err="1">
                <a:solidFill>
                  <a:srgbClr val="0000FF"/>
                </a:solidFill>
              </a:rPr>
              <a:t>gồm</a:t>
            </a:r>
            <a:r>
              <a:rPr lang="en-US" altLang="en-US" sz="3000" dirty="0">
                <a:solidFill>
                  <a:srgbClr val="0000FF"/>
                </a:solidFill>
              </a:rPr>
              <a:t> 3 </a:t>
            </a:r>
            <a:r>
              <a:rPr lang="en-US" altLang="en-US" sz="3000" dirty="0" err="1">
                <a:solidFill>
                  <a:srgbClr val="0000FF"/>
                </a:solidFill>
              </a:rPr>
              <a:t>lớp</a:t>
            </a:r>
            <a:r>
              <a:rPr lang="en-US" altLang="en-US" sz="3000" dirty="0">
                <a:solidFill>
                  <a:srgbClr val="0000FF"/>
                </a:solidFill>
              </a:rPr>
              <a:t>: </a:t>
            </a:r>
            <a:r>
              <a:rPr lang="en-US" altLang="en-US" sz="3000" dirty="0" err="1">
                <a:solidFill>
                  <a:srgbClr val="0000FF"/>
                </a:solidFill>
              </a:rPr>
              <a:t>cơ</a:t>
            </a:r>
            <a:r>
              <a:rPr lang="en-US" altLang="en-US" sz="3000" dirty="0">
                <a:solidFill>
                  <a:srgbClr val="0000FF"/>
                </a:solidFill>
              </a:rPr>
              <a:t> </a:t>
            </a:r>
            <a:r>
              <a:rPr lang="en-US" altLang="en-US" sz="3000" dirty="0" err="1">
                <a:solidFill>
                  <a:srgbClr val="0000FF"/>
                </a:solidFill>
              </a:rPr>
              <a:t>dọc</a:t>
            </a:r>
            <a:r>
              <a:rPr lang="en-US" altLang="en-US" sz="3000" dirty="0">
                <a:solidFill>
                  <a:srgbClr val="0000FF"/>
                </a:solidFill>
              </a:rPr>
              <a:t>, </a:t>
            </a:r>
            <a:r>
              <a:rPr lang="en-US" altLang="en-US" sz="3000" dirty="0" err="1">
                <a:solidFill>
                  <a:srgbClr val="0000FF"/>
                </a:solidFill>
              </a:rPr>
              <a:t>cơ</a:t>
            </a:r>
            <a:r>
              <a:rPr lang="en-US" altLang="en-US" sz="3000" dirty="0">
                <a:solidFill>
                  <a:srgbClr val="0000FF"/>
                </a:solidFill>
              </a:rPr>
              <a:t> </a:t>
            </a:r>
            <a:r>
              <a:rPr lang="en-US" altLang="en-US" sz="3000" dirty="0" err="1">
                <a:solidFill>
                  <a:srgbClr val="0000FF"/>
                </a:solidFill>
              </a:rPr>
              <a:t>vòng</a:t>
            </a:r>
            <a:r>
              <a:rPr lang="en-US" altLang="en-US" sz="3000" dirty="0">
                <a:solidFill>
                  <a:srgbClr val="0000FF"/>
                </a:solidFill>
              </a:rPr>
              <a:t> </a:t>
            </a:r>
            <a:r>
              <a:rPr lang="en-US" altLang="en-US" sz="3000" dirty="0" err="1">
                <a:solidFill>
                  <a:srgbClr val="0000FF"/>
                </a:solidFill>
              </a:rPr>
              <a:t>và</a:t>
            </a:r>
            <a:r>
              <a:rPr lang="en-US" altLang="en-US" sz="3000" dirty="0">
                <a:solidFill>
                  <a:srgbClr val="0000FF"/>
                </a:solidFill>
              </a:rPr>
              <a:t> </a:t>
            </a:r>
            <a:r>
              <a:rPr lang="en-US" altLang="en-US" sz="3000" dirty="0" err="1">
                <a:solidFill>
                  <a:srgbClr val="0000FF"/>
                </a:solidFill>
              </a:rPr>
              <a:t>cơ</a:t>
            </a:r>
            <a:r>
              <a:rPr lang="en-US" altLang="en-US" sz="3000" dirty="0">
                <a:solidFill>
                  <a:srgbClr val="0000FF"/>
                </a:solidFill>
              </a:rPr>
              <a:t> </a:t>
            </a:r>
            <a:r>
              <a:rPr lang="en-US" altLang="en-US" sz="3000" dirty="0" err="1">
                <a:solidFill>
                  <a:srgbClr val="0000FF"/>
                </a:solidFill>
              </a:rPr>
              <a:t>chéo</a:t>
            </a:r>
            <a:r>
              <a:rPr lang="en-US" altLang="en-US" sz="3000" dirty="0">
                <a:solidFill>
                  <a:srgbClr val="0000FF"/>
                </a:solidFill>
              </a:rPr>
              <a:t>. </a:t>
            </a:r>
          </a:p>
          <a:p>
            <a:pPr algn="just" eaLnBrk="1" hangingPunct="1"/>
            <a:r>
              <a:rPr lang="en-US" altLang="en-US" sz="3000" dirty="0">
                <a:solidFill>
                  <a:srgbClr val="0000FF"/>
                </a:solidFill>
              </a:rPr>
              <a:t>   + </a:t>
            </a:r>
            <a:r>
              <a:rPr lang="en-US" altLang="en-US" sz="3000" dirty="0" err="1">
                <a:solidFill>
                  <a:srgbClr val="0000FF"/>
                </a:solidFill>
              </a:rPr>
              <a:t>Lớp</a:t>
            </a:r>
            <a:r>
              <a:rPr lang="en-US" altLang="en-US" sz="3000" dirty="0">
                <a:solidFill>
                  <a:srgbClr val="0000FF"/>
                </a:solidFill>
              </a:rPr>
              <a:t> </a:t>
            </a:r>
            <a:r>
              <a:rPr lang="en-US" altLang="en-US" sz="3000" dirty="0" err="1">
                <a:solidFill>
                  <a:srgbClr val="0000FF"/>
                </a:solidFill>
              </a:rPr>
              <a:t>dưới</a:t>
            </a:r>
            <a:r>
              <a:rPr lang="en-US" altLang="en-US" sz="3000" dirty="0">
                <a:solidFill>
                  <a:srgbClr val="0000FF"/>
                </a:solidFill>
              </a:rPr>
              <a:t> </a:t>
            </a:r>
            <a:r>
              <a:rPr lang="en-US" altLang="en-US" sz="3000" dirty="0" err="1">
                <a:solidFill>
                  <a:srgbClr val="0000FF"/>
                </a:solidFill>
              </a:rPr>
              <a:t>niêm</a:t>
            </a:r>
            <a:r>
              <a:rPr lang="en-US" altLang="en-US" sz="3000" dirty="0">
                <a:solidFill>
                  <a:srgbClr val="0000FF"/>
                </a:solidFill>
              </a:rPr>
              <a:t> </a:t>
            </a:r>
            <a:r>
              <a:rPr lang="en-US" altLang="en-US" sz="3000" dirty="0" err="1">
                <a:solidFill>
                  <a:srgbClr val="0000FF"/>
                </a:solidFill>
              </a:rPr>
              <a:t>mạc</a:t>
            </a:r>
            <a:r>
              <a:rPr lang="en-US" altLang="en-US" sz="3000" dirty="0">
                <a:solidFill>
                  <a:srgbClr val="0000FF"/>
                </a:solidFill>
              </a:rPr>
              <a:t>.</a:t>
            </a:r>
          </a:p>
          <a:p>
            <a:pPr algn="just" eaLnBrk="1" hangingPunct="1"/>
            <a:r>
              <a:rPr lang="en-US" altLang="en-US" sz="3000" dirty="0">
                <a:solidFill>
                  <a:srgbClr val="0000FF"/>
                </a:solidFill>
              </a:rPr>
              <a:t>   + </a:t>
            </a:r>
            <a:r>
              <a:rPr lang="en-US" altLang="en-US" sz="3000" dirty="0" err="1">
                <a:solidFill>
                  <a:srgbClr val="0000FF"/>
                </a:solidFill>
              </a:rPr>
              <a:t>Lớp</a:t>
            </a:r>
            <a:r>
              <a:rPr lang="en-US" altLang="en-US" sz="3000" dirty="0">
                <a:solidFill>
                  <a:srgbClr val="0000FF"/>
                </a:solidFill>
              </a:rPr>
              <a:t> </a:t>
            </a:r>
            <a:r>
              <a:rPr lang="en-US" altLang="en-US" sz="3000" dirty="0" err="1">
                <a:solidFill>
                  <a:srgbClr val="0000FF"/>
                </a:solidFill>
              </a:rPr>
              <a:t>niêm</a:t>
            </a:r>
            <a:r>
              <a:rPr lang="en-US" altLang="en-US" sz="3000" dirty="0">
                <a:solidFill>
                  <a:srgbClr val="0000FF"/>
                </a:solidFill>
              </a:rPr>
              <a:t> </a:t>
            </a:r>
            <a:r>
              <a:rPr lang="en-US" altLang="en-US" sz="3000" dirty="0" err="1">
                <a:solidFill>
                  <a:srgbClr val="0000FF"/>
                </a:solidFill>
              </a:rPr>
              <a:t>mạc</a:t>
            </a:r>
            <a:r>
              <a:rPr lang="en-US" altLang="en-US" sz="3000" dirty="0">
                <a:solidFill>
                  <a:srgbClr val="0000FF"/>
                </a:solidFill>
              </a:rPr>
              <a:t> </a:t>
            </a:r>
            <a:r>
              <a:rPr lang="en-US" altLang="en-US" sz="3000" dirty="0" err="1">
                <a:solidFill>
                  <a:srgbClr val="0000FF"/>
                </a:solidFill>
              </a:rPr>
              <a:t>trong</a:t>
            </a:r>
            <a:r>
              <a:rPr lang="en-US" altLang="en-US" sz="3000" dirty="0">
                <a:solidFill>
                  <a:srgbClr val="0000FF"/>
                </a:solidFill>
              </a:rPr>
              <a:t> </a:t>
            </a:r>
            <a:r>
              <a:rPr lang="en-US" altLang="en-US" sz="3000" dirty="0" err="1">
                <a:solidFill>
                  <a:srgbClr val="0000FF"/>
                </a:solidFill>
              </a:rPr>
              <a:t>cùng</a:t>
            </a:r>
            <a:r>
              <a:rPr lang="en-US" altLang="en-US" sz="3000" dirty="0">
                <a:solidFill>
                  <a:srgbClr val="0000FF"/>
                </a:solidFill>
              </a:rPr>
              <a:t>: </a:t>
            </a:r>
            <a:r>
              <a:rPr lang="en-US" altLang="en-US" sz="3000" dirty="0" err="1">
                <a:solidFill>
                  <a:srgbClr val="0000FF"/>
                </a:solidFill>
              </a:rPr>
              <a:t>có</a:t>
            </a:r>
            <a:r>
              <a:rPr lang="en-US" altLang="en-US" sz="3000" dirty="0">
                <a:solidFill>
                  <a:srgbClr val="0000FF"/>
                </a:solidFill>
              </a:rPr>
              <a:t> </a:t>
            </a:r>
            <a:r>
              <a:rPr lang="en-US" altLang="en-US" sz="3000" dirty="0" err="1">
                <a:solidFill>
                  <a:srgbClr val="0000FF"/>
                </a:solidFill>
              </a:rPr>
              <a:t>nhiều</a:t>
            </a:r>
            <a:r>
              <a:rPr lang="en-US" altLang="en-US" sz="3000" dirty="0">
                <a:solidFill>
                  <a:srgbClr val="0000FF"/>
                </a:solidFill>
              </a:rPr>
              <a:t> </a:t>
            </a:r>
            <a:r>
              <a:rPr lang="en-US" altLang="en-US" sz="3000" dirty="0" err="1">
                <a:solidFill>
                  <a:srgbClr val="0000FF"/>
                </a:solidFill>
              </a:rPr>
              <a:t>tuyến</a:t>
            </a:r>
            <a:r>
              <a:rPr lang="en-US" altLang="en-US" sz="3000" dirty="0">
                <a:solidFill>
                  <a:srgbClr val="0000FF"/>
                </a:solidFill>
              </a:rPr>
              <a:t> </a:t>
            </a:r>
            <a:r>
              <a:rPr lang="en-US" altLang="en-US" sz="3000" dirty="0" err="1">
                <a:solidFill>
                  <a:srgbClr val="0000FF"/>
                </a:solidFill>
              </a:rPr>
              <a:t>tiết</a:t>
            </a:r>
            <a:r>
              <a:rPr lang="en-US" altLang="en-US" sz="3000" dirty="0">
                <a:solidFill>
                  <a:srgbClr val="0000FF"/>
                </a:solidFill>
              </a:rPr>
              <a:t> </a:t>
            </a:r>
            <a:r>
              <a:rPr lang="en-US" altLang="en-US" sz="3000" dirty="0" err="1">
                <a:solidFill>
                  <a:srgbClr val="0000FF"/>
                </a:solidFill>
              </a:rPr>
              <a:t>dịch</a:t>
            </a:r>
            <a:r>
              <a:rPr lang="en-US" altLang="en-US" sz="3000" dirty="0">
                <a:solidFill>
                  <a:srgbClr val="0000FF"/>
                </a:solidFill>
              </a:rPr>
              <a:t> </a:t>
            </a:r>
            <a:r>
              <a:rPr lang="en-US" altLang="en-US" sz="3000" dirty="0" err="1">
                <a:solidFill>
                  <a:srgbClr val="0000FF"/>
                </a:solidFill>
              </a:rPr>
              <a:t>vị</a:t>
            </a:r>
            <a:r>
              <a:rPr lang="en-US" altLang="en-US" sz="30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67"/>
                                        </p:tgtEl>
                                        <p:attrNameLst>
                                          <p:attrName>style.visibility</p:attrName>
                                        </p:attrNameLst>
                                      </p:cBhvr>
                                      <p:to>
                                        <p:strVal val="visible"/>
                                      </p:to>
                                    </p:set>
                                    <p:animEffect transition="in" filter="blinds(horizontal)">
                                      <p:cBhvr>
                                        <p:cTn id="7" dur="500"/>
                                        <p:tgtEl>
                                          <p:spTgt spid="5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169"/>
            <a:ext cx="92202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612845"/>
            <a:ext cx="8229600" cy="5370701"/>
          </a:xfrm>
          <a:prstGeom prst="rect">
            <a:avLst/>
          </a:prstGeom>
        </p:spPr>
        <p:txBody>
          <a:bodyPr wrap="square">
            <a:spAutoFit/>
          </a:bodyPr>
          <a:lstStyle/>
          <a:p>
            <a:pPr lvl="0" algn="ctr" eaLnBrk="1" hangingPunct="1">
              <a:spcBef>
                <a:spcPct val="50000"/>
              </a:spcBef>
            </a:pPr>
            <a:r>
              <a:rPr lang="en-US" altLang="en-US" sz="2800" b="1" dirty="0" err="1">
                <a:solidFill>
                  <a:schemeClr val="bg1"/>
                </a:solidFill>
              </a:rPr>
              <a:t>Bài</a:t>
            </a:r>
            <a:r>
              <a:rPr lang="en-US" altLang="en-US" sz="2800" b="1" dirty="0">
                <a:solidFill>
                  <a:schemeClr val="bg1"/>
                </a:solidFill>
              </a:rPr>
              <a:t> 27: TIÊU HOÁ Ở DẠ DÀY  </a:t>
            </a:r>
          </a:p>
          <a:p>
            <a:pPr lvl="0" eaLnBrk="1" hangingPunct="1">
              <a:spcBef>
                <a:spcPct val="50000"/>
              </a:spcBef>
            </a:pPr>
            <a:r>
              <a:rPr lang="en-US" altLang="en-US" sz="3000" dirty="0" smtClean="0">
                <a:solidFill>
                  <a:schemeClr val="bg1"/>
                </a:solidFill>
              </a:rPr>
              <a:t>I</a:t>
            </a:r>
            <a:r>
              <a:rPr lang="en-US" altLang="en-US" sz="3000" dirty="0">
                <a:solidFill>
                  <a:schemeClr val="bg1"/>
                </a:solidFill>
              </a:rPr>
              <a:t>. </a:t>
            </a:r>
            <a:r>
              <a:rPr lang="en-US" altLang="en-US" sz="3000" u="sng" dirty="0" err="1">
                <a:solidFill>
                  <a:schemeClr val="bg1"/>
                </a:solidFill>
              </a:rPr>
              <a:t>Cấu</a:t>
            </a:r>
            <a:r>
              <a:rPr lang="en-US" altLang="en-US" sz="3000" u="sng" dirty="0">
                <a:solidFill>
                  <a:schemeClr val="bg1"/>
                </a:solidFill>
              </a:rPr>
              <a:t> </a:t>
            </a:r>
            <a:r>
              <a:rPr lang="en-US" altLang="en-US" sz="3000" u="sng" dirty="0" err="1">
                <a:solidFill>
                  <a:schemeClr val="bg1"/>
                </a:solidFill>
              </a:rPr>
              <a:t>tạo</a:t>
            </a:r>
            <a:r>
              <a:rPr lang="en-US" altLang="en-US" sz="3000" u="sng" dirty="0">
                <a:solidFill>
                  <a:schemeClr val="bg1"/>
                </a:solidFill>
              </a:rPr>
              <a:t> </a:t>
            </a:r>
            <a:r>
              <a:rPr lang="en-US" altLang="en-US" sz="3000" u="sng" dirty="0" err="1">
                <a:solidFill>
                  <a:schemeClr val="bg1"/>
                </a:solidFill>
              </a:rPr>
              <a:t>dạ</a:t>
            </a:r>
            <a:r>
              <a:rPr lang="en-US" altLang="en-US" sz="3000" u="sng" dirty="0">
                <a:solidFill>
                  <a:schemeClr val="bg1"/>
                </a:solidFill>
              </a:rPr>
              <a:t> </a:t>
            </a:r>
            <a:r>
              <a:rPr lang="en-US" altLang="en-US" sz="3000" u="sng" dirty="0" err="1">
                <a:solidFill>
                  <a:schemeClr val="bg1"/>
                </a:solidFill>
              </a:rPr>
              <a:t>dày</a:t>
            </a:r>
            <a:r>
              <a:rPr lang="en-US" altLang="en-US" sz="3000" dirty="0">
                <a:solidFill>
                  <a:schemeClr val="bg1"/>
                </a:solidFill>
              </a:rPr>
              <a:t>:</a:t>
            </a:r>
            <a:r>
              <a:rPr lang="en-US" altLang="en-US" sz="3000" u="sng" dirty="0">
                <a:solidFill>
                  <a:schemeClr val="bg1"/>
                </a:solidFill>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Hình</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dạng</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hình</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túi</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thắt</a:t>
            </a:r>
            <a:r>
              <a:rPr kumimoji="0" lang="en-US" altLang="en-US" sz="3000" b="0" i="0" u="none" strike="noStrike" kern="0" cap="none" spc="0" normalizeH="0" baseline="0" noProof="0" dirty="0" smtClean="0">
                <a:ln>
                  <a:noFill/>
                </a:ln>
                <a:solidFill>
                  <a:schemeClr val="bg1"/>
                </a:solidFill>
                <a:effectLst/>
                <a:uLnTx/>
                <a:uFillTx/>
              </a:rPr>
              <a:t> 2 </a:t>
            </a:r>
            <a:r>
              <a:rPr kumimoji="0" lang="en-US" altLang="en-US" sz="3000" b="0" i="0" u="none" strike="noStrike" kern="0" cap="none" spc="0" normalizeH="0" baseline="0" noProof="0" dirty="0" err="1" smtClean="0">
                <a:ln>
                  <a:noFill/>
                </a:ln>
                <a:solidFill>
                  <a:schemeClr val="bg1"/>
                </a:solidFill>
                <a:effectLst/>
                <a:uLnTx/>
                <a:uFillTx/>
              </a:rPr>
              <a:t>đầu</a:t>
            </a:r>
            <a:r>
              <a:rPr kumimoji="0" lang="en-US" altLang="en-US" sz="3000" b="0" i="0" u="none" strike="noStrike" kern="0" cap="none" spc="0" normalizeH="0" baseline="0" noProof="0" dirty="0" smtClean="0">
                <a:ln>
                  <a:noFill/>
                </a:ln>
                <a:solidFill>
                  <a:schemeClr val="bg1"/>
                </a:solidFill>
                <a:effectLst/>
                <a:uLnTx/>
                <a:uFillTx/>
              </a:rPr>
              <a:t>, dung </a:t>
            </a:r>
            <a:r>
              <a:rPr kumimoji="0" lang="en-US" altLang="en-US" sz="3000" b="0" i="0" u="none" strike="noStrike" kern="0" cap="none" spc="0" normalizeH="0" baseline="0" noProof="0" dirty="0" err="1" smtClean="0">
                <a:ln>
                  <a:noFill/>
                </a:ln>
                <a:solidFill>
                  <a:schemeClr val="bg1"/>
                </a:solidFill>
                <a:effectLst/>
                <a:uLnTx/>
                <a:uFillTx/>
              </a:rPr>
              <a:t>tích</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khoảng</a:t>
            </a:r>
            <a:r>
              <a:rPr kumimoji="0" lang="en-US" altLang="en-US" sz="3000" b="0" i="0" u="none" strike="noStrike" kern="0" cap="none" spc="0" normalizeH="0" baseline="0" noProof="0" dirty="0" smtClean="0">
                <a:ln>
                  <a:noFill/>
                </a:ln>
                <a:solidFill>
                  <a:schemeClr val="bg1"/>
                </a:solidFill>
                <a:effectLst/>
                <a:uLnTx/>
                <a:uFillTx/>
              </a:rPr>
              <a:t> 3 </a:t>
            </a:r>
            <a:r>
              <a:rPr kumimoji="0" lang="en-US" altLang="en-US" sz="3000" b="0" i="0" u="none" strike="noStrike" kern="0" cap="none" spc="0" normalizeH="0" baseline="0" noProof="0" dirty="0" err="1" smtClean="0">
                <a:ln>
                  <a:noFill/>
                </a:ln>
                <a:solidFill>
                  <a:schemeClr val="bg1"/>
                </a:solidFill>
                <a:effectLst/>
                <a:uLnTx/>
                <a:uFillTx/>
              </a:rPr>
              <a:t>lít</a:t>
            </a:r>
            <a:r>
              <a:rPr kumimoji="0" lang="en-US" altLang="en-US" sz="3000" b="0" i="0" u="none" strike="noStrike" kern="0" cap="none" spc="0" normalizeH="0" baseline="0" noProof="0" dirty="0" smtClean="0">
                <a:ln>
                  <a:noFill/>
                </a:ln>
                <a:solidFill>
                  <a:schemeClr val="bg1"/>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Thành</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dạ</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dày</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gồm</a:t>
            </a:r>
            <a:r>
              <a:rPr kumimoji="0" lang="en-US" altLang="en-US" sz="3000" b="0" i="0" u="none" strike="noStrike" kern="0" cap="none" spc="0" normalizeH="0" baseline="0" noProof="0" dirty="0" smtClean="0">
                <a:ln>
                  <a:noFill/>
                </a:ln>
                <a:solidFill>
                  <a:schemeClr val="bg1"/>
                </a:solidFill>
                <a:effectLst/>
                <a:uLnTx/>
                <a:uFillTx/>
              </a:rPr>
              <a:t> 4 </a:t>
            </a:r>
            <a:r>
              <a:rPr kumimoji="0" lang="en-US" altLang="en-US" sz="3000" b="0" i="0" u="none" strike="noStrike" kern="0" cap="none" spc="0" normalizeH="0" baseline="0" noProof="0" dirty="0" err="1" smtClean="0">
                <a:ln>
                  <a:noFill/>
                </a:ln>
                <a:solidFill>
                  <a:schemeClr val="bg1"/>
                </a:solidFill>
                <a:effectLst/>
                <a:uLnTx/>
                <a:uFillTx/>
              </a:rPr>
              <a:t>lớp</a:t>
            </a:r>
            <a:r>
              <a:rPr kumimoji="0" lang="en-US" altLang="en-US" sz="3000" b="0" i="0" u="none" strike="noStrike" kern="0" cap="none" spc="0" normalizeH="0" baseline="0" noProof="0" dirty="0" smtClean="0">
                <a:ln>
                  <a:noFill/>
                </a:ln>
                <a:solidFill>
                  <a:schemeClr val="bg1"/>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3000" b="0" i="0" u="none" strike="noStrike" kern="0" cap="none" spc="0" normalizeH="0" baseline="0" noProof="0" dirty="0" smtClean="0">
                <a:ln>
                  <a:noFill/>
                </a:ln>
                <a:solidFill>
                  <a:schemeClr val="bg1"/>
                </a:solidFill>
                <a:effectLst/>
                <a:uLnTx/>
                <a:uFillTx/>
              </a:rPr>
              <a:t>   + </a:t>
            </a:r>
            <a:r>
              <a:rPr kumimoji="0" lang="en-US" altLang="en-US" sz="3000" b="0" i="0" u="none" strike="noStrike" kern="0" cap="none" spc="0" normalizeH="0" baseline="0" noProof="0" dirty="0" err="1" smtClean="0">
                <a:ln>
                  <a:noFill/>
                </a:ln>
                <a:solidFill>
                  <a:schemeClr val="bg1"/>
                </a:solidFill>
                <a:effectLst/>
                <a:uLnTx/>
                <a:uFillTx/>
              </a:rPr>
              <a:t>Lớp</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màng</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bọc</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bên</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ngoài</a:t>
            </a:r>
            <a:endParaRPr kumimoji="0" lang="en-US" altLang="en-US" sz="3000" b="0" i="0" u="none" strike="noStrike" kern="0" cap="none" spc="0" normalizeH="0" baseline="0" noProof="0" dirty="0" smtClean="0">
              <a:ln>
                <a:noFill/>
              </a:ln>
              <a:solidFill>
                <a:schemeClr val="bg1"/>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3000" b="0" i="0" u="none" strike="noStrike" kern="0" cap="none" spc="0" normalizeH="0" baseline="0" noProof="0" dirty="0" smtClean="0">
                <a:ln>
                  <a:noFill/>
                </a:ln>
                <a:solidFill>
                  <a:schemeClr val="bg1"/>
                </a:solidFill>
                <a:effectLst/>
                <a:uLnTx/>
                <a:uFillTx/>
              </a:rPr>
              <a:t>   + </a:t>
            </a:r>
            <a:r>
              <a:rPr kumimoji="0" lang="en-US" altLang="en-US" sz="3000" b="0" i="0" u="none" strike="noStrike" kern="0" cap="none" spc="0" normalizeH="0" baseline="0" noProof="0" dirty="0" err="1" smtClean="0">
                <a:ln>
                  <a:noFill/>
                </a:ln>
                <a:solidFill>
                  <a:schemeClr val="bg1"/>
                </a:solidFill>
                <a:effectLst/>
                <a:uLnTx/>
                <a:uFillTx/>
              </a:rPr>
              <a:t>Lớp</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cơ</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rất</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dày</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và</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khoẻ</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gồm</a:t>
            </a:r>
            <a:r>
              <a:rPr kumimoji="0" lang="en-US" altLang="en-US" sz="3000" b="0" i="0" u="none" strike="noStrike" kern="0" cap="none" spc="0" normalizeH="0" baseline="0" noProof="0" dirty="0" smtClean="0">
                <a:ln>
                  <a:noFill/>
                </a:ln>
                <a:solidFill>
                  <a:schemeClr val="bg1"/>
                </a:solidFill>
                <a:effectLst/>
                <a:uLnTx/>
                <a:uFillTx/>
              </a:rPr>
              <a:t> 3 </a:t>
            </a:r>
            <a:r>
              <a:rPr kumimoji="0" lang="en-US" altLang="en-US" sz="3000" b="0" i="0" u="none" strike="noStrike" kern="0" cap="none" spc="0" normalizeH="0" baseline="0" noProof="0" dirty="0" err="1" smtClean="0">
                <a:ln>
                  <a:noFill/>
                </a:ln>
                <a:solidFill>
                  <a:schemeClr val="bg1"/>
                </a:solidFill>
                <a:effectLst/>
                <a:uLnTx/>
                <a:uFillTx/>
              </a:rPr>
              <a:t>lớp</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cơ</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dọc</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cơ</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vòng</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và</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cơ</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chéo</a:t>
            </a:r>
            <a:r>
              <a:rPr kumimoji="0" lang="en-US" altLang="en-US" sz="3000" b="0" i="0" u="none" strike="noStrike" kern="0" cap="none" spc="0" normalizeH="0" baseline="0" noProof="0" dirty="0" smtClean="0">
                <a:ln>
                  <a:noFill/>
                </a:ln>
                <a:solidFill>
                  <a:schemeClr val="bg1"/>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3000" b="0" i="0" u="none" strike="noStrike" kern="0" cap="none" spc="0" normalizeH="0" baseline="0" noProof="0" dirty="0" smtClean="0">
                <a:ln>
                  <a:noFill/>
                </a:ln>
                <a:solidFill>
                  <a:schemeClr val="bg1"/>
                </a:solidFill>
                <a:effectLst/>
                <a:uLnTx/>
                <a:uFillTx/>
              </a:rPr>
              <a:t>   + </a:t>
            </a:r>
            <a:r>
              <a:rPr kumimoji="0" lang="en-US" altLang="en-US" sz="3000" b="0" i="0" u="none" strike="noStrike" kern="0" cap="none" spc="0" normalizeH="0" baseline="0" noProof="0" dirty="0" err="1" smtClean="0">
                <a:ln>
                  <a:noFill/>
                </a:ln>
                <a:solidFill>
                  <a:schemeClr val="bg1"/>
                </a:solidFill>
                <a:effectLst/>
                <a:uLnTx/>
                <a:uFillTx/>
              </a:rPr>
              <a:t>Lớp</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dưới</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niêm</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mạc</a:t>
            </a:r>
            <a:r>
              <a:rPr kumimoji="0" lang="en-US" altLang="en-US" sz="3000" b="0" i="0" u="none" strike="noStrike" kern="0" cap="none" spc="0" normalizeH="0" baseline="0" noProof="0" dirty="0" smtClean="0">
                <a:ln>
                  <a:noFill/>
                </a:ln>
                <a:solidFill>
                  <a:schemeClr val="bg1"/>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3000" b="0" i="0" u="none" strike="noStrike" kern="0" cap="none" spc="0" normalizeH="0" baseline="0" noProof="0" dirty="0" smtClean="0">
                <a:ln>
                  <a:noFill/>
                </a:ln>
                <a:solidFill>
                  <a:schemeClr val="bg1"/>
                </a:solidFill>
                <a:effectLst/>
                <a:uLnTx/>
                <a:uFillTx/>
              </a:rPr>
              <a:t>   + </a:t>
            </a:r>
            <a:r>
              <a:rPr kumimoji="0" lang="en-US" altLang="en-US" sz="3000" b="0" i="0" u="none" strike="noStrike" kern="0" cap="none" spc="0" normalizeH="0" baseline="0" noProof="0" dirty="0" err="1" smtClean="0">
                <a:ln>
                  <a:noFill/>
                </a:ln>
                <a:solidFill>
                  <a:schemeClr val="bg1"/>
                </a:solidFill>
                <a:effectLst/>
                <a:uLnTx/>
                <a:uFillTx/>
              </a:rPr>
              <a:t>Lớp</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niêm</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mạc</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trong</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cùng</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có</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nhiều</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tuyến</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tiết</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dịch</a:t>
            </a:r>
            <a:r>
              <a:rPr kumimoji="0" lang="en-US" altLang="en-US" sz="3000" b="0" i="0" u="none" strike="noStrike" kern="0" cap="none" spc="0" normalizeH="0" baseline="0" noProof="0" dirty="0" smtClean="0">
                <a:ln>
                  <a:noFill/>
                </a:ln>
                <a:solidFill>
                  <a:schemeClr val="bg1"/>
                </a:solidFill>
                <a:effectLst/>
                <a:uLnTx/>
                <a:uFillTx/>
              </a:rPr>
              <a:t> </a:t>
            </a:r>
            <a:r>
              <a:rPr kumimoji="0" lang="en-US" altLang="en-US" sz="3000" b="0" i="0" u="none" strike="noStrike" kern="0" cap="none" spc="0" normalizeH="0" baseline="0" noProof="0" dirty="0" err="1" smtClean="0">
                <a:ln>
                  <a:noFill/>
                </a:ln>
                <a:solidFill>
                  <a:schemeClr val="bg1"/>
                </a:solidFill>
                <a:effectLst/>
                <a:uLnTx/>
                <a:uFillTx/>
              </a:rPr>
              <a:t>vị</a:t>
            </a:r>
            <a:r>
              <a:rPr kumimoji="0" lang="en-US" altLang="en-US" sz="3000" b="0" i="0" u="none" strike="noStrike" kern="0" cap="none" spc="0" normalizeH="0" baseline="0" noProof="0" dirty="0" smtClean="0">
                <a:ln>
                  <a:noFill/>
                </a:ln>
                <a:solidFill>
                  <a:schemeClr val="bg1"/>
                </a:solidFill>
                <a:effectLst/>
                <a:uLnTx/>
                <a:uFillTx/>
              </a:rPr>
              <a:t>. </a:t>
            </a:r>
            <a:endParaRPr kumimoji="0" lang="en-US" altLang="en-US" sz="30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343312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08798040-ADC3-4902-9FC0-1A685B670C68}"/>
              </a:ext>
            </a:extLst>
          </p:cNvPr>
          <p:cNvSpPr txBox="1">
            <a:spLocks noChangeArrowheads="1"/>
          </p:cNvSpPr>
          <p:nvPr/>
        </p:nvSpPr>
        <p:spPr bwMode="auto">
          <a:xfrm>
            <a:off x="76200" y="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FF3300"/>
                </a:solidFill>
              </a:rPr>
              <a:t>Tiết 28-Bài 27: TIÊU HOÁ Ở DẠ DÀY  </a:t>
            </a:r>
          </a:p>
        </p:txBody>
      </p:sp>
      <p:sp>
        <p:nvSpPr>
          <p:cNvPr id="12291" name="Text Box 5">
            <a:extLst>
              <a:ext uri="{FF2B5EF4-FFF2-40B4-BE49-F238E27FC236}">
                <a16:creationId xmlns:a16="http://schemas.microsoft.com/office/drawing/2014/main" id="{DBA09B18-C8F2-4B5B-A96C-AF65132D1175}"/>
              </a:ext>
            </a:extLst>
          </p:cNvPr>
          <p:cNvSpPr txBox="1">
            <a:spLocks noChangeArrowheads="1"/>
          </p:cNvSpPr>
          <p:nvPr/>
        </p:nvSpPr>
        <p:spPr bwMode="auto">
          <a:xfrm>
            <a:off x="76200" y="347663"/>
            <a:ext cx="297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 </a:t>
            </a:r>
            <a:r>
              <a:rPr lang="en-US" altLang="en-US" sz="3000" u="sng">
                <a:solidFill>
                  <a:srgbClr val="0000FF"/>
                </a:solidFill>
              </a:rPr>
              <a:t>Cấu tạo dạ dày</a:t>
            </a:r>
            <a:r>
              <a:rPr lang="en-US" altLang="en-US" sz="3000">
                <a:solidFill>
                  <a:srgbClr val="0000FF"/>
                </a:solidFill>
              </a:rPr>
              <a:t>:</a:t>
            </a:r>
            <a:r>
              <a:rPr lang="en-US" altLang="en-US" sz="3000" u="sng">
                <a:solidFill>
                  <a:srgbClr val="0000FF"/>
                </a:solidFill>
              </a:rPr>
              <a:t> </a:t>
            </a:r>
          </a:p>
        </p:txBody>
      </p:sp>
      <p:pic>
        <p:nvPicPr>
          <p:cNvPr id="34819" name="Picture 3" descr="1">
            <a:extLst>
              <a:ext uri="{FF2B5EF4-FFF2-40B4-BE49-F238E27FC236}">
                <a16:creationId xmlns:a16="http://schemas.microsoft.com/office/drawing/2014/main" id="{F635ACD9-BE9C-4CC1-8EB7-850923C7B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467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Oval 4">
            <a:extLst>
              <a:ext uri="{FF2B5EF4-FFF2-40B4-BE49-F238E27FC236}">
                <a16:creationId xmlns:a16="http://schemas.microsoft.com/office/drawing/2014/main" id="{86E8793A-A25E-4A76-8F70-EBB30E32F3E1}"/>
              </a:ext>
            </a:extLst>
          </p:cNvPr>
          <p:cNvSpPr>
            <a:spLocks noChangeArrowheads="1"/>
          </p:cNvSpPr>
          <p:nvPr/>
        </p:nvSpPr>
        <p:spPr bwMode="auto">
          <a:xfrm>
            <a:off x="1676400" y="46482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22" name="AutoShape 6">
            <a:extLst>
              <a:ext uri="{FF2B5EF4-FFF2-40B4-BE49-F238E27FC236}">
                <a16:creationId xmlns:a16="http://schemas.microsoft.com/office/drawing/2014/main" id="{71849432-6ABE-446F-BDF9-290ADF4CE182}"/>
              </a:ext>
            </a:extLst>
          </p:cNvPr>
          <p:cNvSpPr>
            <a:spLocks noChangeArrowheads="1"/>
          </p:cNvSpPr>
          <p:nvPr/>
        </p:nvSpPr>
        <p:spPr bwMode="auto">
          <a:xfrm>
            <a:off x="5181600" y="2514600"/>
            <a:ext cx="152400" cy="355600"/>
          </a:xfrm>
          <a:prstGeom prst="wedgeEllipseCallout">
            <a:avLst>
              <a:gd name="adj1" fmla="val -5208"/>
              <a:gd name="adj2" fmla="val 19194"/>
            </a:avLst>
          </a:prstGeom>
          <a:solidFill>
            <a:srgbClr val="FFFFFF"/>
          </a:solidFill>
          <a:ln w="9525">
            <a:solidFill>
              <a:srgbClr val="0066FF"/>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1800"/>
          </a:p>
        </p:txBody>
      </p:sp>
      <p:sp>
        <p:nvSpPr>
          <p:cNvPr id="34823" name="AutoShape 7">
            <a:extLst>
              <a:ext uri="{FF2B5EF4-FFF2-40B4-BE49-F238E27FC236}">
                <a16:creationId xmlns:a16="http://schemas.microsoft.com/office/drawing/2014/main" id="{B952739C-7737-4FD4-943C-EFA1906E79C0}"/>
              </a:ext>
            </a:extLst>
          </p:cNvPr>
          <p:cNvSpPr>
            <a:spLocks noChangeArrowheads="1"/>
          </p:cNvSpPr>
          <p:nvPr/>
        </p:nvSpPr>
        <p:spPr bwMode="auto">
          <a:xfrm>
            <a:off x="5130800" y="2667000"/>
            <a:ext cx="127000" cy="203200"/>
          </a:xfrm>
          <a:prstGeom prst="wedgeEllipseCallout">
            <a:avLst>
              <a:gd name="adj1" fmla="val -16250"/>
              <a:gd name="adj2" fmla="val -3907"/>
            </a:avLst>
          </a:prstGeom>
          <a:solidFill>
            <a:srgbClr val="FFFFFF"/>
          </a:solidFill>
          <a:ln w="9525">
            <a:solidFill>
              <a:srgbClr val="0066FF"/>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1800"/>
          </a:p>
        </p:txBody>
      </p:sp>
      <p:sp>
        <p:nvSpPr>
          <p:cNvPr id="34824" name="AutoShape 8">
            <a:extLst>
              <a:ext uri="{FF2B5EF4-FFF2-40B4-BE49-F238E27FC236}">
                <a16:creationId xmlns:a16="http://schemas.microsoft.com/office/drawing/2014/main" id="{C24B4DFF-6636-4BFD-AA15-1EC1216FF0B7}"/>
              </a:ext>
            </a:extLst>
          </p:cNvPr>
          <p:cNvSpPr>
            <a:spLocks noChangeArrowheads="1"/>
          </p:cNvSpPr>
          <p:nvPr/>
        </p:nvSpPr>
        <p:spPr bwMode="auto">
          <a:xfrm>
            <a:off x="5105400" y="2514600"/>
            <a:ext cx="152400" cy="342900"/>
          </a:xfrm>
          <a:prstGeom prst="wedgeEllipseCallout">
            <a:avLst>
              <a:gd name="adj1" fmla="val -5208"/>
              <a:gd name="adj2" fmla="val 18056"/>
            </a:avLst>
          </a:prstGeom>
          <a:solidFill>
            <a:srgbClr val="FFFFFF"/>
          </a:solidFill>
          <a:ln w="9525">
            <a:solidFill>
              <a:srgbClr val="0066FF"/>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1800"/>
          </a:p>
        </p:txBody>
      </p:sp>
      <p:sp>
        <p:nvSpPr>
          <p:cNvPr id="34825" name="AutoShape 9">
            <a:extLst>
              <a:ext uri="{FF2B5EF4-FFF2-40B4-BE49-F238E27FC236}">
                <a16:creationId xmlns:a16="http://schemas.microsoft.com/office/drawing/2014/main" id="{434FAD0F-4BD5-4D13-ABC4-95361C51A817}"/>
              </a:ext>
            </a:extLst>
          </p:cNvPr>
          <p:cNvSpPr>
            <a:spLocks noChangeArrowheads="1"/>
          </p:cNvSpPr>
          <p:nvPr/>
        </p:nvSpPr>
        <p:spPr bwMode="auto">
          <a:xfrm>
            <a:off x="5105400" y="2514600"/>
            <a:ext cx="152400" cy="279400"/>
          </a:xfrm>
          <a:prstGeom prst="wedgeEllipseCallout">
            <a:avLst>
              <a:gd name="adj1" fmla="val -5208"/>
              <a:gd name="adj2" fmla="val 10796"/>
            </a:avLst>
          </a:prstGeom>
          <a:solidFill>
            <a:srgbClr val="FFFFFF"/>
          </a:solidFill>
          <a:ln w="9525">
            <a:solidFill>
              <a:srgbClr val="0066FF"/>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1800"/>
          </a:p>
        </p:txBody>
      </p:sp>
      <p:sp>
        <p:nvSpPr>
          <p:cNvPr id="34826" name="Freeform 10">
            <a:extLst>
              <a:ext uri="{FF2B5EF4-FFF2-40B4-BE49-F238E27FC236}">
                <a16:creationId xmlns:a16="http://schemas.microsoft.com/office/drawing/2014/main" id="{EE6C8E53-4660-47D8-941F-96160F2C699B}"/>
              </a:ext>
            </a:extLst>
          </p:cNvPr>
          <p:cNvSpPr>
            <a:spLocks/>
          </p:cNvSpPr>
          <p:nvPr/>
        </p:nvSpPr>
        <p:spPr bwMode="auto">
          <a:xfrm>
            <a:off x="647700" y="1117600"/>
            <a:ext cx="7912100" cy="4991100"/>
          </a:xfrm>
          <a:custGeom>
            <a:avLst/>
            <a:gdLst>
              <a:gd name="T0" fmla="*/ 907256250 w 4984"/>
              <a:gd name="T1" fmla="*/ 2147483646 h 3144"/>
              <a:gd name="T2" fmla="*/ 544353750 w 4984"/>
              <a:gd name="T3" fmla="*/ 2147483646 h 3144"/>
              <a:gd name="T4" fmla="*/ 302418750 w 4984"/>
              <a:gd name="T5" fmla="*/ 2147483646 h 3144"/>
              <a:gd name="T6" fmla="*/ 181451250 w 4984"/>
              <a:gd name="T7" fmla="*/ 887095000 h 3144"/>
              <a:gd name="T8" fmla="*/ 2147483646 w 4984"/>
              <a:gd name="T9" fmla="*/ 645160000 h 3144"/>
              <a:gd name="T10" fmla="*/ 2147483646 w 4984"/>
              <a:gd name="T11" fmla="*/ 645160000 h 3144"/>
              <a:gd name="T12" fmla="*/ 2147483646 w 4984"/>
              <a:gd name="T13" fmla="*/ 766127500 h 3144"/>
              <a:gd name="T14" fmla="*/ 2147483646 w 4984"/>
              <a:gd name="T15" fmla="*/ 2147483646 h 3144"/>
              <a:gd name="T16" fmla="*/ 2147483646 w 4984"/>
              <a:gd name="T17" fmla="*/ 2147483646 h 3144"/>
              <a:gd name="T18" fmla="*/ 2147483646 w 4984"/>
              <a:gd name="T19" fmla="*/ 2147483646 h 3144"/>
              <a:gd name="T20" fmla="*/ 2147483646 w 4984"/>
              <a:gd name="T21" fmla="*/ 2147483646 h 3144"/>
              <a:gd name="T22" fmla="*/ 2147483646 w 4984"/>
              <a:gd name="T23" fmla="*/ 2147483646 h 3144"/>
              <a:gd name="T24" fmla="*/ 2147483646 w 4984"/>
              <a:gd name="T25" fmla="*/ 2147483646 h 3144"/>
              <a:gd name="T26" fmla="*/ 2147483646 w 4984"/>
              <a:gd name="T27" fmla="*/ 2147483646 h 3144"/>
              <a:gd name="T28" fmla="*/ 2147483646 w 4984"/>
              <a:gd name="T29" fmla="*/ 2147483646 h 3144"/>
              <a:gd name="T30" fmla="*/ 2147483646 w 4984"/>
              <a:gd name="T31" fmla="*/ 2147483646 h 3144"/>
              <a:gd name="T32" fmla="*/ 2147483646 w 4984"/>
              <a:gd name="T33" fmla="*/ 2147483646 h 3144"/>
              <a:gd name="T34" fmla="*/ 2147483646 w 4984"/>
              <a:gd name="T35" fmla="*/ 2147483646 h 3144"/>
              <a:gd name="T36" fmla="*/ 2147483646 w 4984"/>
              <a:gd name="T37" fmla="*/ 2147483646 h 3144"/>
              <a:gd name="T38" fmla="*/ 2147483646 w 4984"/>
              <a:gd name="T39" fmla="*/ 2096770000 h 3144"/>
              <a:gd name="T40" fmla="*/ 2147483646 w 4984"/>
              <a:gd name="T41" fmla="*/ 1249997500 h 3144"/>
              <a:gd name="T42" fmla="*/ 2147483646 w 4984"/>
              <a:gd name="T43" fmla="*/ 1370965000 h 3144"/>
              <a:gd name="T44" fmla="*/ 2147483646 w 4984"/>
              <a:gd name="T45" fmla="*/ 1733867500 h 3144"/>
              <a:gd name="T46" fmla="*/ 2147483646 w 4984"/>
              <a:gd name="T47" fmla="*/ 1975802500 h 3144"/>
              <a:gd name="T48" fmla="*/ 2147483646 w 4984"/>
              <a:gd name="T49" fmla="*/ 1854835000 h 3144"/>
              <a:gd name="T50" fmla="*/ 2147483646 w 4984"/>
              <a:gd name="T51" fmla="*/ 1491932500 h 3144"/>
              <a:gd name="T52" fmla="*/ 2147483646 w 4984"/>
              <a:gd name="T53" fmla="*/ 1612900000 h 3144"/>
              <a:gd name="T54" fmla="*/ 2147483646 w 4984"/>
              <a:gd name="T55" fmla="*/ 1491932500 h 3144"/>
              <a:gd name="T56" fmla="*/ 2147483646 w 4984"/>
              <a:gd name="T57" fmla="*/ 2147483646 h 3144"/>
              <a:gd name="T58" fmla="*/ 2147483646 w 4984"/>
              <a:gd name="T59" fmla="*/ 2147483646 h 3144"/>
              <a:gd name="T60" fmla="*/ 1633061250 w 4984"/>
              <a:gd name="T61" fmla="*/ 2147483646 h 3144"/>
              <a:gd name="T62" fmla="*/ 1270158750 w 4984"/>
              <a:gd name="T63" fmla="*/ 2147483646 h 3144"/>
              <a:gd name="T64" fmla="*/ 1149191250 w 4984"/>
              <a:gd name="T65" fmla="*/ 2147483646 h 3144"/>
              <a:gd name="T66" fmla="*/ 1028223750 w 4984"/>
              <a:gd name="T67" fmla="*/ 2147483646 h 3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84"/>
              <a:gd name="T103" fmla="*/ 0 h 3144"/>
              <a:gd name="T104" fmla="*/ 4984 w 4984"/>
              <a:gd name="T105" fmla="*/ 3144 h 3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84" h="3144">
                <a:moveTo>
                  <a:pt x="408" y="2272"/>
                </a:moveTo>
                <a:cubicBezTo>
                  <a:pt x="400" y="2296"/>
                  <a:pt x="376" y="2312"/>
                  <a:pt x="360" y="2320"/>
                </a:cubicBezTo>
                <a:cubicBezTo>
                  <a:pt x="344" y="2328"/>
                  <a:pt x="336" y="2320"/>
                  <a:pt x="312" y="2320"/>
                </a:cubicBezTo>
                <a:cubicBezTo>
                  <a:pt x="288" y="2320"/>
                  <a:pt x="240" y="2312"/>
                  <a:pt x="216" y="2320"/>
                </a:cubicBezTo>
                <a:cubicBezTo>
                  <a:pt x="192" y="2328"/>
                  <a:pt x="184" y="2360"/>
                  <a:pt x="168" y="2368"/>
                </a:cubicBezTo>
                <a:cubicBezTo>
                  <a:pt x="152" y="2376"/>
                  <a:pt x="136" y="2360"/>
                  <a:pt x="120" y="2368"/>
                </a:cubicBezTo>
                <a:cubicBezTo>
                  <a:pt x="104" y="2376"/>
                  <a:pt x="80" y="2752"/>
                  <a:pt x="72" y="2416"/>
                </a:cubicBezTo>
                <a:cubicBezTo>
                  <a:pt x="64" y="2080"/>
                  <a:pt x="0" y="704"/>
                  <a:pt x="72" y="352"/>
                </a:cubicBezTo>
                <a:cubicBezTo>
                  <a:pt x="144" y="0"/>
                  <a:pt x="280" y="320"/>
                  <a:pt x="504" y="304"/>
                </a:cubicBezTo>
                <a:cubicBezTo>
                  <a:pt x="728" y="288"/>
                  <a:pt x="1080" y="256"/>
                  <a:pt x="1416" y="256"/>
                </a:cubicBezTo>
                <a:cubicBezTo>
                  <a:pt x="1752" y="256"/>
                  <a:pt x="2144" y="304"/>
                  <a:pt x="2520" y="304"/>
                </a:cubicBezTo>
                <a:cubicBezTo>
                  <a:pt x="2896" y="304"/>
                  <a:pt x="3328" y="256"/>
                  <a:pt x="3672" y="256"/>
                </a:cubicBezTo>
                <a:cubicBezTo>
                  <a:pt x="4016" y="256"/>
                  <a:pt x="4376" y="296"/>
                  <a:pt x="4584" y="304"/>
                </a:cubicBezTo>
                <a:cubicBezTo>
                  <a:pt x="4792" y="312"/>
                  <a:pt x="4864" y="216"/>
                  <a:pt x="4920" y="304"/>
                </a:cubicBezTo>
                <a:cubicBezTo>
                  <a:pt x="4976" y="392"/>
                  <a:pt x="4912" y="568"/>
                  <a:pt x="4920" y="832"/>
                </a:cubicBezTo>
                <a:cubicBezTo>
                  <a:pt x="4928" y="1096"/>
                  <a:pt x="4968" y="1568"/>
                  <a:pt x="4968" y="1888"/>
                </a:cubicBezTo>
                <a:cubicBezTo>
                  <a:pt x="4968" y="2208"/>
                  <a:pt x="4928" y="2560"/>
                  <a:pt x="4920" y="2752"/>
                </a:cubicBezTo>
                <a:cubicBezTo>
                  <a:pt x="4912" y="2944"/>
                  <a:pt x="4984" y="2976"/>
                  <a:pt x="4920" y="3040"/>
                </a:cubicBezTo>
                <a:cubicBezTo>
                  <a:pt x="4856" y="3104"/>
                  <a:pt x="4656" y="3128"/>
                  <a:pt x="4536" y="3136"/>
                </a:cubicBezTo>
                <a:cubicBezTo>
                  <a:pt x="4416" y="3144"/>
                  <a:pt x="4248" y="3120"/>
                  <a:pt x="4200" y="3088"/>
                </a:cubicBezTo>
                <a:cubicBezTo>
                  <a:pt x="4152" y="3056"/>
                  <a:pt x="4240" y="2976"/>
                  <a:pt x="4248" y="2944"/>
                </a:cubicBezTo>
                <a:cubicBezTo>
                  <a:pt x="4256" y="2912"/>
                  <a:pt x="4272" y="2904"/>
                  <a:pt x="4248" y="2896"/>
                </a:cubicBezTo>
                <a:cubicBezTo>
                  <a:pt x="4224" y="2888"/>
                  <a:pt x="4152" y="2896"/>
                  <a:pt x="4104" y="2896"/>
                </a:cubicBezTo>
                <a:cubicBezTo>
                  <a:pt x="4056" y="2896"/>
                  <a:pt x="3968" y="2920"/>
                  <a:pt x="3960" y="2896"/>
                </a:cubicBezTo>
                <a:cubicBezTo>
                  <a:pt x="3952" y="2872"/>
                  <a:pt x="4040" y="2808"/>
                  <a:pt x="4056" y="2752"/>
                </a:cubicBezTo>
                <a:cubicBezTo>
                  <a:pt x="4072" y="2696"/>
                  <a:pt x="4056" y="2616"/>
                  <a:pt x="4056" y="2560"/>
                </a:cubicBezTo>
                <a:cubicBezTo>
                  <a:pt x="4056" y="2504"/>
                  <a:pt x="4048" y="2464"/>
                  <a:pt x="4056" y="2416"/>
                </a:cubicBezTo>
                <a:cubicBezTo>
                  <a:pt x="4064" y="2368"/>
                  <a:pt x="4096" y="2312"/>
                  <a:pt x="4104" y="2272"/>
                </a:cubicBezTo>
                <a:cubicBezTo>
                  <a:pt x="4112" y="2232"/>
                  <a:pt x="4120" y="2216"/>
                  <a:pt x="4104" y="2176"/>
                </a:cubicBezTo>
                <a:cubicBezTo>
                  <a:pt x="4088" y="2136"/>
                  <a:pt x="4032" y="2080"/>
                  <a:pt x="4008" y="2032"/>
                </a:cubicBezTo>
                <a:cubicBezTo>
                  <a:pt x="3984" y="1984"/>
                  <a:pt x="3960" y="1960"/>
                  <a:pt x="3960" y="1888"/>
                </a:cubicBezTo>
                <a:cubicBezTo>
                  <a:pt x="3960" y="1816"/>
                  <a:pt x="3992" y="1672"/>
                  <a:pt x="4008" y="1600"/>
                </a:cubicBezTo>
                <a:cubicBezTo>
                  <a:pt x="4024" y="1528"/>
                  <a:pt x="4040" y="1504"/>
                  <a:pt x="4056" y="1456"/>
                </a:cubicBezTo>
                <a:cubicBezTo>
                  <a:pt x="4072" y="1408"/>
                  <a:pt x="4072" y="1328"/>
                  <a:pt x="4104" y="1312"/>
                </a:cubicBezTo>
                <a:cubicBezTo>
                  <a:pt x="4136" y="1296"/>
                  <a:pt x="4200" y="1352"/>
                  <a:pt x="4248" y="1360"/>
                </a:cubicBezTo>
                <a:cubicBezTo>
                  <a:pt x="4296" y="1368"/>
                  <a:pt x="4352" y="1368"/>
                  <a:pt x="4392" y="1360"/>
                </a:cubicBezTo>
                <a:cubicBezTo>
                  <a:pt x="4432" y="1352"/>
                  <a:pt x="4448" y="1344"/>
                  <a:pt x="4488" y="1312"/>
                </a:cubicBezTo>
                <a:cubicBezTo>
                  <a:pt x="4528" y="1280"/>
                  <a:pt x="4600" y="1224"/>
                  <a:pt x="4632" y="1168"/>
                </a:cubicBezTo>
                <a:cubicBezTo>
                  <a:pt x="4664" y="1112"/>
                  <a:pt x="4672" y="1032"/>
                  <a:pt x="4680" y="976"/>
                </a:cubicBezTo>
                <a:cubicBezTo>
                  <a:pt x="4688" y="920"/>
                  <a:pt x="4680" y="888"/>
                  <a:pt x="4680" y="832"/>
                </a:cubicBezTo>
                <a:cubicBezTo>
                  <a:pt x="4680" y="776"/>
                  <a:pt x="4704" y="696"/>
                  <a:pt x="4680" y="640"/>
                </a:cubicBezTo>
                <a:cubicBezTo>
                  <a:pt x="4656" y="584"/>
                  <a:pt x="4584" y="520"/>
                  <a:pt x="4536" y="496"/>
                </a:cubicBezTo>
                <a:cubicBezTo>
                  <a:pt x="4488" y="472"/>
                  <a:pt x="4432" y="488"/>
                  <a:pt x="4392" y="496"/>
                </a:cubicBezTo>
                <a:cubicBezTo>
                  <a:pt x="4352" y="504"/>
                  <a:pt x="4328" y="528"/>
                  <a:pt x="4296" y="544"/>
                </a:cubicBezTo>
                <a:cubicBezTo>
                  <a:pt x="4264" y="560"/>
                  <a:pt x="4232" y="568"/>
                  <a:pt x="4200" y="592"/>
                </a:cubicBezTo>
                <a:cubicBezTo>
                  <a:pt x="4168" y="616"/>
                  <a:pt x="4120" y="664"/>
                  <a:pt x="4104" y="688"/>
                </a:cubicBezTo>
                <a:cubicBezTo>
                  <a:pt x="4088" y="712"/>
                  <a:pt x="4104" y="720"/>
                  <a:pt x="4104" y="736"/>
                </a:cubicBezTo>
                <a:cubicBezTo>
                  <a:pt x="4104" y="752"/>
                  <a:pt x="4104" y="768"/>
                  <a:pt x="4104" y="784"/>
                </a:cubicBezTo>
                <a:cubicBezTo>
                  <a:pt x="4104" y="800"/>
                  <a:pt x="4120" y="840"/>
                  <a:pt x="4104" y="832"/>
                </a:cubicBezTo>
                <a:cubicBezTo>
                  <a:pt x="4088" y="824"/>
                  <a:pt x="4064" y="768"/>
                  <a:pt x="4008" y="736"/>
                </a:cubicBezTo>
                <a:cubicBezTo>
                  <a:pt x="3952" y="704"/>
                  <a:pt x="3856" y="664"/>
                  <a:pt x="3768" y="640"/>
                </a:cubicBezTo>
                <a:cubicBezTo>
                  <a:pt x="3680" y="616"/>
                  <a:pt x="3616" y="600"/>
                  <a:pt x="3480" y="592"/>
                </a:cubicBezTo>
                <a:cubicBezTo>
                  <a:pt x="3344" y="584"/>
                  <a:pt x="3112" y="584"/>
                  <a:pt x="2952" y="592"/>
                </a:cubicBezTo>
                <a:cubicBezTo>
                  <a:pt x="2792" y="600"/>
                  <a:pt x="2680" y="648"/>
                  <a:pt x="2520" y="640"/>
                </a:cubicBezTo>
                <a:cubicBezTo>
                  <a:pt x="2360" y="632"/>
                  <a:pt x="2136" y="552"/>
                  <a:pt x="1992" y="544"/>
                </a:cubicBezTo>
                <a:cubicBezTo>
                  <a:pt x="1848" y="536"/>
                  <a:pt x="1760" y="552"/>
                  <a:pt x="1656" y="592"/>
                </a:cubicBezTo>
                <a:cubicBezTo>
                  <a:pt x="1552" y="632"/>
                  <a:pt x="1456" y="720"/>
                  <a:pt x="1368" y="784"/>
                </a:cubicBezTo>
                <a:cubicBezTo>
                  <a:pt x="1280" y="848"/>
                  <a:pt x="1184" y="920"/>
                  <a:pt x="1128" y="976"/>
                </a:cubicBezTo>
                <a:cubicBezTo>
                  <a:pt x="1072" y="1032"/>
                  <a:pt x="1056" y="1088"/>
                  <a:pt x="1032" y="1120"/>
                </a:cubicBezTo>
                <a:cubicBezTo>
                  <a:pt x="1008" y="1152"/>
                  <a:pt x="1024" y="1136"/>
                  <a:pt x="984" y="1168"/>
                </a:cubicBezTo>
                <a:cubicBezTo>
                  <a:pt x="944" y="1200"/>
                  <a:pt x="848" y="1272"/>
                  <a:pt x="792" y="1312"/>
                </a:cubicBezTo>
                <a:cubicBezTo>
                  <a:pt x="736" y="1352"/>
                  <a:pt x="688" y="1368"/>
                  <a:pt x="648" y="1408"/>
                </a:cubicBezTo>
                <a:cubicBezTo>
                  <a:pt x="608" y="1448"/>
                  <a:pt x="576" y="1504"/>
                  <a:pt x="552" y="1552"/>
                </a:cubicBezTo>
                <a:cubicBezTo>
                  <a:pt x="528" y="1600"/>
                  <a:pt x="520" y="1632"/>
                  <a:pt x="504" y="1696"/>
                </a:cubicBezTo>
                <a:cubicBezTo>
                  <a:pt x="488" y="1760"/>
                  <a:pt x="464" y="1888"/>
                  <a:pt x="456" y="1936"/>
                </a:cubicBezTo>
                <a:cubicBezTo>
                  <a:pt x="448" y="1984"/>
                  <a:pt x="456" y="1960"/>
                  <a:pt x="456" y="1984"/>
                </a:cubicBezTo>
                <a:cubicBezTo>
                  <a:pt x="456" y="2008"/>
                  <a:pt x="464" y="2048"/>
                  <a:pt x="456" y="2080"/>
                </a:cubicBezTo>
                <a:cubicBezTo>
                  <a:pt x="448" y="2112"/>
                  <a:pt x="416" y="2144"/>
                  <a:pt x="408" y="2176"/>
                </a:cubicBezTo>
                <a:cubicBezTo>
                  <a:pt x="400" y="2208"/>
                  <a:pt x="416" y="2248"/>
                  <a:pt x="408" y="2272"/>
                </a:cubicBezTo>
                <a:close/>
              </a:path>
            </a:pathLst>
          </a:custGeom>
          <a:solidFill>
            <a:schemeClr val="bg1"/>
          </a:solidFill>
          <a:ln w="9525">
            <a:solidFill>
              <a:schemeClr val="bg1"/>
            </a:solidFill>
            <a:round/>
            <a:headEnd/>
            <a:tailEnd/>
          </a:ln>
        </p:spPr>
        <p:txBody>
          <a:bodyPr/>
          <a:lstStyle/>
          <a:p>
            <a:endParaRPr lang="en-US"/>
          </a:p>
        </p:txBody>
      </p:sp>
      <p:sp>
        <p:nvSpPr>
          <p:cNvPr id="34827" name="Freeform 11">
            <a:extLst>
              <a:ext uri="{FF2B5EF4-FFF2-40B4-BE49-F238E27FC236}">
                <a16:creationId xmlns:a16="http://schemas.microsoft.com/office/drawing/2014/main" id="{8E596E1D-9AAE-478A-B4C1-A509E2BABDA9}"/>
              </a:ext>
            </a:extLst>
          </p:cNvPr>
          <p:cNvSpPr>
            <a:spLocks/>
          </p:cNvSpPr>
          <p:nvPr/>
        </p:nvSpPr>
        <p:spPr bwMode="auto">
          <a:xfrm>
            <a:off x="342900" y="3251200"/>
            <a:ext cx="7772400" cy="2616200"/>
          </a:xfrm>
          <a:custGeom>
            <a:avLst/>
            <a:gdLst>
              <a:gd name="T0" fmla="*/ 665321250 w 4896"/>
              <a:gd name="T1" fmla="*/ 2096770000 h 1648"/>
              <a:gd name="T2" fmla="*/ 665321250 w 4896"/>
              <a:gd name="T3" fmla="*/ 2147483646 h 1648"/>
              <a:gd name="T4" fmla="*/ 2147483646 w 4896"/>
              <a:gd name="T5" fmla="*/ 2147483646 h 1648"/>
              <a:gd name="T6" fmla="*/ 2147483646 w 4896"/>
              <a:gd name="T7" fmla="*/ 2147483646 h 1648"/>
              <a:gd name="T8" fmla="*/ 2147483646 w 4896"/>
              <a:gd name="T9" fmla="*/ 2147483646 h 1648"/>
              <a:gd name="T10" fmla="*/ 2147483646 w 4896"/>
              <a:gd name="T11" fmla="*/ 2147483646 h 1648"/>
              <a:gd name="T12" fmla="*/ 2147483646 w 4896"/>
              <a:gd name="T13" fmla="*/ 2147483646 h 1648"/>
              <a:gd name="T14" fmla="*/ 2147483646 w 4896"/>
              <a:gd name="T15" fmla="*/ 2147483646 h 1648"/>
              <a:gd name="T16" fmla="*/ 2147483646 w 4896"/>
              <a:gd name="T17" fmla="*/ 2147483646 h 1648"/>
              <a:gd name="T18" fmla="*/ 2147483646 w 4896"/>
              <a:gd name="T19" fmla="*/ 2147483646 h 1648"/>
              <a:gd name="T20" fmla="*/ 2147483646 w 4896"/>
              <a:gd name="T21" fmla="*/ 2147483646 h 1648"/>
              <a:gd name="T22" fmla="*/ 2147483646 w 4896"/>
              <a:gd name="T23" fmla="*/ 1733867500 h 1648"/>
              <a:gd name="T24" fmla="*/ 2147483646 w 4896"/>
              <a:gd name="T25" fmla="*/ 1370965000 h 1648"/>
              <a:gd name="T26" fmla="*/ 2147483646 w 4896"/>
              <a:gd name="T27" fmla="*/ 1008062500 h 1648"/>
              <a:gd name="T28" fmla="*/ 2147483646 w 4896"/>
              <a:gd name="T29" fmla="*/ 1370965000 h 1648"/>
              <a:gd name="T30" fmla="*/ 2147483646 w 4896"/>
              <a:gd name="T31" fmla="*/ 1854835000 h 1648"/>
              <a:gd name="T32" fmla="*/ 2147483646 w 4896"/>
              <a:gd name="T33" fmla="*/ 2147483646 h 1648"/>
              <a:gd name="T34" fmla="*/ 2147483646 w 4896"/>
              <a:gd name="T35" fmla="*/ 2147483646 h 1648"/>
              <a:gd name="T36" fmla="*/ 2147483646 w 4896"/>
              <a:gd name="T37" fmla="*/ 2147483646 h 1648"/>
              <a:gd name="T38" fmla="*/ 2147483646 w 4896"/>
              <a:gd name="T39" fmla="*/ 2147483646 h 1648"/>
              <a:gd name="T40" fmla="*/ 2147483646 w 4896"/>
              <a:gd name="T41" fmla="*/ 2147483646 h 1648"/>
              <a:gd name="T42" fmla="*/ 2147483646 w 4896"/>
              <a:gd name="T43" fmla="*/ 2147483646 h 1648"/>
              <a:gd name="T44" fmla="*/ 2147483646 w 4896"/>
              <a:gd name="T45" fmla="*/ 1612900000 h 1648"/>
              <a:gd name="T46" fmla="*/ 2147483646 w 4896"/>
              <a:gd name="T47" fmla="*/ 1249997500 h 1648"/>
              <a:gd name="T48" fmla="*/ 2147483646 w 4896"/>
              <a:gd name="T49" fmla="*/ 524192500 h 1648"/>
              <a:gd name="T50" fmla="*/ 2147483646 w 4896"/>
              <a:gd name="T51" fmla="*/ 40322500 h 1648"/>
              <a:gd name="T52" fmla="*/ 2147483646 w 4896"/>
              <a:gd name="T53" fmla="*/ 161290000 h 1648"/>
              <a:gd name="T54" fmla="*/ 2147483646 w 4896"/>
              <a:gd name="T55" fmla="*/ 403225000 h 1648"/>
              <a:gd name="T56" fmla="*/ 2147483646 w 4896"/>
              <a:gd name="T57" fmla="*/ 645160000 h 1648"/>
              <a:gd name="T58" fmla="*/ 2147483646 w 4896"/>
              <a:gd name="T59" fmla="*/ 2147483646 h 1648"/>
              <a:gd name="T60" fmla="*/ 2147483646 w 4896"/>
              <a:gd name="T61" fmla="*/ 2147483646 h 1648"/>
              <a:gd name="T62" fmla="*/ 2147483646 w 4896"/>
              <a:gd name="T63" fmla="*/ 2147483646 h 1648"/>
              <a:gd name="T64" fmla="*/ 2147483646 w 4896"/>
              <a:gd name="T65" fmla="*/ 2147483646 h 1648"/>
              <a:gd name="T66" fmla="*/ 2147483646 w 4896"/>
              <a:gd name="T67" fmla="*/ 2147483646 h 1648"/>
              <a:gd name="T68" fmla="*/ 2147483646 w 4896"/>
              <a:gd name="T69" fmla="*/ 2147483646 h 1648"/>
              <a:gd name="T70" fmla="*/ 2147483646 w 4896"/>
              <a:gd name="T71" fmla="*/ 1975802500 h 1648"/>
              <a:gd name="T72" fmla="*/ 2147483646 w 4896"/>
              <a:gd name="T73" fmla="*/ 1491932500 h 1648"/>
              <a:gd name="T74" fmla="*/ 2147483646 w 4896"/>
              <a:gd name="T75" fmla="*/ 766127500 h 1648"/>
              <a:gd name="T76" fmla="*/ 2147483646 w 4896"/>
              <a:gd name="T77" fmla="*/ 524192500 h 1648"/>
              <a:gd name="T78" fmla="*/ 2147483646 w 4896"/>
              <a:gd name="T79" fmla="*/ 524192500 h 1648"/>
              <a:gd name="T80" fmla="*/ 2147483646 w 4896"/>
              <a:gd name="T81" fmla="*/ 645160000 h 1648"/>
              <a:gd name="T82" fmla="*/ 2147483646 w 4896"/>
              <a:gd name="T83" fmla="*/ 645160000 h 1648"/>
              <a:gd name="T84" fmla="*/ 2147483646 w 4896"/>
              <a:gd name="T85" fmla="*/ 766127500 h 1648"/>
              <a:gd name="T86" fmla="*/ 2147483646 w 4896"/>
              <a:gd name="T87" fmla="*/ 1129030000 h 1648"/>
              <a:gd name="T88" fmla="*/ 2147483646 w 4896"/>
              <a:gd name="T89" fmla="*/ 1733867500 h 1648"/>
              <a:gd name="T90" fmla="*/ 2147483646 w 4896"/>
              <a:gd name="T91" fmla="*/ 2096770000 h 1648"/>
              <a:gd name="T92" fmla="*/ 2147483646 w 4896"/>
              <a:gd name="T93" fmla="*/ 2147483646 h 1648"/>
              <a:gd name="T94" fmla="*/ 2147483646 w 4896"/>
              <a:gd name="T95" fmla="*/ 2147483646 h 1648"/>
              <a:gd name="T96" fmla="*/ 2147483646 w 4896"/>
              <a:gd name="T97" fmla="*/ 2147483646 h 1648"/>
              <a:gd name="T98" fmla="*/ 2147483646 w 4896"/>
              <a:gd name="T99" fmla="*/ 2147483646 h 1648"/>
              <a:gd name="T100" fmla="*/ 2147483646 w 4896"/>
              <a:gd name="T101" fmla="*/ 2147483646 h 1648"/>
              <a:gd name="T102" fmla="*/ 2147483646 w 4896"/>
              <a:gd name="T103" fmla="*/ 2147483646 h 1648"/>
              <a:gd name="T104" fmla="*/ 2147483646 w 4896"/>
              <a:gd name="T105" fmla="*/ 2147483646 h 1648"/>
              <a:gd name="T106" fmla="*/ 2147483646 w 4896"/>
              <a:gd name="T107" fmla="*/ 1733867500 h 1648"/>
              <a:gd name="T108" fmla="*/ 2147483646 w 4896"/>
              <a:gd name="T109" fmla="*/ 2147483646 h 1648"/>
              <a:gd name="T110" fmla="*/ 2147483646 w 4896"/>
              <a:gd name="T111" fmla="*/ 2147483646 h 1648"/>
              <a:gd name="T112" fmla="*/ 2147483646 w 4896"/>
              <a:gd name="T113" fmla="*/ 2147483646 h 1648"/>
              <a:gd name="T114" fmla="*/ 2147483646 w 4896"/>
              <a:gd name="T115" fmla="*/ 2147483646 h 1648"/>
              <a:gd name="T116" fmla="*/ 2147483646 w 4896"/>
              <a:gd name="T117" fmla="*/ 2147483646 h 1648"/>
              <a:gd name="T118" fmla="*/ 1995963750 w 4896"/>
              <a:gd name="T119" fmla="*/ 2147483646 h 1648"/>
              <a:gd name="T120" fmla="*/ 1028223750 w 4896"/>
              <a:gd name="T121" fmla="*/ 2147483646 h 16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96"/>
              <a:gd name="T184" fmla="*/ 0 h 1648"/>
              <a:gd name="T185" fmla="*/ 4896 w 4896"/>
              <a:gd name="T186" fmla="*/ 1648 h 16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96" h="1648">
                <a:moveTo>
                  <a:pt x="360" y="832"/>
                </a:moveTo>
                <a:cubicBezTo>
                  <a:pt x="336" y="816"/>
                  <a:pt x="280" y="784"/>
                  <a:pt x="264" y="832"/>
                </a:cubicBezTo>
                <a:cubicBezTo>
                  <a:pt x="248" y="880"/>
                  <a:pt x="264" y="1000"/>
                  <a:pt x="264" y="1120"/>
                </a:cubicBezTo>
                <a:cubicBezTo>
                  <a:pt x="264" y="1240"/>
                  <a:pt x="232" y="1472"/>
                  <a:pt x="264" y="1552"/>
                </a:cubicBezTo>
                <a:cubicBezTo>
                  <a:pt x="296" y="1632"/>
                  <a:pt x="0" y="1592"/>
                  <a:pt x="456" y="1600"/>
                </a:cubicBezTo>
                <a:cubicBezTo>
                  <a:pt x="912" y="1608"/>
                  <a:pt x="2304" y="1600"/>
                  <a:pt x="3000" y="1600"/>
                </a:cubicBezTo>
                <a:cubicBezTo>
                  <a:pt x="3696" y="1600"/>
                  <a:pt x="4368" y="1648"/>
                  <a:pt x="4632" y="1600"/>
                </a:cubicBezTo>
                <a:cubicBezTo>
                  <a:pt x="4896" y="1552"/>
                  <a:pt x="4632" y="1360"/>
                  <a:pt x="4584" y="1312"/>
                </a:cubicBezTo>
                <a:cubicBezTo>
                  <a:pt x="4536" y="1264"/>
                  <a:pt x="4416" y="1312"/>
                  <a:pt x="4344" y="1312"/>
                </a:cubicBezTo>
                <a:cubicBezTo>
                  <a:pt x="4272" y="1312"/>
                  <a:pt x="4184" y="1304"/>
                  <a:pt x="4152" y="1312"/>
                </a:cubicBezTo>
                <a:cubicBezTo>
                  <a:pt x="4120" y="1320"/>
                  <a:pt x="4160" y="1344"/>
                  <a:pt x="4152" y="1360"/>
                </a:cubicBezTo>
                <a:cubicBezTo>
                  <a:pt x="4144" y="1376"/>
                  <a:pt x="4128" y="1392"/>
                  <a:pt x="4104" y="1408"/>
                </a:cubicBezTo>
                <a:cubicBezTo>
                  <a:pt x="4080" y="1424"/>
                  <a:pt x="4040" y="1456"/>
                  <a:pt x="4008" y="1456"/>
                </a:cubicBezTo>
                <a:cubicBezTo>
                  <a:pt x="3976" y="1456"/>
                  <a:pt x="3936" y="1416"/>
                  <a:pt x="3912" y="1408"/>
                </a:cubicBezTo>
                <a:cubicBezTo>
                  <a:pt x="3888" y="1400"/>
                  <a:pt x="3872" y="1416"/>
                  <a:pt x="3864" y="1408"/>
                </a:cubicBezTo>
                <a:cubicBezTo>
                  <a:pt x="3856" y="1400"/>
                  <a:pt x="3872" y="1368"/>
                  <a:pt x="3864" y="1360"/>
                </a:cubicBezTo>
                <a:cubicBezTo>
                  <a:pt x="3856" y="1352"/>
                  <a:pt x="3824" y="1368"/>
                  <a:pt x="3816" y="1360"/>
                </a:cubicBezTo>
                <a:cubicBezTo>
                  <a:pt x="3808" y="1352"/>
                  <a:pt x="3816" y="1336"/>
                  <a:pt x="3816" y="1312"/>
                </a:cubicBezTo>
                <a:cubicBezTo>
                  <a:pt x="3816" y="1288"/>
                  <a:pt x="3792" y="1240"/>
                  <a:pt x="3816" y="1216"/>
                </a:cubicBezTo>
                <a:cubicBezTo>
                  <a:pt x="3840" y="1192"/>
                  <a:pt x="3928" y="1192"/>
                  <a:pt x="3960" y="1168"/>
                </a:cubicBezTo>
                <a:cubicBezTo>
                  <a:pt x="3992" y="1144"/>
                  <a:pt x="4008" y="1112"/>
                  <a:pt x="4008" y="1072"/>
                </a:cubicBezTo>
                <a:cubicBezTo>
                  <a:pt x="4008" y="1032"/>
                  <a:pt x="3960" y="976"/>
                  <a:pt x="3960" y="928"/>
                </a:cubicBezTo>
                <a:cubicBezTo>
                  <a:pt x="3960" y="880"/>
                  <a:pt x="4000" y="824"/>
                  <a:pt x="4008" y="784"/>
                </a:cubicBezTo>
                <a:cubicBezTo>
                  <a:pt x="4016" y="744"/>
                  <a:pt x="4016" y="720"/>
                  <a:pt x="4008" y="688"/>
                </a:cubicBezTo>
                <a:cubicBezTo>
                  <a:pt x="4000" y="656"/>
                  <a:pt x="3984" y="616"/>
                  <a:pt x="3960" y="592"/>
                </a:cubicBezTo>
                <a:cubicBezTo>
                  <a:pt x="3936" y="568"/>
                  <a:pt x="3888" y="568"/>
                  <a:pt x="3864" y="544"/>
                </a:cubicBezTo>
                <a:cubicBezTo>
                  <a:pt x="3840" y="520"/>
                  <a:pt x="3832" y="472"/>
                  <a:pt x="3816" y="448"/>
                </a:cubicBezTo>
                <a:cubicBezTo>
                  <a:pt x="3800" y="424"/>
                  <a:pt x="3784" y="400"/>
                  <a:pt x="3768" y="400"/>
                </a:cubicBezTo>
                <a:cubicBezTo>
                  <a:pt x="3752" y="400"/>
                  <a:pt x="3712" y="424"/>
                  <a:pt x="3720" y="448"/>
                </a:cubicBezTo>
                <a:cubicBezTo>
                  <a:pt x="3728" y="472"/>
                  <a:pt x="3800" y="512"/>
                  <a:pt x="3816" y="544"/>
                </a:cubicBezTo>
                <a:cubicBezTo>
                  <a:pt x="3832" y="576"/>
                  <a:pt x="3816" y="608"/>
                  <a:pt x="3816" y="640"/>
                </a:cubicBezTo>
                <a:cubicBezTo>
                  <a:pt x="3816" y="672"/>
                  <a:pt x="3832" y="704"/>
                  <a:pt x="3816" y="736"/>
                </a:cubicBezTo>
                <a:cubicBezTo>
                  <a:pt x="3800" y="768"/>
                  <a:pt x="3744" y="800"/>
                  <a:pt x="3720" y="832"/>
                </a:cubicBezTo>
                <a:cubicBezTo>
                  <a:pt x="3696" y="864"/>
                  <a:pt x="3688" y="896"/>
                  <a:pt x="3672" y="928"/>
                </a:cubicBezTo>
                <a:cubicBezTo>
                  <a:pt x="3656" y="960"/>
                  <a:pt x="3640" y="1008"/>
                  <a:pt x="3624" y="1024"/>
                </a:cubicBezTo>
                <a:cubicBezTo>
                  <a:pt x="3608" y="1040"/>
                  <a:pt x="3592" y="1016"/>
                  <a:pt x="3576" y="1024"/>
                </a:cubicBezTo>
                <a:cubicBezTo>
                  <a:pt x="3560" y="1032"/>
                  <a:pt x="3536" y="1048"/>
                  <a:pt x="3528" y="1072"/>
                </a:cubicBezTo>
                <a:cubicBezTo>
                  <a:pt x="3520" y="1096"/>
                  <a:pt x="3552" y="1144"/>
                  <a:pt x="3528" y="1168"/>
                </a:cubicBezTo>
                <a:cubicBezTo>
                  <a:pt x="3504" y="1192"/>
                  <a:pt x="3432" y="1216"/>
                  <a:pt x="3384" y="1216"/>
                </a:cubicBezTo>
                <a:cubicBezTo>
                  <a:pt x="3336" y="1216"/>
                  <a:pt x="3272" y="1192"/>
                  <a:pt x="3240" y="1168"/>
                </a:cubicBezTo>
                <a:cubicBezTo>
                  <a:pt x="3208" y="1144"/>
                  <a:pt x="3200" y="1104"/>
                  <a:pt x="3192" y="1072"/>
                </a:cubicBezTo>
                <a:cubicBezTo>
                  <a:pt x="3184" y="1040"/>
                  <a:pt x="3176" y="992"/>
                  <a:pt x="3192" y="976"/>
                </a:cubicBezTo>
                <a:cubicBezTo>
                  <a:pt x="3208" y="960"/>
                  <a:pt x="3256" y="984"/>
                  <a:pt x="3288" y="976"/>
                </a:cubicBezTo>
                <a:cubicBezTo>
                  <a:pt x="3320" y="968"/>
                  <a:pt x="3352" y="944"/>
                  <a:pt x="3384" y="928"/>
                </a:cubicBezTo>
                <a:cubicBezTo>
                  <a:pt x="3416" y="912"/>
                  <a:pt x="3456" y="928"/>
                  <a:pt x="3480" y="880"/>
                </a:cubicBezTo>
                <a:cubicBezTo>
                  <a:pt x="3504" y="832"/>
                  <a:pt x="3528" y="696"/>
                  <a:pt x="3528" y="640"/>
                </a:cubicBezTo>
                <a:cubicBezTo>
                  <a:pt x="3528" y="584"/>
                  <a:pt x="3496" y="568"/>
                  <a:pt x="3480" y="544"/>
                </a:cubicBezTo>
                <a:cubicBezTo>
                  <a:pt x="3464" y="520"/>
                  <a:pt x="3448" y="528"/>
                  <a:pt x="3432" y="496"/>
                </a:cubicBezTo>
                <a:cubicBezTo>
                  <a:pt x="3416" y="464"/>
                  <a:pt x="3408" y="400"/>
                  <a:pt x="3384" y="352"/>
                </a:cubicBezTo>
                <a:cubicBezTo>
                  <a:pt x="3360" y="304"/>
                  <a:pt x="3296" y="248"/>
                  <a:pt x="3288" y="208"/>
                </a:cubicBezTo>
                <a:cubicBezTo>
                  <a:pt x="3280" y="168"/>
                  <a:pt x="3328" y="144"/>
                  <a:pt x="3336" y="112"/>
                </a:cubicBezTo>
                <a:cubicBezTo>
                  <a:pt x="3344" y="80"/>
                  <a:pt x="3360" y="32"/>
                  <a:pt x="3336" y="16"/>
                </a:cubicBezTo>
                <a:cubicBezTo>
                  <a:pt x="3312" y="0"/>
                  <a:pt x="3240" y="8"/>
                  <a:pt x="3192" y="16"/>
                </a:cubicBezTo>
                <a:cubicBezTo>
                  <a:pt x="3144" y="24"/>
                  <a:pt x="3072" y="48"/>
                  <a:pt x="3048" y="64"/>
                </a:cubicBezTo>
                <a:cubicBezTo>
                  <a:pt x="3024" y="80"/>
                  <a:pt x="3048" y="96"/>
                  <a:pt x="3048" y="112"/>
                </a:cubicBezTo>
                <a:cubicBezTo>
                  <a:pt x="3048" y="128"/>
                  <a:pt x="3032" y="144"/>
                  <a:pt x="3048" y="160"/>
                </a:cubicBezTo>
                <a:cubicBezTo>
                  <a:pt x="3064" y="176"/>
                  <a:pt x="3120" y="192"/>
                  <a:pt x="3144" y="208"/>
                </a:cubicBezTo>
                <a:cubicBezTo>
                  <a:pt x="3168" y="224"/>
                  <a:pt x="3192" y="192"/>
                  <a:pt x="3192" y="256"/>
                </a:cubicBezTo>
                <a:cubicBezTo>
                  <a:pt x="3192" y="320"/>
                  <a:pt x="3160" y="488"/>
                  <a:pt x="3144" y="592"/>
                </a:cubicBezTo>
                <a:cubicBezTo>
                  <a:pt x="3128" y="696"/>
                  <a:pt x="3104" y="800"/>
                  <a:pt x="3096" y="880"/>
                </a:cubicBezTo>
                <a:cubicBezTo>
                  <a:pt x="3088" y="960"/>
                  <a:pt x="3096" y="1024"/>
                  <a:pt x="3096" y="1072"/>
                </a:cubicBezTo>
                <a:cubicBezTo>
                  <a:pt x="3096" y="1120"/>
                  <a:pt x="3088" y="1144"/>
                  <a:pt x="3096" y="1168"/>
                </a:cubicBezTo>
                <a:cubicBezTo>
                  <a:pt x="3104" y="1192"/>
                  <a:pt x="3136" y="1192"/>
                  <a:pt x="3144" y="1216"/>
                </a:cubicBezTo>
                <a:cubicBezTo>
                  <a:pt x="3152" y="1240"/>
                  <a:pt x="3160" y="1288"/>
                  <a:pt x="3144" y="1312"/>
                </a:cubicBezTo>
                <a:cubicBezTo>
                  <a:pt x="3128" y="1336"/>
                  <a:pt x="3096" y="1352"/>
                  <a:pt x="3048" y="1360"/>
                </a:cubicBezTo>
                <a:cubicBezTo>
                  <a:pt x="3000" y="1368"/>
                  <a:pt x="2912" y="1368"/>
                  <a:pt x="2856" y="1360"/>
                </a:cubicBezTo>
                <a:cubicBezTo>
                  <a:pt x="2800" y="1352"/>
                  <a:pt x="2744" y="1328"/>
                  <a:pt x="2712" y="1312"/>
                </a:cubicBezTo>
                <a:cubicBezTo>
                  <a:pt x="2680" y="1296"/>
                  <a:pt x="2656" y="1288"/>
                  <a:pt x="2664" y="1264"/>
                </a:cubicBezTo>
                <a:cubicBezTo>
                  <a:pt x="2672" y="1240"/>
                  <a:pt x="2744" y="1208"/>
                  <a:pt x="2760" y="1168"/>
                </a:cubicBezTo>
                <a:cubicBezTo>
                  <a:pt x="2776" y="1128"/>
                  <a:pt x="2760" y="1064"/>
                  <a:pt x="2760" y="1024"/>
                </a:cubicBezTo>
                <a:cubicBezTo>
                  <a:pt x="2760" y="984"/>
                  <a:pt x="2752" y="968"/>
                  <a:pt x="2760" y="928"/>
                </a:cubicBezTo>
                <a:cubicBezTo>
                  <a:pt x="2768" y="888"/>
                  <a:pt x="2800" y="824"/>
                  <a:pt x="2808" y="784"/>
                </a:cubicBezTo>
                <a:cubicBezTo>
                  <a:pt x="2816" y="744"/>
                  <a:pt x="2808" y="720"/>
                  <a:pt x="2808" y="688"/>
                </a:cubicBezTo>
                <a:cubicBezTo>
                  <a:pt x="2808" y="656"/>
                  <a:pt x="2808" y="632"/>
                  <a:pt x="2808" y="592"/>
                </a:cubicBezTo>
                <a:cubicBezTo>
                  <a:pt x="2808" y="552"/>
                  <a:pt x="2808" y="496"/>
                  <a:pt x="2808" y="448"/>
                </a:cubicBezTo>
                <a:cubicBezTo>
                  <a:pt x="2808" y="400"/>
                  <a:pt x="2800" y="336"/>
                  <a:pt x="2808" y="304"/>
                </a:cubicBezTo>
                <a:cubicBezTo>
                  <a:pt x="2816" y="272"/>
                  <a:pt x="2840" y="272"/>
                  <a:pt x="2856" y="256"/>
                </a:cubicBezTo>
                <a:cubicBezTo>
                  <a:pt x="2872" y="240"/>
                  <a:pt x="2896" y="232"/>
                  <a:pt x="2904" y="208"/>
                </a:cubicBezTo>
                <a:cubicBezTo>
                  <a:pt x="2912" y="184"/>
                  <a:pt x="2928" y="112"/>
                  <a:pt x="2904" y="112"/>
                </a:cubicBezTo>
                <a:cubicBezTo>
                  <a:pt x="2880" y="112"/>
                  <a:pt x="2808" y="184"/>
                  <a:pt x="2760" y="208"/>
                </a:cubicBezTo>
                <a:cubicBezTo>
                  <a:pt x="2712" y="232"/>
                  <a:pt x="2656" y="248"/>
                  <a:pt x="2616" y="256"/>
                </a:cubicBezTo>
                <a:cubicBezTo>
                  <a:pt x="2576" y="264"/>
                  <a:pt x="2552" y="256"/>
                  <a:pt x="2520" y="256"/>
                </a:cubicBezTo>
                <a:cubicBezTo>
                  <a:pt x="2488" y="256"/>
                  <a:pt x="2456" y="256"/>
                  <a:pt x="2424" y="256"/>
                </a:cubicBezTo>
                <a:cubicBezTo>
                  <a:pt x="2392" y="256"/>
                  <a:pt x="2352" y="264"/>
                  <a:pt x="2328" y="256"/>
                </a:cubicBezTo>
                <a:cubicBezTo>
                  <a:pt x="2304" y="248"/>
                  <a:pt x="2288" y="200"/>
                  <a:pt x="2280" y="208"/>
                </a:cubicBezTo>
                <a:cubicBezTo>
                  <a:pt x="2272" y="216"/>
                  <a:pt x="2280" y="280"/>
                  <a:pt x="2280" y="304"/>
                </a:cubicBezTo>
                <a:cubicBezTo>
                  <a:pt x="2280" y="328"/>
                  <a:pt x="2280" y="328"/>
                  <a:pt x="2280" y="352"/>
                </a:cubicBezTo>
                <a:cubicBezTo>
                  <a:pt x="2280" y="376"/>
                  <a:pt x="2288" y="424"/>
                  <a:pt x="2280" y="448"/>
                </a:cubicBezTo>
                <a:cubicBezTo>
                  <a:pt x="2272" y="472"/>
                  <a:pt x="2240" y="456"/>
                  <a:pt x="2232" y="496"/>
                </a:cubicBezTo>
                <a:cubicBezTo>
                  <a:pt x="2224" y="536"/>
                  <a:pt x="2240" y="648"/>
                  <a:pt x="2232" y="688"/>
                </a:cubicBezTo>
                <a:cubicBezTo>
                  <a:pt x="2224" y="728"/>
                  <a:pt x="2192" y="712"/>
                  <a:pt x="2184" y="736"/>
                </a:cubicBezTo>
                <a:cubicBezTo>
                  <a:pt x="2176" y="760"/>
                  <a:pt x="2184" y="808"/>
                  <a:pt x="2184" y="832"/>
                </a:cubicBezTo>
                <a:cubicBezTo>
                  <a:pt x="2184" y="856"/>
                  <a:pt x="2184" y="856"/>
                  <a:pt x="2184" y="880"/>
                </a:cubicBezTo>
                <a:cubicBezTo>
                  <a:pt x="2184" y="904"/>
                  <a:pt x="2192" y="936"/>
                  <a:pt x="2184" y="976"/>
                </a:cubicBezTo>
                <a:cubicBezTo>
                  <a:pt x="2176" y="1016"/>
                  <a:pt x="2160" y="1080"/>
                  <a:pt x="2136" y="1120"/>
                </a:cubicBezTo>
                <a:cubicBezTo>
                  <a:pt x="2112" y="1160"/>
                  <a:pt x="2064" y="1184"/>
                  <a:pt x="2040" y="1216"/>
                </a:cubicBezTo>
                <a:cubicBezTo>
                  <a:pt x="2016" y="1248"/>
                  <a:pt x="1992" y="1296"/>
                  <a:pt x="1992" y="1312"/>
                </a:cubicBezTo>
                <a:cubicBezTo>
                  <a:pt x="1992" y="1328"/>
                  <a:pt x="2064" y="1304"/>
                  <a:pt x="2040" y="1312"/>
                </a:cubicBezTo>
                <a:cubicBezTo>
                  <a:pt x="2016" y="1320"/>
                  <a:pt x="1888" y="1352"/>
                  <a:pt x="1848" y="1360"/>
                </a:cubicBezTo>
                <a:cubicBezTo>
                  <a:pt x="1808" y="1368"/>
                  <a:pt x="1824" y="1368"/>
                  <a:pt x="1800" y="1360"/>
                </a:cubicBezTo>
                <a:cubicBezTo>
                  <a:pt x="1776" y="1352"/>
                  <a:pt x="1728" y="1328"/>
                  <a:pt x="1704" y="1312"/>
                </a:cubicBezTo>
                <a:cubicBezTo>
                  <a:pt x="1680" y="1296"/>
                  <a:pt x="1640" y="1288"/>
                  <a:pt x="1656" y="1264"/>
                </a:cubicBezTo>
                <a:cubicBezTo>
                  <a:pt x="1672" y="1240"/>
                  <a:pt x="1760" y="1192"/>
                  <a:pt x="1800" y="1168"/>
                </a:cubicBezTo>
                <a:cubicBezTo>
                  <a:pt x="1840" y="1144"/>
                  <a:pt x="1880" y="1152"/>
                  <a:pt x="1896" y="1120"/>
                </a:cubicBezTo>
                <a:cubicBezTo>
                  <a:pt x="1912" y="1088"/>
                  <a:pt x="1888" y="1016"/>
                  <a:pt x="1896" y="976"/>
                </a:cubicBezTo>
                <a:cubicBezTo>
                  <a:pt x="1904" y="936"/>
                  <a:pt x="1936" y="912"/>
                  <a:pt x="1944" y="880"/>
                </a:cubicBezTo>
                <a:cubicBezTo>
                  <a:pt x="1952" y="848"/>
                  <a:pt x="1944" y="816"/>
                  <a:pt x="1944" y="784"/>
                </a:cubicBezTo>
                <a:cubicBezTo>
                  <a:pt x="1944" y="752"/>
                  <a:pt x="1952" y="688"/>
                  <a:pt x="1944" y="688"/>
                </a:cubicBezTo>
                <a:cubicBezTo>
                  <a:pt x="1936" y="688"/>
                  <a:pt x="1904" y="752"/>
                  <a:pt x="1896" y="784"/>
                </a:cubicBezTo>
                <a:cubicBezTo>
                  <a:pt x="1888" y="816"/>
                  <a:pt x="1904" y="848"/>
                  <a:pt x="1896" y="880"/>
                </a:cubicBezTo>
                <a:cubicBezTo>
                  <a:pt x="1888" y="912"/>
                  <a:pt x="1864" y="952"/>
                  <a:pt x="1848" y="976"/>
                </a:cubicBezTo>
                <a:cubicBezTo>
                  <a:pt x="1832" y="1000"/>
                  <a:pt x="1816" y="1008"/>
                  <a:pt x="1800" y="1024"/>
                </a:cubicBezTo>
                <a:cubicBezTo>
                  <a:pt x="1784" y="1040"/>
                  <a:pt x="1776" y="1056"/>
                  <a:pt x="1752" y="1072"/>
                </a:cubicBezTo>
                <a:cubicBezTo>
                  <a:pt x="1728" y="1088"/>
                  <a:pt x="1680" y="1112"/>
                  <a:pt x="1656" y="1120"/>
                </a:cubicBezTo>
                <a:cubicBezTo>
                  <a:pt x="1632" y="1128"/>
                  <a:pt x="1624" y="1120"/>
                  <a:pt x="1608" y="1120"/>
                </a:cubicBezTo>
                <a:cubicBezTo>
                  <a:pt x="1592" y="1120"/>
                  <a:pt x="1584" y="1112"/>
                  <a:pt x="1560" y="1120"/>
                </a:cubicBezTo>
                <a:cubicBezTo>
                  <a:pt x="1536" y="1128"/>
                  <a:pt x="1504" y="1152"/>
                  <a:pt x="1464" y="1168"/>
                </a:cubicBezTo>
                <a:cubicBezTo>
                  <a:pt x="1424" y="1184"/>
                  <a:pt x="1384" y="1200"/>
                  <a:pt x="1320" y="1216"/>
                </a:cubicBezTo>
                <a:cubicBezTo>
                  <a:pt x="1256" y="1232"/>
                  <a:pt x="1168" y="1264"/>
                  <a:pt x="1080" y="1264"/>
                </a:cubicBezTo>
                <a:cubicBezTo>
                  <a:pt x="992" y="1264"/>
                  <a:pt x="888" y="1240"/>
                  <a:pt x="792" y="1216"/>
                </a:cubicBezTo>
                <a:cubicBezTo>
                  <a:pt x="696" y="1192"/>
                  <a:pt x="568" y="1168"/>
                  <a:pt x="504" y="1120"/>
                </a:cubicBezTo>
                <a:cubicBezTo>
                  <a:pt x="440" y="1072"/>
                  <a:pt x="432" y="976"/>
                  <a:pt x="408" y="928"/>
                </a:cubicBezTo>
                <a:cubicBezTo>
                  <a:pt x="384" y="880"/>
                  <a:pt x="384" y="848"/>
                  <a:pt x="360" y="832"/>
                </a:cubicBezTo>
                <a:close/>
              </a:path>
            </a:pathLst>
          </a:custGeom>
          <a:solidFill>
            <a:schemeClr val="bg1"/>
          </a:solidFill>
          <a:ln w="9525">
            <a:solidFill>
              <a:schemeClr val="bg1"/>
            </a:solidFill>
            <a:round/>
            <a:headEnd/>
            <a:tailEnd/>
          </a:ln>
        </p:spPr>
        <p:txBody>
          <a:bodyPr/>
          <a:lstStyle/>
          <a:p>
            <a:endParaRPr lang="en-US"/>
          </a:p>
        </p:txBody>
      </p:sp>
      <p:sp>
        <p:nvSpPr>
          <p:cNvPr id="34828" name="Oval 12">
            <a:extLst>
              <a:ext uri="{FF2B5EF4-FFF2-40B4-BE49-F238E27FC236}">
                <a16:creationId xmlns:a16="http://schemas.microsoft.com/office/drawing/2014/main" id="{D2C99E8B-BDD1-4D1B-8CDE-54531D9FE465}"/>
              </a:ext>
            </a:extLst>
          </p:cNvPr>
          <p:cNvSpPr>
            <a:spLocks noChangeArrowheads="1"/>
          </p:cNvSpPr>
          <p:nvPr/>
        </p:nvSpPr>
        <p:spPr bwMode="auto">
          <a:xfrm>
            <a:off x="1968500" y="47625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29" name="Oval 13">
            <a:extLst>
              <a:ext uri="{FF2B5EF4-FFF2-40B4-BE49-F238E27FC236}">
                <a16:creationId xmlns:a16="http://schemas.microsoft.com/office/drawing/2014/main" id="{7D8C1E73-74A6-4087-9544-FC7C9CD0646E}"/>
              </a:ext>
            </a:extLst>
          </p:cNvPr>
          <p:cNvSpPr>
            <a:spLocks noChangeArrowheads="1"/>
          </p:cNvSpPr>
          <p:nvPr/>
        </p:nvSpPr>
        <p:spPr bwMode="auto">
          <a:xfrm>
            <a:off x="1981200" y="46863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0" name="Oval 14">
            <a:extLst>
              <a:ext uri="{FF2B5EF4-FFF2-40B4-BE49-F238E27FC236}">
                <a16:creationId xmlns:a16="http://schemas.microsoft.com/office/drawing/2014/main" id="{AA25179C-0DF5-4638-8ACB-8853F8E6FF26}"/>
              </a:ext>
            </a:extLst>
          </p:cNvPr>
          <p:cNvSpPr>
            <a:spLocks noChangeArrowheads="1"/>
          </p:cNvSpPr>
          <p:nvPr/>
        </p:nvSpPr>
        <p:spPr bwMode="auto">
          <a:xfrm>
            <a:off x="2057400" y="46863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1" name="Oval 15">
            <a:extLst>
              <a:ext uri="{FF2B5EF4-FFF2-40B4-BE49-F238E27FC236}">
                <a16:creationId xmlns:a16="http://schemas.microsoft.com/office/drawing/2014/main" id="{75A65AB3-8D7F-4978-B058-8A9659A8046A}"/>
              </a:ext>
            </a:extLst>
          </p:cNvPr>
          <p:cNvSpPr>
            <a:spLocks noChangeArrowheads="1"/>
          </p:cNvSpPr>
          <p:nvPr/>
        </p:nvSpPr>
        <p:spPr bwMode="auto">
          <a:xfrm>
            <a:off x="1905000" y="47244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2" name="Oval 16">
            <a:extLst>
              <a:ext uri="{FF2B5EF4-FFF2-40B4-BE49-F238E27FC236}">
                <a16:creationId xmlns:a16="http://schemas.microsoft.com/office/drawing/2014/main" id="{E2BCF504-50DE-4AD2-9674-81F730BB1CFD}"/>
              </a:ext>
            </a:extLst>
          </p:cNvPr>
          <p:cNvSpPr>
            <a:spLocks noChangeArrowheads="1"/>
          </p:cNvSpPr>
          <p:nvPr/>
        </p:nvSpPr>
        <p:spPr bwMode="auto">
          <a:xfrm>
            <a:off x="1752600" y="46482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3" name="Oval 17">
            <a:extLst>
              <a:ext uri="{FF2B5EF4-FFF2-40B4-BE49-F238E27FC236}">
                <a16:creationId xmlns:a16="http://schemas.microsoft.com/office/drawing/2014/main" id="{913196E0-4648-44FA-86D0-5E6DAB5EE776}"/>
              </a:ext>
            </a:extLst>
          </p:cNvPr>
          <p:cNvSpPr>
            <a:spLocks noChangeArrowheads="1"/>
          </p:cNvSpPr>
          <p:nvPr/>
        </p:nvSpPr>
        <p:spPr bwMode="auto">
          <a:xfrm>
            <a:off x="1524000" y="46482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4" name="Oval 18">
            <a:extLst>
              <a:ext uri="{FF2B5EF4-FFF2-40B4-BE49-F238E27FC236}">
                <a16:creationId xmlns:a16="http://schemas.microsoft.com/office/drawing/2014/main" id="{14D0D484-9908-415C-B881-209C70D9B7FA}"/>
              </a:ext>
            </a:extLst>
          </p:cNvPr>
          <p:cNvSpPr>
            <a:spLocks noChangeArrowheads="1"/>
          </p:cNvSpPr>
          <p:nvPr/>
        </p:nvSpPr>
        <p:spPr bwMode="auto">
          <a:xfrm>
            <a:off x="1727200" y="48006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5" name="Oval 19">
            <a:extLst>
              <a:ext uri="{FF2B5EF4-FFF2-40B4-BE49-F238E27FC236}">
                <a16:creationId xmlns:a16="http://schemas.microsoft.com/office/drawing/2014/main" id="{2328B7CA-6E98-43DD-9542-9559C475A19B}"/>
              </a:ext>
            </a:extLst>
          </p:cNvPr>
          <p:cNvSpPr>
            <a:spLocks noChangeArrowheads="1"/>
          </p:cNvSpPr>
          <p:nvPr/>
        </p:nvSpPr>
        <p:spPr bwMode="auto">
          <a:xfrm>
            <a:off x="1676400" y="45720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6" name="Oval 20">
            <a:extLst>
              <a:ext uri="{FF2B5EF4-FFF2-40B4-BE49-F238E27FC236}">
                <a16:creationId xmlns:a16="http://schemas.microsoft.com/office/drawing/2014/main" id="{13EF41F9-C1C9-407F-8245-D021876BF3E6}"/>
              </a:ext>
            </a:extLst>
          </p:cNvPr>
          <p:cNvSpPr>
            <a:spLocks noChangeArrowheads="1"/>
          </p:cNvSpPr>
          <p:nvPr/>
        </p:nvSpPr>
        <p:spPr bwMode="auto">
          <a:xfrm>
            <a:off x="2146300" y="47498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7" name="Oval 21">
            <a:extLst>
              <a:ext uri="{FF2B5EF4-FFF2-40B4-BE49-F238E27FC236}">
                <a16:creationId xmlns:a16="http://schemas.microsoft.com/office/drawing/2014/main" id="{48283E9E-660C-4DFE-82D1-5CB3C0DC4EA8}"/>
              </a:ext>
            </a:extLst>
          </p:cNvPr>
          <p:cNvSpPr>
            <a:spLocks noChangeArrowheads="1"/>
          </p:cNvSpPr>
          <p:nvPr/>
        </p:nvSpPr>
        <p:spPr bwMode="auto">
          <a:xfrm>
            <a:off x="2133600" y="46863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8" name="Oval 22">
            <a:extLst>
              <a:ext uri="{FF2B5EF4-FFF2-40B4-BE49-F238E27FC236}">
                <a16:creationId xmlns:a16="http://schemas.microsoft.com/office/drawing/2014/main" id="{2E1F651E-AE22-4C63-8841-EFB44F175C01}"/>
              </a:ext>
            </a:extLst>
          </p:cNvPr>
          <p:cNvSpPr>
            <a:spLocks noChangeArrowheads="1"/>
          </p:cNvSpPr>
          <p:nvPr/>
        </p:nvSpPr>
        <p:spPr bwMode="auto">
          <a:xfrm>
            <a:off x="1600200" y="48133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39" name="Oval 23">
            <a:extLst>
              <a:ext uri="{FF2B5EF4-FFF2-40B4-BE49-F238E27FC236}">
                <a16:creationId xmlns:a16="http://schemas.microsoft.com/office/drawing/2014/main" id="{EB1B4322-7DB8-460B-9440-7E862E14F5E9}"/>
              </a:ext>
            </a:extLst>
          </p:cNvPr>
          <p:cNvSpPr>
            <a:spLocks noChangeArrowheads="1"/>
          </p:cNvSpPr>
          <p:nvPr/>
        </p:nvSpPr>
        <p:spPr bwMode="auto">
          <a:xfrm>
            <a:off x="1663700" y="47244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40" name="Oval 24">
            <a:extLst>
              <a:ext uri="{FF2B5EF4-FFF2-40B4-BE49-F238E27FC236}">
                <a16:creationId xmlns:a16="http://schemas.microsoft.com/office/drawing/2014/main" id="{456C6A27-EA62-4C90-AC76-AF3BB82ABCA5}"/>
              </a:ext>
            </a:extLst>
          </p:cNvPr>
          <p:cNvSpPr>
            <a:spLocks noChangeArrowheads="1"/>
          </p:cNvSpPr>
          <p:nvPr/>
        </p:nvSpPr>
        <p:spPr bwMode="auto">
          <a:xfrm>
            <a:off x="1524000" y="45720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41" name="Oval 25">
            <a:extLst>
              <a:ext uri="{FF2B5EF4-FFF2-40B4-BE49-F238E27FC236}">
                <a16:creationId xmlns:a16="http://schemas.microsoft.com/office/drawing/2014/main" id="{3499BB0B-F64E-4A8A-A697-44894F7E759D}"/>
              </a:ext>
            </a:extLst>
          </p:cNvPr>
          <p:cNvSpPr>
            <a:spLocks noChangeArrowheads="1"/>
          </p:cNvSpPr>
          <p:nvPr/>
        </p:nvSpPr>
        <p:spPr bwMode="auto">
          <a:xfrm>
            <a:off x="1663700" y="46482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42" name="Oval 26">
            <a:extLst>
              <a:ext uri="{FF2B5EF4-FFF2-40B4-BE49-F238E27FC236}">
                <a16:creationId xmlns:a16="http://schemas.microsoft.com/office/drawing/2014/main" id="{41482C8D-11DF-4CEA-92CE-7BBF8510B59B}"/>
              </a:ext>
            </a:extLst>
          </p:cNvPr>
          <p:cNvSpPr>
            <a:spLocks noChangeArrowheads="1"/>
          </p:cNvSpPr>
          <p:nvPr/>
        </p:nvSpPr>
        <p:spPr bwMode="auto">
          <a:xfrm>
            <a:off x="1492250" y="47371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43" name="Oval 27">
            <a:extLst>
              <a:ext uri="{FF2B5EF4-FFF2-40B4-BE49-F238E27FC236}">
                <a16:creationId xmlns:a16="http://schemas.microsoft.com/office/drawing/2014/main" id="{1395AAAE-C908-498D-8112-FB10FC2B4F3F}"/>
              </a:ext>
            </a:extLst>
          </p:cNvPr>
          <p:cNvSpPr>
            <a:spLocks noChangeArrowheads="1"/>
          </p:cNvSpPr>
          <p:nvPr/>
        </p:nvSpPr>
        <p:spPr bwMode="auto">
          <a:xfrm>
            <a:off x="1555750" y="4648200"/>
            <a:ext cx="76200" cy="76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p>
        </p:txBody>
      </p:sp>
      <p:sp>
        <p:nvSpPr>
          <p:cNvPr id="34844" name="Text Box 28">
            <a:extLst>
              <a:ext uri="{FF2B5EF4-FFF2-40B4-BE49-F238E27FC236}">
                <a16:creationId xmlns:a16="http://schemas.microsoft.com/office/drawing/2014/main" id="{AC3AA041-38E4-4C51-A912-B9F05BCB0B46}"/>
              </a:ext>
            </a:extLst>
          </p:cNvPr>
          <p:cNvSpPr txBox="1">
            <a:spLocks noChangeArrowheads="1"/>
          </p:cNvSpPr>
          <p:nvPr/>
        </p:nvSpPr>
        <p:spPr bwMode="auto">
          <a:xfrm>
            <a:off x="762000" y="57150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a:solidFill>
                  <a:srgbClr val="0000FF"/>
                </a:solidFill>
              </a:rPr>
              <a:t>Hình 27.3: Thí nghiệm “bữa ăn giả” của chó</a:t>
            </a:r>
          </a:p>
        </p:txBody>
      </p:sp>
      <p:sp>
        <p:nvSpPr>
          <p:cNvPr id="45129" name="Text Box 32">
            <a:extLst>
              <a:ext uri="{FF2B5EF4-FFF2-40B4-BE49-F238E27FC236}">
                <a16:creationId xmlns:a16="http://schemas.microsoft.com/office/drawing/2014/main" id="{2DFF718D-E237-4293-8194-66D1EF127DAC}"/>
              </a:ext>
            </a:extLst>
          </p:cNvPr>
          <p:cNvSpPr txBox="1">
            <a:spLocks noChangeArrowheads="1"/>
          </p:cNvSpPr>
          <p:nvPr/>
        </p:nvSpPr>
        <p:spPr bwMode="auto">
          <a:xfrm>
            <a:off x="76200" y="762000"/>
            <a:ext cx="40386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3000">
                <a:solidFill>
                  <a:srgbClr val="0000FF"/>
                </a:solidFill>
              </a:rPr>
              <a:t>II. </a:t>
            </a:r>
            <a:r>
              <a:rPr lang="en-US" altLang="en-US" sz="3000" u="sng">
                <a:solidFill>
                  <a:srgbClr val="0000FF"/>
                </a:solidFill>
              </a:rPr>
              <a:t>Tiêu hoá ở dạ dày</a:t>
            </a:r>
            <a:r>
              <a:rPr lang="en-US" altLang="en-US" sz="3000">
                <a:solidFill>
                  <a:srgbClr val="0000FF"/>
                </a:solidFill>
              </a:rPr>
              <a:t>:</a:t>
            </a:r>
            <a:r>
              <a:rPr lang="en-US" altLang="en-US" sz="3000" u="sng">
                <a:solidFill>
                  <a:srgbClr val="0000FF"/>
                </a:solidFill>
              </a:rPr>
              <a:t>  </a:t>
            </a:r>
          </a:p>
        </p:txBody>
      </p:sp>
      <p:grpSp>
        <p:nvGrpSpPr>
          <p:cNvPr id="2" name="Group 36">
            <a:extLst>
              <a:ext uri="{FF2B5EF4-FFF2-40B4-BE49-F238E27FC236}">
                <a16:creationId xmlns:a16="http://schemas.microsoft.com/office/drawing/2014/main" id="{84F2B5EB-05FC-44AC-9502-FA7DB74C085B}"/>
              </a:ext>
            </a:extLst>
          </p:cNvPr>
          <p:cNvGrpSpPr>
            <a:grpSpLocks/>
          </p:cNvGrpSpPr>
          <p:nvPr/>
        </p:nvGrpSpPr>
        <p:grpSpPr bwMode="auto">
          <a:xfrm>
            <a:off x="2514600" y="1493838"/>
            <a:ext cx="4343400" cy="4906962"/>
            <a:chOff x="1584" y="585"/>
            <a:chExt cx="2352" cy="3275"/>
          </a:xfrm>
        </p:grpSpPr>
        <p:pic>
          <p:nvPicPr>
            <p:cNvPr id="12319" name="Picture 37" descr="Paplov_jpg">
              <a:extLst>
                <a:ext uri="{FF2B5EF4-FFF2-40B4-BE49-F238E27FC236}">
                  <a16:creationId xmlns:a16="http://schemas.microsoft.com/office/drawing/2014/main" id="{C3DF8126-94F1-49EE-A67E-8DA46D5DB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585"/>
              <a:ext cx="2352"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0" name="Text Box 38">
              <a:extLst>
                <a:ext uri="{FF2B5EF4-FFF2-40B4-BE49-F238E27FC236}">
                  <a16:creationId xmlns:a16="http://schemas.microsoft.com/office/drawing/2014/main" id="{3099D7C8-E9B3-4A8E-B3E8-D3C96BCC4E46}"/>
                </a:ext>
              </a:extLst>
            </p:cNvPr>
            <p:cNvSpPr txBox="1">
              <a:spLocks noChangeArrowheads="1"/>
            </p:cNvSpPr>
            <p:nvPr/>
          </p:nvSpPr>
          <p:spPr bwMode="auto">
            <a:xfrm>
              <a:off x="1632" y="3513"/>
              <a:ext cx="2256"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US" altLang="en-US" sz="2800" b="1">
                  <a:solidFill>
                    <a:srgbClr val="0000FF"/>
                  </a:solidFill>
                </a:rPr>
                <a:t>I van Petrovich Paplop</a:t>
              </a:r>
              <a:r>
                <a:rPr lang="en-US" altLang="en-US" sz="1800">
                  <a:solidFill>
                    <a:srgbClr val="0000FF"/>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129"/>
                                        </p:tgtEl>
                                        <p:attrNameLst>
                                          <p:attrName>style.visibility</p:attrName>
                                        </p:attrNameLst>
                                      </p:cBhvr>
                                      <p:to>
                                        <p:strVal val="visible"/>
                                      </p:to>
                                    </p:set>
                                    <p:animEffect transition="in" filter="box(in)">
                                      <p:cBhvr>
                                        <p:cTn id="7" dur="500"/>
                                        <p:tgtEl>
                                          <p:spTgt spid="45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34819"/>
                                        </p:tgtEl>
                                        <p:attrNameLst>
                                          <p:attrName>style.visibility</p:attrName>
                                        </p:attrNameLst>
                                      </p:cBhvr>
                                      <p:to>
                                        <p:strVal val="visible"/>
                                      </p:to>
                                    </p:set>
                                    <p:anim calcmode="lin" valueType="num">
                                      <p:cBhvr>
                                        <p:cTn id="20" dur="1000" fill="hold"/>
                                        <p:tgtEl>
                                          <p:spTgt spid="34819"/>
                                        </p:tgtEl>
                                        <p:attrNameLst>
                                          <p:attrName>ppt_w</p:attrName>
                                        </p:attrNameLst>
                                      </p:cBhvr>
                                      <p:tavLst>
                                        <p:tav tm="0">
                                          <p:val>
                                            <p:fltVal val="0"/>
                                          </p:val>
                                        </p:tav>
                                        <p:tav tm="100000">
                                          <p:val>
                                            <p:strVal val="#ppt_w"/>
                                          </p:val>
                                        </p:tav>
                                      </p:tavLst>
                                    </p:anim>
                                    <p:anim calcmode="lin" valueType="num">
                                      <p:cBhvr>
                                        <p:cTn id="21" dur="1000" fill="hold"/>
                                        <p:tgtEl>
                                          <p:spTgt spid="34819"/>
                                        </p:tgtEl>
                                        <p:attrNameLst>
                                          <p:attrName>ppt_h</p:attrName>
                                        </p:attrNameLst>
                                      </p:cBhvr>
                                      <p:tavLst>
                                        <p:tav tm="0">
                                          <p:val>
                                            <p:fltVal val="0"/>
                                          </p:val>
                                        </p:tav>
                                        <p:tav tm="100000">
                                          <p:val>
                                            <p:strVal val="#ppt_h"/>
                                          </p:val>
                                        </p:tav>
                                      </p:tavLst>
                                    </p:anim>
                                    <p:anim calcmode="lin" valueType="num">
                                      <p:cBhvr>
                                        <p:cTn id="22" dur="1000" fill="hold"/>
                                        <p:tgtEl>
                                          <p:spTgt spid="34819"/>
                                        </p:tgtEl>
                                        <p:attrNameLst>
                                          <p:attrName>style.rotation</p:attrName>
                                        </p:attrNameLst>
                                      </p:cBhvr>
                                      <p:tavLst>
                                        <p:tav tm="0">
                                          <p:val>
                                            <p:fltVal val="90"/>
                                          </p:val>
                                        </p:tav>
                                        <p:tav tm="100000">
                                          <p:val>
                                            <p:fltVal val="0"/>
                                          </p:val>
                                        </p:tav>
                                      </p:tavLst>
                                    </p:anim>
                                    <p:animEffect transition="in" filter="fade">
                                      <p:cBhvr>
                                        <p:cTn id="23" dur="1000"/>
                                        <p:tgtEl>
                                          <p:spTgt spid="348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34820"/>
                                        </p:tgtEl>
                                        <p:attrNameLst>
                                          <p:attrName>style.visibility</p:attrName>
                                        </p:attrNameLst>
                                      </p:cBhvr>
                                      <p:to>
                                        <p:strVal val="visible"/>
                                      </p:to>
                                    </p:set>
                                    <p:anim calcmode="lin" valueType="num">
                                      <p:cBhvr>
                                        <p:cTn id="28" dur="1000" fill="hold"/>
                                        <p:tgtEl>
                                          <p:spTgt spid="34820"/>
                                        </p:tgtEl>
                                        <p:attrNameLst>
                                          <p:attrName>ppt_w</p:attrName>
                                        </p:attrNameLst>
                                      </p:cBhvr>
                                      <p:tavLst>
                                        <p:tav tm="0">
                                          <p:val>
                                            <p:fltVal val="0"/>
                                          </p:val>
                                        </p:tav>
                                        <p:tav tm="100000">
                                          <p:val>
                                            <p:strVal val="#ppt_w"/>
                                          </p:val>
                                        </p:tav>
                                      </p:tavLst>
                                    </p:anim>
                                    <p:anim calcmode="lin" valueType="num">
                                      <p:cBhvr>
                                        <p:cTn id="29" dur="1000" fill="hold"/>
                                        <p:tgtEl>
                                          <p:spTgt spid="34820"/>
                                        </p:tgtEl>
                                        <p:attrNameLst>
                                          <p:attrName>ppt_h</p:attrName>
                                        </p:attrNameLst>
                                      </p:cBhvr>
                                      <p:tavLst>
                                        <p:tav tm="0">
                                          <p:val>
                                            <p:fltVal val="0"/>
                                          </p:val>
                                        </p:tav>
                                        <p:tav tm="100000">
                                          <p:val>
                                            <p:strVal val="#ppt_h"/>
                                          </p:val>
                                        </p:tav>
                                      </p:tavLst>
                                    </p:anim>
                                    <p:anim calcmode="lin" valueType="num">
                                      <p:cBhvr>
                                        <p:cTn id="30" dur="1000" fill="hold"/>
                                        <p:tgtEl>
                                          <p:spTgt spid="34820"/>
                                        </p:tgtEl>
                                        <p:attrNameLst>
                                          <p:attrName>style.rotation</p:attrName>
                                        </p:attrNameLst>
                                      </p:cBhvr>
                                      <p:tavLst>
                                        <p:tav tm="0">
                                          <p:val>
                                            <p:fltVal val="90"/>
                                          </p:val>
                                        </p:tav>
                                        <p:tav tm="100000">
                                          <p:val>
                                            <p:fltVal val="0"/>
                                          </p:val>
                                        </p:tav>
                                      </p:tavLst>
                                    </p:anim>
                                    <p:animEffect transition="in" filter="fade">
                                      <p:cBhvr>
                                        <p:cTn id="31" dur="1000"/>
                                        <p:tgtEl>
                                          <p:spTgt spid="3482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34828"/>
                                        </p:tgtEl>
                                        <p:attrNameLst>
                                          <p:attrName>style.visibility</p:attrName>
                                        </p:attrNameLst>
                                      </p:cBhvr>
                                      <p:to>
                                        <p:strVal val="visible"/>
                                      </p:to>
                                    </p:set>
                                    <p:anim calcmode="lin" valueType="num">
                                      <p:cBhvr>
                                        <p:cTn id="34" dur="1000" fill="hold"/>
                                        <p:tgtEl>
                                          <p:spTgt spid="34828"/>
                                        </p:tgtEl>
                                        <p:attrNameLst>
                                          <p:attrName>ppt_w</p:attrName>
                                        </p:attrNameLst>
                                      </p:cBhvr>
                                      <p:tavLst>
                                        <p:tav tm="0">
                                          <p:val>
                                            <p:fltVal val="0"/>
                                          </p:val>
                                        </p:tav>
                                        <p:tav tm="100000">
                                          <p:val>
                                            <p:strVal val="#ppt_w"/>
                                          </p:val>
                                        </p:tav>
                                      </p:tavLst>
                                    </p:anim>
                                    <p:anim calcmode="lin" valueType="num">
                                      <p:cBhvr>
                                        <p:cTn id="35" dur="1000" fill="hold"/>
                                        <p:tgtEl>
                                          <p:spTgt spid="34828"/>
                                        </p:tgtEl>
                                        <p:attrNameLst>
                                          <p:attrName>ppt_h</p:attrName>
                                        </p:attrNameLst>
                                      </p:cBhvr>
                                      <p:tavLst>
                                        <p:tav tm="0">
                                          <p:val>
                                            <p:fltVal val="0"/>
                                          </p:val>
                                        </p:tav>
                                        <p:tav tm="100000">
                                          <p:val>
                                            <p:strVal val="#ppt_h"/>
                                          </p:val>
                                        </p:tav>
                                      </p:tavLst>
                                    </p:anim>
                                    <p:anim calcmode="lin" valueType="num">
                                      <p:cBhvr>
                                        <p:cTn id="36" dur="1000" fill="hold"/>
                                        <p:tgtEl>
                                          <p:spTgt spid="34828"/>
                                        </p:tgtEl>
                                        <p:attrNameLst>
                                          <p:attrName>style.rotation</p:attrName>
                                        </p:attrNameLst>
                                      </p:cBhvr>
                                      <p:tavLst>
                                        <p:tav tm="0">
                                          <p:val>
                                            <p:fltVal val="90"/>
                                          </p:val>
                                        </p:tav>
                                        <p:tav tm="100000">
                                          <p:val>
                                            <p:fltVal val="0"/>
                                          </p:val>
                                        </p:tav>
                                      </p:tavLst>
                                    </p:anim>
                                    <p:animEffect transition="in" filter="fade">
                                      <p:cBhvr>
                                        <p:cTn id="37" dur="1000"/>
                                        <p:tgtEl>
                                          <p:spTgt spid="34828"/>
                                        </p:tgtEl>
                                      </p:cBhvr>
                                    </p:animEffect>
                                  </p:childTnLst>
                                </p:cTn>
                              </p:par>
                              <p:par>
                                <p:cTn id="38" presetID="31" presetClass="entr" presetSubtype="0" fill="hold" nodeType="withEffect">
                                  <p:stCondLst>
                                    <p:cond delay="0"/>
                                  </p:stCondLst>
                                  <p:iterate type="lt">
                                    <p:tmPct val="5000"/>
                                  </p:iterate>
                                  <p:childTnLst>
                                    <p:set>
                                      <p:cBhvr>
                                        <p:cTn id="39" dur="1" fill="hold">
                                          <p:stCondLst>
                                            <p:cond delay="0"/>
                                          </p:stCondLst>
                                        </p:cTn>
                                        <p:tgtEl>
                                          <p:spTgt spid="34829"/>
                                        </p:tgtEl>
                                        <p:attrNameLst>
                                          <p:attrName>style.visibility</p:attrName>
                                        </p:attrNameLst>
                                      </p:cBhvr>
                                      <p:to>
                                        <p:strVal val="visible"/>
                                      </p:to>
                                    </p:set>
                                    <p:anim calcmode="lin" valueType="num">
                                      <p:cBhvr>
                                        <p:cTn id="40" dur="1000" fill="hold"/>
                                        <p:tgtEl>
                                          <p:spTgt spid="34829"/>
                                        </p:tgtEl>
                                        <p:attrNameLst>
                                          <p:attrName>ppt_w</p:attrName>
                                        </p:attrNameLst>
                                      </p:cBhvr>
                                      <p:tavLst>
                                        <p:tav tm="0">
                                          <p:val>
                                            <p:fltVal val="0"/>
                                          </p:val>
                                        </p:tav>
                                        <p:tav tm="100000">
                                          <p:val>
                                            <p:strVal val="#ppt_w"/>
                                          </p:val>
                                        </p:tav>
                                      </p:tavLst>
                                    </p:anim>
                                    <p:anim calcmode="lin" valueType="num">
                                      <p:cBhvr>
                                        <p:cTn id="41" dur="1000" fill="hold"/>
                                        <p:tgtEl>
                                          <p:spTgt spid="34829"/>
                                        </p:tgtEl>
                                        <p:attrNameLst>
                                          <p:attrName>ppt_h</p:attrName>
                                        </p:attrNameLst>
                                      </p:cBhvr>
                                      <p:tavLst>
                                        <p:tav tm="0">
                                          <p:val>
                                            <p:fltVal val="0"/>
                                          </p:val>
                                        </p:tav>
                                        <p:tav tm="100000">
                                          <p:val>
                                            <p:strVal val="#ppt_h"/>
                                          </p:val>
                                        </p:tav>
                                      </p:tavLst>
                                    </p:anim>
                                    <p:anim calcmode="lin" valueType="num">
                                      <p:cBhvr>
                                        <p:cTn id="42" dur="1000" fill="hold"/>
                                        <p:tgtEl>
                                          <p:spTgt spid="34829"/>
                                        </p:tgtEl>
                                        <p:attrNameLst>
                                          <p:attrName>style.rotation</p:attrName>
                                        </p:attrNameLst>
                                      </p:cBhvr>
                                      <p:tavLst>
                                        <p:tav tm="0">
                                          <p:val>
                                            <p:fltVal val="90"/>
                                          </p:val>
                                        </p:tav>
                                        <p:tav tm="100000">
                                          <p:val>
                                            <p:fltVal val="0"/>
                                          </p:val>
                                        </p:tav>
                                      </p:tavLst>
                                    </p:anim>
                                    <p:animEffect transition="in" filter="fade">
                                      <p:cBhvr>
                                        <p:cTn id="43" dur="1000"/>
                                        <p:tgtEl>
                                          <p:spTgt spid="34829"/>
                                        </p:tgtEl>
                                      </p:cBhvr>
                                    </p:animEffect>
                                  </p:childTnLst>
                                </p:cTn>
                              </p:par>
                              <p:par>
                                <p:cTn id="44" presetID="31" presetClass="entr" presetSubtype="0" fill="hold" nodeType="withEffect">
                                  <p:stCondLst>
                                    <p:cond delay="0"/>
                                  </p:stCondLst>
                                  <p:iterate type="lt">
                                    <p:tmPct val="5000"/>
                                  </p:iterate>
                                  <p:childTnLst>
                                    <p:set>
                                      <p:cBhvr>
                                        <p:cTn id="45" dur="1" fill="hold">
                                          <p:stCondLst>
                                            <p:cond delay="0"/>
                                          </p:stCondLst>
                                        </p:cTn>
                                        <p:tgtEl>
                                          <p:spTgt spid="34830"/>
                                        </p:tgtEl>
                                        <p:attrNameLst>
                                          <p:attrName>style.visibility</p:attrName>
                                        </p:attrNameLst>
                                      </p:cBhvr>
                                      <p:to>
                                        <p:strVal val="visible"/>
                                      </p:to>
                                    </p:set>
                                    <p:anim calcmode="lin" valueType="num">
                                      <p:cBhvr>
                                        <p:cTn id="46" dur="1000" fill="hold"/>
                                        <p:tgtEl>
                                          <p:spTgt spid="34830"/>
                                        </p:tgtEl>
                                        <p:attrNameLst>
                                          <p:attrName>ppt_w</p:attrName>
                                        </p:attrNameLst>
                                      </p:cBhvr>
                                      <p:tavLst>
                                        <p:tav tm="0">
                                          <p:val>
                                            <p:fltVal val="0"/>
                                          </p:val>
                                        </p:tav>
                                        <p:tav tm="100000">
                                          <p:val>
                                            <p:strVal val="#ppt_w"/>
                                          </p:val>
                                        </p:tav>
                                      </p:tavLst>
                                    </p:anim>
                                    <p:anim calcmode="lin" valueType="num">
                                      <p:cBhvr>
                                        <p:cTn id="47" dur="1000" fill="hold"/>
                                        <p:tgtEl>
                                          <p:spTgt spid="34830"/>
                                        </p:tgtEl>
                                        <p:attrNameLst>
                                          <p:attrName>ppt_h</p:attrName>
                                        </p:attrNameLst>
                                      </p:cBhvr>
                                      <p:tavLst>
                                        <p:tav tm="0">
                                          <p:val>
                                            <p:fltVal val="0"/>
                                          </p:val>
                                        </p:tav>
                                        <p:tav tm="100000">
                                          <p:val>
                                            <p:strVal val="#ppt_h"/>
                                          </p:val>
                                        </p:tav>
                                      </p:tavLst>
                                    </p:anim>
                                    <p:anim calcmode="lin" valueType="num">
                                      <p:cBhvr>
                                        <p:cTn id="48" dur="1000" fill="hold"/>
                                        <p:tgtEl>
                                          <p:spTgt spid="34830"/>
                                        </p:tgtEl>
                                        <p:attrNameLst>
                                          <p:attrName>style.rotation</p:attrName>
                                        </p:attrNameLst>
                                      </p:cBhvr>
                                      <p:tavLst>
                                        <p:tav tm="0">
                                          <p:val>
                                            <p:fltVal val="90"/>
                                          </p:val>
                                        </p:tav>
                                        <p:tav tm="100000">
                                          <p:val>
                                            <p:fltVal val="0"/>
                                          </p:val>
                                        </p:tav>
                                      </p:tavLst>
                                    </p:anim>
                                    <p:animEffect transition="in" filter="fade">
                                      <p:cBhvr>
                                        <p:cTn id="49" dur="1000"/>
                                        <p:tgtEl>
                                          <p:spTgt spid="34830"/>
                                        </p:tgtEl>
                                      </p:cBhvr>
                                    </p:animEffect>
                                  </p:childTnLst>
                                </p:cTn>
                              </p:par>
                              <p:par>
                                <p:cTn id="50" presetID="31" presetClass="entr" presetSubtype="0" fill="hold" nodeType="withEffect">
                                  <p:stCondLst>
                                    <p:cond delay="0"/>
                                  </p:stCondLst>
                                  <p:iterate type="lt">
                                    <p:tmPct val="5000"/>
                                  </p:iterate>
                                  <p:childTnLst>
                                    <p:set>
                                      <p:cBhvr>
                                        <p:cTn id="51" dur="1" fill="hold">
                                          <p:stCondLst>
                                            <p:cond delay="0"/>
                                          </p:stCondLst>
                                        </p:cTn>
                                        <p:tgtEl>
                                          <p:spTgt spid="34831"/>
                                        </p:tgtEl>
                                        <p:attrNameLst>
                                          <p:attrName>style.visibility</p:attrName>
                                        </p:attrNameLst>
                                      </p:cBhvr>
                                      <p:to>
                                        <p:strVal val="visible"/>
                                      </p:to>
                                    </p:set>
                                    <p:anim calcmode="lin" valueType="num">
                                      <p:cBhvr>
                                        <p:cTn id="52" dur="1000" fill="hold"/>
                                        <p:tgtEl>
                                          <p:spTgt spid="34831"/>
                                        </p:tgtEl>
                                        <p:attrNameLst>
                                          <p:attrName>ppt_w</p:attrName>
                                        </p:attrNameLst>
                                      </p:cBhvr>
                                      <p:tavLst>
                                        <p:tav tm="0">
                                          <p:val>
                                            <p:fltVal val="0"/>
                                          </p:val>
                                        </p:tav>
                                        <p:tav tm="100000">
                                          <p:val>
                                            <p:strVal val="#ppt_w"/>
                                          </p:val>
                                        </p:tav>
                                      </p:tavLst>
                                    </p:anim>
                                    <p:anim calcmode="lin" valueType="num">
                                      <p:cBhvr>
                                        <p:cTn id="53" dur="1000" fill="hold"/>
                                        <p:tgtEl>
                                          <p:spTgt spid="34831"/>
                                        </p:tgtEl>
                                        <p:attrNameLst>
                                          <p:attrName>ppt_h</p:attrName>
                                        </p:attrNameLst>
                                      </p:cBhvr>
                                      <p:tavLst>
                                        <p:tav tm="0">
                                          <p:val>
                                            <p:fltVal val="0"/>
                                          </p:val>
                                        </p:tav>
                                        <p:tav tm="100000">
                                          <p:val>
                                            <p:strVal val="#ppt_h"/>
                                          </p:val>
                                        </p:tav>
                                      </p:tavLst>
                                    </p:anim>
                                    <p:anim calcmode="lin" valueType="num">
                                      <p:cBhvr>
                                        <p:cTn id="54" dur="1000" fill="hold"/>
                                        <p:tgtEl>
                                          <p:spTgt spid="34831"/>
                                        </p:tgtEl>
                                        <p:attrNameLst>
                                          <p:attrName>style.rotation</p:attrName>
                                        </p:attrNameLst>
                                      </p:cBhvr>
                                      <p:tavLst>
                                        <p:tav tm="0">
                                          <p:val>
                                            <p:fltVal val="90"/>
                                          </p:val>
                                        </p:tav>
                                        <p:tav tm="100000">
                                          <p:val>
                                            <p:fltVal val="0"/>
                                          </p:val>
                                        </p:tav>
                                      </p:tavLst>
                                    </p:anim>
                                    <p:animEffect transition="in" filter="fade">
                                      <p:cBhvr>
                                        <p:cTn id="55" dur="1000"/>
                                        <p:tgtEl>
                                          <p:spTgt spid="34831"/>
                                        </p:tgtEl>
                                      </p:cBhvr>
                                    </p:animEffect>
                                  </p:childTnLst>
                                </p:cTn>
                              </p:par>
                              <p:par>
                                <p:cTn id="56" presetID="31" presetClass="entr" presetSubtype="0" fill="hold" nodeType="withEffect">
                                  <p:stCondLst>
                                    <p:cond delay="0"/>
                                  </p:stCondLst>
                                  <p:iterate type="lt">
                                    <p:tmPct val="5000"/>
                                  </p:iterate>
                                  <p:childTnLst>
                                    <p:set>
                                      <p:cBhvr>
                                        <p:cTn id="57" dur="1" fill="hold">
                                          <p:stCondLst>
                                            <p:cond delay="0"/>
                                          </p:stCondLst>
                                        </p:cTn>
                                        <p:tgtEl>
                                          <p:spTgt spid="34832"/>
                                        </p:tgtEl>
                                        <p:attrNameLst>
                                          <p:attrName>style.visibility</p:attrName>
                                        </p:attrNameLst>
                                      </p:cBhvr>
                                      <p:to>
                                        <p:strVal val="visible"/>
                                      </p:to>
                                    </p:set>
                                    <p:anim calcmode="lin" valueType="num">
                                      <p:cBhvr>
                                        <p:cTn id="58" dur="1000" fill="hold"/>
                                        <p:tgtEl>
                                          <p:spTgt spid="34832"/>
                                        </p:tgtEl>
                                        <p:attrNameLst>
                                          <p:attrName>ppt_w</p:attrName>
                                        </p:attrNameLst>
                                      </p:cBhvr>
                                      <p:tavLst>
                                        <p:tav tm="0">
                                          <p:val>
                                            <p:fltVal val="0"/>
                                          </p:val>
                                        </p:tav>
                                        <p:tav tm="100000">
                                          <p:val>
                                            <p:strVal val="#ppt_w"/>
                                          </p:val>
                                        </p:tav>
                                      </p:tavLst>
                                    </p:anim>
                                    <p:anim calcmode="lin" valueType="num">
                                      <p:cBhvr>
                                        <p:cTn id="59" dur="1000" fill="hold"/>
                                        <p:tgtEl>
                                          <p:spTgt spid="34832"/>
                                        </p:tgtEl>
                                        <p:attrNameLst>
                                          <p:attrName>ppt_h</p:attrName>
                                        </p:attrNameLst>
                                      </p:cBhvr>
                                      <p:tavLst>
                                        <p:tav tm="0">
                                          <p:val>
                                            <p:fltVal val="0"/>
                                          </p:val>
                                        </p:tav>
                                        <p:tav tm="100000">
                                          <p:val>
                                            <p:strVal val="#ppt_h"/>
                                          </p:val>
                                        </p:tav>
                                      </p:tavLst>
                                    </p:anim>
                                    <p:anim calcmode="lin" valueType="num">
                                      <p:cBhvr>
                                        <p:cTn id="60" dur="1000" fill="hold"/>
                                        <p:tgtEl>
                                          <p:spTgt spid="34832"/>
                                        </p:tgtEl>
                                        <p:attrNameLst>
                                          <p:attrName>style.rotation</p:attrName>
                                        </p:attrNameLst>
                                      </p:cBhvr>
                                      <p:tavLst>
                                        <p:tav tm="0">
                                          <p:val>
                                            <p:fltVal val="90"/>
                                          </p:val>
                                        </p:tav>
                                        <p:tav tm="100000">
                                          <p:val>
                                            <p:fltVal val="0"/>
                                          </p:val>
                                        </p:tav>
                                      </p:tavLst>
                                    </p:anim>
                                    <p:animEffect transition="in" filter="fade">
                                      <p:cBhvr>
                                        <p:cTn id="61" dur="1000"/>
                                        <p:tgtEl>
                                          <p:spTgt spid="34832"/>
                                        </p:tgtEl>
                                      </p:cBhvr>
                                    </p:animEffect>
                                  </p:childTnLst>
                                </p:cTn>
                              </p:par>
                              <p:par>
                                <p:cTn id="62" presetID="31" presetClass="entr" presetSubtype="0" fill="hold" nodeType="withEffect">
                                  <p:stCondLst>
                                    <p:cond delay="0"/>
                                  </p:stCondLst>
                                  <p:iterate type="lt">
                                    <p:tmPct val="5000"/>
                                  </p:iterate>
                                  <p:childTnLst>
                                    <p:set>
                                      <p:cBhvr>
                                        <p:cTn id="63" dur="1" fill="hold">
                                          <p:stCondLst>
                                            <p:cond delay="0"/>
                                          </p:stCondLst>
                                        </p:cTn>
                                        <p:tgtEl>
                                          <p:spTgt spid="34833"/>
                                        </p:tgtEl>
                                        <p:attrNameLst>
                                          <p:attrName>style.visibility</p:attrName>
                                        </p:attrNameLst>
                                      </p:cBhvr>
                                      <p:to>
                                        <p:strVal val="visible"/>
                                      </p:to>
                                    </p:set>
                                    <p:anim calcmode="lin" valueType="num">
                                      <p:cBhvr>
                                        <p:cTn id="64" dur="1000" fill="hold"/>
                                        <p:tgtEl>
                                          <p:spTgt spid="34833"/>
                                        </p:tgtEl>
                                        <p:attrNameLst>
                                          <p:attrName>ppt_w</p:attrName>
                                        </p:attrNameLst>
                                      </p:cBhvr>
                                      <p:tavLst>
                                        <p:tav tm="0">
                                          <p:val>
                                            <p:fltVal val="0"/>
                                          </p:val>
                                        </p:tav>
                                        <p:tav tm="100000">
                                          <p:val>
                                            <p:strVal val="#ppt_w"/>
                                          </p:val>
                                        </p:tav>
                                      </p:tavLst>
                                    </p:anim>
                                    <p:anim calcmode="lin" valueType="num">
                                      <p:cBhvr>
                                        <p:cTn id="65" dur="1000" fill="hold"/>
                                        <p:tgtEl>
                                          <p:spTgt spid="34833"/>
                                        </p:tgtEl>
                                        <p:attrNameLst>
                                          <p:attrName>ppt_h</p:attrName>
                                        </p:attrNameLst>
                                      </p:cBhvr>
                                      <p:tavLst>
                                        <p:tav tm="0">
                                          <p:val>
                                            <p:fltVal val="0"/>
                                          </p:val>
                                        </p:tav>
                                        <p:tav tm="100000">
                                          <p:val>
                                            <p:strVal val="#ppt_h"/>
                                          </p:val>
                                        </p:tav>
                                      </p:tavLst>
                                    </p:anim>
                                    <p:anim calcmode="lin" valueType="num">
                                      <p:cBhvr>
                                        <p:cTn id="66" dur="1000" fill="hold"/>
                                        <p:tgtEl>
                                          <p:spTgt spid="34833"/>
                                        </p:tgtEl>
                                        <p:attrNameLst>
                                          <p:attrName>style.rotation</p:attrName>
                                        </p:attrNameLst>
                                      </p:cBhvr>
                                      <p:tavLst>
                                        <p:tav tm="0">
                                          <p:val>
                                            <p:fltVal val="90"/>
                                          </p:val>
                                        </p:tav>
                                        <p:tav tm="100000">
                                          <p:val>
                                            <p:fltVal val="0"/>
                                          </p:val>
                                        </p:tav>
                                      </p:tavLst>
                                    </p:anim>
                                    <p:animEffect transition="in" filter="fade">
                                      <p:cBhvr>
                                        <p:cTn id="67" dur="1000"/>
                                        <p:tgtEl>
                                          <p:spTgt spid="34833"/>
                                        </p:tgtEl>
                                      </p:cBhvr>
                                    </p:animEffect>
                                  </p:childTnLst>
                                </p:cTn>
                              </p:par>
                              <p:par>
                                <p:cTn id="68" presetID="31" presetClass="entr" presetSubtype="0" fill="hold" nodeType="withEffect">
                                  <p:stCondLst>
                                    <p:cond delay="0"/>
                                  </p:stCondLst>
                                  <p:iterate type="lt">
                                    <p:tmPct val="5000"/>
                                  </p:iterate>
                                  <p:childTnLst>
                                    <p:set>
                                      <p:cBhvr>
                                        <p:cTn id="69" dur="1" fill="hold">
                                          <p:stCondLst>
                                            <p:cond delay="0"/>
                                          </p:stCondLst>
                                        </p:cTn>
                                        <p:tgtEl>
                                          <p:spTgt spid="34834"/>
                                        </p:tgtEl>
                                        <p:attrNameLst>
                                          <p:attrName>style.visibility</p:attrName>
                                        </p:attrNameLst>
                                      </p:cBhvr>
                                      <p:to>
                                        <p:strVal val="visible"/>
                                      </p:to>
                                    </p:set>
                                    <p:anim calcmode="lin" valueType="num">
                                      <p:cBhvr>
                                        <p:cTn id="70" dur="1000" fill="hold"/>
                                        <p:tgtEl>
                                          <p:spTgt spid="34834"/>
                                        </p:tgtEl>
                                        <p:attrNameLst>
                                          <p:attrName>ppt_w</p:attrName>
                                        </p:attrNameLst>
                                      </p:cBhvr>
                                      <p:tavLst>
                                        <p:tav tm="0">
                                          <p:val>
                                            <p:fltVal val="0"/>
                                          </p:val>
                                        </p:tav>
                                        <p:tav tm="100000">
                                          <p:val>
                                            <p:strVal val="#ppt_w"/>
                                          </p:val>
                                        </p:tav>
                                      </p:tavLst>
                                    </p:anim>
                                    <p:anim calcmode="lin" valueType="num">
                                      <p:cBhvr>
                                        <p:cTn id="71" dur="1000" fill="hold"/>
                                        <p:tgtEl>
                                          <p:spTgt spid="34834"/>
                                        </p:tgtEl>
                                        <p:attrNameLst>
                                          <p:attrName>ppt_h</p:attrName>
                                        </p:attrNameLst>
                                      </p:cBhvr>
                                      <p:tavLst>
                                        <p:tav tm="0">
                                          <p:val>
                                            <p:fltVal val="0"/>
                                          </p:val>
                                        </p:tav>
                                        <p:tav tm="100000">
                                          <p:val>
                                            <p:strVal val="#ppt_h"/>
                                          </p:val>
                                        </p:tav>
                                      </p:tavLst>
                                    </p:anim>
                                    <p:anim calcmode="lin" valueType="num">
                                      <p:cBhvr>
                                        <p:cTn id="72" dur="1000" fill="hold"/>
                                        <p:tgtEl>
                                          <p:spTgt spid="34834"/>
                                        </p:tgtEl>
                                        <p:attrNameLst>
                                          <p:attrName>style.rotation</p:attrName>
                                        </p:attrNameLst>
                                      </p:cBhvr>
                                      <p:tavLst>
                                        <p:tav tm="0">
                                          <p:val>
                                            <p:fltVal val="90"/>
                                          </p:val>
                                        </p:tav>
                                        <p:tav tm="100000">
                                          <p:val>
                                            <p:fltVal val="0"/>
                                          </p:val>
                                        </p:tav>
                                      </p:tavLst>
                                    </p:anim>
                                    <p:animEffect transition="in" filter="fade">
                                      <p:cBhvr>
                                        <p:cTn id="73" dur="1000"/>
                                        <p:tgtEl>
                                          <p:spTgt spid="34834"/>
                                        </p:tgtEl>
                                      </p:cBhvr>
                                    </p:animEffect>
                                  </p:childTnLst>
                                </p:cTn>
                              </p:par>
                              <p:par>
                                <p:cTn id="74" presetID="31" presetClass="entr" presetSubtype="0" fill="hold" nodeType="withEffect">
                                  <p:stCondLst>
                                    <p:cond delay="0"/>
                                  </p:stCondLst>
                                  <p:iterate type="lt">
                                    <p:tmPct val="5000"/>
                                  </p:iterate>
                                  <p:childTnLst>
                                    <p:set>
                                      <p:cBhvr>
                                        <p:cTn id="75" dur="1" fill="hold">
                                          <p:stCondLst>
                                            <p:cond delay="0"/>
                                          </p:stCondLst>
                                        </p:cTn>
                                        <p:tgtEl>
                                          <p:spTgt spid="34835"/>
                                        </p:tgtEl>
                                        <p:attrNameLst>
                                          <p:attrName>style.visibility</p:attrName>
                                        </p:attrNameLst>
                                      </p:cBhvr>
                                      <p:to>
                                        <p:strVal val="visible"/>
                                      </p:to>
                                    </p:set>
                                    <p:anim calcmode="lin" valueType="num">
                                      <p:cBhvr>
                                        <p:cTn id="76" dur="1000" fill="hold"/>
                                        <p:tgtEl>
                                          <p:spTgt spid="34835"/>
                                        </p:tgtEl>
                                        <p:attrNameLst>
                                          <p:attrName>ppt_w</p:attrName>
                                        </p:attrNameLst>
                                      </p:cBhvr>
                                      <p:tavLst>
                                        <p:tav tm="0">
                                          <p:val>
                                            <p:fltVal val="0"/>
                                          </p:val>
                                        </p:tav>
                                        <p:tav tm="100000">
                                          <p:val>
                                            <p:strVal val="#ppt_w"/>
                                          </p:val>
                                        </p:tav>
                                      </p:tavLst>
                                    </p:anim>
                                    <p:anim calcmode="lin" valueType="num">
                                      <p:cBhvr>
                                        <p:cTn id="77" dur="1000" fill="hold"/>
                                        <p:tgtEl>
                                          <p:spTgt spid="34835"/>
                                        </p:tgtEl>
                                        <p:attrNameLst>
                                          <p:attrName>ppt_h</p:attrName>
                                        </p:attrNameLst>
                                      </p:cBhvr>
                                      <p:tavLst>
                                        <p:tav tm="0">
                                          <p:val>
                                            <p:fltVal val="0"/>
                                          </p:val>
                                        </p:tav>
                                        <p:tav tm="100000">
                                          <p:val>
                                            <p:strVal val="#ppt_h"/>
                                          </p:val>
                                        </p:tav>
                                      </p:tavLst>
                                    </p:anim>
                                    <p:anim calcmode="lin" valueType="num">
                                      <p:cBhvr>
                                        <p:cTn id="78" dur="1000" fill="hold"/>
                                        <p:tgtEl>
                                          <p:spTgt spid="34835"/>
                                        </p:tgtEl>
                                        <p:attrNameLst>
                                          <p:attrName>style.rotation</p:attrName>
                                        </p:attrNameLst>
                                      </p:cBhvr>
                                      <p:tavLst>
                                        <p:tav tm="0">
                                          <p:val>
                                            <p:fltVal val="90"/>
                                          </p:val>
                                        </p:tav>
                                        <p:tav tm="100000">
                                          <p:val>
                                            <p:fltVal val="0"/>
                                          </p:val>
                                        </p:tav>
                                      </p:tavLst>
                                    </p:anim>
                                    <p:animEffect transition="in" filter="fade">
                                      <p:cBhvr>
                                        <p:cTn id="79" dur="1000"/>
                                        <p:tgtEl>
                                          <p:spTgt spid="34835"/>
                                        </p:tgtEl>
                                      </p:cBhvr>
                                    </p:animEffect>
                                  </p:childTnLst>
                                </p:cTn>
                              </p:par>
                              <p:par>
                                <p:cTn id="80" presetID="31" presetClass="entr" presetSubtype="0" fill="hold" nodeType="withEffect">
                                  <p:stCondLst>
                                    <p:cond delay="0"/>
                                  </p:stCondLst>
                                  <p:iterate type="lt">
                                    <p:tmPct val="5000"/>
                                  </p:iterate>
                                  <p:childTnLst>
                                    <p:set>
                                      <p:cBhvr>
                                        <p:cTn id="81" dur="1" fill="hold">
                                          <p:stCondLst>
                                            <p:cond delay="0"/>
                                          </p:stCondLst>
                                        </p:cTn>
                                        <p:tgtEl>
                                          <p:spTgt spid="34836"/>
                                        </p:tgtEl>
                                        <p:attrNameLst>
                                          <p:attrName>style.visibility</p:attrName>
                                        </p:attrNameLst>
                                      </p:cBhvr>
                                      <p:to>
                                        <p:strVal val="visible"/>
                                      </p:to>
                                    </p:set>
                                    <p:anim calcmode="lin" valueType="num">
                                      <p:cBhvr>
                                        <p:cTn id="82" dur="1000" fill="hold"/>
                                        <p:tgtEl>
                                          <p:spTgt spid="34836"/>
                                        </p:tgtEl>
                                        <p:attrNameLst>
                                          <p:attrName>ppt_w</p:attrName>
                                        </p:attrNameLst>
                                      </p:cBhvr>
                                      <p:tavLst>
                                        <p:tav tm="0">
                                          <p:val>
                                            <p:fltVal val="0"/>
                                          </p:val>
                                        </p:tav>
                                        <p:tav tm="100000">
                                          <p:val>
                                            <p:strVal val="#ppt_w"/>
                                          </p:val>
                                        </p:tav>
                                      </p:tavLst>
                                    </p:anim>
                                    <p:anim calcmode="lin" valueType="num">
                                      <p:cBhvr>
                                        <p:cTn id="83" dur="1000" fill="hold"/>
                                        <p:tgtEl>
                                          <p:spTgt spid="34836"/>
                                        </p:tgtEl>
                                        <p:attrNameLst>
                                          <p:attrName>ppt_h</p:attrName>
                                        </p:attrNameLst>
                                      </p:cBhvr>
                                      <p:tavLst>
                                        <p:tav tm="0">
                                          <p:val>
                                            <p:fltVal val="0"/>
                                          </p:val>
                                        </p:tav>
                                        <p:tav tm="100000">
                                          <p:val>
                                            <p:strVal val="#ppt_h"/>
                                          </p:val>
                                        </p:tav>
                                      </p:tavLst>
                                    </p:anim>
                                    <p:anim calcmode="lin" valueType="num">
                                      <p:cBhvr>
                                        <p:cTn id="84" dur="1000" fill="hold"/>
                                        <p:tgtEl>
                                          <p:spTgt spid="34836"/>
                                        </p:tgtEl>
                                        <p:attrNameLst>
                                          <p:attrName>style.rotation</p:attrName>
                                        </p:attrNameLst>
                                      </p:cBhvr>
                                      <p:tavLst>
                                        <p:tav tm="0">
                                          <p:val>
                                            <p:fltVal val="90"/>
                                          </p:val>
                                        </p:tav>
                                        <p:tav tm="100000">
                                          <p:val>
                                            <p:fltVal val="0"/>
                                          </p:val>
                                        </p:tav>
                                      </p:tavLst>
                                    </p:anim>
                                    <p:animEffect transition="in" filter="fade">
                                      <p:cBhvr>
                                        <p:cTn id="85" dur="1000"/>
                                        <p:tgtEl>
                                          <p:spTgt spid="34836"/>
                                        </p:tgtEl>
                                      </p:cBhvr>
                                    </p:animEffect>
                                  </p:childTnLst>
                                </p:cTn>
                              </p:par>
                              <p:par>
                                <p:cTn id="86" presetID="31" presetClass="entr" presetSubtype="0" fill="hold" nodeType="withEffect">
                                  <p:stCondLst>
                                    <p:cond delay="0"/>
                                  </p:stCondLst>
                                  <p:iterate type="lt">
                                    <p:tmPct val="5000"/>
                                  </p:iterate>
                                  <p:childTnLst>
                                    <p:set>
                                      <p:cBhvr>
                                        <p:cTn id="87" dur="1" fill="hold">
                                          <p:stCondLst>
                                            <p:cond delay="0"/>
                                          </p:stCondLst>
                                        </p:cTn>
                                        <p:tgtEl>
                                          <p:spTgt spid="34837"/>
                                        </p:tgtEl>
                                        <p:attrNameLst>
                                          <p:attrName>style.visibility</p:attrName>
                                        </p:attrNameLst>
                                      </p:cBhvr>
                                      <p:to>
                                        <p:strVal val="visible"/>
                                      </p:to>
                                    </p:set>
                                    <p:anim calcmode="lin" valueType="num">
                                      <p:cBhvr>
                                        <p:cTn id="88" dur="1000" fill="hold"/>
                                        <p:tgtEl>
                                          <p:spTgt spid="34837"/>
                                        </p:tgtEl>
                                        <p:attrNameLst>
                                          <p:attrName>ppt_w</p:attrName>
                                        </p:attrNameLst>
                                      </p:cBhvr>
                                      <p:tavLst>
                                        <p:tav tm="0">
                                          <p:val>
                                            <p:fltVal val="0"/>
                                          </p:val>
                                        </p:tav>
                                        <p:tav tm="100000">
                                          <p:val>
                                            <p:strVal val="#ppt_w"/>
                                          </p:val>
                                        </p:tav>
                                      </p:tavLst>
                                    </p:anim>
                                    <p:anim calcmode="lin" valueType="num">
                                      <p:cBhvr>
                                        <p:cTn id="89" dur="1000" fill="hold"/>
                                        <p:tgtEl>
                                          <p:spTgt spid="34837"/>
                                        </p:tgtEl>
                                        <p:attrNameLst>
                                          <p:attrName>ppt_h</p:attrName>
                                        </p:attrNameLst>
                                      </p:cBhvr>
                                      <p:tavLst>
                                        <p:tav tm="0">
                                          <p:val>
                                            <p:fltVal val="0"/>
                                          </p:val>
                                        </p:tav>
                                        <p:tav tm="100000">
                                          <p:val>
                                            <p:strVal val="#ppt_h"/>
                                          </p:val>
                                        </p:tav>
                                      </p:tavLst>
                                    </p:anim>
                                    <p:anim calcmode="lin" valueType="num">
                                      <p:cBhvr>
                                        <p:cTn id="90" dur="1000" fill="hold"/>
                                        <p:tgtEl>
                                          <p:spTgt spid="34837"/>
                                        </p:tgtEl>
                                        <p:attrNameLst>
                                          <p:attrName>style.rotation</p:attrName>
                                        </p:attrNameLst>
                                      </p:cBhvr>
                                      <p:tavLst>
                                        <p:tav tm="0">
                                          <p:val>
                                            <p:fltVal val="90"/>
                                          </p:val>
                                        </p:tav>
                                        <p:tav tm="100000">
                                          <p:val>
                                            <p:fltVal val="0"/>
                                          </p:val>
                                        </p:tav>
                                      </p:tavLst>
                                    </p:anim>
                                    <p:animEffect transition="in" filter="fade">
                                      <p:cBhvr>
                                        <p:cTn id="91" dur="1000"/>
                                        <p:tgtEl>
                                          <p:spTgt spid="34837"/>
                                        </p:tgtEl>
                                      </p:cBhvr>
                                    </p:animEffect>
                                  </p:childTnLst>
                                </p:cTn>
                              </p:par>
                              <p:par>
                                <p:cTn id="92" presetID="31" presetClass="entr" presetSubtype="0" fill="hold" nodeType="withEffect">
                                  <p:stCondLst>
                                    <p:cond delay="0"/>
                                  </p:stCondLst>
                                  <p:iterate type="lt">
                                    <p:tmPct val="5000"/>
                                  </p:iterate>
                                  <p:childTnLst>
                                    <p:set>
                                      <p:cBhvr>
                                        <p:cTn id="93" dur="1" fill="hold">
                                          <p:stCondLst>
                                            <p:cond delay="0"/>
                                          </p:stCondLst>
                                        </p:cTn>
                                        <p:tgtEl>
                                          <p:spTgt spid="34838"/>
                                        </p:tgtEl>
                                        <p:attrNameLst>
                                          <p:attrName>style.visibility</p:attrName>
                                        </p:attrNameLst>
                                      </p:cBhvr>
                                      <p:to>
                                        <p:strVal val="visible"/>
                                      </p:to>
                                    </p:set>
                                    <p:anim calcmode="lin" valueType="num">
                                      <p:cBhvr>
                                        <p:cTn id="94" dur="1000" fill="hold"/>
                                        <p:tgtEl>
                                          <p:spTgt spid="34838"/>
                                        </p:tgtEl>
                                        <p:attrNameLst>
                                          <p:attrName>ppt_w</p:attrName>
                                        </p:attrNameLst>
                                      </p:cBhvr>
                                      <p:tavLst>
                                        <p:tav tm="0">
                                          <p:val>
                                            <p:fltVal val="0"/>
                                          </p:val>
                                        </p:tav>
                                        <p:tav tm="100000">
                                          <p:val>
                                            <p:strVal val="#ppt_w"/>
                                          </p:val>
                                        </p:tav>
                                      </p:tavLst>
                                    </p:anim>
                                    <p:anim calcmode="lin" valueType="num">
                                      <p:cBhvr>
                                        <p:cTn id="95" dur="1000" fill="hold"/>
                                        <p:tgtEl>
                                          <p:spTgt spid="34838"/>
                                        </p:tgtEl>
                                        <p:attrNameLst>
                                          <p:attrName>ppt_h</p:attrName>
                                        </p:attrNameLst>
                                      </p:cBhvr>
                                      <p:tavLst>
                                        <p:tav tm="0">
                                          <p:val>
                                            <p:fltVal val="0"/>
                                          </p:val>
                                        </p:tav>
                                        <p:tav tm="100000">
                                          <p:val>
                                            <p:strVal val="#ppt_h"/>
                                          </p:val>
                                        </p:tav>
                                      </p:tavLst>
                                    </p:anim>
                                    <p:anim calcmode="lin" valueType="num">
                                      <p:cBhvr>
                                        <p:cTn id="96" dur="1000" fill="hold"/>
                                        <p:tgtEl>
                                          <p:spTgt spid="34838"/>
                                        </p:tgtEl>
                                        <p:attrNameLst>
                                          <p:attrName>style.rotation</p:attrName>
                                        </p:attrNameLst>
                                      </p:cBhvr>
                                      <p:tavLst>
                                        <p:tav tm="0">
                                          <p:val>
                                            <p:fltVal val="90"/>
                                          </p:val>
                                        </p:tav>
                                        <p:tav tm="100000">
                                          <p:val>
                                            <p:fltVal val="0"/>
                                          </p:val>
                                        </p:tav>
                                      </p:tavLst>
                                    </p:anim>
                                    <p:animEffect transition="in" filter="fade">
                                      <p:cBhvr>
                                        <p:cTn id="97" dur="1000"/>
                                        <p:tgtEl>
                                          <p:spTgt spid="34838"/>
                                        </p:tgtEl>
                                      </p:cBhvr>
                                    </p:animEffect>
                                  </p:childTnLst>
                                </p:cTn>
                              </p:par>
                              <p:par>
                                <p:cTn id="98" presetID="31" presetClass="entr" presetSubtype="0" fill="hold" nodeType="withEffect">
                                  <p:stCondLst>
                                    <p:cond delay="0"/>
                                  </p:stCondLst>
                                  <p:iterate type="lt">
                                    <p:tmPct val="5000"/>
                                  </p:iterate>
                                  <p:childTnLst>
                                    <p:set>
                                      <p:cBhvr>
                                        <p:cTn id="99" dur="1" fill="hold">
                                          <p:stCondLst>
                                            <p:cond delay="0"/>
                                          </p:stCondLst>
                                        </p:cTn>
                                        <p:tgtEl>
                                          <p:spTgt spid="34839"/>
                                        </p:tgtEl>
                                        <p:attrNameLst>
                                          <p:attrName>style.visibility</p:attrName>
                                        </p:attrNameLst>
                                      </p:cBhvr>
                                      <p:to>
                                        <p:strVal val="visible"/>
                                      </p:to>
                                    </p:set>
                                    <p:anim calcmode="lin" valueType="num">
                                      <p:cBhvr>
                                        <p:cTn id="100" dur="1000" fill="hold"/>
                                        <p:tgtEl>
                                          <p:spTgt spid="34839"/>
                                        </p:tgtEl>
                                        <p:attrNameLst>
                                          <p:attrName>ppt_w</p:attrName>
                                        </p:attrNameLst>
                                      </p:cBhvr>
                                      <p:tavLst>
                                        <p:tav tm="0">
                                          <p:val>
                                            <p:fltVal val="0"/>
                                          </p:val>
                                        </p:tav>
                                        <p:tav tm="100000">
                                          <p:val>
                                            <p:strVal val="#ppt_w"/>
                                          </p:val>
                                        </p:tav>
                                      </p:tavLst>
                                    </p:anim>
                                    <p:anim calcmode="lin" valueType="num">
                                      <p:cBhvr>
                                        <p:cTn id="101" dur="1000" fill="hold"/>
                                        <p:tgtEl>
                                          <p:spTgt spid="34839"/>
                                        </p:tgtEl>
                                        <p:attrNameLst>
                                          <p:attrName>ppt_h</p:attrName>
                                        </p:attrNameLst>
                                      </p:cBhvr>
                                      <p:tavLst>
                                        <p:tav tm="0">
                                          <p:val>
                                            <p:fltVal val="0"/>
                                          </p:val>
                                        </p:tav>
                                        <p:tav tm="100000">
                                          <p:val>
                                            <p:strVal val="#ppt_h"/>
                                          </p:val>
                                        </p:tav>
                                      </p:tavLst>
                                    </p:anim>
                                    <p:anim calcmode="lin" valueType="num">
                                      <p:cBhvr>
                                        <p:cTn id="102" dur="1000" fill="hold"/>
                                        <p:tgtEl>
                                          <p:spTgt spid="34839"/>
                                        </p:tgtEl>
                                        <p:attrNameLst>
                                          <p:attrName>style.rotation</p:attrName>
                                        </p:attrNameLst>
                                      </p:cBhvr>
                                      <p:tavLst>
                                        <p:tav tm="0">
                                          <p:val>
                                            <p:fltVal val="90"/>
                                          </p:val>
                                        </p:tav>
                                        <p:tav tm="100000">
                                          <p:val>
                                            <p:fltVal val="0"/>
                                          </p:val>
                                        </p:tav>
                                      </p:tavLst>
                                    </p:anim>
                                    <p:animEffect transition="in" filter="fade">
                                      <p:cBhvr>
                                        <p:cTn id="103" dur="1000"/>
                                        <p:tgtEl>
                                          <p:spTgt spid="34839"/>
                                        </p:tgtEl>
                                      </p:cBhvr>
                                    </p:animEffect>
                                  </p:childTnLst>
                                </p:cTn>
                              </p:par>
                              <p:par>
                                <p:cTn id="104" presetID="31" presetClass="entr" presetSubtype="0" fill="hold" nodeType="withEffect">
                                  <p:stCondLst>
                                    <p:cond delay="0"/>
                                  </p:stCondLst>
                                  <p:iterate type="lt">
                                    <p:tmPct val="5000"/>
                                  </p:iterate>
                                  <p:childTnLst>
                                    <p:set>
                                      <p:cBhvr>
                                        <p:cTn id="105" dur="1" fill="hold">
                                          <p:stCondLst>
                                            <p:cond delay="0"/>
                                          </p:stCondLst>
                                        </p:cTn>
                                        <p:tgtEl>
                                          <p:spTgt spid="34840"/>
                                        </p:tgtEl>
                                        <p:attrNameLst>
                                          <p:attrName>style.visibility</p:attrName>
                                        </p:attrNameLst>
                                      </p:cBhvr>
                                      <p:to>
                                        <p:strVal val="visible"/>
                                      </p:to>
                                    </p:set>
                                    <p:anim calcmode="lin" valueType="num">
                                      <p:cBhvr>
                                        <p:cTn id="106" dur="1000" fill="hold"/>
                                        <p:tgtEl>
                                          <p:spTgt spid="34840"/>
                                        </p:tgtEl>
                                        <p:attrNameLst>
                                          <p:attrName>ppt_w</p:attrName>
                                        </p:attrNameLst>
                                      </p:cBhvr>
                                      <p:tavLst>
                                        <p:tav tm="0">
                                          <p:val>
                                            <p:fltVal val="0"/>
                                          </p:val>
                                        </p:tav>
                                        <p:tav tm="100000">
                                          <p:val>
                                            <p:strVal val="#ppt_w"/>
                                          </p:val>
                                        </p:tav>
                                      </p:tavLst>
                                    </p:anim>
                                    <p:anim calcmode="lin" valueType="num">
                                      <p:cBhvr>
                                        <p:cTn id="107" dur="1000" fill="hold"/>
                                        <p:tgtEl>
                                          <p:spTgt spid="34840"/>
                                        </p:tgtEl>
                                        <p:attrNameLst>
                                          <p:attrName>ppt_h</p:attrName>
                                        </p:attrNameLst>
                                      </p:cBhvr>
                                      <p:tavLst>
                                        <p:tav tm="0">
                                          <p:val>
                                            <p:fltVal val="0"/>
                                          </p:val>
                                        </p:tav>
                                        <p:tav tm="100000">
                                          <p:val>
                                            <p:strVal val="#ppt_h"/>
                                          </p:val>
                                        </p:tav>
                                      </p:tavLst>
                                    </p:anim>
                                    <p:anim calcmode="lin" valueType="num">
                                      <p:cBhvr>
                                        <p:cTn id="108" dur="1000" fill="hold"/>
                                        <p:tgtEl>
                                          <p:spTgt spid="34840"/>
                                        </p:tgtEl>
                                        <p:attrNameLst>
                                          <p:attrName>style.rotation</p:attrName>
                                        </p:attrNameLst>
                                      </p:cBhvr>
                                      <p:tavLst>
                                        <p:tav tm="0">
                                          <p:val>
                                            <p:fltVal val="90"/>
                                          </p:val>
                                        </p:tav>
                                        <p:tav tm="100000">
                                          <p:val>
                                            <p:fltVal val="0"/>
                                          </p:val>
                                        </p:tav>
                                      </p:tavLst>
                                    </p:anim>
                                    <p:animEffect transition="in" filter="fade">
                                      <p:cBhvr>
                                        <p:cTn id="109" dur="1000"/>
                                        <p:tgtEl>
                                          <p:spTgt spid="34840"/>
                                        </p:tgtEl>
                                      </p:cBhvr>
                                    </p:animEffect>
                                  </p:childTnLst>
                                </p:cTn>
                              </p:par>
                              <p:par>
                                <p:cTn id="110" presetID="31" presetClass="entr" presetSubtype="0" fill="hold" nodeType="withEffect">
                                  <p:stCondLst>
                                    <p:cond delay="0"/>
                                  </p:stCondLst>
                                  <p:iterate type="lt">
                                    <p:tmPct val="5000"/>
                                  </p:iterate>
                                  <p:childTnLst>
                                    <p:set>
                                      <p:cBhvr>
                                        <p:cTn id="111" dur="1" fill="hold">
                                          <p:stCondLst>
                                            <p:cond delay="0"/>
                                          </p:stCondLst>
                                        </p:cTn>
                                        <p:tgtEl>
                                          <p:spTgt spid="34841"/>
                                        </p:tgtEl>
                                        <p:attrNameLst>
                                          <p:attrName>style.visibility</p:attrName>
                                        </p:attrNameLst>
                                      </p:cBhvr>
                                      <p:to>
                                        <p:strVal val="visible"/>
                                      </p:to>
                                    </p:set>
                                    <p:anim calcmode="lin" valueType="num">
                                      <p:cBhvr>
                                        <p:cTn id="112" dur="1000" fill="hold"/>
                                        <p:tgtEl>
                                          <p:spTgt spid="34841"/>
                                        </p:tgtEl>
                                        <p:attrNameLst>
                                          <p:attrName>ppt_w</p:attrName>
                                        </p:attrNameLst>
                                      </p:cBhvr>
                                      <p:tavLst>
                                        <p:tav tm="0">
                                          <p:val>
                                            <p:fltVal val="0"/>
                                          </p:val>
                                        </p:tav>
                                        <p:tav tm="100000">
                                          <p:val>
                                            <p:strVal val="#ppt_w"/>
                                          </p:val>
                                        </p:tav>
                                      </p:tavLst>
                                    </p:anim>
                                    <p:anim calcmode="lin" valueType="num">
                                      <p:cBhvr>
                                        <p:cTn id="113" dur="1000" fill="hold"/>
                                        <p:tgtEl>
                                          <p:spTgt spid="34841"/>
                                        </p:tgtEl>
                                        <p:attrNameLst>
                                          <p:attrName>ppt_h</p:attrName>
                                        </p:attrNameLst>
                                      </p:cBhvr>
                                      <p:tavLst>
                                        <p:tav tm="0">
                                          <p:val>
                                            <p:fltVal val="0"/>
                                          </p:val>
                                        </p:tav>
                                        <p:tav tm="100000">
                                          <p:val>
                                            <p:strVal val="#ppt_h"/>
                                          </p:val>
                                        </p:tav>
                                      </p:tavLst>
                                    </p:anim>
                                    <p:anim calcmode="lin" valueType="num">
                                      <p:cBhvr>
                                        <p:cTn id="114" dur="1000" fill="hold"/>
                                        <p:tgtEl>
                                          <p:spTgt spid="34841"/>
                                        </p:tgtEl>
                                        <p:attrNameLst>
                                          <p:attrName>style.rotation</p:attrName>
                                        </p:attrNameLst>
                                      </p:cBhvr>
                                      <p:tavLst>
                                        <p:tav tm="0">
                                          <p:val>
                                            <p:fltVal val="90"/>
                                          </p:val>
                                        </p:tav>
                                        <p:tav tm="100000">
                                          <p:val>
                                            <p:fltVal val="0"/>
                                          </p:val>
                                        </p:tav>
                                      </p:tavLst>
                                    </p:anim>
                                    <p:animEffect transition="in" filter="fade">
                                      <p:cBhvr>
                                        <p:cTn id="115" dur="1000"/>
                                        <p:tgtEl>
                                          <p:spTgt spid="34841"/>
                                        </p:tgtEl>
                                      </p:cBhvr>
                                    </p:animEffect>
                                  </p:childTnLst>
                                </p:cTn>
                              </p:par>
                              <p:par>
                                <p:cTn id="116" presetID="31" presetClass="entr" presetSubtype="0" fill="hold" nodeType="withEffect">
                                  <p:stCondLst>
                                    <p:cond delay="0"/>
                                  </p:stCondLst>
                                  <p:iterate type="lt">
                                    <p:tmPct val="5000"/>
                                  </p:iterate>
                                  <p:childTnLst>
                                    <p:set>
                                      <p:cBhvr>
                                        <p:cTn id="117" dur="1" fill="hold">
                                          <p:stCondLst>
                                            <p:cond delay="0"/>
                                          </p:stCondLst>
                                        </p:cTn>
                                        <p:tgtEl>
                                          <p:spTgt spid="34842"/>
                                        </p:tgtEl>
                                        <p:attrNameLst>
                                          <p:attrName>style.visibility</p:attrName>
                                        </p:attrNameLst>
                                      </p:cBhvr>
                                      <p:to>
                                        <p:strVal val="visible"/>
                                      </p:to>
                                    </p:set>
                                    <p:anim calcmode="lin" valueType="num">
                                      <p:cBhvr>
                                        <p:cTn id="118" dur="1000" fill="hold"/>
                                        <p:tgtEl>
                                          <p:spTgt spid="34842"/>
                                        </p:tgtEl>
                                        <p:attrNameLst>
                                          <p:attrName>ppt_w</p:attrName>
                                        </p:attrNameLst>
                                      </p:cBhvr>
                                      <p:tavLst>
                                        <p:tav tm="0">
                                          <p:val>
                                            <p:fltVal val="0"/>
                                          </p:val>
                                        </p:tav>
                                        <p:tav tm="100000">
                                          <p:val>
                                            <p:strVal val="#ppt_w"/>
                                          </p:val>
                                        </p:tav>
                                      </p:tavLst>
                                    </p:anim>
                                    <p:anim calcmode="lin" valueType="num">
                                      <p:cBhvr>
                                        <p:cTn id="119" dur="1000" fill="hold"/>
                                        <p:tgtEl>
                                          <p:spTgt spid="34842"/>
                                        </p:tgtEl>
                                        <p:attrNameLst>
                                          <p:attrName>ppt_h</p:attrName>
                                        </p:attrNameLst>
                                      </p:cBhvr>
                                      <p:tavLst>
                                        <p:tav tm="0">
                                          <p:val>
                                            <p:fltVal val="0"/>
                                          </p:val>
                                        </p:tav>
                                        <p:tav tm="100000">
                                          <p:val>
                                            <p:strVal val="#ppt_h"/>
                                          </p:val>
                                        </p:tav>
                                      </p:tavLst>
                                    </p:anim>
                                    <p:anim calcmode="lin" valueType="num">
                                      <p:cBhvr>
                                        <p:cTn id="120" dur="1000" fill="hold"/>
                                        <p:tgtEl>
                                          <p:spTgt spid="34842"/>
                                        </p:tgtEl>
                                        <p:attrNameLst>
                                          <p:attrName>style.rotation</p:attrName>
                                        </p:attrNameLst>
                                      </p:cBhvr>
                                      <p:tavLst>
                                        <p:tav tm="0">
                                          <p:val>
                                            <p:fltVal val="90"/>
                                          </p:val>
                                        </p:tav>
                                        <p:tav tm="100000">
                                          <p:val>
                                            <p:fltVal val="0"/>
                                          </p:val>
                                        </p:tav>
                                      </p:tavLst>
                                    </p:anim>
                                    <p:animEffect transition="in" filter="fade">
                                      <p:cBhvr>
                                        <p:cTn id="121" dur="1000"/>
                                        <p:tgtEl>
                                          <p:spTgt spid="34842"/>
                                        </p:tgtEl>
                                      </p:cBhvr>
                                    </p:animEffect>
                                  </p:childTnLst>
                                </p:cTn>
                              </p:par>
                              <p:par>
                                <p:cTn id="122" presetID="31" presetClass="entr" presetSubtype="0" fill="hold" nodeType="withEffect">
                                  <p:stCondLst>
                                    <p:cond delay="0"/>
                                  </p:stCondLst>
                                  <p:iterate type="lt">
                                    <p:tmPct val="5000"/>
                                  </p:iterate>
                                  <p:childTnLst>
                                    <p:set>
                                      <p:cBhvr>
                                        <p:cTn id="123" dur="1" fill="hold">
                                          <p:stCondLst>
                                            <p:cond delay="0"/>
                                          </p:stCondLst>
                                        </p:cTn>
                                        <p:tgtEl>
                                          <p:spTgt spid="34843"/>
                                        </p:tgtEl>
                                        <p:attrNameLst>
                                          <p:attrName>style.visibility</p:attrName>
                                        </p:attrNameLst>
                                      </p:cBhvr>
                                      <p:to>
                                        <p:strVal val="visible"/>
                                      </p:to>
                                    </p:set>
                                    <p:anim calcmode="lin" valueType="num">
                                      <p:cBhvr>
                                        <p:cTn id="124" dur="1000" fill="hold"/>
                                        <p:tgtEl>
                                          <p:spTgt spid="34843"/>
                                        </p:tgtEl>
                                        <p:attrNameLst>
                                          <p:attrName>ppt_w</p:attrName>
                                        </p:attrNameLst>
                                      </p:cBhvr>
                                      <p:tavLst>
                                        <p:tav tm="0">
                                          <p:val>
                                            <p:fltVal val="0"/>
                                          </p:val>
                                        </p:tav>
                                        <p:tav tm="100000">
                                          <p:val>
                                            <p:strVal val="#ppt_w"/>
                                          </p:val>
                                        </p:tav>
                                      </p:tavLst>
                                    </p:anim>
                                    <p:anim calcmode="lin" valueType="num">
                                      <p:cBhvr>
                                        <p:cTn id="125" dur="1000" fill="hold"/>
                                        <p:tgtEl>
                                          <p:spTgt spid="34843"/>
                                        </p:tgtEl>
                                        <p:attrNameLst>
                                          <p:attrName>ppt_h</p:attrName>
                                        </p:attrNameLst>
                                      </p:cBhvr>
                                      <p:tavLst>
                                        <p:tav tm="0">
                                          <p:val>
                                            <p:fltVal val="0"/>
                                          </p:val>
                                        </p:tav>
                                        <p:tav tm="100000">
                                          <p:val>
                                            <p:strVal val="#ppt_h"/>
                                          </p:val>
                                        </p:tav>
                                      </p:tavLst>
                                    </p:anim>
                                    <p:anim calcmode="lin" valueType="num">
                                      <p:cBhvr>
                                        <p:cTn id="126" dur="1000" fill="hold"/>
                                        <p:tgtEl>
                                          <p:spTgt spid="34843"/>
                                        </p:tgtEl>
                                        <p:attrNameLst>
                                          <p:attrName>style.rotation</p:attrName>
                                        </p:attrNameLst>
                                      </p:cBhvr>
                                      <p:tavLst>
                                        <p:tav tm="0">
                                          <p:val>
                                            <p:fltVal val="90"/>
                                          </p:val>
                                        </p:tav>
                                        <p:tav tm="100000">
                                          <p:val>
                                            <p:fltVal val="0"/>
                                          </p:val>
                                        </p:tav>
                                      </p:tavLst>
                                    </p:anim>
                                    <p:animEffect transition="in" filter="fade">
                                      <p:cBhvr>
                                        <p:cTn id="127" dur="1000"/>
                                        <p:tgtEl>
                                          <p:spTgt spid="34843"/>
                                        </p:tgtEl>
                                      </p:cBhvr>
                                    </p:animEffect>
                                  </p:childTnLst>
                                </p:cTn>
                              </p:par>
                              <p:par>
                                <p:cTn id="128" presetID="31" presetClass="entr" presetSubtype="0" fill="hold" nodeType="withEffect">
                                  <p:stCondLst>
                                    <p:cond delay="0"/>
                                  </p:stCondLst>
                                  <p:iterate type="lt">
                                    <p:tmPct val="5000"/>
                                  </p:iterate>
                                  <p:childTnLst>
                                    <p:set>
                                      <p:cBhvr>
                                        <p:cTn id="129" dur="1" fill="hold">
                                          <p:stCondLst>
                                            <p:cond delay="0"/>
                                          </p:stCondLst>
                                        </p:cTn>
                                        <p:tgtEl>
                                          <p:spTgt spid="34827"/>
                                        </p:tgtEl>
                                        <p:attrNameLst>
                                          <p:attrName>style.visibility</p:attrName>
                                        </p:attrNameLst>
                                      </p:cBhvr>
                                      <p:to>
                                        <p:strVal val="visible"/>
                                      </p:to>
                                    </p:set>
                                    <p:anim calcmode="lin" valueType="num">
                                      <p:cBhvr>
                                        <p:cTn id="130" dur="1000" fill="hold"/>
                                        <p:tgtEl>
                                          <p:spTgt spid="34827"/>
                                        </p:tgtEl>
                                        <p:attrNameLst>
                                          <p:attrName>ppt_w</p:attrName>
                                        </p:attrNameLst>
                                      </p:cBhvr>
                                      <p:tavLst>
                                        <p:tav tm="0">
                                          <p:val>
                                            <p:fltVal val="0"/>
                                          </p:val>
                                        </p:tav>
                                        <p:tav tm="100000">
                                          <p:val>
                                            <p:strVal val="#ppt_w"/>
                                          </p:val>
                                        </p:tav>
                                      </p:tavLst>
                                    </p:anim>
                                    <p:anim calcmode="lin" valueType="num">
                                      <p:cBhvr>
                                        <p:cTn id="131" dur="1000" fill="hold"/>
                                        <p:tgtEl>
                                          <p:spTgt spid="34827"/>
                                        </p:tgtEl>
                                        <p:attrNameLst>
                                          <p:attrName>ppt_h</p:attrName>
                                        </p:attrNameLst>
                                      </p:cBhvr>
                                      <p:tavLst>
                                        <p:tav tm="0">
                                          <p:val>
                                            <p:fltVal val="0"/>
                                          </p:val>
                                        </p:tav>
                                        <p:tav tm="100000">
                                          <p:val>
                                            <p:strVal val="#ppt_h"/>
                                          </p:val>
                                        </p:tav>
                                      </p:tavLst>
                                    </p:anim>
                                    <p:anim calcmode="lin" valueType="num">
                                      <p:cBhvr>
                                        <p:cTn id="132" dur="1000" fill="hold"/>
                                        <p:tgtEl>
                                          <p:spTgt spid="34827"/>
                                        </p:tgtEl>
                                        <p:attrNameLst>
                                          <p:attrName>style.rotation</p:attrName>
                                        </p:attrNameLst>
                                      </p:cBhvr>
                                      <p:tavLst>
                                        <p:tav tm="0">
                                          <p:val>
                                            <p:fltVal val="90"/>
                                          </p:val>
                                        </p:tav>
                                        <p:tav tm="100000">
                                          <p:val>
                                            <p:fltVal val="0"/>
                                          </p:val>
                                        </p:tav>
                                      </p:tavLst>
                                    </p:anim>
                                    <p:animEffect transition="in" filter="fade">
                                      <p:cBhvr>
                                        <p:cTn id="133" dur="1000"/>
                                        <p:tgtEl>
                                          <p:spTgt spid="34827"/>
                                        </p:tgtEl>
                                      </p:cBhvr>
                                    </p:animEffect>
                                  </p:childTnLst>
                                </p:cTn>
                              </p:par>
                              <p:par>
                                <p:cTn id="134" presetID="31" presetClass="entr" presetSubtype="0" fill="hold" nodeType="withEffect">
                                  <p:stCondLst>
                                    <p:cond delay="0"/>
                                  </p:stCondLst>
                                  <p:iterate type="lt">
                                    <p:tmPct val="5000"/>
                                  </p:iterate>
                                  <p:childTnLst>
                                    <p:set>
                                      <p:cBhvr>
                                        <p:cTn id="135" dur="1" fill="hold">
                                          <p:stCondLst>
                                            <p:cond delay="0"/>
                                          </p:stCondLst>
                                        </p:cTn>
                                        <p:tgtEl>
                                          <p:spTgt spid="34826"/>
                                        </p:tgtEl>
                                        <p:attrNameLst>
                                          <p:attrName>style.visibility</p:attrName>
                                        </p:attrNameLst>
                                      </p:cBhvr>
                                      <p:to>
                                        <p:strVal val="visible"/>
                                      </p:to>
                                    </p:set>
                                    <p:anim calcmode="lin" valueType="num">
                                      <p:cBhvr>
                                        <p:cTn id="136" dur="1000" fill="hold"/>
                                        <p:tgtEl>
                                          <p:spTgt spid="34826"/>
                                        </p:tgtEl>
                                        <p:attrNameLst>
                                          <p:attrName>ppt_w</p:attrName>
                                        </p:attrNameLst>
                                      </p:cBhvr>
                                      <p:tavLst>
                                        <p:tav tm="0">
                                          <p:val>
                                            <p:fltVal val="0"/>
                                          </p:val>
                                        </p:tav>
                                        <p:tav tm="100000">
                                          <p:val>
                                            <p:strVal val="#ppt_w"/>
                                          </p:val>
                                        </p:tav>
                                      </p:tavLst>
                                    </p:anim>
                                    <p:anim calcmode="lin" valueType="num">
                                      <p:cBhvr>
                                        <p:cTn id="137" dur="1000" fill="hold"/>
                                        <p:tgtEl>
                                          <p:spTgt spid="34826"/>
                                        </p:tgtEl>
                                        <p:attrNameLst>
                                          <p:attrName>ppt_h</p:attrName>
                                        </p:attrNameLst>
                                      </p:cBhvr>
                                      <p:tavLst>
                                        <p:tav tm="0">
                                          <p:val>
                                            <p:fltVal val="0"/>
                                          </p:val>
                                        </p:tav>
                                        <p:tav tm="100000">
                                          <p:val>
                                            <p:strVal val="#ppt_h"/>
                                          </p:val>
                                        </p:tav>
                                      </p:tavLst>
                                    </p:anim>
                                    <p:anim calcmode="lin" valueType="num">
                                      <p:cBhvr>
                                        <p:cTn id="138" dur="1000" fill="hold"/>
                                        <p:tgtEl>
                                          <p:spTgt spid="34826"/>
                                        </p:tgtEl>
                                        <p:attrNameLst>
                                          <p:attrName>style.rotation</p:attrName>
                                        </p:attrNameLst>
                                      </p:cBhvr>
                                      <p:tavLst>
                                        <p:tav tm="0">
                                          <p:val>
                                            <p:fltVal val="90"/>
                                          </p:val>
                                        </p:tav>
                                        <p:tav tm="100000">
                                          <p:val>
                                            <p:fltVal val="0"/>
                                          </p:val>
                                        </p:tav>
                                      </p:tavLst>
                                    </p:anim>
                                    <p:animEffect transition="in" filter="fade">
                                      <p:cBhvr>
                                        <p:cTn id="139" dur="1000"/>
                                        <p:tgtEl>
                                          <p:spTgt spid="34826"/>
                                        </p:tgtEl>
                                      </p:cBhvr>
                                    </p:animEffect>
                                  </p:childTnLst>
                                </p:cTn>
                              </p:par>
                              <p:par>
                                <p:cTn id="140" presetID="31" presetClass="entr" presetSubtype="0" fill="hold" nodeType="withEffect">
                                  <p:stCondLst>
                                    <p:cond delay="0"/>
                                  </p:stCondLst>
                                  <p:iterate type="lt">
                                    <p:tmPct val="5000"/>
                                  </p:iterate>
                                  <p:childTnLst>
                                    <p:set>
                                      <p:cBhvr>
                                        <p:cTn id="141" dur="1" fill="hold">
                                          <p:stCondLst>
                                            <p:cond delay="0"/>
                                          </p:stCondLst>
                                        </p:cTn>
                                        <p:tgtEl>
                                          <p:spTgt spid="34844"/>
                                        </p:tgtEl>
                                        <p:attrNameLst>
                                          <p:attrName>style.visibility</p:attrName>
                                        </p:attrNameLst>
                                      </p:cBhvr>
                                      <p:to>
                                        <p:strVal val="visible"/>
                                      </p:to>
                                    </p:set>
                                    <p:anim calcmode="lin" valueType="num">
                                      <p:cBhvr>
                                        <p:cTn id="142" dur="500" fill="hold"/>
                                        <p:tgtEl>
                                          <p:spTgt spid="34844"/>
                                        </p:tgtEl>
                                        <p:attrNameLst>
                                          <p:attrName>ppt_w</p:attrName>
                                        </p:attrNameLst>
                                      </p:cBhvr>
                                      <p:tavLst>
                                        <p:tav tm="0">
                                          <p:val>
                                            <p:fltVal val="0"/>
                                          </p:val>
                                        </p:tav>
                                        <p:tav tm="100000">
                                          <p:val>
                                            <p:strVal val="#ppt_w"/>
                                          </p:val>
                                        </p:tav>
                                      </p:tavLst>
                                    </p:anim>
                                    <p:anim calcmode="lin" valueType="num">
                                      <p:cBhvr>
                                        <p:cTn id="143" dur="500" fill="hold"/>
                                        <p:tgtEl>
                                          <p:spTgt spid="34844"/>
                                        </p:tgtEl>
                                        <p:attrNameLst>
                                          <p:attrName>ppt_h</p:attrName>
                                        </p:attrNameLst>
                                      </p:cBhvr>
                                      <p:tavLst>
                                        <p:tav tm="0">
                                          <p:val>
                                            <p:fltVal val="0"/>
                                          </p:val>
                                        </p:tav>
                                        <p:tav tm="100000">
                                          <p:val>
                                            <p:strVal val="#ppt_h"/>
                                          </p:val>
                                        </p:tav>
                                      </p:tavLst>
                                    </p:anim>
                                    <p:anim calcmode="lin" valueType="num">
                                      <p:cBhvr>
                                        <p:cTn id="144" dur="500" fill="hold"/>
                                        <p:tgtEl>
                                          <p:spTgt spid="34844"/>
                                        </p:tgtEl>
                                        <p:attrNameLst>
                                          <p:attrName>style.rotation</p:attrName>
                                        </p:attrNameLst>
                                      </p:cBhvr>
                                      <p:tavLst>
                                        <p:tav tm="0">
                                          <p:val>
                                            <p:fltVal val="90"/>
                                          </p:val>
                                        </p:tav>
                                        <p:tav tm="100000">
                                          <p:val>
                                            <p:fltVal val="0"/>
                                          </p:val>
                                        </p:tav>
                                      </p:tavLst>
                                    </p:anim>
                                    <p:animEffect transition="in" filter="fade">
                                      <p:cBhvr>
                                        <p:cTn id="145" dur="500"/>
                                        <p:tgtEl>
                                          <p:spTgt spid="34844"/>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0" presetClass="path" presetSubtype="0" accel="50000" decel="50000" fill="hold" grpId="1" nodeType="clickEffect">
                                  <p:stCondLst>
                                    <p:cond delay="0"/>
                                  </p:stCondLst>
                                  <p:iterate type="lt">
                                    <p:tmPct val="0"/>
                                  </p:iterate>
                                  <p:childTnLst>
                                    <p:animMotion origin="layout" path="M 3.33333E-6 -0.00046 C 0.00156 -0.00116 0.00382 -0.0007 0.00486 -0.00232 C 0.00642 -0.00463 0.0059 -0.00741 0.00659 -0.00995 C 0.00955 -0.02199 0.00902 -0.03542 0.01823 -0.04259 C 0.02274 -0.05255 0.02621 -0.05139 0.03003 -0.05995 C 0.03489 -0.07176 0.03836 -0.08102 0.04826 -0.08889 C 0.05555 -0.10139 0.0658 -0.1088 0.07673 -0.11574 C 0.08576 -0.12153 0.09357 -0.12917 0.10347 -0.13287 C 0.10746 -0.13218 0.1118 -0.13333 0.1151 -0.13102 C 0.11666 -0.12986 0.11406 -0.12732 0.11336 -0.12523 C 0.11232 -0.12222 0.11111 -0.11898 0.11007 -0.11574 C 0.10694 -0.10486 0.10955 -0.10671 0.10677 -0.09259 C 0.1059 -0.08889 0.10347 -0.08102 0.10347 -0.08079 C 0.10225 -0.0632 0.10173 -0.05208 0.09514 -0.03704 C 0.09479 -0.03333 0.09635 0.00185 0.0901 0.00926 " pathEditMode="relative" rAng="0" ptsTypes="ffffffffffffffA">
                                      <p:cBhvr>
                                        <p:cTn id="149" dur="5000" fill="hold"/>
                                        <p:tgtEl>
                                          <p:spTgt spid="34820"/>
                                        </p:tgtEl>
                                        <p:attrNameLst>
                                          <p:attrName>ppt_x</p:attrName>
                                          <p:attrName>ppt_y</p:attrName>
                                        </p:attrNameLst>
                                      </p:cBhvr>
                                      <p:rCtr x="5833" y="-6157"/>
                                    </p:animMotion>
                                  </p:childTnLst>
                                </p:cTn>
                              </p:par>
                            </p:childTnLst>
                          </p:cTn>
                        </p:par>
                        <p:par>
                          <p:cTn id="150" fill="hold" nodeType="afterGroup">
                            <p:stCondLst>
                              <p:cond delay="5000"/>
                            </p:stCondLst>
                            <p:childTnLst>
                              <p:par>
                                <p:cTn id="151" presetID="53" presetClass="entr" presetSubtype="0" fill="hold" grpId="1" nodeType="afterEffect">
                                  <p:stCondLst>
                                    <p:cond delay="0"/>
                                  </p:stCondLst>
                                  <p:childTnLst>
                                    <p:set>
                                      <p:cBhvr>
                                        <p:cTn id="152" dur="1" fill="hold">
                                          <p:stCondLst>
                                            <p:cond delay="0"/>
                                          </p:stCondLst>
                                        </p:cTn>
                                        <p:tgtEl>
                                          <p:spTgt spid="34822"/>
                                        </p:tgtEl>
                                        <p:attrNameLst>
                                          <p:attrName>style.visibility</p:attrName>
                                        </p:attrNameLst>
                                      </p:cBhvr>
                                      <p:to>
                                        <p:strVal val="visible"/>
                                      </p:to>
                                    </p:set>
                                    <p:anim calcmode="lin" valueType="num">
                                      <p:cBhvr>
                                        <p:cTn id="153" dur="500" fill="hold"/>
                                        <p:tgtEl>
                                          <p:spTgt spid="34822"/>
                                        </p:tgtEl>
                                        <p:attrNameLst>
                                          <p:attrName>ppt_w</p:attrName>
                                        </p:attrNameLst>
                                      </p:cBhvr>
                                      <p:tavLst>
                                        <p:tav tm="0">
                                          <p:val>
                                            <p:fltVal val="0"/>
                                          </p:val>
                                        </p:tav>
                                        <p:tav tm="100000">
                                          <p:val>
                                            <p:strVal val="#ppt_w"/>
                                          </p:val>
                                        </p:tav>
                                      </p:tavLst>
                                    </p:anim>
                                    <p:anim calcmode="lin" valueType="num">
                                      <p:cBhvr>
                                        <p:cTn id="154" dur="500" fill="hold"/>
                                        <p:tgtEl>
                                          <p:spTgt spid="34822"/>
                                        </p:tgtEl>
                                        <p:attrNameLst>
                                          <p:attrName>ppt_h</p:attrName>
                                        </p:attrNameLst>
                                      </p:cBhvr>
                                      <p:tavLst>
                                        <p:tav tm="0">
                                          <p:val>
                                            <p:fltVal val="0"/>
                                          </p:val>
                                        </p:tav>
                                        <p:tav tm="100000">
                                          <p:val>
                                            <p:strVal val="#ppt_h"/>
                                          </p:val>
                                        </p:tav>
                                      </p:tavLst>
                                    </p:anim>
                                    <p:animEffect transition="in" filter="fade">
                                      <p:cBhvr>
                                        <p:cTn id="155" dur="500"/>
                                        <p:tgtEl>
                                          <p:spTgt spid="34822"/>
                                        </p:tgtEl>
                                      </p:cBhvr>
                                    </p:animEffect>
                                  </p:childTnLst>
                                </p:cTn>
                              </p:par>
                            </p:childTnLst>
                          </p:cTn>
                        </p:par>
                        <p:par>
                          <p:cTn id="156" fill="hold" nodeType="afterGroup">
                            <p:stCondLst>
                              <p:cond delay="5500"/>
                            </p:stCondLst>
                            <p:childTnLst>
                              <p:par>
                                <p:cTn id="157" presetID="53" presetClass="entr" presetSubtype="0" fill="hold" grpId="1" nodeType="afterEffect">
                                  <p:stCondLst>
                                    <p:cond delay="0"/>
                                  </p:stCondLst>
                                  <p:childTnLst>
                                    <p:set>
                                      <p:cBhvr>
                                        <p:cTn id="158" dur="1" fill="hold">
                                          <p:stCondLst>
                                            <p:cond delay="0"/>
                                          </p:stCondLst>
                                        </p:cTn>
                                        <p:tgtEl>
                                          <p:spTgt spid="34823"/>
                                        </p:tgtEl>
                                        <p:attrNameLst>
                                          <p:attrName>style.visibility</p:attrName>
                                        </p:attrNameLst>
                                      </p:cBhvr>
                                      <p:to>
                                        <p:strVal val="visible"/>
                                      </p:to>
                                    </p:set>
                                    <p:anim calcmode="lin" valueType="num">
                                      <p:cBhvr>
                                        <p:cTn id="159" dur="500" fill="hold"/>
                                        <p:tgtEl>
                                          <p:spTgt spid="34823"/>
                                        </p:tgtEl>
                                        <p:attrNameLst>
                                          <p:attrName>ppt_w</p:attrName>
                                        </p:attrNameLst>
                                      </p:cBhvr>
                                      <p:tavLst>
                                        <p:tav tm="0">
                                          <p:val>
                                            <p:fltVal val="0"/>
                                          </p:val>
                                        </p:tav>
                                        <p:tav tm="100000">
                                          <p:val>
                                            <p:strVal val="#ppt_w"/>
                                          </p:val>
                                        </p:tav>
                                      </p:tavLst>
                                    </p:anim>
                                    <p:anim calcmode="lin" valueType="num">
                                      <p:cBhvr>
                                        <p:cTn id="160" dur="500" fill="hold"/>
                                        <p:tgtEl>
                                          <p:spTgt spid="34823"/>
                                        </p:tgtEl>
                                        <p:attrNameLst>
                                          <p:attrName>ppt_h</p:attrName>
                                        </p:attrNameLst>
                                      </p:cBhvr>
                                      <p:tavLst>
                                        <p:tav tm="0">
                                          <p:val>
                                            <p:fltVal val="0"/>
                                          </p:val>
                                        </p:tav>
                                        <p:tav tm="100000">
                                          <p:val>
                                            <p:strVal val="#ppt_h"/>
                                          </p:val>
                                        </p:tav>
                                      </p:tavLst>
                                    </p:anim>
                                    <p:animEffect transition="in" filter="fade">
                                      <p:cBhvr>
                                        <p:cTn id="161" dur="500"/>
                                        <p:tgtEl>
                                          <p:spTgt spid="34823"/>
                                        </p:tgtEl>
                                      </p:cBhvr>
                                    </p:animEffect>
                                  </p:childTnLst>
                                </p:cTn>
                              </p:par>
                            </p:childTnLst>
                          </p:cTn>
                        </p:par>
                        <p:par>
                          <p:cTn id="162" fill="hold" nodeType="afterGroup">
                            <p:stCondLst>
                              <p:cond delay="6000"/>
                            </p:stCondLst>
                            <p:childTnLst>
                              <p:par>
                                <p:cTn id="163" presetID="53" presetClass="entr" presetSubtype="0" fill="hold" grpId="1" nodeType="afterEffect">
                                  <p:stCondLst>
                                    <p:cond delay="0"/>
                                  </p:stCondLst>
                                  <p:childTnLst>
                                    <p:set>
                                      <p:cBhvr>
                                        <p:cTn id="164" dur="1" fill="hold">
                                          <p:stCondLst>
                                            <p:cond delay="0"/>
                                          </p:stCondLst>
                                        </p:cTn>
                                        <p:tgtEl>
                                          <p:spTgt spid="34824"/>
                                        </p:tgtEl>
                                        <p:attrNameLst>
                                          <p:attrName>style.visibility</p:attrName>
                                        </p:attrNameLst>
                                      </p:cBhvr>
                                      <p:to>
                                        <p:strVal val="visible"/>
                                      </p:to>
                                    </p:set>
                                    <p:anim calcmode="lin" valueType="num">
                                      <p:cBhvr>
                                        <p:cTn id="165" dur="500" fill="hold"/>
                                        <p:tgtEl>
                                          <p:spTgt spid="34824"/>
                                        </p:tgtEl>
                                        <p:attrNameLst>
                                          <p:attrName>ppt_w</p:attrName>
                                        </p:attrNameLst>
                                      </p:cBhvr>
                                      <p:tavLst>
                                        <p:tav tm="0">
                                          <p:val>
                                            <p:fltVal val="0"/>
                                          </p:val>
                                        </p:tav>
                                        <p:tav tm="100000">
                                          <p:val>
                                            <p:strVal val="#ppt_w"/>
                                          </p:val>
                                        </p:tav>
                                      </p:tavLst>
                                    </p:anim>
                                    <p:anim calcmode="lin" valueType="num">
                                      <p:cBhvr>
                                        <p:cTn id="166" dur="500" fill="hold"/>
                                        <p:tgtEl>
                                          <p:spTgt spid="34824"/>
                                        </p:tgtEl>
                                        <p:attrNameLst>
                                          <p:attrName>ppt_h</p:attrName>
                                        </p:attrNameLst>
                                      </p:cBhvr>
                                      <p:tavLst>
                                        <p:tav tm="0">
                                          <p:val>
                                            <p:fltVal val="0"/>
                                          </p:val>
                                        </p:tav>
                                        <p:tav tm="100000">
                                          <p:val>
                                            <p:strVal val="#ppt_h"/>
                                          </p:val>
                                        </p:tav>
                                      </p:tavLst>
                                    </p:anim>
                                    <p:animEffect transition="in" filter="fade">
                                      <p:cBhvr>
                                        <p:cTn id="167" dur="500"/>
                                        <p:tgtEl>
                                          <p:spTgt spid="34824"/>
                                        </p:tgtEl>
                                      </p:cBhvr>
                                    </p:animEffect>
                                  </p:childTnLst>
                                </p:cTn>
                              </p:par>
                            </p:childTnLst>
                          </p:cTn>
                        </p:par>
                        <p:par>
                          <p:cTn id="168" fill="hold" nodeType="afterGroup">
                            <p:stCondLst>
                              <p:cond delay="6500"/>
                            </p:stCondLst>
                            <p:childTnLst>
                              <p:par>
                                <p:cTn id="169" presetID="53" presetClass="entr" presetSubtype="0" fill="hold" grpId="1" nodeType="afterEffect">
                                  <p:stCondLst>
                                    <p:cond delay="0"/>
                                  </p:stCondLst>
                                  <p:childTnLst>
                                    <p:set>
                                      <p:cBhvr>
                                        <p:cTn id="170" dur="1" fill="hold">
                                          <p:stCondLst>
                                            <p:cond delay="0"/>
                                          </p:stCondLst>
                                        </p:cTn>
                                        <p:tgtEl>
                                          <p:spTgt spid="34825"/>
                                        </p:tgtEl>
                                        <p:attrNameLst>
                                          <p:attrName>style.visibility</p:attrName>
                                        </p:attrNameLst>
                                      </p:cBhvr>
                                      <p:to>
                                        <p:strVal val="visible"/>
                                      </p:to>
                                    </p:set>
                                    <p:anim calcmode="lin" valueType="num">
                                      <p:cBhvr>
                                        <p:cTn id="171" dur="500" fill="hold"/>
                                        <p:tgtEl>
                                          <p:spTgt spid="34825"/>
                                        </p:tgtEl>
                                        <p:attrNameLst>
                                          <p:attrName>ppt_w</p:attrName>
                                        </p:attrNameLst>
                                      </p:cBhvr>
                                      <p:tavLst>
                                        <p:tav tm="0">
                                          <p:val>
                                            <p:fltVal val="0"/>
                                          </p:val>
                                        </p:tav>
                                        <p:tav tm="100000">
                                          <p:val>
                                            <p:strVal val="#ppt_w"/>
                                          </p:val>
                                        </p:tav>
                                      </p:tavLst>
                                    </p:anim>
                                    <p:anim calcmode="lin" valueType="num">
                                      <p:cBhvr>
                                        <p:cTn id="172" dur="500" fill="hold"/>
                                        <p:tgtEl>
                                          <p:spTgt spid="34825"/>
                                        </p:tgtEl>
                                        <p:attrNameLst>
                                          <p:attrName>ppt_h</p:attrName>
                                        </p:attrNameLst>
                                      </p:cBhvr>
                                      <p:tavLst>
                                        <p:tav tm="0">
                                          <p:val>
                                            <p:fltVal val="0"/>
                                          </p:val>
                                        </p:tav>
                                        <p:tav tm="100000">
                                          <p:val>
                                            <p:strVal val="#ppt_h"/>
                                          </p:val>
                                        </p:tav>
                                      </p:tavLst>
                                    </p:anim>
                                    <p:animEffect transition="in" filter="fade">
                                      <p:cBhvr>
                                        <p:cTn id="173" dur="500"/>
                                        <p:tgtEl>
                                          <p:spTgt spid="34825"/>
                                        </p:tgtEl>
                                      </p:cBhvr>
                                    </p:animEffect>
                                  </p:childTnLst>
                                </p:cTn>
                              </p:par>
                            </p:childTnLst>
                          </p:cTn>
                        </p:par>
                        <p:par>
                          <p:cTn id="174" fill="hold" nodeType="afterGroup">
                            <p:stCondLst>
                              <p:cond delay="7000"/>
                            </p:stCondLst>
                            <p:childTnLst>
                              <p:par>
                                <p:cTn id="175" presetID="0" presetClass="path" presetSubtype="0" accel="50000" decel="50000" fill="hold" grpId="0" nodeType="afterEffect">
                                  <p:stCondLst>
                                    <p:cond delay="0"/>
                                  </p:stCondLst>
                                  <p:childTnLst>
                                    <p:animMotion origin="layout" path="M 1.11111E-6 4.44444E-6 L -0.00833 0.25555 " pathEditMode="relative" ptsTypes="AA">
                                      <p:cBhvr>
                                        <p:cTn id="176" dur="1000" fill="hold"/>
                                        <p:tgtEl>
                                          <p:spTgt spid="34822"/>
                                        </p:tgtEl>
                                        <p:attrNameLst>
                                          <p:attrName>ppt_x</p:attrName>
                                          <p:attrName>ppt_y</p:attrName>
                                        </p:attrNameLst>
                                      </p:cBhvr>
                                    </p:animMotion>
                                  </p:childTnLst>
                                </p:cTn>
                              </p:par>
                            </p:childTnLst>
                          </p:cTn>
                        </p:par>
                        <p:par>
                          <p:cTn id="177" fill="hold" nodeType="afterGroup">
                            <p:stCondLst>
                              <p:cond delay="8000"/>
                            </p:stCondLst>
                            <p:childTnLst>
                              <p:par>
                                <p:cTn id="178" presetID="0" presetClass="path" presetSubtype="0" accel="50000" decel="50000" fill="hold" grpId="0" nodeType="afterEffect">
                                  <p:stCondLst>
                                    <p:cond delay="0"/>
                                  </p:stCondLst>
                                  <p:childTnLst>
                                    <p:animMotion origin="layout" path="M 0.00139 0.00717 L -0.00694 0.26272 " pathEditMode="relative" rAng="0" ptsTypes="AA">
                                      <p:cBhvr>
                                        <p:cTn id="179" dur="1000" fill="hold"/>
                                        <p:tgtEl>
                                          <p:spTgt spid="34823"/>
                                        </p:tgtEl>
                                        <p:attrNameLst>
                                          <p:attrName>ppt_x</p:attrName>
                                          <p:attrName>ppt_y</p:attrName>
                                        </p:attrNameLst>
                                      </p:cBhvr>
                                      <p:rCtr x="-417" y="12766"/>
                                    </p:animMotion>
                                  </p:childTnLst>
                                </p:cTn>
                              </p:par>
                            </p:childTnLst>
                          </p:cTn>
                        </p:par>
                        <p:par>
                          <p:cTn id="180" fill="hold" nodeType="afterGroup">
                            <p:stCondLst>
                              <p:cond delay="9000"/>
                            </p:stCondLst>
                            <p:childTnLst>
                              <p:par>
                                <p:cTn id="181" presetID="0" presetClass="path" presetSubtype="0" accel="50000" decel="50000" fill="hold" grpId="0" nodeType="afterEffect">
                                  <p:stCondLst>
                                    <p:cond delay="0"/>
                                  </p:stCondLst>
                                  <p:childTnLst>
                                    <p:animMotion origin="layout" path="M 1.11111E-6 4.44444E-6 L -0.00833 0.25555 " pathEditMode="relative" ptsTypes="AA">
                                      <p:cBhvr>
                                        <p:cTn id="182" dur="1000" fill="hold"/>
                                        <p:tgtEl>
                                          <p:spTgt spid="34824"/>
                                        </p:tgtEl>
                                        <p:attrNameLst>
                                          <p:attrName>ppt_x</p:attrName>
                                          <p:attrName>ppt_y</p:attrName>
                                        </p:attrNameLst>
                                      </p:cBhvr>
                                    </p:animMotion>
                                  </p:childTnLst>
                                </p:cTn>
                              </p:par>
                            </p:childTnLst>
                          </p:cTn>
                        </p:par>
                        <p:par>
                          <p:cTn id="183" fill="hold" nodeType="afterGroup">
                            <p:stCondLst>
                              <p:cond delay="10000"/>
                            </p:stCondLst>
                            <p:childTnLst>
                              <p:par>
                                <p:cTn id="184" presetID="0" presetClass="path" presetSubtype="0" accel="50000" decel="50000" fill="hold" grpId="0" nodeType="afterEffect">
                                  <p:stCondLst>
                                    <p:cond delay="0"/>
                                  </p:stCondLst>
                                  <p:childTnLst>
                                    <p:animMotion origin="layout" path="M 1.11111E-6 4.44444E-6 L -0.00833 0.25555 " pathEditMode="relative" ptsTypes="AA">
                                      <p:cBhvr>
                                        <p:cTn id="185" dur="1000" fill="hold"/>
                                        <p:tgtEl>
                                          <p:spTgt spid="348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0" grpId="1" animBg="1"/>
      <p:bldP spid="34822" grpId="0" animBg="1"/>
      <p:bldP spid="34822" grpId="1" animBg="1"/>
      <p:bldP spid="34823" grpId="0" animBg="1"/>
      <p:bldP spid="34823" grpId="1" animBg="1"/>
      <p:bldP spid="34824" grpId="0" animBg="1"/>
      <p:bldP spid="34824" grpId="1" animBg="1"/>
      <p:bldP spid="34825" grpId="0" animBg="1"/>
      <p:bldP spid="34825" grpId="1" animBg="1"/>
      <p:bldP spid="4512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0492&quot;&gt;&lt;object type=&quot;3&quot; unique_id=&quot;10493&quot;&gt;&lt;property id=&quot;20148&quot; value=&quot;5&quot;/&gt;&lt;property id=&quot;20300&quot; value=&quot;Slide 1&quot;/&gt;&lt;property id=&quot;20307&quot; value=&quot;278&quot;/&gt;&lt;/object&gt;&lt;object type=&quot;3&quot; unique_id=&quot;10494&quot;&gt;&lt;property id=&quot;20148&quot; value=&quot;5&quot;/&gt;&lt;property id=&quot;20300&quot; value=&quot;Slide 3&quot;/&gt;&lt;property id=&quot;20307&quot; value=&quot;258&quot;/&gt;&lt;/object&gt;&lt;object type=&quot;3&quot; unique_id=&quot;10495&quot;&gt;&lt;property id=&quot;20148&quot; value=&quot;5&quot;/&gt;&lt;property id=&quot;20300&quot; value=&quot;Slide 4&quot;/&gt;&lt;property id=&quot;20307&quot; value=&quot;259&quot;/&gt;&lt;/object&gt;&lt;object type=&quot;3&quot; unique_id=&quot;10496&quot;&gt;&lt;property id=&quot;20148&quot; value=&quot;5&quot;/&gt;&lt;property id=&quot;20300&quot; value=&quot;Slide 5&quot;/&gt;&lt;property id=&quot;20307&quot; value=&quot;277&quot;/&gt;&lt;/object&gt;&lt;object type=&quot;3&quot; unique_id=&quot;10497&quot;&gt;&lt;property id=&quot;20148&quot; value=&quot;5&quot;/&gt;&lt;property id=&quot;20300&quot; value=&quot;Slide 6&quot;/&gt;&lt;property id=&quot;20307&quot; value=&quot;261&quot;/&gt;&lt;/object&gt;&lt;object type=&quot;3&quot; unique_id=&quot;10498&quot;&gt;&lt;property id=&quot;20148&quot; value=&quot;5&quot;/&gt;&lt;property id=&quot;20300&quot; value=&quot;Slide 7&quot;/&gt;&lt;property id=&quot;20307&quot; value=&quot;263&quot;/&gt;&lt;/object&gt;&lt;object type=&quot;3&quot; unique_id=&quot;10499&quot;&gt;&lt;property id=&quot;20148&quot; value=&quot;5&quot;/&gt;&lt;property id=&quot;20300&quot; value=&quot;Slide 8&quot;/&gt;&lt;property id=&quot;20307&quot; value=&quot;268&quot;/&gt;&lt;/object&gt;&lt;object type=&quot;3&quot; unique_id=&quot;10500&quot;&gt;&lt;property id=&quot;20148&quot; value=&quot;5&quot;/&gt;&lt;property id=&quot;20300&quot; value=&quot;Slide 9&quot;/&gt;&lt;property id=&quot;20307&quot; value=&quot;264&quot;/&gt;&lt;/object&gt;&lt;object type=&quot;3&quot; unique_id=&quot;10501&quot;&gt;&lt;property id=&quot;20148&quot; value=&quot;5&quot;/&gt;&lt;property id=&quot;20300&quot; value=&quot;Slide 10&quot;/&gt;&lt;property id=&quot;20307&quot; value=&quot;265&quot;/&gt;&lt;/object&gt;&lt;object type=&quot;3&quot; unique_id=&quot;10502&quot;&gt;&lt;property id=&quot;20148&quot; value=&quot;5&quot;/&gt;&lt;property id=&quot;20300&quot; value=&quot;Slide 11&quot;/&gt;&lt;property id=&quot;20307&quot; value=&quot;266&quot;/&gt;&lt;/object&gt;&lt;object type=&quot;3&quot; unique_id=&quot;10503&quot;&gt;&lt;property id=&quot;20148&quot; value=&quot;5&quot;/&gt;&lt;property id=&quot;20300&quot; value=&quot;Slide 12&quot;/&gt;&lt;property id=&quot;20307&quot; value=&quot;269&quot;/&gt;&lt;/object&gt;&lt;object type=&quot;3&quot; unique_id=&quot;10504&quot;&gt;&lt;property id=&quot;20148&quot; value=&quot;5&quot;/&gt;&lt;property id=&quot;20300&quot; value=&quot;Slide 13&quot;/&gt;&lt;property id=&quot;20307&quot; value=&quot;270&quot;/&gt;&lt;/object&gt;&lt;object type=&quot;3&quot; unique_id=&quot;10505&quot;&gt;&lt;property id=&quot;20148&quot; value=&quot;5&quot;/&gt;&lt;property id=&quot;20300&quot; value=&quot;Slide 14&quot;/&gt;&lt;property id=&quot;20307&quot; value=&quot;271&quot;/&gt;&lt;/object&gt;&lt;object type=&quot;3&quot; unique_id=&quot;10506&quot;&gt;&lt;property id=&quot;20148&quot; value=&quot;5&quot;/&gt;&lt;property id=&quot;20300&quot; value=&quot;Slide 15&quot;/&gt;&lt;property id=&quot;20307&quot; value=&quot;275&quot;/&gt;&lt;/object&gt;&lt;object type=&quot;3&quot; unique_id=&quot;10507&quot;&gt;&lt;property id=&quot;20148&quot; value=&quot;5&quot;/&gt;&lt;property id=&quot;20300&quot; value=&quot;Slide 16 - &amp;quot;Hướng Dẫn Về Nhà&amp;quot;&quot;/&gt;&lt;property id=&quot;20307&quot; value=&quot;274&quot;/&gt;&lt;/object&gt;&lt;object type=&quot;3&quot; unique_id=&quot;10508&quot;&gt;&lt;property id=&quot;20148&quot; value=&quot;5&quot;/&gt;&lt;property id=&quot;20300&quot; value=&quot;Slide 2&quot;/&gt;&lt;property id=&quot;20307&quot; value=&quot;267&quot;/&gt;&lt;/object&gt;&lt;/object&gt;&lt;object type=&quot;8&quot; unique_id=&quot;10526&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2317</Words>
  <Application>Microsoft Office PowerPoint</Application>
  <PresentationFormat>On-screen Show (4:3)</PresentationFormat>
  <Paragraphs>262</Paragraphs>
  <Slides>29</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9" baseType="lpstr">
      <vt:lpstr>.VnTime</vt:lpstr>
      <vt:lpstr>Arial</vt:lpstr>
      <vt:lpstr>Calibri</vt:lpstr>
      <vt:lpstr>Times New Roman</vt:lpstr>
      <vt:lpstr>VNI-Helve-Condense</vt:lpstr>
      <vt:lpstr>VNI-Zap</vt:lpstr>
      <vt:lpstr>Wingdings</vt:lpstr>
      <vt:lpstr>Default Design</vt:lpstr>
      <vt:lpstr>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Ngô Thu - THCS Kim Đồng - Đại Lộc - Quảng Nam</dc:creator>
  <cp:lastModifiedBy>truon</cp:lastModifiedBy>
  <cp:revision>260</cp:revision>
  <dcterms:created xsi:type="dcterms:W3CDTF">2010-11-20T13:05:56Z</dcterms:created>
  <dcterms:modified xsi:type="dcterms:W3CDTF">2022-12-15T07:38:51Z</dcterms:modified>
</cp:coreProperties>
</file>